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1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Layouts/slideLayout3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6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3004800" cy="9753600"/>
  <p:notesSz cx="6858000" cy="9144000"/>
  <p:custDataLst>
    <p:tags r:id="rId31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10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228553" algn="ctr" defTabSz="45710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457104" algn="ctr" defTabSz="45710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685658" algn="ctr" defTabSz="45710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914212" algn="ctr" defTabSz="45710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5533" algn="ctr" defTabSz="45710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2637" algn="ctr" defTabSz="45710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199745" algn="ctr" defTabSz="45710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6851" algn="ctr" defTabSz="45710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272" y="-28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tags" Target="tags/tag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4" name="Shape 3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082185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04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104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104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104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104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104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104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104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104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Hannahs Name was in but I took it out??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7" name="Shape 4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Need pics from worksheet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2" name="Shape 4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Need pics from worksheet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*Done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3" name="Shape 4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just copied your question mark from last years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8" name="Shape 4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Kieran had this slide done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" name="Shape 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Kieran had this done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8" name="Shape 3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Keywords: Vertically Opposite Angles, Transversals, Alternate, Corresponding, angles sum to 180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8" name="Shape 3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*Done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6" name="Shape 3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*Done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3" name="Shape 4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*Done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2" name="Shape 4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*Done but needs pictures of students work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6" name="Shape 4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*added in 2 last slides here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1" name="Shape 4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Need pics from worksheet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975360" y="3029940"/>
            <a:ext cx="11054081" cy="2090703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950720" y="5527040"/>
            <a:ext cx="9103360" cy="249258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13408942" y="555416"/>
            <a:ext cx="4161085" cy="11835272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925689" y="555416"/>
            <a:ext cx="12266508" cy="11835272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 flipH="1">
            <a:off x="2709863" y="1733549"/>
            <a:ext cx="1" cy="2925765"/>
          </a:xfrm>
          <a:prstGeom prst="line">
            <a:avLst/>
          </a:prstGeom>
          <a:ln w="3492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231775" y="2990850"/>
            <a:ext cx="495300" cy="495300"/>
          </a:xfrm>
          <a:prstGeom prst="ellipse">
            <a:avLst/>
          </a:prstGeom>
          <a:solidFill>
            <a:srgbClr val="336666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3400">
                <a:solidFill>
                  <a:srgbClr val="3366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1052512" y="2994025"/>
            <a:ext cx="496889" cy="493714"/>
          </a:xfrm>
          <a:prstGeom prst="ellipse">
            <a:avLst/>
          </a:prstGeom>
          <a:solidFill>
            <a:srgbClr val="99CCC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3400">
                <a:solidFill>
                  <a:srgbClr val="3366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873250" y="2994025"/>
            <a:ext cx="495300" cy="493714"/>
          </a:xfrm>
          <a:prstGeom prst="ellipse">
            <a:avLst/>
          </a:prstGeom>
          <a:solidFill>
            <a:srgbClr val="CCCCC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3400">
                <a:solidFill>
                  <a:srgbClr val="3366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3034453" y="1950720"/>
            <a:ext cx="9211735" cy="2492588"/>
          </a:xfrm>
          <a:prstGeom prst="rect">
            <a:avLst/>
          </a:prstGeom>
        </p:spPr>
        <p:txBody>
          <a:bodyPr lIns="65022" tIns="65022" rIns="65022" bIns="65022"/>
          <a:lstStyle>
            <a:lvl1pPr algn="l" defTabSz="914400">
              <a:defRPr sz="7700">
                <a:latin typeface="Segoe Print"/>
                <a:ea typeface="Segoe Print"/>
                <a:cs typeface="Segoe Print"/>
                <a:sym typeface="Segoe Print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sz="half" idx="1"/>
          </p:nvPr>
        </p:nvSpPr>
        <p:spPr>
          <a:xfrm>
            <a:off x="3034453" y="5310292"/>
            <a:ext cx="9211735" cy="2817708"/>
          </a:xfrm>
          <a:prstGeom prst="rect">
            <a:avLst/>
          </a:prstGeom>
        </p:spPr>
        <p:txBody>
          <a:bodyPr lIns="65022" tIns="65022" rIns="65022" bIns="65022"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4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xfrm>
            <a:off x="3774464" y="8886825"/>
            <a:ext cx="471122" cy="52037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ctr" defTabSz="457200">
              <a:defRPr sz="2000">
                <a:solidFill>
                  <a:srgbClr val="336666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 flipV="1">
            <a:off x="1951038" y="433388"/>
            <a:ext cx="1" cy="1843087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24" name="image1.png" descr="http://www.carndonaghcs.ie/images/content/201516/CarndonaghCommunitySchool.f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409" y="520745"/>
            <a:ext cx="1559730" cy="166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2.png" descr="http://www.projectmaths.ie/wp-content/uploads/2015/01/mathscounts.png"/>
          <p:cNvPicPr>
            <a:picLocks noChangeAspect="1"/>
          </p:cNvPicPr>
          <p:nvPr/>
        </p:nvPicPr>
        <p:blipFill>
          <a:blip r:embed="rId3">
            <a:extLst/>
          </a:blip>
          <a:srcRect l="14083"/>
          <a:stretch>
            <a:fillRect/>
          </a:stretch>
        </p:blipFill>
        <p:spPr>
          <a:xfrm>
            <a:off x="11557069" y="8828088"/>
            <a:ext cx="1399395" cy="914402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2166938" y="271463"/>
            <a:ext cx="9971087" cy="2171701"/>
          </a:xfrm>
          <a:prstGeom prst="rect">
            <a:avLst/>
          </a:prstGeom>
        </p:spPr>
        <p:txBody>
          <a:bodyPr lIns="65022" tIns="65022" rIns="65022" bIns="65022"/>
          <a:lstStyle>
            <a:lvl1pPr algn="l" defTabSz="914400">
              <a:defRPr sz="4800">
                <a:latin typeface="Segoe Print"/>
                <a:ea typeface="Segoe Print"/>
                <a:cs typeface="Segoe Print"/>
                <a:sym typeface="Segoe Print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2166938" y="2709863"/>
            <a:ext cx="9971087" cy="5851526"/>
          </a:xfrm>
          <a:prstGeom prst="rect">
            <a:avLst/>
          </a:prstGeom>
        </p:spPr>
        <p:txBody>
          <a:bodyPr lIns="65022" tIns="65022" rIns="65022" bIns="65022"/>
          <a:lstStyle>
            <a:lvl1pPr marL="487362" indent="-487362" defTabSz="914400">
              <a:spcBef>
                <a:spcPts val="1000"/>
              </a:spcBef>
              <a:buClr>
                <a:srgbClr val="336666"/>
              </a:buClr>
              <a:buSzPct val="70000"/>
              <a:buChar char="○"/>
              <a:defRPr sz="4300">
                <a:latin typeface="Arial"/>
                <a:ea typeface="Arial"/>
                <a:cs typeface="Arial"/>
                <a:sym typeface="Arial"/>
              </a:defRPr>
            </a:lvl1pPr>
            <a:lvl2pPr marL="1086049" indent="-435174" defTabSz="914400">
              <a:spcBef>
                <a:spcPts val="1000"/>
              </a:spcBef>
              <a:buClr>
                <a:srgbClr val="336666"/>
              </a:buClr>
              <a:buSzPct val="75000"/>
              <a:buChar char="●"/>
              <a:defRPr sz="4300">
                <a:latin typeface="Arial"/>
                <a:ea typeface="Arial"/>
                <a:cs typeface="Arial"/>
                <a:sym typeface="Arial"/>
              </a:defRPr>
            </a:lvl2pPr>
            <a:lvl3pPr marL="1709737" indent="-409574" defTabSz="914400">
              <a:spcBef>
                <a:spcPts val="1000"/>
              </a:spcBef>
              <a:buClr>
                <a:srgbClr val="336666"/>
              </a:buClr>
              <a:defRPr sz="4300">
                <a:latin typeface="Arial"/>
                <a:ea typeface="Arial"/>
                <a:cs typeface="Arial"/>
                <a:sym typeface="Arial"/>
              </a:defRPr>
            </a:lvl3pPr>
            <a:lvl4pPr marL="2448379" indent="-497341" defTabSz="914400">
              <a:spcBef>
                <a:spcPts val="1000"/>
              </a:spcBef>
              <a:buClr>
                <a:srgbClr val="336666"/>
              </a:buClr>
              <a:buChar char="•"/>
              <a:defRPr sz="4300">
                <a:latin typeface="Arial"/>
                <a:ea typeface="Arial"/>
                <a:cs typeface="Arial"/>
                <a:sym typeface="Arial"/>
              </a:defRPr>
            </a:lvl4pPr>
            <a:lvl5pPr marL="3099254" indent="-497341" defTabSz="914400">
              <a:spcBef>
                <a:spcPts val="1000"/>
              </a:spcBef>
              <a:buClr>
                <a:srgbClr val="336666"/>
              </a:buClr>
              <a:buChar char="•"/>
              <a:defRPr sz="43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2852920" y="8886825"/>
            <a:ext cx="471123" cy="52037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ctr" defTabSz="457200">
              <a:defRPr sz="2000">
                <a:solidFill>
                  <a:srgbClr val="336666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 flipV="1">
            <a:off x="1951038" y="433388"/>
            <a:ext cx="1" cy="1843087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6" name="image1.png" descr="http://www.carndonaghcs.ie/images/content/201516/CarndonaghCommunitySchool.f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409" y="520745"/>
            <a:ext cx="1559730" cy="166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2.png" descr="http://www.projectmaths.ie/wp-content/uploads/2015/01/mathscounts.png"/>
          <p:cNvPicPr>
            <a:picLocks noChangeAspect="1"/>
          </p:cNvPicPr>
          <p:nvPr/>
        </p:nvPicPr>
        <p:blipFill>
          <a:blip r:embed="rId3">
            <a:extLst/>
          </a:blip>
          <a:srcRect l="14083"/>
          <a:stretch>
            <a:fillRect/>
          </a:stretch>
        </p:blipFill>
        <p:spPr>
          <a:xfrm>
            <a:off x="11557069" y="8828088"/>
            <a:ext cx="1399395" cy="91440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1027290" y="6267591"/>
            <a:ext cx="11054081" cy="1937174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l" defTabSz="914400">
              <a:defRPr sz="5700" b="1" cap="all">
                <a:latin typeface="Segoe Print"/>
                <a:ea typeface="Segoe Print"/>
                <a:cs typeface="Segoe Print"/>
                <a:sym typeface="Segoe Print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xfrm>
            <a:off x="1027290" y="4133993"/>
            <a:ext cx="11054081" cy="2133600"/>
          </a:xfrm>
          <a:prstGeom prst="rect">
            <a:avLst/>
          </a:prstGeom>
        </p:spPr>
        <p:txBody>
          <a:bodyPr lIns="65022" tIns="65022" rIns="65022" bIns="65022" anchor="b"/>
          <a:lstStyle>
            <a:lvl1pPr marL="0" indent="0" defTabSz="914400">
              <a:spcBef>
                <a:spcPts val="600"/>
              </a:spcBef>
              <a:buSzTx/>
              <a:buFontTx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2852920" y="8886825"/>
            <a:ext cx="471123" cy="52037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ctr" defTabSz="457200">
              <a:defRPr sz="2000">
                <a:solidFill>
                  <a:srgbClr val="336666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 flipV="1">
            <a:off x="1951038" y="433388"/>
            <a:ext cx="1" cy="1843087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8" name="image1.png" descr="http://www.carndonaghcs.ie/images/content/201516/CarndonaghCommunitySchool.f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409" y="520745"/>
            <a:ext cx="1559730" cy="166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2.png" descr="http://www.projectmaths.ie/wp-content/uploads/2015/01/mathscounts.png"/>
          <p:cNvPicPr>
            <a:picLocks noChangeAspect="1"/>
          </p:cNvPicPr>
          <p:nvPr/>
        </p:nvPicPr>
        <p:blipFill>
          <a:blip r:embed="rId3">
            <a:extLst/>
          </a:blip>
          <a:srcRect l="14083"/>
          <a:stretch>
            <a:fillRect/>
          </a:stretch>
        </p:blipFill>
        <p:spPr>
          <a:xfrm>
            <a:off x="11557069" y="8828088"/>
            <a:ext cx="1399395" cy="914402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2166938" y="271463"/>
            <a:ext cx="9971087" cy="2171701"/>
          </a:xfrm>
          <a:prstGeom prst="rect">
            <a:avLst/>
          </a:prstGeom>
        </p:spPr>
        <p:txBody>
          <a:bodyPr lIns="65022" tIns="65022" rIns="65022" bIns="65022"/>
          <a:lstStyle>
            <a:lvl1pPr algn="l" defTabSz="914400">
              <a:defRPr sz="4800">
                <a:latin typeface="Segoe Print"/>
                <a:ea typeface="Segoe Print"/>
                <a:cs typeface="Segoe Print"/>
                <a:sym typeface="Segoe Print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sz="half" idx="1"/>
          </p:nvPr>
        </p:nvSpPr>
        <p:spPr>
          <a:xfrm>
            <a:off x="2167466" y="2709333"/>
            <a:ext cx="4876801" cy="5852160"/>
          </a:xfrm>
          <a:prstGeom prst="rect">
            <a:avLst/>
          </a:prstGeom>
        </p:spPr>
        <p:txBody>
          <a:bodyPr lIns="65022" tIns="65022" rIns="65022" bIns="65022"/>
          <a:lstStyle>
            <a:lvl1pPr marL="487362" indent="-487362" defTabSz="914400">
              <a:spcBef>
                <a:spcPts val="900"/>
              </a:spcBef>
              <a:buClr>
                <a:srgbClr val="336666"/>
              </a:buClr>
              <a:buSzPct val="70000"/>
              <a:buChar char="○"/>
              <a:defRPr sz="4000">
                <a:latin typeface="Arial"/>
                <a:ea typeface="Arial"/>
                <a:cs typeface="Arial"/>
                <a:sym typeface="Arial"/>
              </a:defRPr>
            </a:lvl1pPr>
            <a:lvl2pPr marL="1127125" indent="-476250" defTabSz="914400">
              <a:spcBef>
                <a:spcPts val="900"/>
              </a:spcBef>
              <a:buClr>
                <a:srgbClr val="336666"/>
              </a:buClr>
              <a:buSzPct val="75000"/>
              <a:buChar char="●"/>
              <a:defRPr sz="4000">
                <a:latin typeface="Arial"/>
                <a:ea typeface="Arial"/>
                <a:cs typeface="Arial"/>
                <a:sym typeface="Arial"/>
              </a:defRPr>
            </a:lvl2pPr>
            <a:lvl3pPr marL="1762805" indent="-462642" defTabSz="914400">
              <a:spcBef>
                <a:spcPts val="900"/>
              </a:spcBef>
              <a:buClr>
                <a:srgbClr val="336666"/>
              </a:buClr>
              <a:defRPr sz="4000">
                <a:latin typeface="Arial"/>
                <a:ea typeface="Arial"/>
                <a:cs typeface="Arial"/>
                <a:sym typeface="Arial"/>
              </a:defRPr>
            </a:lvl3pPr>
            <a:lvl4pPr marL="2449268" indent="-498230" defTabSz="914400">
              <a:spcBef>
                <a:spcPts val="900"/>
              </a:spcBef>
              <a:buClr>
                <a:srgbClr val="336666"/>
              </a:buClr>
              <a:buChar char="•"/>
              <a:defRPr sz="4000">
                <a:latin typeface="Arial"/>
                <a:ea typeface="Arial"/>
                <a:cs typeface="Arial"/>
                <a:sym typeface="Arial"/>
              </a:defRPr>
            </a:lvl4pPr>
            <a:lvl5pPr marL="3100143" indent="-498230" defTabSz="914400">
              <a:spcBef>
                <a:spcPts val="900"/>
              </a:spcBef>
              <a:buClr>
                <a:srgbClr val="336666"/>
              </a:buClr>
              <a:buChar char="•"/>
              <a:defRPr sz="4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2852920" y="8886825"/>
            <a:ext cx="471123" cy="52037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ctr" defTabSz="457200">
              <a:defRPr sz="2000">
                <a:solidFill>
                  <a:srgbClr val="336666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 flipV="1">
            <a:off x="1951038" y="433388"/>
            <a:ext cx="1" cy="1843087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60" name="image1.png" descr="http://www.carndonaghcs.ie/images/content/201516/CarndonaghCommunitySchool.f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409" y="520745"/>
            <a:ext cx="1559730" cy="166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2.png" descr="http://www.projectmaths.ie/wp-content/uploads/2015/01/mathscounts.png"/>
          <p:cNvPicPr>
            <a:picLocks noChangeAspect="1"/>
          </p:cNvPicPr>
          <p:nvPr/>
        </p:nvPicPr>
        <p:blipFill>
          <a:blip r:embed="rId3">
            <a:extLst/>
          </a:blip>
          <a:srcRect l="14083"/>
          <a:stretch>
            <a:fillRect/>
          </a:stretch>
        </p:blipFill>
        <p:spPr>
          <a:xfrm>
            <a:off x="11557069" y="8828088"/>
            <a:ext cx="1399395" cy="91440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5022" tIns="65022" rIns="65022" bIns="65022"/>
          <a:lstStyle>
            <a:lvl1pPr algn="l" defTabSz="914400">
              <a:defRPr sz="4800">
                <a:latin typeface="Segoe Print"/>
                <a:ea typeface="Segoe Print"/>
                <a:cs typeface="Segoe Print"/>
                <a:sym typeface="Segoe Print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650240" y="2183271"/>
            <a:ext cx="5746046" cy="909885"/>
          </a:xfrm>
          <a:prstGeom prst="rect">
            <a:avLst/>
          </a:prstGeom>
        </p:spPr>
        <p:txBody>
          <a:bodyPr lIns="65022" tIns="65022" rIns="65022" bIns="65022" anchor="b"/>
          <a:lstStyle>
            <a:lvl1pPr marL="0" indent="0" defTabSz="914400">
              <a:spcBef>
                <a:spcPts val="800"/>
              </a:spcBef>
              <a:buSzTx/>
              <a:buFontTx/>
              <a:buNone/>
              <a:defRPr sz="3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3"/>
          </p:nvPr>
        </p:nvSpPr>
        <p:spPr>
          <a:xfrm>
            <a:off x="6606258" y="2183271"/>
            <a:ext cx="5748303" cy="909885"/>
          </a:xfrm>
          <a:prstGeom prst="rect">
            <a:avLst/>
          </a:prstGeom>
        </p:spPr>
        <p:txBody>
          <a:bodyPr lIns="65022" tIns="65022" rIns="65022" bIns="65022" anchor="b"/>
          <a:lstStyle/>
          <a:p>
            <a:pPr marL="0" indent="0" defTabSz="914400">
              <a:spcBef>
                <a:spcPts val="800"/>
              </a:spcBef>
              <a:buSzTx/>
              <a:buFontTx/>
              <a:buNone/>
              <a:defRPr sz="3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2852920" y="8886825"/>
            <a:ext cx="471123" cy="52037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ctr" defTabSz="457200">
              <a:defRPr sz="2000">
                <a:solidFill>
                  <a:srgbClr val="336666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 flipV="1">
            <a:off x="1951038" y="433388"/>
            <a:ext cx="1" cy="1843087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3" name="image1.png" descr="http://www.carndonaghcs.ie/images/content/201516/CarndonaghCommunitySchool.f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409" y="520745"/>
            <a:ext cx="1559730" cy="166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2.png" descr="http://www.projectmaths.ie/wp-content/uploads/2015/01/mathscounts.png"/>
          <p:cNvPicPr>
            <a:picLocks noChangeAspect="1"/>
          </p:cNvPicPr>
          <p:nvPr/>
        </p:nvPicPr>
        <p:blipFill>
          <a:blip r:embed="rId3">
            <a:extLst/>
          </a:blip>
          <a:srcRect l="14083"/>
          <a:stretch>
            <a:fillRect/>
          </a:stretch>
        </p:blipFill>
        <p:spPr>
          <a:xfrm>
            <a:off x="11557069" y="8828088"/>
            <a:ext cx="1399395" cy="914402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2166938" y="271463"/>
            <a:ext cx="9971087" cy="2171701"/>
          </a:xfrm>
          <a:prstGeom prst="rect">
            <a:avLst/>
          </a:prstGeom>
        </p:spPr>
        <p:txBody>
          <a:bodyPr lIns="65022" tIns="65022" rIns="65022" bIns="65022"/>
          <a:lstStyle>
            <a:lvl1pPr algn="l" defTabSz="914400">
              <a:defRPr sz="4800">
                <a:latin typeface="Segoe Print"/>
                <a:ea typeface="Segoe Print"/>
                <a:cs typeface="Segoe Print"/>
                <a:sym typeface="Segoe Print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xfrm>
            <a:off x="2852920" y="8886825"/>
            <a:ext cx="471123" cy="52037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ctr" defTabSz="457200">
              <a:defRPr sz="2000">
                <a:solidFill>
                  <a:srgbClr val="336666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 flipV="1">
            <a:off x="1951038" y="433388"/>
            <a:ext cx="1" cy="1843087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4" name="image1.png" descr="http://www.carndonaghcs.ie/images/content/201516/CarndonaghCommunitySchool.f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409" y="520745"/>
            <a:ext cx="1559730" cy="166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2.png" descr="http://www.projectmaths.ie/wp-content/uploads/2015/01/mathscounts.png"/>
          <p:cNvPicPr>
            <a:picLocks noChangeAspect="1"/>
          </p:cNvPicPr>
          <p:nvPr/>
        </p:nvPicPr>
        <p:blipFill>
          <a:blip r:embed="rId3">
            <a:extLst/>
          </a:blip>
          <a:srcRect l="14083"/>
          <a:stretch>
            <a:fillRect/>
          </a:stretch>
        </p:blipFill>
        <p:spPr>
          <a:xfrm>
            <a:off x="11557069" y="8828088"/>
            <a:ext cx="1399395" cy="91440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xfrm>
            <a:off x="2852920" y="8886825"/>
            <a:ext cx="471123" cy="52037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ctr" defTabSz="457200">
              <a:defRPr sz="2000">
                <a:solidFill>
                  <a:srgbClr val="336666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 flipV="1">
            <a:off x="1951038" y="433388"/>
            <a:ext cx="1" cy="1843087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94" name="image1.png" descr="http://www.carndonaghcs.ie/images/content/201516/CarndonaghCommunitySchool.f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409" y="520745"/>
            <a:ext cx="1559730" cy="166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2.png" descr="http://www.projectmaths.ie/wp-content/uploads/2015/01/mathscounts.png"/>
          <p:cNvPicPr>
            <a:picLocks noChangeAspect="1"/>
          </p:cNvPicPr>
          <p:nvPr/>
        </p:nvPicPr>
        <p:blipFill>
          <a:blip r:embed="rId3">
            <a:extLst/>
          </a:blip>
          <a:srcRect l="14083"/>
          <a:stretch>
            <a:fillRect/>
          </a:stretch>
        </p:blipFill>
        <p:spPr>
          <a:xfrm>
            <a:off x="11557069" y="8828088"/>
            <a:ext cx="1399395" cy="914402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650240" y="388337"/>
            <a:ext cx="4278491" cy="1652694"/>
          </a:xfrm>
          <a:prstGeom prst="rect">
            <a:avLst/>
          </a:prstGeom>
        </p:spPr>
        <p:txBody>
          <a:bodyPr lIns="65022" tIns="65022" rIns="65022" bIns="65022" anchor="b"/>
          <a:lstStyle>
            <a:lvl1pPr algn="l" defTabSz="914400">
              <a:defRPr sz="2800" b="1">
                <a:latin typeface="Segoe Print"/>
                <a:ea typeface="Segoe Print"/>
                <a:cs typeface="Segoe Print"/>
                <a:sym typeface="Segoe Print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xfrm>
            <a:off x="5084516" y="388338"/>
            <a:ext cx="7270044" cy="8324428"/>
          </a:xfrm>
          <a:prstGeom prst="rect">
            <a:avLst/>
          </a:prstGeom>
        </p:spPr>
        <p:txBody>
          <a:bodyPr lIns="65022" tIns="65022" rIns="65022" bIns="65022"/>
          <a:lstStyle>
            <a:lvl1pPr marL="487362" indent="-487362" defTabSz="914400">
              <a:buClr>
                <a:srgbClr val="336666"/>
              </a:buClr>
              <a:buSzPct val="700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1pPr>
            <a:lvl2pPr marL="1116409" indent="-465534" defTabSz="914400">
              <a:buClr>
                <a:srgbClr val="336666"/>
              </a:buClr>
              <a:buSzPct val="750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2pPr>
            <a:lvl3pPr marL="1738312" indent="-438149" defTabSz="914400">
              <a:buClr>
                <a:srgbClr val="336666"/>
              </a:buClr>
              <a:defRPr>
                <a:latin typeface="Arial"/>
                <a:ea typeface="Arial"/>
                <a:cs typeface="Arial"/>
                <a:sym typeface="Arial"/>
              </a:defRPr>
            </a:lvl3pPr>
            <a:lvl4pPr marL="2483077" indent="-532039" defTabSz="914400">
              <a:buClr>
                <a:srgbClr val="336666"/>
              </a:buClr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3133952" indent="-532039" defTabSz="914400">
              <a:buClr>
                <a:srgbClr val="336666"/>
              </a:buClr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sz="half" idx="13"/>
          </p:nvPr>
        </p:nvSpPr>
        <p:spPr>
          <a:xfrm>
            <a:off x="650240" y="2041032"/>
            <a:ext cx="4278491" cy="6671734"/>
          </a:xfrm>
          <a:prstGeom prst="rect">
            <a:avLst/>
          </a:prstGeom>
        </p:spPr>
        <p:txBody>
          <a:bodyPr lIns="65022" tIns="65022" rIns="65022" bIns="65022"/>
          <a:lstStyle/>
          <a:p>
            <a: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2852920" y="8886825"/>
            <a:ext cx="471123" cy="52037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ctr" defTabSz="457200">
              <a:defRPr sz="2000">
                <a:solidFill>
                  <a:srgbClr val="336666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/>
        </p:nvSpPr>
        <p:spPr>
          <a:xfrm flipV="1">
            <a:off x="1951038" y="433388"/>
            <a:ext cx="1" cy="1843087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7" name="image1.png" descr="http://www.carndonaghcs.ie/images/content/201516/CarndonaghCommunitySchool.f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409" y="520745"/>
            <a:ext cx="1559730" cy="166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2.png" descr="http://www.projectmaths.ie/wp-content/uploads/2015/01/mathscounts.png"/>
          <p:cNvPicPr>
            <a:picLocks noChangeAspect="1"/>
          </p:cNvPicPr>
          <p:nvPr/>
        </p:nvPicPr>
        <p:blipFill>
          <a:blip r:embed="rId3">
            <a:extLst/>
          </a:blip>
          <a:srcRect l="14083"/>
          <a:stretch>
            <a:fillRect/>
          </a:stretch>
        </p:blipFill>
        <p:spPr>
          <a:xfrm>
            <a:off x="11557069" y="8828088"/>
            <a:ext cx="1399395" cy="914402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2549032" y="6827519"/>
            <a:ext cx="7802881" cy="806028"/>
          </a:xfrm>
          <a:prstGeom prst="rect">
            <a:avLst/>
          </a:prstGeom>
        </p:spPr>
        <p:txBody>
          <a:bodyPr lIns="65022" tIns="65022" rIns="65022" bIns="65022" anchor="b"/>
          <a:lstStyle>
            <a:lvl1pPr algn="l" defTabSz="914400">
              <a:defRPr sz="2800" b="1">
                <a:latin typeface="Segoe Print"/>
                <a:ea typeface="Segoe Print"/>
                <a:cs typeface="Segoe Print"/>
                <a:sym typeface="Segoe Print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10" name="Shape 210"/>
          <p:cNvSpPr>
            <a:spLocks noGrp="1"/>
          </p:cNvSpPr>
          <p:nvPr>
            <p:ph type="pic" sz="half" idx="13"/>
          </p:nvPr>
        </p:nvSpPr>
        <p:spPr>
          <a:xfrm>
            <a:off x="2549032" y="871502"/>
            <a:ext cx="7802881" cy="58521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xfrm>
            <a:off x="2549032" y="7633547"/>
            <a:ext cx="7802881" cy="1144694"/>
          </a:xfrm>
          <a:prstGeom prst="rect">
            <a:avLst/>
          </a:prstGeom>
        </p:spPr>
        <p:txBody>
          <a:bodyPr lIns="65022" tIns="65022" rIns="65022" bIns="65022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212" name="Shape 212"/>
          <p:cNvSpPr>
            <a:spLocks noGrp="1"/>
          </p:cNvSpPr>
          <p:nvPr>
            <p:ph type="sldNum" sz="quarter" idx="2"/>
          </p:nvPr>
        </p:nvSpPr>
        <p:spPr>
          <a:xfrm>
            <a:off x="2852920" y="8886825"/>
            <a:ext cx="471123" cy="52037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ctr" defTabSz="457200">
              <a:defRPr sz="2000">
                <a:solidFill>
                  <a:srgbClr val="336666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 flipV="1">
            <a:off x="1951038" y="433388"/>
            <a:ext cx="1" cy="1843087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0" name="image1.png" descr="http://www.carndonaghcs.ie/images/content/201516/CarndonaghCommunitySchool.f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409" y="520745"/>
            <a:ext cx="1559730" cy="166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2.png" descr="http://www.projectmaths.ie/wp-content/uploads/2015/01/mathscounts.png"/>
          <p:cNvPicPr>
            <a:picLocks noChangeAspect="1"/>
          </p:cNvPicPr>
          <p:nvPr/>
        </p:nvPicPr>
        <p:blipFill>
          <a:blip r:embed="rId3">
            <a:extLst/>
          </a:blip>
          <a:srcRect l="14083"/>
          <a:stretch>
            <a:fillRect/>
          </a:stretch>
        </p:blipFill>
        <p:spPr>
          <a:xfrm>
            <a:off x="11557069" y="8828088"/>
            <a:ext cx="1399395" cy="91440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xfrm>
            <a:off x="2166938" y="271463"/>
            <a:ext cx="9971087" cy="2171701"/>
          </a:xfrm>
          <a:prstGeom prst="rect">
            <a:avLst/>
          </a:prstGeom>
        </p:spPr>
        <p:txBody>
          <a:bodyPr lIns="65022" tIns="65022" rIns="65022" bIns="65022"/>
          <a:lstStyle>
            <a:lvl1pPr algn="l" defTabSz="914400">
              <a:defRPr sz="4800">
                <a:latin typeface="Segoe Print"/>
                <a:ea typeface="Segoe Print"/>
                <a:cs typeface="Segoe Print"/>
                <a:sym typeface="Segoe Print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idx="1"/>
          </p:nvPr>
        </p:nvSpPr>
        <p:spPr>
          <a:xfrm>
            <a:off x="2166938" y="2709863"/>
            <a:ext cx="9971087" cy="5851526"/>
          </a:xfrm>
          <a:prstGeom prst="rect">
            <a:avLst/>
          </a:prstGeom>
        </p:spPr>
        <p:txBody>
          <a:bodyPr lIns="65022" tIns="65022" rIns="65022" bIns="65022"/>
          <a:lstStyle>
            <a:lvl1pPr marL="487362" indent="-487362" defTabSz="914400">
              <a:spcBef>
                <a:spcPts val="1000"/>
              </a:spcBef>
              <a:buClr>
                <a:srgbClr val="336666"/>
              </a:buClr>
              <a:buSzPct val="70000"/>
              <a:buChar char="○"/>
              <a:defRPr sz="4300">
                <a:latin typeface="Arial"/>
                <a:ea typeface="Arial"/>
                <a:cs typeface="Arial"/>
                <a:sym typeface="Arial"/>
              </a:defRPr>
            </a:lvl1pPr>
            <a:lvl2pPr marL="1086049" indent="-435174" defTabSz="914400">
              <a:spcBef>
                <a:spcPts val="1000"/>
              </a:spcBef>
              <a:buClr>
                <a:srgbClr val="336666"/>
              </a:buClr>
              <a:buSzPct val="75000"/>
              <a:buChar char="●"/>
              <a:defRPr sz="4300">
                <a:latin typeface="Arial"/>
                <a:ea typeface="Arial"/>
                <a:cs typeface="Arial"/>
                <a:sym typeface="Arial"/>
              </a:defRPr>
            </a:lvl2pPr>
            <a:lvl3pPr marL="1709737" indent="-409574" defTabSz="914400">
              <a:spcBef>
                <a:spcPts val="1000"/>
              </a:spcBef>
              <a:buClr>
                <a:srgbClr val="336666"/>
              </a:buClr>
              <a:defRPr sz="4300">
                <a:latin typeface="Arial"/>
                <a:ea typeface="Arial"/>
                <a:cs typeface="Arial"/>
                <a:sym typeface="Arial"/>
              </a:defRPr>
            </a:lvl3pPr>
            <a:lvl4pPr marL="2448379" indent="-497341" defTabSz="914400">
              <a:spcBef>
                <a:spcPts val="1000"/>
              </a:spcBef>
              <a:buClr>
                <a:srgbClr val="336666"/>
              </a:buClr>
              <a:buChar char="•"/>
              <a:defRPr sz="4300">
                <a:latin typeface="Arial"/>
                <a:ea typeface="Arial"/>
                <a:cs typeface="Arial"/>
                <a:sym typeface="Arial"/>
              </a:defRPr>
            </a:lvl4pPr>
            <a:lvl5pPr marL="3099254" indent="-497341" defTabSz="914400">
              <a:spcBef>
                <a:spcPts val="1000"/>
              </a:spcBef>
              <a:buClr>
                <a:srgbClr val="336666"/>
              </a:buClr>
              <a:buChar char="•"/>
              <a:defRPr sz="43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24" name="Shape 224"/>
          <p:cNvSpPr>
            <a:spLocks noGrp="1"/>
          </p:cNvSpPr>
          <p:nvPr>
            <p:ph type="sldNum" sz="quarter" idx="2"/>
          </p:nvPr>
        </p:nvSpPr>
        <p:spPr>
          <a:xfrm>
            <a:off x="2852920" y="8886825"/>
            <a:ext cx="471123" cy="52037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ctr" defTabSz="457200">
              <a:defRPr sz="2000">
                <a:solidFill>
                  <a:srgbClr val="336666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 flipV="1">
            <a:off x="1951038" y="433388"/>
            <a:ext cx="1" cy="1843087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32" name="image1.png" descr="http://www.carndonaghcs.ie/images/content/201516/CarndonaghCommunitySchool.f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409" y="520745"/>
            <a:ext cx="1559730" cy="166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2.png" descr="http://www.projectmaths.ie/wp-content/uploads/2015/01/mathscounts.png"/>
          <p:cNvPicPr>
            <a:picLocks noChangeAspect="1"/>
          </p:cNvPicPr>
          <p:nvPr/>
        </p:nvPicPr>
        <p:blipFill>
          <a:blip r:embed="rId3">
            <a:extLst/>
          </a:blip>
          <a:srcRect l="14083"/>
          <a:stretch>
            <a:fillRect/>
          </a:stretch>
        </p:blipFill>
        <p:spPr>
          <a:xfrm>
            <a:off x="11557069" y="8828088"/>
            <a:ext cx="1399395" cy="914402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9645226" y="270933"/>
            <a:ext cx="2492588" cy="8290560"/>
          </a:xfrm>
          <a:prstGeom prst="rect">
            <a:avLst/>
          </a:prstGeom>
        </p:spPr>
        <p:txBody>
          <a:bodyPr lIns="65022" tIns="65022" rIns="65022" bIns="65022"/>
          <a:lstStyle>
            <a:lvl1pPr algn="l" defTabSz="914400">
              <a:defRPr sz="4800">
                <a:latin typeface="Segoe Print"/>
                <a:ea typeface="Segoe Print"/>
                <a:cs typeface="Segoe Print"/>
                <a:sym typeface="Segoe Print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35" name="Shape 235"/>
          <p:cNvSpPr>
            <a:spLocks noGrp="1"/>
          </p:cNvSpPr>
          <p:nvPr>
            <p:ph type="body" idx="1"/>
          </p:nvPr>
        </p:nvSpPr>
        <p:spPr>
          <a:xfrm>
            <a:off x="2167466" y="270933"/>
            <a:ext cx="7261015" cy="8290560"/>
          </a:xfrm>
          <a:prstGeom prst="rect">
            <a:avLst/>
          </a:prstGeom>
        </p:spPr>
        <p:txBody>
          <a:bodyPr lIns="65022" tIns="65022" rIns="65022" bIns="65022"/>
          <a:lstStyle>
            <a:lvl1pPr marL="487362" indent="-487362" defTabSz="914400">
              <a:spcBef>
                <a:spcPts val="1000"/>
              </a:spcBef>
              <a:buClr>
                <a:srgbClr val="336666"/>
              </a:buClr>
              <a:buSzPct val="70000"/>
              <a:buChar char="○"/>
              <a:defRPr sz="4300">
                <a:latin typeface="Arial"/>
                <a:ea typeface="Arial"/>
                <a:cs typeface="Arial"/>
                <a:sym typeface="Arial"/>
              </a:defRPr>
            </a:lvl1pPr>
            <a:lvl2pPr marL="1086049" indent="-435174" defTabSz="914400">
              <a:spcBef>
                <a:spcPts val="1000"/>
              </a:spcBef>
              <a:buClr>
                <a:srgbClr val="336666"/>
              </a:buClr>
              <a:buSzPct val="75000"/>
              <a:buChar char="●"/>
              <a:defRPr sz="4300">
                <a:latin typeface="Arial"/>
                <a:ea typeface="Arial"/>
                <a:cs typeface="Arial"/>
                <a:sym typeface="Arial"/>
              </a:defRPr>
            </a:lvl2pPr>
            <a:lvl3pPr marL="1709737" indent="-409574" defTabSz="914400">
              <a:spcBef>
                <a:spcPts val="1000"/>
              </a:spcBef>
              <a:buClr>
                <a:srgbClr val="336666"/>
              </a:buClr>
              <a:defRPr sz="4300">
                <a:latin typeface="Arial"/>
                <a:ea typeface="Arial"/>
                <a:cs typeface="Arial"/>
                <a:sym typeface="Arial"/>
              </a:defRPr>
            </a:lvl3pPr>
            <a:lvl4pPr marL="2448379" indent="-497341" defTabSz="914400">
              <a:spcBef>
                <a:spcPts val="1000"/>
              </a:spcBef>
              <a:buClr>
                <a:srgbClr val="336666"/>
              </a:buClr>
              <a:buChar char="•"/>
              <a:defRPr sz="4300">
                <a:latin typeface="Arial"/>
                <a:ea typeface="Arial"/>
                <a:cs typeface="Arial"/>
                <a:sym typeface="Arial"/>
              </a:defRPr>
            </a:lvl4pPr>
            <a:lvl5pPr marL="3099254" indent="-497341" defTabSz="914400">
              <a:spcBef>
                <a:spcPts val="1000"/>
              </a:spcBef>
              <a:buClr>
                <a:srgbClr val="336666"/>
              </a:buClr>
              <a:buChar char="•"/>
              <a:defRPr sz="43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xfrm>
            <a:off x="2852920" y="8886825"/>
            <a:ext cx="471123" cy="52037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ctr" defTabSz="457200">
              <a:defRPr sz="2000">
                <a:solidFill>
                  <a:srgbClr val="336666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975360" y="3029940"/>
            <a:ext cx="11054081" cy="2090703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xfrm>
            <a:off x="1950720" y="5527040"/>
            <a:ext cx="9103360" cy="249258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53" name="Shape 2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54" name="Shape 2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1027290" y="6267593"/>
            <a:ext cx="11054081" cy="1937174"/>
          </a:xfrm>
          <a:prstGeom prst="rect">
            <a:avLst/>
          </a:prstGeo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t>Click to edit Master title style</a:t>
            </a:r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xfrm>
            <a:off x="1027290" y="4133994"/>
            <a:ext cx="11054081" cy="21336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263" name="Shape 2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71" name="Shape 271"/>
          <p:cNvSpPr>
            <a:spLocks noGrp="1"/>
          </p:cNvSpPr>
          <p:nvPr>
            <p:ph type="body" idx="1"/>
          </p:nvPr>
        </p:nvSpPr>
        <p:spPr>
          <a:xfrm>
            <a:off x="925689" y="3237656"/>
            <a:ext cx="8213797" cy="9153032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defRPr sz="4000"/>
            </a:lvl1pPr>
            <a:lvl2pPr marL="1128282" indent="-478087">
              <a:spcBef>
                <a:spcPts val="900"/>
              </a:spcBef>
              <a:defRPr sz="4000"/>
            </a:lvl2pPr>
            <a:lvl3pPr marL="1764819" indent="-464425">
              <a:spcBef>
                <a:spcPts val="900"/>
              </a:spcBef>
              <a:defRPr sz="4000"/>
            </a:lvl3pPr>
            <a:lvl4pPr marL="2450740" indent="-500150">
              <a:spcBef>
                <a:spcPts val="900"/>
              </a:spcBef>
              <a:defRPr sz="4000"/>
            </a:lvl4pPr>
            <a:lvl5pPr marL="3100937" indent="-500150">
              <a:spcBef>
                <a:spcPts val="900"/>
              </a:spcBef>
              <a:defRPr sz="4000"/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72" name="Shape 2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xfrm>
            <a:off x="650240" y="2183271"/>
            <a:ext cx="5746046" cy="90988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800"/>
              </a:spcBef>
              <a:buSzTx/>
              <a:buFontTx/>
              <a:buNone/>
              <a:defRPr sz="3400" b="1"/>
            </a:lvl1pPr>
          </a:lstStyle>
          <a:p>
            <a:r>
              <a:t>Click to edit Master text styles</a:t>
            </a:r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3"/>
          </p:nvPr>
        </p:nvSpPr>
        <p:spPr>
          <a:xfrm>
            <a:off x="6606260" y="2183271"/>
            <a:ext cx="5748303" cy="909885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800"/>
              </a:spcBef>
              <a:buSzTx/>
              <a:buFontTx/>
              <a:buNone/>
              <a:defRPr sz="3400" b="1"/>
            </a:pPr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90" name="Shape 2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027290" y="6267593"/>
            <a:ext cx="11054081" cy="1937174"/>
          </a:xfrm>
          <a:prstGeom prst="rect">
            <a:avLst/>
          </a:prstGeo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t>Click to edit Master title style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1027290" y="4133994"/>
            <a:ext cx="11054081" cy="21336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xfrm>
            <a:off x="650241" y="388337"/>
            <a:ext cx="4278492" cy="1652694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t>Click to edit Master title style</a:t>
            </a:r>
          </a:p>
        </p:txBody>
      </p:sp>
      <p:sp>
        <p:nvSpPr>
          <p:cNvPr id="305" name="Shape 305"/>
          <p:cNvSpPr>
            <a:spLocks noGrp="1"/>
          </p:cNvSpPr>
          <p:nvPr>
            <p:ph type="body" idx="1"/>
          </p:nvPr>
        </p:nvSpPr>
        <p:spPr>
          <a:xfrm>
            <a:off x="5084516" y="388340"/>
            <a:ext cx="7270044" cy="8324427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306" name="Shape 306"/>
          <p:cNvSpPr>
            <a:spLocks noGrp="1"/>
          </p:cNvSpPr>
          <p:nvPr>
            <p:ph type="body" sz="half" idx="13"/>
          </p:nvPr>
        </p:nvSpPr>
        <p:spPr>
          <a:xfrm>
            <a:off x="650241" y="2041033"/>
            <a:ext cx="4278492" cy="667173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2000"/>
            </a:pPr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2549032" y="6827519"/>
            <a:ext cx="7802881" cy="806028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t>Click to edit Master title style</a:t>
            </a:r>
          </a:p>
        </p:txBody>
      </p:sp>
      <p:sp>
        <p:nvSpPr>
          <p:cNvPr id="315" name="Shape 315"/>
          <p:cNvSpPr>
            <a:spLocks noGrp="1"/>
          </p:cNvSpPr>
          <p:nvPr>
            <p:ph type="pic" sz="half" idx="13"/>
          </p:nvPr>
        </p:nvSpPr>
        <p:spPr>
          <a:xfrm>
            <a:off x="2549032" y="871502"/>
            <a:ext cx="7802881" cy="58521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body" sz="quarter" idx="1"/>
          </p:nvPr>
        </p:nvSpPr>
        <p:spPr>
          <a:xfrm>
            <a:off x="2549032" y="7633547"/>
            <a:ext cx="7802881" cy="11446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2000"/>
            </a:lvl1pPr>
          </a:lstStyle>
          <a:p>
            <a:r>
              <a:t>Click to edit Master text styles</a:t>
            </a:r>
          </a:p>
        </p:txBody>
      </p:sp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25" name="Shape 3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326" name="Shape 3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/>
          </p:cNvSpPr>
          <p:nvPr>
            <p:ph type="title"/>
          </p:nvPr>
        </p:nvSpPr>
        <p:spPr>
          <a:xfrm>
            <a:off x="13408942" y="555416"/>
            <a:ext cx="4161085" cy="11835272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34" name="Shape 334"/>
          <p:cNvSpPr>
            <a:spLocks noGrp="1"/>
          </p:cNvSpPr>
          <p:nvPr>
            <p:ph type="body" idx="1"/>
          </p:nvPr>
        </p:nvSpPr>
        <p:spPr>
          <a:xfrm>
            <a:off x="925689" y="555416"/>
            <a:ext cx="12266508" cy="11835272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 flipV="1">
            <a:off x="1951038" y="433388"/>
            <a:ext cx="1" cy="1843087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43" name="image1.png" descr="http://www.carndonaghcs.ie/images/content/201516/CarndonaghCommunitySchool.f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409" y="520745"/>
            <a:ext cx="1559730" cy="166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2.png" descr="http://www.projectmaths.ie/wp-content/uploads/2015/01/mathscounts.png"/>
          <p:cNvPicPr>
            <a:picLocks noChangeAspect="1"/>
          </p:cNvPicPr>
          <p:nvPr/>
        </p:nvPicPr>
        <p:blipFill>
          <a:blip r:embed="rId3">
            <a:extLst/>
          </a:blip>
          <a:srcRect l="14083"/>
          <a:stretch>
            <a:fillRect/>
          </a:stretch>
        </p:blipFill>
        <p:spPr>
          <a:xfrm>
            <a:off x="11557069" y="8828088"/>
            <a:ext cx="1399395" cy="914402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Shape 345"/>
          <p:cNvSpPr>
            <a:spLocks noGrp="1"/>
          </p:cNvSpPr>
          <p:nvPr>
            <p:ph type="title"/>
          </p:nvPr>
        </p:nvSpPr>
        <p:spPr>
          <a:xfrm>
            <a:off x="2166938" y="271463"/>
            <a:ext cx="9971087" cy="2171701"/>
          </a:xfrm>
          <a:prstGeom prst="rect">
            <a:avLst/>
          </a:prstGeom>
        </p:spPr>
        <p:txBody>
          <a:bodyPr lIns="65022" tIns="65022" rIns="65022" bIns="65022"/>
          <a:lstStyle>
            <a:lvl1pPr algn="l" defTabSz="914400">
              <a:defRPr sz="4800">
                <a:latin typeface="Segoe Print"/>
                <a:ea typeface="Segoe Print"/>
                <a:cs typeface="Segoe Print"/>
                <a:sym typeface="Segoe Print"/>
              </a:defRPr>
            </a:lvl1pPr>
          </a:lstStyle>
          <a:p>
            <a:r>
              <a:t>Title Text</a:t>
            </a:r>
          </a:p>
        </p:txBody>
      </p:sp>
      <p:sp>
        <p:nvSpPr>
          <p:cNvPr id="346" name="Shape 346"/>
          <p:cNvSpPr>
            <a:spLocks noGrp="1"/>
          </p:cNvSpPr>
          <p:nvPr>
            <p:ph type="body" idx="1"/>
          </p:nvPr>
        </p:nvSpPr>
        <p:spPr>
          <a:xfrm>
            <a:off x="2166938" y="2709863"/>
            <a:ext cx="9971087" cy="5851526"/>
          </a:xfrm>
          <a:prstGeom prst="rect">
            <a:avLst/>
          </a:prstGeom>
        </p:spPr>
        <p:txBody>
          <a:bodyPr lIns="65022" tIns="65022" rIns="65022" bIns="65022"/>
          <a:lstStyle>
            <a:lvl1pPr marL="487362" indent="-487362" defTabSz="914400">
              <a:spcBef>
                <a:spcPts val="1000"/>
              </a:spcBef>
              <a:buClr>
                <a:srgbClr val="336666"/>
              </a:buClr>
              <a:buSzPct val="70000"/>
              <a:buChar char="○"/>
              <a:defRPr sz="4300">
                <a:latin typeface="Arial"/>
                <a:ea typeface="Arial"/>
                <a:cs typeface="Arial"/>
                <a:sym typeface="Arial"/>
              </a:defRPr>
            </a:lvl1pPr>
            <a:lvl2pPr marL="1086049" indent="-435174" defTabSz="914400">
              <a:spcBef>
                <a:spcPts val="1000"/>
              </a:spcBef>
              <a:buClr>
                <a:srgbClr val="336666"/>
              </a:buClr>
              <a:buSzPct val="75000"/>
              <a:buChar char="●"/>
              <a:defRPr sz="4300">
                <a:latin typeface="Arial"/>
                <a:ea typeface="Arial"/>
                <a:cs typeface="Arial"/>
                <a:sym typeface="Arial"/>
              </a:defRPr>
            </a:lvl2pPr>
            <a:lvl3pPr marL="1709737" indent="-409574" defTabSz="914400">
              <a:spcBef>
                <a:spcPts val="1000"/>
              </a:spcBef>
              <a:buClr>
                <a:srgbClr val="336666"/>
              </a:buClr>
              <a:defRPr sz="4300">
                <a:latin typeface="Arial"/>
                <a:ea typeface="Arial"/>
                <a:cs typeface="Arial"/>
                <a:sym typeface="Arial"/>
              </a:defRPr>
            </a:lvl3pPr>
            <a:lvl4pPr marL="2448379" indent="-497341" defTabSz="914400">
              <a:spcBef>
                <a:spcPts val="1000"/>
              </a:spcBef>
              <a:buClr>
                <a:srgbClr val="336666"/>
              </a:buClr>
              <a:buChar char="•"/>
              <a:defRPr sz="4300">
                <a:latin typeface="Arial"/>
                <a:ea typeface="Arial"/>
                <a:cs typeface="Arial"/>
                <a:sym typeface="Arial"/>
              </a:defRPr>
            </a:lvl4pPr>
            <a:lvl5pPr marL="3099254" indent="-497341" defTabSz="914400">
              <a:spcBef>
                <a:spcPts val="1000"/>
              </a:spcBef>
              <a:buClr>
                <a:srgbClr val="336666"/>
              </a:buClr>
              <a:buChar char="•"/>
              <a:defRPr sz="43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Shape 347"/>
          <p:cNvSpPr>
            <a:spLocks noGrp="1"/>
          </p:cNvSpPr>
          <p:nvPr>
            <p:ph type="sldNum" sz="quarter" idx="2"/>
          </p:nvPr>
        </p:nvSpPr>
        <p:spPr>
          <a:xfrm>
            <a:off x="2852920" y="8886825"/>
            <a:ext cx="471123" cy="520378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ctr" defTabSz="457200">
              <a:defRPr sz="2000">
                <a:solidFill>
                  <a:srgbClr val="336666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925689" y="3237656"/>
            <a:ext cx="8213797" cy="9153032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defRPr sz="4000"/>
            </a:lvl1pPr>
            <a:lvl2pPr marL="1128282" indent="-478087">
              <a:spcBef>
                <a:spcPts val="900"/>
              </a:spcBef>
              <a:defRPr sz="4000"/>
            </a:lvl2pPr>
            <a:lvl3pPr marL="1764819" indent="-464425">
              <a:spcBef>
                <a:spcPts val="900"/>
              </a:spcBef>
              <a:defRPr sz="4000"/>
            </a:lvl3pPr>
            <a:lvl4pPr marL="2450740" indent="-500150">
              <a:spcBef>
                <a:spcPts val="900"/>
              </a:spcBef>
              <a:defRPr sz="4000"/>
            </a:lvl4pPr>
            <a:lvl5pPr marL="3100937" indent="-500150">
              <a:spcBef>
                <a:spcPts val="900"/>
              </a:spcBef>
              <a:defRPr sz="4000"/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650240" y="2183271"/>
            <a:ext cx="5746046" cy="90988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800"/>
              </a:spcBef>
              <a:buSzTx/>
              <a:buFontTx/>
              <a:buNone/>
              <a:defRPr sz="3400" b="1"/>
            </a:lvl1pPr>
          </a:lstStyle>
          <a:p>
            <a:r>
              <a:t>Click to edit Master text styles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606260" y="2183271"/>
            <a:ext cx="5748303" cy="909885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800"/>
              </a:spcBef>
              <a:buSzTx/>
              <a:buFontTx/>
              <a:buNone/>
              <a:defRPr sz="3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50241" y="388337"/>
            <a:ext cx="4278492" cy="1652694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t>Click to edit Master title style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5084516" y="388340"/>
            <a:ext cx="7270044" cy="8324427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650241" y="2041033"/>
            <a:ext cx="4278492" cy="667173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20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2549032" y="6827519"/>
            <a:ext cx="7802881" cy="806028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t>Click to edit Master title style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2549032" y="871502"/>
            <a:ext cx="7802881" cy="58521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2549032" y="7633547"/>
            <a:ext cx="7802881" cy="11446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2000"/>
            </a:lvl1pPr>
          </a:lstStyle>
          <a:p>
            <a:r>
              <a:t>Click to edit Master text styles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40" y="390595"/>
            <a:ext cx="1170432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lIns="65020" tIns="65020" rIns="65020" bIns="65020" anchor="ctr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40" y="2275842"/>
            <a:ext cx="11704320" cy="6436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lIns="65020" tIns="65020" rIns="65020" bIns="65020"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2700" y="9071100"/>
            <a:ext cx="421861" cy="457378"/>
          </a:xfrm>
          <a:prstGeom prst="rect">
            <a:avLst/>
          </a:prstGeom>
          <a:ln w="12700">
            <a:miter lim="400000"/>
          </a:ln>
        </p:spPr>
        <p:txBody>
          <a:bodyPr wrap="none" lIns="65020" tIns="65020" rIns="65020" bIns="65020" anchor="ctr">
            <a:spAutoFit/>
          </a:bodyPr>
          <a:lstStyle>
            <a:lvl1pPr algn="r">
              <a:defRPr sz="1700">
                <a:solidFill>
                  <a:srgbClr val="888888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ctr" defTabSz="13003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13003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13003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13003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13003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13003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13003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13003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13003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87646" marR="0" indent="-487646" algn="l" defTabSz="1300393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Helvetica"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117525" marR="0" indent="-467330" algn="l" defTabSz="1300393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Helvetica"/>
        <a:buChar char="–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740232" marR="0" indent="-439838" algn="l" defTabSz="1300393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Helvetica"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484679" marR="0" indent="-534089" algn="l" defTabSz="1300393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Helvetica"/>
        <a:buChar char="–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3134876" marR="0" indent="-534089" algn="l" defTabSz="1300393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Helvetica"/>
        <a:buChar char="»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785072" marR="0" indent="-534089" algn="l" defTabSz="1300393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Helvetica"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4435269" marR="0" indent="-534089" algn="l" defTabSz="1300393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Helvetica"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5085466" marR="0" indent="-534089" algn="l" defTabSz="1300393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Helvetica"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5735662" marR="0" indent="-534089" algn="l" defTabSz="1300393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Helvetica"/>
        <a:buChar char="•"/>
        <a:tabLst/>
        <a:defRPr sz="4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1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553" algn="r" defTabSz="4571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104" algn="r" defTabSz="4571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658" algn="r" defTabSz="4571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212" algn="r" defTabSz="4571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2285533" algn="r" defTabSz="4571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2742637" algn="r" defTabSz="4571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3199745" algn="r" defTabSz="4571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3656851" algn="r" defTabSz="4571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projectmaths.ie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projectmaths.i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483632" y="3436639"/>
            <a:ext cx="12090866" cy="2736306"/>
          </a:xfrm>
          <a:prstGeom prst="rect">
            <a:avLst/>
          </a:prstGeom>
        </p:spPr>
        <p:txBody>
          <a:bodyPr/>
          <a:lstStyle>
            <a:lvl1pPr>
              <a:defRPr sz="80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Reflections on Practice</a:t>
            </a:r>
          </a:p>
        </p:txBody>
      </p:sp>
      <p:pic>
        <p:nvPicPr>
          <p:cNvPr id="357" name="image3.png" descr="tile_blackboard_gre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5219" y="2305476"/>
            <a:ext cx="2556128" cy="1694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4.png" descr="tile_blackboard_gre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5078" y="8337660"/>
            <a:ext cx="10467976" cy="1247776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hape 359"/>
          <p:cNvSpPr/>
          <p:nvPr/>
        </p:nvSpPr>
        <p:spPr>
          <a:xfrm>
            <a:off x="807469" y="196394"/>
            <a:ext cx="11443195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10600">
                <a:solidFill>
                  <a:srgbClr val="1F497D"/>
                </a:solidFill>
                <a:latin typeface="Bradley Hand ITC"/>
                <a:ea typeface="Bradley Hand ITC"/>
                <a:cs typeface="Bradley Hand ITC"/>
                <a:sym typeface="Bradley Hand ITC"/>
              </a:defRPr>
            </a:lvl1pPr>
          </a:lstStyle>
          <a:p>
            <a:r>
              <a:rPr b="1" dirty="0" err="1"/>
              <a:t>Maths</a:t>
            </a:r>
            <a:r>
              <a:rPr b="1" dirty="0"/>
              <a:t> Counts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Actual Worksheet (A4)</a:t>
            </a:r>
          </a:p>
        </p:txBody>
      </p:sp>
      <p:pic>
        <p:nvPicPr>
          <p:cNvPr id="5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688" y="1746062"/>
            <a:ext cx="12878569" cy="72441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Plan for Peer Observation</a:t>
            </a:r>
          </a:p>
        </p:txBody>
      </p:sp>
      <p:sp>
        <p:nvSpPr>
          <p:cNvPr id="410" name="Shape 410"/>
          <p:cNvSpPr>
            <a:spLocks noGrp="1"/>
          </p:cNvSpPr>
          <p:nvPr>
            <p:ph type="body" idx="1"/>
          </p:nvPr>
        </p:nvSpPr>
        <p:spPr>
          <a:xfrm>
            <a:off x="0" y="2356520"/>
            <a:ext cx="13004800" cy="64807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63288" indent="-463288" defTabSz="868680">
              <a:spcBef>
                <a:spcPts val="900"/>
              </a:spcBef>
              <a:defRPr sz="4084"/>
            </a:pPr>
            <a:r>
              <a:rPr dirty="0"/>
              <a:t>The lesson was observed by a Project </a:t>
            </a:r>
            <a:r>
              <a:rPr dirty="0" err="1"/>
              <a:t>Maths</a:t>
            </a:r>
            <a:r>
              <a:rPr dirty="0"/>
              <a:t> RDO and another </a:t>
            </a:r>
            <a:r>
              <a:rPr dirty="0" smtClean="0"/>
              <a:t>Math</a:t>
            </a:r>
            <a:r>
              <a:rPr lang="en-GB" dirty="0" err="1" smtClean="0"/>
              <a:t>ematics</a:t>
            </a:r>
            <a:r>
              <a:rPr lang="en-GB" dirty="0" smtClean="0"/>
              <a:t> </a:t>
            </a:r>
            <a:r>
              <a:rPr dirty="0" smtClean="0"/>
              <a:t>Teacher</a:t>
            </a:r>
            <a:endParaRPr dirty="0"/>
          </a:p>
          <a:p>
            <a:pPr marL="1003197" lvl="1" indent="-463288" defTabSz="868680">
              <a:spcBef>
                <a:spcPts val="900"/>
              </a:spcBef>
              <a:buClr>
                <a:srgbClr val="99CCCC"/>
              </a:buClr>
              <a:defRPr sz="3800"/>
            </a:pPr>
            <a:r>
              <a:rPr dirty="0"/>
              <a:t>Ethics </a:t>
            </a:r>
            <a:endParaRPr lang="en-GB" dirty="0" smtClean="0"/>
          </a:p>
          <a:p>
            <a:pPr marL="1626885" lvl="2" indent="-463288" defTabSz="868680">
              <a:spcBef>
                <a:spcPts val="900"/>
              </a:spcBef>
              <a:buClr>
                <a:srgbClr val="99CCCC"/>
              </a:buClr>
              <a:defRPr sz="3800"/>
            </a:pPr>
            <a:r>
              <a:rPr lang="en-GB" dirty="0" smtClean="0"/>
              <a:t>A permission letter was issued to parents</a:t>
            </a:r>
            <a:endParaRPr dirty="0"/>
          </a:p>
          <a:p>
            <a:pPr marL="463288" indent="-463288" defTabSz="868680">
              <a:spcBef>
                <a:spcPts val="900"/>
              </a:spcBef>
              <a:defRPr sz="4084"/>
            </a:pPr>
            <a:r>
              <a:rPr dirty="0"/>
              <a:t>Evidence was collected using:</a:t>
            </a:r>
          </a:p>
          <a:p>
            <a:pPr marL="1003197" lvl="1" indent="-463288" defTabSz="868680">
              <a:spcBef>
                <a:spcPts val="900"/>
              </a:spcBef>
              <a:buClr>
                <a:srgbClr val="99CCCC"/>
              </a:buClr>
              <a:defRPr sz="3800"/>
            </a:pPr>
            <a:r>
              <a:rPr dirty="0"/>
              <a:t>An observation template</a:t>
            </a:r>
          </a:p>
          <a:p>
            <a:pPr marL="1003197" lvl="1" indent="-463288" defTabSz="868680">
              <a:spcBef>
                <a:spcPts val="900"/>
              </a:spcBef>
              <a:buClr>
                <a:srgbClr val="99CCCC"/>
              </a:buClr>
              <a:defRPr sz="3800"/>
            </a:pPr>
            <a:r>
              <a:rPr dirty="0"/>
              <a:t>Pictures were taken of student work</a:t>
            </a:r>
          </a:p>
          <a:p>
            <a:pPr marL="1003197" lvl="1" indent="-463288" defTabSz="868680">
              <a:spcBef>
                <a:spcPts val="900"/>
              </a:spcBef>
              <a:buClr>
                <a:srgbClr val="99CCCC"/>
              </a:buClr>
              <a:defRPr sz="3800"/>
            </a:pPr>
            <a:r>
              <a:rPr dirty="0"/>
              <a:t>Student questions were noted.</a:t>
            </a:r>
          </a:p>
          <a:p>
            <a:pPr marL="1003197" lvl="1" indent="-463288" defTabSz="868680">
              <a:spcBef>
                <a:spcPts val="900"/>
              </a:spcBef>
              <a:buClr>
                <a:srgbClr val="99CCCC"/>
              </a:buClr>
              <a:defRPr sz="3800"/>
            </a:pPr>
            <a:r>
              <a:rPr dirty="0"/>
              <a:t>Students Learning Outcomes were noted</a:t>
            </a: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Unexpected Findings</a:t>
            </a:r>
          </a:p>
        </p:txBody>
      </p:sp>
      <p:sp>
        <p:nvSpPr>
          <p:cNvPr id="415" name="Shape 415"/>
          <p:cNvSpPr>
            <a:spLocks noGrp="1"/>
          </p:cNvSpPr>
          <p:nvPr>
            <p:ph type="body" idx="1"/>
          </p:nvPr>
        </p:nvSpPr>
        <p:spPr>
          <a:xfrm>
            <a:off x="309711" y="2572543"/>
            <a:ext cx="12313370" cy="66247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1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Unexpected Findings</a:t>
            </a:r>
          </a:p>
        </p:txBody>
      </p:sp>
      <p:sp>
        <p:nvSpPr>
          <p:cNvPr id="418" name="Shape 418"/>
          <p:cNvSpPr>
            <a:spLocks noGrp="1"/>
          </p:cNvSpPr>
          <p:nvPr>
            <p:ph type="body" idx="1"/>
          </p:nvPr>
        </p:nvSpPr>
        <p:spPr>
          <a:xfrm>
            <a:off x="309711" y="2572543"/>
            <a:ext cx="12313370" cy="6624737"/>
          </a:xfrm>
          <a:prstGeom prst="rect">
            <a:avLst/>
          </a:prstGeom>
        </p:spPr>
        <p:txBody>
          <a:bodyPr/>
          <a:lstStyle/>
          <a:p>
            <a:pPr defTabSz="841247">
              <a:spcBef>
                <a:spcPts val="900"/>
              </a:spcBef>
              <a:buFont typeface="Courier New" panose="02070309020205020404" pitchFamily="49" charset="0"/>
              <a:buChar char="o"/>
              <a:defRPr sz="3956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Use of Protractor</a:t>
            </a:r>
          </a:p>
          <a:p>
            <a:pPr marL="0" indent="0" defTabSz="841247">
              <a:spcBef>
                <a:spcPts val="900"/>
              </a:spcBef>
              <a:buSzTx/>
              <a:buNone/>
              <a:defRPr sz="395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Students were very reluctant to use the protractor </a:t>
            </a:r>
          </a:p>
          <a:p>
            <a:pPr marL="0" indent="0" defTabSz="841247">
              <a:spcBef>
                <a:spcPts val="900"/>
              </a:spcBef>
              <a:buSzTx/>
              <a:buNone/>
              <a:defRPr sz="3956">
                <a:latin typeface="Comic Sans MS"/>
                <a:ea typeface="Comic Sans MS"/>
                <a:cs typeface="Comic Sans MS"/>
                <a:sym typeface="Comic Sans MS"/>
              </a:defRPr>
            </a:pPr>
            <a:endParaRPr dirty="0"/>
          </a:p>
          <a:p>
            <a:pPr defTabSz="841247">
              <a:spcBef>
                <a:spcPts val="900"/>
              </a:spcBef>
              <a:buFont typeface="Courier New" panose="02070309020205020404" pitchFamily="49" charset="0"/>
              <a:buChar char="o"/>
              <a:defRPr sz="3956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Reluctance</a:t>
            </a:r>
          </a:p>
          <a:p>
            <a:pPr marL="0" indent="0" defTabSz="841247">
              <a:spcBef>
                <a:spcPts val="900"/>
              </a:spcBef>
              <a:buSzTx/>
              <a:buNone/>
              <a:defRPr sz="395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Students were very reluctant to come up to the board to </a:t>
            </a:r>
            <a:r>
              <a:rPr dirty="0" err="1"/>
              <a:t>verbalise</a:t>
            </a:r>
            <a:r>
              <a:rPr dirty="0"/>
              <a:t> their thinking and solutions. This may have been down to the presence of other adults in the room.</a:t>
            </a: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1" build="p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Unexpected Findings</a:t>
            </a:r>
          </a:p>
        </p:txBody>
      </p:sp>
      <p:sp>
        <p:nvSpPr>
          <p:cNvPr id="421" name="Shape 421"/>
          <p:cNvSpPr>
            <a:spLocks noGrp="1"/>
          </p:cNvSpPr>
          <p:nvPr>
            <p:ph type="body" idx="1"/>
          </p:nvPr>
        </p:nvSpPr>
        <p:spPr>
          <a:xfrm>
            <a:off x="309711" y="2284511"/>
            <a:ext cx="12313370" cy="6624736"/>
          </a:xfrm>
          <a:prstGeom prst="rect">
            <a:avLst/>
          </a:prstGeom>
        </p:spPr>
        <p:txBody>
          <a:bodyPr/>
          <a:lstStyle/>
          <a:p>
            <a:pPr defTabSz="832104">
              <a:spcBef>
                <a:spcPts val="900"/>
              </a:spcBef>
              <a:buFont typeface="Courier New" panose="02070309020205020404" pitchFamily="49" charset="0"/>
              <a:buChar char="o"/>
              <a:defRPr sz="3913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Use of Trigonometry:</a:t>
            </a:r>
          </a:p>
          <a:p>
            <a:pPr marL="0" indent="0" defTabSz="832104">
              <a:spcBef>
                <a:spcPts val="900"/>
              </a:spcBef>
              <a:buSzTx/>
              <a:buNone/>
              <a:defRPr sz="3913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One group of students used the method of trigonometric ratios to solve the problem without </a:t>
            </a:r>
            <a:r>
              <a:rPr dirty="0" err="1"/>
              <a:t>realising</a:t>
            </a:r>
            <a:r>
              <a:rPr dirty="0"/>
              <a:t> there was no right angle triangles. </a:t>
            </a:r>
          </a:p>
          <a:p>
            <a:pPr marL="0" indent="0" defTabSz="832104">
              <a:spcBef>
                <a:spcPts val="900"/>
              </a:spcBef>
              <a:buSzTx/>
              <a:buNone/>
              <a:defRPr sz="3913">
                <a:latin typeface="Comic Sans MS"/>
                <a:ea typeface="Comic Sans MS"/>
                <a:cs typeface="Comic Sans MS"/>
                <a:sym typeface="Comic Sans MS"/>
              </a:defRPr>
            </a:pPr>
            <a:endParaRPr dirty="0"/>
          </a:p>
          <a:p>
            <a:pPr defTabSz="832104">
              <a:spcBef>
                <a:spcPts val="900"/>
              </a:spcBef>
              <a:buFont typeface="Courier New" panose="02070309020205020404" pitchFamily="49" charset="0"/>
              <a:buChar char="o"/>
              <a:defRPr sz="3913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Non-</a:t>
            </a:r>
            <a:r>
              <a:rPr dirty="0" err="1"/>
              <a:t>Visualisation</a:t>
            </a:r>
            <a:r>
              <a:rPr dirty="0"/>
              <a:t> of a Circle:</a:t>
            </a:r>
          </a:p>
          <a:p>
            <a:pPr marL="0" indent="0" defTabSz="832104">
              <a:spcBef>
                <a:spcPts val="900"/>
              </a:spcBef>
              <a:buSzTx/>
              <a:buNone/>
              <a:defRPr sz="3913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No students were able to </a:t>
            </a:r>
            <a:r>
              <a:rPr dirty="0" err="1"/>
              <a:t>visualise</a:t>
            </a:r>
            <a:r>
              <a:rPr dirty="0"/>
              <a:t> a full circle being 360 degrees to find the measure of the angles .</a:t>
            </a: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1" build="p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Unexpected Findings</a:t>
            </a:r>
          </a:p>
        </p:txBody>
      </p:sp>
      <p:sp>
        <p:nvSpPr>
          <p:cNvPr id="424" name="Shape 424"/>
          <p:cNvSpPr>
            <a:spLocks noGrp="1"/>
          </p:cNvSpPr>
          <p:nvPr>
            <p:ph type="body" idx="1"/>
          </p:nvPr>
        </p:nvSpPr>
        <p:spPr>
          <a:xfrm>
            <a:off x="309711" y="2500535"/>
            <a:ext cx="12313370" cy="6408711"/>
          </a:xfrm>
          <a:prstGeom prst="rect">
            <a:avLst/>
          </a:prstGeom>
        </p:spPr>
        <p:txBody>
          <a:bodyPr/>
          <a:lstStyle/>
          <a:p>
            <a:pPr marL="424005" indent="-424005" defTabSz="795527">
              <a:spcBef>
                <a:spcPts val="800"/>
              </a:spcBef>
              <a:defRPr sz="3741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Use of Exterior Angles and Congruent Triangles:</a:t>
            </a:r>
          </a:p>
          <a:p>
            <a:pPr marL="0" indent="0" defTabSz="795527">
              <a:spcBef>
                <a:spcPts val="800"/>
              </a:spcBef>
              <a:buSzTx/>
              <a:buNone/>
              <a:defRPr sz="374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Interestingly one group used the exterior angle theorem to solve the problem while another group used congruent triangles. </a:t>
            </a:r>
          </a:p>
          <a:p>
            <a:pPr marL="0" indent="0" defTabSz="795527">
              <a:spcBef>
                <a:spcPts val="800"/>
              </a:spcBef>
              <a:buSzTx/>
              <a:buNone/>
              <a:defRPr sz="3741">
                <a:latin typeface="Comic Sans MS"/>
                <a:ea typeface="Comic Sans MS"/>
                <a:cs typeface="Comic Sans MS"/>
                <a:sym typeface="Comic Sans MS"/>
              </a:defRPr>
            </a:pPr>
            <a:endParaRPr dirty="0"/>
          </a:p>
          <a:p>
            <a:pPr marL="424005" indent="-424005" defTabSz="795527">
              <a:spcBef>
                <a:spcPts val="800"/>
              </a:spcBef>
              <a:defRPr sz="3741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Use the diagram rather than the worksheet:</a:t>
            </a:r>
          </a:p>
          <a:p>
            <a:pPr marL="0" indent="0" defTabSz="795527">
              <a:spcBef>
                <a:spcPts val="800"/>
              </a:spcBef>
              <a:buSzTx/>
              <a:buNone/>
              <a:defRPr sz="374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Students </a:t>
            </a:r>
            <a:r>
              <a:rPr dirty="0" smtClean="0"/>
              <a:t>focused </a:t>
            </a:r>
            <a:r>
              <a:rPr dirty="0"/>
              <a:t>mainly on writing their solution directly onto the diagram instead of using the space around. </a:t>
            </a: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" grpId="1" build="p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Pictures of Student Work</a:t>
            </a:r>
          </a:p>
        </p:txBody>
      </p:sp>
      <p:pic>
        <p:nvPicPr>
          <p:cNvPr id="429" name="image14.png" descr="https://lh6.googleusercontent.com/mvpZ1QSrSu_8jlmhUM-Gx-uRqTMvYUGxN8ED3WtmleqZSPmHSNu0Vj7GMMuLMYBJJPIkgHJoSkRsw3wTaxV23b-KwdMuMqmtc5wgwDA2hURKshVfKMQGLQL1eAh7RNONK4ws_sS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0818" y="2356519"/>
            <a:ext cx="9112101" cy="6436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Pictures of Student Work</a:t>
            </a:r>
          </a:p>
        </p:txBody>
      </p:sp>
      <p:pic>
        <p:nvPicPr>
          <p:cNvPr id="434" name="Screen Shot 2016-04-06 at 08.54.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185" y="2305487"/>
            <a:ext cx="6093095" cy="4437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Screen Shot 2016-04-06 at 08.55.4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96323" y="3178175"/>
            <a:ext cx="5664201" cy="491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Pictures of Student Work</a:t>
            </a:r>
          </a:p>
        </p:txBody>
      </p:sp>
      <p:pic>
        <p:nvPicPr>
          <p:cNvPr id="440" name="Screen Shot 2016-04-06 at 08.55.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6555" y="2199510"/>
            <a:ext cx="6909483" cy="6312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Findings</a:t>
            </a:r>
          </a:p>
        </p:txBody>
      </p:sp>
      <p:sp>
        <p:nvSpPr>
          <p:cNvPr id="445" name="Shape 445"/>
          <p:cNvSpPr>
            <a:spLocks noGrp="1"/>
          </p:cNvSpPr>
          <p:nvPr>
            <p:ph type="body" idx="1"/>
          </p:nvPr>
        </p:nvSpPr>
        <p:spPr>
          <a:xfrm>
            <a:off x="309711" y="2572543"/>
            <a:ext cx="12313370" cy="6624737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dirty="0"/>
              <a:t>Similar triangle (pics)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dirty="0"/>
              <a:t>Struggled to come up with 5 methods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dirty="0"/>
              <a:t>Key words but difficulty applying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dirty="0"/>
              <a:t>Reluctance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dirty="0"/>
              <a:t>Extreme confusion </a:t>
            </a:r>
            <a:r>
              <a:rPr dirty="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dirty="0"/>
              <a:t> Alternate/Corresponding</a:t>
            </a:r>
            <a:br>
              <a:rPr dirty="0"/>
            </a:br>
            <a:endParaRPr dirty="0"/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xfrm>
            <a:off x="2166937" y="1204391"/>
            <a:ext cx="9971089" cy="1238772"/>
          </a:xfrm>
          <a:prstGeom prst="rect">
            <a:avLst/>
          </a:prstGeom>
        </p:spPr>
        <p:txBody>
          <a:bodyPr/>
          <a:lstStyle/>
          <a:p>
            <a:pPr algn="ctr" defTabSz="521208">
              <a:defRPr sz="2736"/>
            </a:pPr>
            <a:r>
              <a:t>Multiple Approaches Problem Solving in Geometry</a:t>
            </a:r>
            <a:br/>
            <a:endParaRPr/>
          </a:p>
        </p:txBody>
      </p:sp>
      <p:graphicFrame>
        <p:nvGraphicFramePr>
          <p:cNvPr id="362" name="Table 362"/>
          <p:cNvGraphicFramePr/>
          <p:nvPr/>
        </p:nvGraphicFramePr>
        <p:xfrm>
          <a:off x="936169" y="2999774"/>
          <a:ext cx="11132462" cy="3754052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392488"/>
                <a:gridCol w="6739974"/>
              </a:tblGrid>
              <a:tr h="1533345">
                <a:tc>
                  <a:txBody>
                    <a:bodyPr/>
                    <a:lstStyle/>
                    <a:p>
                      <a:pPr algn="l" defTabSz="650229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School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50229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Carndonagh Community School, 
Co. Donegal.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</a:tr>
              <a:tr h="2220707">
                <a:tc>
                  <a:txBody>
                    <a:bodyPr/>
                    <a:lstStyle/>
                    <a:p>
                      <a:pPr algn="l" defTabSz="650229">
                        <a:defRPr sz="1800"/>
                      </a:pPr>
                      <a:r>
                        <a:rPr sz="3200" b="1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Teachers Involved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50229">
                        <a:defRPr sz="1800"/>
                      </a:pPr>
                      <a:r>
                        <a:rPr sz="3200">
                          <a:latin typeface="Arial"/>
                          <a:ea typeface="Arial"/>
                          <a:cs typeface="Arial"/>
                          <a:sym typeface="Arial"/>
                        </a:rPr>
                        <a:t>Sharon Coyle
Siobhán Coll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Findings/Student Learning</a:t>
            </a:r>
          </a:p>
        </p:txBody>
      </p:sp>
      <p:sp>
        <p:nvSpPr>
          <p:cNvPr id="448" name="Shape 448"/>
          <p:cNvSpPr>
            <a:spLocks noGrp="1"/>
          </p:cNvSpPr>
          <p:nvPr>
            <p:ph type="body" idx="1"/>
          </p:nvPr>
        </p:nvSpPr>
        <p:spPr>
          <a:xfrm>
            <a:off x="525737" y="2644552"/>
            <a:ext cx="11612290" cy="5916837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buNone/>
              <a:defRPr sz="4257"/>
            </a:pPr>
            <a:r>
              <a:rPr dirty="0"/>
              <a:t>Discuss what the study suggests about students’ learning this should include:</a:t>
            </a:r>
          </a:p>
          <a:p>
            <a:pPr defTabSz="905255">
              <a:buFont typeface="Wingdings" panose="05000000000000000000" pitchFamily="2" charset="2"/>
              <a:buChar char="Ø"/>
              <a:defRPr sz="4257"/>
            </a:pPr>
            <a:r>
              <a:rPr lang="en-GB" dirty="0" smtClean="0"/>
              <a:t>M</a:t>
            </a:r>
            <a:r>
              <a:rPr dirty="0" err="1" smtClean="0"/>
              <a:t>isconceptions</a:t>
            </a:r>
            <a:endParaRPr dirty="0"/>
          </a:p>
          <a:p>
            <a:pPr defTabSz="905255">
              <a:buFont typeface="Wingdings" panose="05000000000000000000" pitchFamily="2" charset="2"/>
              <a:buChar char="Ø"/>
              <a:defRPr sz="4257"/>
            </a:pPr>
            <a:r>
              <a:rPr lang="en-GB" dirty="0" smtClean="0"/>
              <a:t>D</a:t>
            </a:r>
            <a:r>
              <a:rPr dirty="0" err="1" smtClean="0"/>
              <a:t>ifficulties</a:t>
            </a:r>
            <a:endParaRPr dirty="0"/>
          </a:p>
          <a:p>
            <a:pPr defTabSz="905255">
              <a:buFont typeface="Wingdings" panose="05000000000000000000" pitchFamily="2" charset="2"/>
              <a:buChar char="Ø"/>
              <a:defRPr sz="4257"/>
            </a:pPr>
            <a:r>
              <a:rPr lang="en-GB" dirty="0" smtClean="0"/>
              <a:t>C</a:t>
            </a:r>
            <a:r>
              <a:rPr dirty="0" err="1" smtClean="0"/>
              <a:t>onfusion</a:t>
            </a:r>
            <a:endParaRPr dirty="0"/>
          </a:p>
          <a:p>
            <a:pPr defTabSz="905255">
              <a:buFont typeface="Wingdings" panose="05000000000000000000" pitchFamily="2" charset="2"/>
              <a:buChar char="Ø"/>
              <a:defRPr sz="4257"/>
            </a:pPr>
            <a:r>
              <a:rPr lang="en-GB" dirty="0" smtClean="0"/>
              <a:t>I</a:t>
            </a:r>
            <a:r>
              <a:rPr dirty="0" err="1" smtClean="0"/>
              <a:t>nsights</a:t>
            </a:r>
            <a:endParaRPr dirty="0"/>
          </a:p>
          <a:p>
            <a:pPr defTabSz="905255">
              <a:buFont typeface="Wingdings" panose="05000000000000000000" pitchFamily="2" charset="2"/>
              <a:buChar char="Ø"/>
              <a:defRPr sz="4257"/>
            </a:pPr>
            <a:r>
              <a:rPr lang="en-GB" dirty="0" smtClean="0"/>
              <a:t>S</a:t>
            </a:r>
            <a:r>
              <a:rPr dirty="0" err="1" smtClean="0"/>
              <a:t>urprising</a:t>
            </a:r>
            <a:r>
              <a:rPr dirty="0" smtClean="0"/>
              <a:t> </a:t>
            </a:r>
            <a:r>
              <a:rPr dirty="0"/>
              <a:t>ideas</a:t>
            </a: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Evidence of Student Learning </a:t>
            </a:r>
          </a:p>
        </p:txBody>
      </p:sp>
      <p:pic>
        <p:nvPicPr>
          <p:cNvPr id="451" name="Screen Shot 2016-04-06 at 08.44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6937" y="2051194"/>
            <a:ext cx="10208674" cy="1223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Screen Shot 2016-04-06 at 08.44.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753" y="6989402"/>
            <a:ext cx="5577726" cy="1102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Screen Shot 2016-04-06 at 08.46.2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92167" y="6450158"/>
            <a:ext cx="6370139" cy="2416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Screen Shot 2016-04-06 at 08.58.0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023" y="4239308"/>
            <a:ext cx="9703449" cy="2100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Screen Shot 2016-04-06 at 08.46.5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10722" y="3079104"/>
            <a:ext cx="6653629" cy="1409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Board Plan</a:t>
            </a:r>
          </a:p>
        </p:txBody>
      </p:sp>
      <p:pic>
        <p:nvPicPr>
          <p:cNvPr id="458" name="IMG_3126-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6361" y="2443267"/>
            <a:ext cx="10136577" cy="7602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Copy of IMG_3114-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5320" y="2898626"/>
            <a:ext cx="3657054" cy="4876070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Shape 461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Board Plan</a:t>
            </a:r>
          </a:p>
        </p:txBody>
      </p:sp>
      <p:pic>
        <p:nvPicPr>
          <p:cNvPr id="462" name="IMG_31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2426" y="2898626"/>
            <a:ext cx="3657054" cy="4876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Copy of IMG_3115-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39515" y="2852814"/>
            <a:ext cx="3725770" cy="4967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Recommendations</a:t>
            </a:r>
          </a:p>
        </p:txBody>
      </p:sp>
      <p:sp>
        <p:nvSpPr>
          <p:cNvPr id="466" name="Shape 466"/>
          <p:cNvSpPr>
            <a:spLocks noGrp="1"/>
          </p:cNvSpPr>
          <p:nvPr>
            <p:ph type="body" idx="1"/>
          </p:nvPr>
        </p:nvSpPr>
        <p:spPr>
          <a:xfrm>
            <a:off x="309712" y="2860576"/>
            <a:ext cx="12241359" cy="56166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93875" lvl="2" indent="-571500" defTabSz="795527">
              <a:spcBef>
                <a:spcPts val="900"/>
              </a:spcBef>
              <a:buFont typeface="Wingdings" panose="05000000000000000000" pitchFamily="2" charset="2"/>
              <a:buChar char="q"/>
              <a:defRPr sz="3828"/>
            </a:pPr>
            <a:r>
              <a:rPr sz="4400" dirty="0" smtClean="0"/>
              <a:t>Timing </a:t>
            </a:r>
            <a:r>
              <a:rPr sz="4400" dirty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sz="4400" dirty="0"/>
              <a:t>Pose task in a double class </a:t>
            </a:r>
            <a:endParaRPr lang="en-GB" sz="4400" dirty="0" smtClean="0"/>
          </a:p>
          <a:p>
            <a:pPr marL="650875" lvl="1" indent="0" defTabSz="795527">
              <a:spcBef>
                <a:spcPts val="900"/>
              </a:spcBef>
              <a:buNone/>
              <a:defRPr sz="3828"/>
            </a:pPr>
            <a:r>
              <a:rPr lang="en-GB" sz="4400" dirty="0" smtClean="0"/>
              <a:t>		</a:t>
            </a:r>
            <a:r>
              <a:rPr sz="4400" dirty="0" smtClean="0"/>
              <a:t>(</a:t>
            </a:r>
            <a:r>
              <a:rPr sz="4400" dirty="0"/>
              <a:t>more time for workings and discussions</a:t>
            </a:r>
            <a:r>
              <a:rPr sz="4400" dirty="0" smtClean="0"/>
              <a:t>)</a:t>
            </a:r>
            <a:endParaRPr lang="en-GB" sz="4400" dirty="0" smtClean="0"/>
          </a:p>
          <a:p>
            <a:pPr marL="650875" lvl="1" indent="0" defTabSz="795527">
              <a:spcBef>
                <a:spcPts val="900"/>
              </a:spcBef>
              <a:buNone/>
              <a:defRPr sz="3828"/>
            </a:pPr>
            <a:r>
              <a:rPr sz="4400" dirty="0" smtClean="0"/>
              <a:t> </a:t>
            </a:r>
            <a:endParaRPr sz="4400" dirty="0"/>
          </a:p>
          <a:p>
            <a:pPr lvl="2" defTabSz="795527">
              <a:spcBef>
                <a:spcPts val="900"/>
              </a:spcBef>
              <a:buFont typeface="Wingdings" panose="05000000000000000000" pitchFamily="2" charset="2"/>
              <a:buChar char="q"/>
              <a:defRPr sz="3828"/>
            </a:pPr>
            <a:r>
              <a:rPr sz="4400" dirty="0"/>
              <a:t>Updated matching exercise at beginning </a:t>
            </a:r>
            <a:endParaRPr lang="en-GB" sz="4400" dirty="0" smtClean="0"/>
          </a:p>
          <a:p>
            <a:pPr marL="0" indent="0" defTabSz="795527">
              <a:spcBef>
                <a:spcPts val="900"/>
              </a:spcBef>
              <a:buNone/>
              <a:defRPr sz="3828"/>
            </a:pPr>
            <a:r>
              <a:rPr lang="en-GB" sz="4400" dirty="0" smtClean="0"/>
              <a:t>		</a:t>
            </a:r>
            <a:r>
              <a:rPr sz="4400" dirty="0" smtClean="0"/>
              <a:t>(</a:t>
            </a:r>
            <a:r>
              <a:rPr sz="4400" dirty="0"/>
              <a:t>more relevant to the </a:t>
            </a:r>
            <a:r>
              <a:rPr sz="4400" dirty="0" smtClean="0"/>
              <a:t>problem</a:t>
            </a:r>
            <a:r>
              <a:rPr lang="en-GB" sz="4400" dirty="0" smtClean="0"/>
              <a:t>)</a:t>
            </a:r>
          </a:p>
          <a:p>
            <a:pPr marL="0" indent="0" defTabSz="795527">
              <a:spcBef>
                <a:spcPts val="900"/>
              </a:spcBef>
              <a:buNone/>
              <a:defRPr sz="3828"/>
            </a:pPr>
            <a:endParaRPr sz="4400" dirty="0"/>
          </a:p>
          <a:p>
            <a:pPr lvl="2" defTabSz="795527">
              <a:spcBef>
                <a:spcPts val="900"/>
              </a:spcBef>
              <a:buFont typeface="Wingdings" panose="05000000000000000000" pitchFamily="2" charset="2"/>
              <a:buChar char="q"/>
              <a:defRPr sz="3828"/>
            </a:pPr>
            <a:r>
              <a:rPr sz="4400" dirty="0"/>
              <a:t>Larger diagram </a:t>
            </a:r>
            <a:endParaRPr lang="en-GB" sz="4400" dirty="0" smtClean="0"/>
          </a:p>
          <a:p>
            <a:pPr marL="0" indent="0" defTabSz="795527">
              <a:spcBef>
                <a:spcPts val="900"/>
              </a:spcBef>
              <a:buNone/>
              <a:defRPr sz="3828"/>
            </a:pPr>
            <a:r>
              <a:rPr lang="en-GB" sz="4400" dirty="0"/>
              <a:t>	</a:t>
            </a:r>
            <a:r>
              <a:rPr lang="en-GB" sz="4400" dirty="0" smtClean="0"/>
              <a:t>	</a:t>
            </a:r>
            <a:r>
              <a:rPr sz="4400" dirty="0" smtClean="0"/>
              <a:t>(</a:t>
            </a:r>
            <a:r>
              <a:rPr sz="4400" dirty="0"/>
              <a:t>easier for students to work on)</a:t>
            </a:r>
          </a:p>
          <a:p>
            <a:pPr marL="0" indent="0" defTabSz="795527">
              <a:spcBef>
                <a:spcPts val="200"/>
              </a:spcBef>
              <a:buSzTx/>
              <a:buNone/>
              <a:defRPr sz="1218"/>
            </a:pPr>
            <a:r>
              <a:rPr sz="4400" dirty="0"/>
              <a:t/>
            </a:r>
            <a:br>
              <a:rPr sz="4400" dirty="0"/>
            </a:br>
            <a:endParaRPr sz="4400" dirty="0"/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Any Questions?</a:t>
            </a:r>
          </a:p>
        </p:txBody>
      </p:sp>
      <p:pic>
        <p:nvPicPr>
          <p:cNvPr id="471" name="image15.png" descr="Hoppip Imt animated 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6256" y="3064011"/>
            <a:ext cx="2592289" cy="3625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Sources Used</a:t>
            </a:r>
          </a:p>
        </p:txBody>
      </p:sp>
      <p:sp>
        <p:nvSpPr>
          <p:cNvPr id="476" name="Shape 476"/>
          <p:cNvSpPr>
            <a:spLocks noGrp="1"/>
          </p:cNvSpPr>
          <p:nvPr>
            <p:ph type="body" idx="1"/>
          </p:nvPr>
        </p:nvSpPr>
        <p:spPr>
          <a:xfrm>
            <a:off x="165696" y="2709863"/>
            <a:ext cx="11972329" cy="5851526"/>
          </a:xfrm>
          <a:prstGeom prst="rect">
            <a:avLst/>
          </a:prstGeom>
        </p:spPr>
        <p:txBody>
          <a:bodyPr/>
          <a:lstStyle/>
          <a:p>
            <a:pPr marL="616648" indent="-616648" defTabSz="758951">
              <a:spcBef>
                <a:spcPts val="800"/>
              </a:spcBef>
              <a:buFontTx/>
              <a:buAutoNum type="arabicPeriod"/>
              <a:defRPr sz="3568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dirty="0"/>
              <a:t>Geometry Teaching and Learning Plans on </a:t>
            </a:r>
            <a:r>
              <a:rPr lang="en-GB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www.projectmaths.ie</a:t>
            </a:r>
            <a:r>
              <a:rPr lang="en-GB" dirty="0"/>
              <a:t> </a:t>
            </a:r>
            <a:endParaRPr lang="en-GB" dirty="0" smtClean="0"/>
          </a:p>
          <a:p>
            <a:pPr marL="616648" indent="-616648" defTabSz="758951">
              <a:spcBef>
                <a:spcPts val="800"/>
              </a:spcBef>
              <a:buFontTx/>
              <a:buAutoNum type="arabicPeriod"/>
              <a:defRPr sz="3568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dirty="0" smtClean="0"/>
              <a:t>Junior Certificate Syllabus</a:t>
            </a:r>
            <a:endParaRPr lang="en-GB" dirty="0"/>
          </a:p>
          <a:p>
            <a:pPr marL="616648" indent="-616648" defTabSz="758951">
              <a:spcBef>
                <a:spcPts val="800"/>
              </a:spcBef>
              <a:buFontTx/>
              <a:buAutoNum type="arabicPeriod"/>
              <a:defRPr sz="3568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 smtClean="0"/>
              <a:t>Active </a:t>
            </a:r>
            <a:r>
              <a:rPr dirty="0" err="1"/>
              <a:t>Maths</a:t>
            </a:r>
            <a:r>
              <a:rPr dirty="0"/>
              <a:t> </a:t>
            </a:r>
            <a:r>
              <a:rPr dirty="0" smtClean="0"/>
              <a:t>Textbook</a:t>
            </a:r>
            <a:r>
              <a:rPr lang="en-GB" dirty="0" smtClean="0"/>
              <a:t>s</a:t>
            </a:r>
            <a:endParaRPr dirty="0"/>
          </a:p>
          <a:p>
            <a:pPr marL="616648" indent="-616648" defTabSz="758951">
              <a:spcBef>
                <a:spcPts val="800"/>
              </a:spcBef>
              <a:buFontTx/>
              <a:buAutoNum type="arabicPeriod"/>
              <a:defRPr sz="3568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Text and Tests </a:t>
            </a:r>
            <a:r>
              <a:rPr dirty="0" smtClean="0"/>
              <a:t>Textbook</a:t>
            </a:r>
            <a:r>
              <a:rPr lang="en-GB" dirty="0" smtClean="0"/>
              <a:t>s</a:t>
            </a:r>
            <a:endParaRPr dirty="0"/>
          </a:p>
          <a:p>
            <a:pPr marL="616648" indent="-616648" defTabSz="758951">
              <a:spcBef>
                <a:spcPts val="800"/>
              </a:spcBef>
              <a:buFontTx/>
              <a:buAutoNum type="arabicPeriod"/>
              <a:defRPr sz="3568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Past Examination Papers</a:t>
            </a:r>
          </a:p>
          <a:p>
            <a:pPr marL="616648" indent="-616648" defTabSz="758951">
              <a:spcBef>
                <a:spcPts val="800"/>
              </a:spcBef>
              <a:buFontTx/>
              <a:buAutoNum type="arabicPeriod"/>
              <a:defRPr sz="3568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Google Searches on Multiple Approach Problem Solving in Geometry</a:t>
            </a:r>
          </a:p>
          <a:p>
            <a:pPr marL="616648" indent="-616648" defTabSz="758951">
              <a:spcBef>
                <a:spcPts val="800"/>
              </a:spcBef>
              <a:buFontTx/>
              <a:buAutoNum type="arabicPeriod"/>
              <a:defRPr sz="3568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www.projectmaths.ie</a:t>
            </a:r>
            <a:r>
              <a:rPr dirty="0"/>
              <a:t> </a:t>
            </a: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1" build="p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/>
          </p:cNvSpPr>
          <p:nvPr>
            <p:ph type="title"/>
          </p:nvPr>
        </p:nvSpPr>
        <p:spPr>
          <a:xfrm>
            <a:off x="483633" y="4516759"/>
            <a:ext cx="12090866" cy="2736306"/>
          </a:xfrm>
          <a:prstGeom prst="rect">
            <a:avLst/>
          </a:prstGeom>
        </p:spPr>
        <p:txBody>
          <a:bodyPr/>
          <a:lstStyle>
            <a:lvl1pPr>
              <a:defRPr sz="8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You!</a:t>
            </a:r>
          </a:p>
        </p:txBody>
      </p:sp>
      <p:pic>
        <p:nvPicPr>
          <p:cNvPr id="481" name="image3.tif" descr="tile_blackboard_gre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4506" y="2356519"/>
            <a:ext cx="3275282" cy="1846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4.tif" descr="tile_blackboard_gre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5078" y="8337660"/>
            <a:ext cx="10467976" cy="1247776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Shape 483"/>
          <p:cNvSpPr/>
          <p:nvPr/>
        </p:nvSpPr>
        <p:spPr>
          <a:xfrm>
            <a:off x="807469" y="196394"/>
            <a:ext cx="11443195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10600">
                <a:solidFill>
                  <a:srgbClr val="1F497D"/>
                </a:solidFill>
                <a:latin typeface="Bradley Hand ITC"/>
                <a:ea typeface="Bradley Hand ITC"/>
                <a:cs typeface="Bradley Hand ITC"/>
                <a:sym typeface="Bradley Hand ITC"/>
              </a:defRPr>
            </a:lvl1pPr>
          </a:lstStyle>
          <a:p>
            <a:r>
              <a:rPr b="1" dirty="0" err="1"/>
              <a:t>Maths</a:t>
            </a:r>
            <a:r>
              <a:rPr b="1" dirty="0"/>
              <a:t> Counts 2016</a:t>
            </a: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Details of our lesson</a:t>
            </a:r>
          </a:p>
        </p:txBody>
      </p:sp>
      <p:sp>
        <p:nvSpPr>
          <p:cNvPr id="367" name="Shape 367"/>
          <p:cNvSpPr>
            <a:spLocks noGrp="1"/>
          </p:cNvSpPr>
          <p:nvPr>
            <p:ph type="body" idx="1"/>
          </p:nvPr>
        </p:nvSpPr>
        <p:spPr>
          <a:xfrm>
            <a:off x="309711" y="2572543"/>
            <a:ext cx="12169354" cy="6480721"/>
          </a:xfrm>
          <a:prstGeom prst="rect">
            <a:avLst/>
          </a:prstGeom>
        </p:spPr>
        <p:txBody>
          <a:bodyPr/>
          <a:lstStyle/>
          <a:p>
            <a:pPr marL="487671" indent="-487671"/>
            <a:r>
              <a:t>3</a:t>
            </a:r>
            <a:r>
              <a:rPr baseline="30000"/>
              <a:t>rd</a:t>
            </a:r>
            <a:r>
              <a:t> Year Higher Level</a:t>
            </a:r>
          </a:p>
          <a:p>
            <a:pPr marL="487671" indent="-487671"/>
            <a:r>
              <a:t>40 minutes</a:t>
            </a:r>
          </a:p>
          <a:p>
            <a:pPr marL="487671" indent="-487671"/>
            <a:r>
              <a:t>25</a:t>
            </a:r>
            <a:r>
              <a:rPr baseline="30000"/>
              <a:t>th</a:t>
            </a:r>
            <a:r>
              <a:t> February 2016</a:t>
            </a:r>
          </a:p>
        </p:txBody>
      </p:sp>
      <p:graphicFrame>
        <p:nvGraphicFramePr>
          <p:cNvPr id="368" name="Table 368"/>
          <p:cNvGraphicFramePr/>
          <p:nvPr/>
        </p:nvGraphicFramePr>
        <p:xfrm>
          <a:off x="309712" y="5308848"/>
          <a:ext cx="12457384" cy="3600399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5090573"/>
                <a:gridCol w="7366811"/>
              </a:tblGrid>
              <a:tr h="1200133">
                <a:tc>
                  <a:txBody>
                    <a:bodyPr/>
                    <a:lstStyle/>
                    <a:p>
                      <a:pPr algn="l" defTabSz="650229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Previous Lesson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336666"/>
                      </a:solidFill>
                    </a:lnL>
                    <a:lnR w="12700">
                      <a:solidFill>
                        <a:srgbClr val="336666"/>
                      </a:solidFill>
                    </a:lnR>
                    <a:lnT w="12700">
                      <a:solidFill>
                        <a:srgbClr val="336666"/>
                      </a:solidFill>
                    </a:lnT>
                    <a:lnB w="12700">
                      <a:solidFill>
                        <a:srgbClr val="33666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50229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Theorems (INSERT NUMBERS)
Revision of CIC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336666"/>
                      </a:solidFill>
                    </a:lnL>
                    <a:lnR w="12700">
                      <a:solidFill>
                        <a:srgbClr val="336666"/>
                      </a:solidFill>
                    </a:lnR>
                    <a:lnT w="12700">
                      <a:solidFill>
                        <a:srgbClr val="336666"/>
                      </a:solidFill>
                    </a:lnT>
                    <a:lnB w="12700">
                      <a:solidFill>
                        <a:srgbClr val="33666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200133">
                <a:tc>
                  <a:txBody>
                    <a:bodyPr/>
                    <a:lstStyle/>
                    <a:p>
                      <a:pPr algn="l" defTabSz="650229">
                        <a:defRPr sz="1800"/>
                      </a:pPr>
                      <a:r>
                        <a:rPr sz="3600" b="1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Research Lesson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336666"/>
                      </a:solidFill>
                    </a:lnL>
                    <a:lnR w="12700">
                      <a:solidFill>
                        <a:srgbClr val="336666"/>
                      </a:solidFill>
                    </a:lnR>
                    <a:lnT w="12700">
                      <a:solidFill>
                        <a:srgbClr val="336666"/>
                      </a:solidFill>
                    </a:lnT>
                    <a:lnB w="12700">
                      <a:solidFill>
                        <a:srgbClr val="33666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50229">
                        <a:defRPr sz="1800"/>
                      </a:pPr>
                      <a:r>
                        <a:rPr sz="3600" b="1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Lesson discussed today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336666"/>
                      </a:solidFill>
                    </a:lnL>
                    <a:lnR w="12700">
                      <a:solidFill>
                        <a:srgbClr val="336666"/>
                      </a:solidFill>
                    </a:lnR>
                    <a:lnT w="12700">
                      <a:solidFill>
                        <a:srgbClr val="336666"/>
                      </a:solidFill>
                    </a:lnT>
                    <a:lnB w="12700">
                      <a:solidFill>
                        <a:srgbClr val="33666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200133">
                <a:tc>
                  <a:txBody>
                    <a:bodyPr/>
                    <a:lstStyle/>
                    <a:p>
                      <a:pPr algn="l" defTabSz="650229">
                        <a:defRPr sz="1800"/>
                      </a:pPr>
                      <a:r>
                        <a:rPr sz="3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Planned Next Lesson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336666"/>
                      </a:solidFill>
                    </a:lnL>
                    <a:lnR w="12700">
                      <a:solidFill>
                        <a:srgbClr val="336666"/>
                      </a:solidFill>
                    </a:lnR>
                    <a:lnT w="12700">
                      <a:solidFill>
                        <a:srgbClr val="336666"/>
                      </a:solidFill>
                    </a:lnT>
                    <a:lnB w="12700">
                      <a:solidFill>
                        <a:srgbClr val="33666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50229">
                        <a:defRPr sz="1800"/>
                      </a:pPr>
                      <a:r>
                        <a:rPr sz="3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LINK UP WITH FLOW OF LESSON FROM OFFICIAL PLAN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336666"/>
                      </a:solidFill>
                    </a:lnL>
                    <a:lnR w="12700">
                      <a:solidFill>
                        <a:srgbClr val="336666"/>
                      </a:solidFill>
                    </a:lnR>
                    <a:lnT w="12700">
                      <a:solidFill>
                        <a:srgbClr val="336666"/>
                      </a:solidFill>
                    </a:lnT>
                    <a:lnB w="12700">
                      <a:solidFill>
                        <a:srgbClr val="33666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1" build="p" animBg="1" advAuto="0"/>
      <p:bldP spid="368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Our Question</a:t>
            </a:r>
          </a:p>
        </p:txBody>
      </p:sp>
      <p:pic>
        <p:nvPicPr>
          <p:cNvPr id="371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688" y="1746062"/>
            <a:ext cx="12878569" cy="72441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Student Learning Goals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idx="1"/>
          </p:nvPr>
        </p:nvSpPr>
        <p:spPr>
          <a:xfrm>
            <a:off x="0" y="2716560"/>
            <a:ext cx="13004799" cy="6192688"/>
          </a:xfrm>
          <a:prstGeom prst="rect">
            <a:avLst/>
          </a:prstGeom>
        </p:spPr>
        <p:txBody>
          <a:bodyPr/>
          <a:lstStyle/>
          <a:p>
            <a:r>
              <a:rPr dirty="0"/>
              <a:t>Identifying and discussing keywords in geometry </a:t>
            </a:r>
          </a:p>
          <a:p>
            <a:r>
              <a:rPr dirty="0"/>
              <a:t>Correctly measure angles using protractor</a:t>
            </a:r>
          </a:p>
          <a:p>
            <a:r>
              <a:rPr dirty="0"/>
              <a:t>Apply the results of all theorems, converses and corollaries to solve problems </a:t>
            </a: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2163849" y="-163761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Design of Lesson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xfrm>
            <a:off x="-7122" y="2284512"/>
            <a:ext cx="13011922" cy="66967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75507" indent="-375507" defTabSz="704087">
              <a:spcBef>
                <a:spcPts val="700"/>
              </a:spcBef>
              <a:defRPr sz="3311"/>
            </a:pPr>
            <a:r>
              <a:rPr sz="4400" dirty="0"/>
              <a:t>Both teachers were involved in planning this lesson</a:t>
            </a:r>
          </a:p>
          <a:p>
            <a:pPr marL="813117" lvl="1" indent="-375507" defTabSz="704087">
              <a:spcBef>
                <a:spcPts val="700"/>
              </a:spcBef>
              <a:buClr>
                <a:srgbClr val="99CCCC"/>
              </a:buClr>
              <a:defRPr sz="3080"/>
            </a:pPr>
            <a:r>
              <a:rPr sz="4000" dirty="0"/>
              <a:t>We decided on the learning goals</a:t>
            </a:r>
          </a:p>
          <a:p>
            <a:pPr marL="813117" lvl="1" indent="-375507" defTabSz="704087">
              <a:spcBef>
                <a:spcPts val="700"/>
              </a:spcBef>
              <a:buClr>
                <a:srgbClr val="99CCCC"/>
              </a:buClr>
              <a:defRPr sz="3080"/>
            </a:pPr>
            <a:r>
              <a:rPr sz="4000" dirty="0"/>
              <a:t>We chose the questions from SEC 2013 paper 2, question 9 as it covered a variety of geometric topics</a:t>
            </a:r>
          </a:p>
          <a:p>
            <a:pPr marL="813117" lvl="1" indent="-375507" defTabSz="704087">
              <a:spcBef>
                <a:spcPts val="700"/>
              </a:spcBef>
              <a:buClr>
                <a:srgbClr val="99CCCC"/>
              </a:buClr>
              <a:defRPr sz="3080"/>
            </a:pPr>
            <a:r>
              <a:rPr sz="4000" dirty="0"/>
              <a:t>We identified the key mathematical language relating to this topic</a:t>
            </a:r>
          </a:p>
          <a:p>
            <a:pPr marL="813117" lvl="1" indent="-375507" defTabSz="704087">
              <a:spcBef>
                <a:spcPts val="700"/>
              </a:spcBef>
              <a:buClr>
                <a:srgbClr val="99CCCC"/>
              </a:buClr>
              <a:defRPr sz="3080"/>
            </a:pPr>
            <a:r>
              <a:rPr sz="4000" dirty="0"/>
              <a:t>Teaching and Learning plan researched - </a:t>
            </a:r>
            <a:r>
              <a:rPr sz="4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www.projectmaths.ie</a:t>
            </a:r>
            <a:r>
              <a:rPr sz="4000" dirty="0"/>
              <a:t> </a:t>
            </a:r>
          </a:p>
          <a:p>
            <a:pPr marL="813117" lvl="1" indent="-375507" defTabSz="704087">
              <a:spcBef>
                <a:spcPts val="700"/>
              </a:spcBef>
              <a:buClr>
                <a:srgbClr val="99CCCC"/>
              </a:buClr>
              <a:defRPr sz="3080"/>
            </a:pPr>
            <a:r>
              <a:rPr sz="4000" dirty="0"/>
              <a:t>Siobhán was elected to teach the lesson</a:t>
            </a: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Materials</a:t>
            </a:r>
          </a:p>
        </p:txBody>
      </p:sp>
      <p:sp>
        <p:nvSpPr>
          <p:cNvPr id="384" name="Shape 384"/>
          <p:cNvSpPr>
            <a:spLocks noGrp="1"/>
          </p:cNvSpPr>
          <p:nvPr>
            <p:ph type="body" idx="1"/>
          </p:nvPr>
        </p:nvSpPr>
        <p:spPr>
          <a:xfrm>
            <a:off x="2166937" y="2709863"/>
            <a:ext cx="9971089" cy="5851526"/>
          </a:xfrm>
          <a:prstGeom prst="rect">
            <a:avLst/>
          </a:prstGeom>
        </p:spPr>
        <p:txBody>
          <a:bodyPr/>
          <a:lstStyle/>
          <a:p>
            <a:pPr marL="487671" indent="-487671"/>
            <a:r>
              <a:t>PowerPoint Presentation, reviewing on the importance of geometry through visual examples</a:t>
            </a:r>
            <a:br/>
            <a:r>
              <a:t> </a:t>
            </a:r>
          </a:p>
        </p:txBody>
      </p:sp>
      <p:pic>
        <p:nvPicPr>
          <p:cNvPr id="385" name="image6.png" descr="https://lh5.googleusercontent.com/cLd_fLZo-SWh9TJHUfVZxK10B4XOCfBOYRkueGTlp6Ja9PlOJTbZj9WV0BQ1R2JvpK1K_usDiL0uRXV9DgvsFdtw46cH0rsjHCpImjZnlDjgbMfdBqTxnmlN8Y_hsj6zofp_FNC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696" y="5020816"/>
            <a:ext cx="6067560" cy="4320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7.png" descr="https://lh6.googleusercontent.com/TYU5wa6pgJt2cwfGMzghIjLp4Qdw_kEPesrDJPyh_3GwE3JkwqmUA1mIE12odFdSP96TT0e_us1u7m03fSG6mL024VTfsqJo9IBvLGmHFVKoKOA4vHmQK3L5je5Han9-RXIPxcjy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2440" y="5020816"/>
            <a:ext cx="5636982" cy="3807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Materials</a:t>
            </a:r>
          </a:p>
        </p:txBody>
      </p:sp>
      <p:sp>
        <p:nvSpPr>
          <p:cNvPr id="391" name="Shape 391"/>
          <p:cNvSpPr>
            <a:spLocks noGrp="1"/>
          </p:cNvSpPr>
          <p:nvPr>
            <p:ph type="body" idx="1"/>
          </p:nvPr>
        </p:nvSpPr>
        <p:spPr>
          <a:xfrm>
            <a:off x="237703" y="2644552"/>
            <a:ext cx="11900323" cy="5916837"/>
          </a:xfrm>
          <a:prstGeom prst="rect">
            <a:avLst/>
          </a:prstGeom>
        </p:spPr>
        <p:txBody>
          <a:bodyPr/>
          <a:lstStyle>
            <a:lvl1pPr marL="487671" indent="-487671"/>
          </a:lstStyle>
          <a:p>
            <a:r>
              <a:rPr dirty="0"/>
              <a:t>Matching exercise with key geometry terms</a:t>
            </a:r>
          </a:p>
        </p:txBody>
      </p:sp>
      <p:pic>
        <p:nvPicPr>
          <p:cNvPr id="392" name="image8.png" descr="https://lh6.googleusercontent.com/2kKIf-GdtSA2GqIGs4h3tP4ALkjgaR_xETyKzodGuIgxIQea7M0uNuA1eZ0p4iBaKsArqufQNC6lijo5fhhg3BQ4JEQCTt0QGmlkQpM8mmpCjbEUQpzIpjveu-bMlBobh3Nz_m9B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703" y="4516759"/>
            <a:ext cx="4062042" cy="4176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9.png" descr="https://lh3.googleusercontent.com/Oa-kCIf4C9kMcJWEzK_BhByus12yVy28SKTS9Ci4cbaNOiJqCls8aCzNCzI_8mIWDEFmqWwnTod1SGJeChRE97vEC0urHN8evBQvPDUP2BXX-hYd63SjXOCgq7k76tR4sxX-Ek_v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86176" y="4876800"/>
            <a:ext cx="4389060" cy="3240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age10.png" descr="https://lh4.googleusercontent.com/OqK5BwSfZk_-VbHS_-4qYX-kdkfW88Q4rqdPU9KIirmsi2oLKnQm8oTtdFtn_s3uSmYboNFe6ozw2OZHR2F5goVevL0C18uCY6LON8ubuh6s7gjk-G-r05oU1lSq-1D_94d-vR_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61667" y="5380856"/>
            <a:ext cx="3230410" cy="1851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xfrm>
            <a:off x="2166937" y="271463"/>
            <a:ext cx="9971089" cy="2171701"/>
          </a:xfrm>
          <a:prstGeom prst="rect">
            <a:avLst/>
          </a:prstGeom>
        </p:spPr>
        <p:txBody>
          <a:bodyPr/>
          <a:lstStyle/>
          <a:p>
            <a:r>
              <a:t>Materials</a:t>
            </a:r>
          </a:p>
        </p:txBody>
      </p:sp>
      <p:sp>
        <p:nvSpPr>
          <p:cNvPr id="399" name="Shape 399"/>
          <p:cNvSpPr>
            <a:spLocks noGrp="1"/>
          </p:cNvSpPr>
          <p:nvPr>
            <p:ph type="body" idx="1"/>
          </p:nvPr>
        </p:nvSpPr>
        <p:spPr>
          <a:xfrm>
            <a:off x="453729" y="2644552"/>
            <a:ext cx="11684298" cy="5916837"/>
          </a:xfrm>
          <a:prstGeom prst="rect">
            <a:avLst/>
          </a:prstGeom>
        </p:spPr>
        <p:txBody>
          <a:bodyPr/>
          <a:lstStyle>
            <a:lvl1pPr marL="487671" indent="-487671"/>
          </a:lstStyle>
          <a:p>
            <a:r>
              <a:rPr dirty="0"/>
              <a:t>Students Worksheet with the problem</a:t>
            </a:r>
          </a:p>
        </p:txBody>
      </p:sp>
      <p:pic>
        <p:nvPicPr>
          <p:cNvPr id="400" name="image11.png" descr="https://lh6.googleusercontent.com/bmrASwq4C9sCvAL4cQgjZjdQV1Rvocf5C3ov9N5ups-8onfSf8-llsMIIn_ZhFKfsueQzIAfXC1MKrke7cAaCAFx4tVfULSonACOs_BkFxspSESHMAY65--9phSoAppe1jm2vsP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796679"/>
            <a:ext cx="6120680" cy="4764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age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2400" y="4192725"/>
            <a:ext cx="6048672" cy="4350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12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ISPRING_RESOURCE_PATHS_HASH_PRESENTER" val="d4c8ebaa81e3dff62ab25894b56f157a02f702d"/>
</p:tagLst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45710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45710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45710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45710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639</Words>
  <Application>Microsoft Macintosh PowerPoint</Application>
  <PresentationFormat>Custom</PresentationFormat>
  <Paragraphs>118</Paragraphs>
  <Slides>27</Slides>
  <Notes>14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Reflections on Practice</vt:lpstr>
      <vt:lpstr>Multiple Approaches Problem Solving in Geometry </vt:lpstr>
      <vt:lpstr>Details of our lesson</vt:lpstr>
      <vt:lpstr>Our Question</vt:lpstr>
      <vt:lpstr>Student Learning Goals</vt:lpstr>
      <vt:lpstr>Design of Lesson</vt:lpstr>
      <vt:lpstr>Materials</vt:lpstr>
      <vt:lpstr>Materials</vt:lpstr>
      <vt:lpstr>Materials</vt:lpstr>
      <vt:lpstr>Actual Worksheet (A4)</vt:lpstr>
      <vt:lpstr>Plan for Peer Observation</vt:lpstr>
      <vt:lpstr>Unexpected Findings</vt:lpstr>
      <vt:lpstr>Unexpected Findings</vt:lpstr>
      <vt:lpstr>Unexpected Findings</vt:lpstr>
      <vt:lpstr>Unexpected Findings</vt:lpstr>
      <vt:lpstr>Pictures of Student Work</vt:lpstr>
      <vt:lpstr>Pictures of Student Work</vt:lpstr>
      <vt:lpstr>Pictures of Student Work</vt:lpstr>
      <vt:lpstr>Findings</vt:lpstr>
      <vt:lpstr>Findings/Student Learning</vt:lpstr>
      <vt:lpstr>Evidence of Student Learning </vt:lpstr>
      <vt:lpstr>Board Plan</vt:lpstr>
      <vt:lpstr>Board Plan</vt:lpstr>
      <vt:lpstr>Recommendations</vt:lpstr>
      <vt:lpstr>Any Questions?</vt:lpstr>
      <vt:lpstr>Sources Used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Reflections on Practice</dc:title>
  <dc:creator>Kieran Sweeney</dc:creator>
  <cp:lastModifiedBy>Anne Brosnan</cp:lastModifiedBy>
  <cp:revision>4</cp:revision>
  <dcterms:created xsi:type="dcterms:W3CDTF">2016-04-07T19:24:03Z</dcterms:created>
  <dcterms:modified xsi:type="dcterms:W3CDTF">2016-04-07T19:24:26Z</dcterms:modified>
</cp:coreProperties>
</file>