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49.xml" ContentType="application/vnd.openxmlformats-officedocument.presentationml.slide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Layouts/slideLayout28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6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47.xml" ContentType="application/vnd.openxmlformats-officedocument.presentationml.slide+xml"/>
  <Override PartName="/ppt/slideLayouts/slideLayout29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9.xml" ContentType="application/vnd.openxmlformats-officedocument.presentationml.notesSlide+xml"/>
  <Default Extension="wdp" ContentType="image/vnd.ms-photo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29.xml" ContentType="application/vnd.openxmlformats-officedocument.presentationml.slide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Layouts/slideLayout2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theme/theme4.xml" ContentType="application/vnd.openxmlformats-officedocument.theme+xml"/>
  <Override PartName="/ppt/slides/slide10.xml" ContentType="application/vnd.openxmlformats-officedocument.presentationml.slide+xml"/>
  <Override PartName="/ppt/slideLayouts/slideLayout2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81" r:id="rId1"/>
    <p:sldMasterId id="2147483683" r:id="rId2"/>
    <p:sldMasterId id="2147483684" r:id="rId3"/>
  </p:sldMasterIdLst>
  <p:notesMasterIdLst>
    <p:notesMasterId r:id="rId53"/>
  </p:notesMasterIdLst>
  <p:sldIdLst>
    <p:sldId id="256" r:id="rId4"/>
    <p:sldId id="257" r:id="rId5"/>
    <p:sldId id="258" r:id="rId6"/>
    <p:sldId id="259" r:id="rId7"/>
    <p:sldId id="277" r:id="rId8"/>
    <p:sldId id="260" r:id="rId9"/>
    <p:sldId id="261" r:id="rId10"/>
    <p:sldId id="262" r:id="rId11"/>
    <p:sldId id="303" r:id="rId12"/>
    <p:sldId id="304" r:id="rId13"/>
    <p:sldId id="263" r:id="rId14"/>
    <p:sldId id="264" r:id="rId15"/>
    <p:sldId id="265" r:id="rId16"/>
    <p:sldId id="266" r:id="rId17"/>
    <p:sldId id="280" r:id="rId18"/>
    <p:sldId id="281" r:id="rId19"/>
    <p:sldId id="282" r:id="rId20"/>
    <p:sldId id="297" r:id="rId21"/>
    <p:sldId id="283" r:id="rId22"/>
    <p:sldId id="284" r:id="rId23"/>
    <p:sldId id="285" r:id="rId24"/>
    <p:sldId id="292" r:id="rId25"/>
    <p:sldId id="290" r:id="rId26"/>
    <p:sldId id="311" r:id="rId27"/>
    <p:sldId id="293" r:id="rId28"/>
    <p:sldId id="294" r:id="rId29"/>
    <p:sldId id="305" r:id="rId30"/>
    <p:sldId id="291" r:id="rId31"/>
    <p:sldId id="267" r:id="rId32"/>
    <p:sldId id="298" r:id="rId33"/>
    <p:sldId id="286" r:id="rId34"/>
    <p:sldId id="299" r:id="rId35"/>
    <p:sldId id="295" r:id="rId36"/>
    <p:sldId id="300" r:id="rId37"/>
    <p:sldId id="306" r:id="rId38"/>
    <p:sldId id="308" r:id="rId39"/>
    <p:sldId id="307" r:id="rId40"/>
    <p:sldId id="287" r:id="rId41"/>
    <p:sldId id="301" r:id="rId42"/>
    <p:sldId id="271" r:id="rId43"/>
    <p:sldId id="310" r:id="rId44"/>
    <p:sldId id="268" r:id="rId45"/>
    <p:sldId id="272" r:id="rId46"/>
    <p:sldId id="296" r:id="rId47"/>
    <p:sldId id="269" r:id="rId48"/>
    <p:sldId id="273" r:id="rId49"/>
    <p:sldId id="274" r:id="rId50"/>
    <p:sldId id="275" r:id="rId51"/>
    <p:sldId id="276" r:id="rId52"/>
  </p:sldIdLst>
  <p:sldSz cx="13004800" cy="97536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691" autoAdjust="0"/>
    <p:restoredTop sz="94660"/>
  </p:normalViewPr>
  <p:slideViewPr>
    <p:cSldViewPr>
      <p:cViewPr>
        <p:scale>
          <a:sx n="40" d="100"/>
          <a:sy n="40" d="100"/>
        </p:scale>
        <p:origin x="-1680" y="-63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28553" marR="0" lvl="1" indent="-12653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57105" marR="0" lvl="2" indent="-12604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85658" marR="0" lvl="3" indent="-12558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14213" marR="0" lvl="4" indent="-12512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19634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2" name="Shape 3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19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50239" y="2275841"/>
            <a:ext cx="11704319" cy="6436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195546" algn="l" rtl="0">
              <a:spcBef>
                <a:spcPts val="920"/>
              </a:spcBef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154869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14191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547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5728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5978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4957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5207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5457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 b="0" i="0" u="none" strike="noStrike" cap="none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19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283937" y="-357855"/>
            <a:ext cx="6436924" cy="1170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195546" algn="l" rtl="0">
              <a:spcBef>
                <a:spcPts val="920"/>
              </a:spcBef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154869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14191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547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5728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5978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4957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5207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5457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9571849" y="4392509"/>
            <a:ext cx="11835270" cy="4161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141306" y="339797"/>
            <a:ext cx="11835270" cy="122665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195546" algn="l" rtl="0">
              <a:spcBef>
                <a:spcPts val="920"/>
              </a:spcBef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154869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14191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547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5728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5978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4957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5207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5457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>
  <p:cSld name="Title and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19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50239" y="2275841"/>
            <a:ext cx="11704319" cy="6436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195546" algn="l" rtl="0">
              <a:spcBef>
                <a:spcPts val="920"/>
              </a:spcBef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154869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14191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547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5728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5978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4957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5207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5457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ctrTitle"/>
          </p:nvPr>
        </p:nvSpPr>
        <p:spPr>
          <a:xfrm>
            <a:off x="975359" y="3029940"/>
            <a:ext cx="11054080" cy="2090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ubTitle" idx="1"/>
          </p:nvPr>
        </p:nvSpPr>
        <p:spPr>
          <a:xfrm>
            <a:off x="1950719" y="5527039"/>
            <a:ext cx="9103360" cy="2492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920"/>
              </a:spcBef>
              <a:buClr>
                <a:srgbClr val="888888"/>
              </a:buClr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0197" marR="0" lvl="1" indent="-2496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 sz="4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0393" marR="0" lvl="2" indent="-4993" algn="ctr" rtl="0">
              <a:spcBef>
                <a:spcPts val="680"/>
              </a:spcBef>
              <a:buClr>
                <a:srgbClr val="888888"/>
              </a:buClr>
              <a:buFont typeface="Arial"/>
              <a:buNone/>
              <a:defRPr sz="3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0590" marR="0" lvl="3" indent="-749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0786" marR="0" lvl="4" indent="-9986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0983" marR="0" lvl="5" indent="-12482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01180" marR="0" lvl="6" indent="-228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51376" marR="0" lvl="7" indent="-4776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1573" marR="0" lvl="8" indent="-7272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0197" marR="0" lvl="1" indent="-2496" algn="l" rtl="0">
              <a:spcBef>
                <a:spcPts val="520"/>
              </a:spcBef>
              <a:buClr>
                <a:srgbClr val="888888"/>
              </a:buClr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0393" marR="0" lvl="2" indent="-4993" algn="l" rtl="0">
              <a:spcBef>
                <a:spcPts val="460"/>
              </a:spcBef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0590" marR="0" lvl="3" indent="-749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0786" marR="0" lvl="4" indent="-9986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0983" marR="0" lvl="5" indent="-12482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01180" marR="0" lvl="6" indent="-228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51376" marR="0" lvl="7" indent="-4776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1573" marR="0" lvl="8" indent="-7272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19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925688" y="3237656"/>
            <a:ext cx="8213795" cy="9153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233646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192969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–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5229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67488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69984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72480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62278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64774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67271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9356232" y="3237656"/>
            <a:ext cx="8213795" cy="9153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233646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192969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–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5229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67488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69984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72480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62278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64774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67271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19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50239" y="2183272"/>
            <a:ext cx="5746044" cy="909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80"/>
              </a:spcBef>
              <a:buClr>
                <a:schemeClr val="dk1"/>
              </a:buClr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0197" marR="0" lvl="1" indent="-2496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0393" marR="0" lvl="2" indent="-4993" algn="l" rtl="0">
              <a:spcBef>
                <a:spcPts val="520"/>
              </a:spcBef>
              <a:buClr>
                <a:schemeClr val="dk1"/>
              </a:buClr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0590" marR="0" lvl="3" indent="-7490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0786" marR="0" lvl="4" indent="-9986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0983" marR="0" lvl="5" indent="-12482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01180" marR="0" lvl="6" indent="-2280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51376" marR="0" lvl="7" indent="-4776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1573" marR="0" lvl="8" indent="-7272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2"/>
          </p:nvPr>
        </p:nvSpPr>
        <p:spPr>
          <a:xfrm>
            <a:off x="650239" y="3093155"/>
            <a:ext cx="5746044" cy="5619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271746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231069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64991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86538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8903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9153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81328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8382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86321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3"/>
          </p:nvPr>
        </p:nvSpPr>
        <p:spPr>
          <a:xfrm>
            <a:off x="6606260" y="2183272"/>
            <a:ext cx="5748301" cy="909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80"/>
              </a:spcBef>
              <a:buClr>
                <a:schemeClr val="dk1"/>
              </a:buClr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0197" marR="0" lvl="1" indent="-2496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0393" marR="0" lvl="2" indent="-4993" algn="l" rtl="0">
              <a:spcBef>
                <a:spcPts val="520"/>
              </a:spcBef>
              <a:buClr>
                <a:schemeClr val="dk1"/>
              </a:buClr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0590" marR="0" lvl="3" indent="-7490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0786" marR="0" lvl="4" indent="-9986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0983" marR="0" lvl="5" indent="-12482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01180" marR="0" lvl="6" indent="-2280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51376" marR="0" lvl="7" indent="-4776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1573" marR="0" lvl="8" indent="-7272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body" idx="4"/>
          </p:nvPr>
        </p:nvSpPr>
        <p:spPr>
          <a:xfrm>
            <a:off x="6606260" y="3093155"/>
            <a:ext cx="5748301" cy="5619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271746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231069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64991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86538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8903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9153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81328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8382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86321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19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650241" y="388337"/>
            <a:ext cx="4278489" cy="16526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5084516" y="388339"/>
            <a:ext cx="7270043" cy="83244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195546" algn="l" rtl="0">
              <a:spcBef>
                <a:spcPts val="920"/>
              </a:spcBef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154869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14191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547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5728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5978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4957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5207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5457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body" idx="2"/>
          </p:nvPr>
        </p:nvSpPr>
        <p:spPr>
          <a:xfrm>
            <a:off x="650241" y="2041033"/>
            <a:ext cx="4278489" cy="6671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0197" marR="0" lvl="1" indent="-2496" algn="l" rtl="0">
              <a:spcBef>
                <a:spcPts val="340"/>
              </a:spcBef>
              <a:buClr>
                <a:schemeClr val="dk1"/>
              </a:buClr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0393" marR="0" lvl="2" indent="-4993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0590" marR="0" lvl="3" indent="-7490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0786" marR="0" lvl="4" indent="-9986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0983" marR="0" lvl="5" indent="-12482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01180" marR="0" lvl="6" indent="-2280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51376" marR="0" lvl="7" indent="-4776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1573" marR="0" lvl="8" indent="-7272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975359" y="3029940"/>
            <a:ext cx="11054080" cy="2090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950719" y="5527039"/>
            <a:ext cx="9103360" cy="24925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920"/>
              </a:spcBef>
              <a:buClr>
                <a:srgbClr val="888888"/>
              </a:buClr>
              <a:buFont typeface="Arial"/>
              <a:buNone/>
              <a:defRPr sz="4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0197" marR="0" lvl="1" indent="-2496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 sz="4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0393" marR="0" lvl="2" indent="-4993" algn="ctr" rtl="0">
              <a:spcBef>
                <a:spcPts val="680"/>
              </a:spcBef>
              <a:buClr>
                <a:srgbClr val="888888"/>
              </a:buClr>
              <a:buFont typeface="Arial"/>
              <a:buNone/>
              <a:defRPr sz="3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0590" marR="0" lvl="3" indent="-749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0786" marR="0" lvl="4" indent="-9986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0983" marR="0" lvl="5" indent="-12482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01180" marR="0" lvl="6" indent="-228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51376" marR="0" lvl="7" indent="-4776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1573" marR="0" lvl="8" indent="-7272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549032" y="6827520"/>
            <a:ext cx="7802880" cy="8060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1" name="Shape 221"/>
          <p:cNvSpPr>
            <a:spLocks noGrp="1"/>
          </p:cNvSpPr>
          <p:nvPr>
            <p:ph type="pic" idx="2"/>
          </p:nvPr>
        </p:nvSpPr>
        <p:spPr>
          <a:xfrm>
            <a:off x="2549032" y="871501"/>
            <a:ext cx="7802880" cy="5852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920"/>
              </a:spcBef>
              <a:buClr>
                <a:schemeClr val="dk1"/>
              </a:buClr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0197" marR="0" lvl="1" indent="-2496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0393" marR="0" lvl="2" indent="-4993" algn="l" rtl="0">
              <a:spcBef>
                <a:spcPts val="680"/>
              </a:spcBef>
              <a:buClr>
                <a:schemeClr val="dk1"/>
              </a:buClr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0590" marR="0" lvl="3" indent="-749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0786" marR="0" lvl="4" indent="-9986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0983" marR="0" lvl="5" indent="-12482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01180" marR="0" lvl="6" indent="-228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51376" marR="0" lvl="7" indent="-4776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1573" marR="0" lvl="8" indent="-7272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2549032" y="7633546"/>
            <a:ext cx="7802880" cy="11446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0197" marR="0" lvl="1" indent="-2496" algn="l" rtl="0">
              <a:spcBef>
                <a:spcPts val="340"/>
              </a:spcBef>
              <a:buClr>
                <a:schemeClr val="dk1"/>
              </a:buClr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0393" marR="0" lvl="2" indent="-4993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0590" marR="0" lvl="3" indent="-7490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0786" marR="0" lvl="4" indent="-9986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0983" marR="0" lvl="5" indent="-12482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01180" marR="0" lvl="6" indent="-2280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51376" marR="0" lvl="7" indent="-4776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1573" marR="0" lvl="8" indent="-7272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>
  <p:cSld name="Title and Vertical 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19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 rot="5400000">
            <a:off x="3283937" y="-357855"/>
            <a:ext cx="6436924" cy="1170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195546" algn="l" rtl="0">
              <a:spcBef>
                <a:spcPts val="920"/>
              </a:spcBef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154869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14191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547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5728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5978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4957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5207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5457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>
  <p:cSld name="Vertical Title and 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 rot="5400000">
            <a:off x="9571849" y="4392509"/>
            <a:ext cx="11835270" cy="41610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 rot="5400000">
            <a:off x="1141306" y="339797"/>
            <a:ext cx="11835270" cy="122665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195546" algn="l" rtl="0">
              <a:spcBef>
                <a:spcPts val="920"/>
              </a:spcBef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154869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14191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547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5728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5978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4957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5207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5457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037419" y="511855"/>
            <a:ext cx="10533888" cy="2093773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2037419" y="2631202"/>
            <a:ext cx="10533888" cy="2492587"/>
          </a:xfrm>
        </p:spPr>
        <p:txBody>
          <a:bodyPr tIns="0"/>
          <a:lstStyle>
            <a:lvl1pPr marL="39014" indent="0" algn="l">
              <a:buNone/>
              <a:defRPr sz="37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650230" indent="0" algn="ctr">
              <a:buNone/>
            </a:lvl2pPr>
            <a:lvl3pPr marL="1300460" indent="0" algn="ctr">
              <a:buNone/>
            </a:lvl3pPr>
            <a:lvl4pPr marL="1950690" indent="0" algn="ctr">
              <a:buNone/>
            </a:lvl4pPr>
            <a:lvl5pPr marL="2600919" indent="0" algn="ctr">
              <a:buNone/>
            </a:lvl5pPr>
            <a:lvl6pPr marL="3251149" indent="0" algn="ctr">
              <a:buNone/>
            </a:lvl6pPr>
            <a:lvl7pPr marL="3901379" indent="0" algn="ctr">
              <a:buNone/>
            </a:lvl7pPr>
            <a:lvl8pPr marL="4551609" indent="0" algn="ctr">
              <a:buNone/>
            </a:lvl8pPr>
            <a:lvl9pPr marL="520183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 smtClean="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10483" y="2010741"/>
            <a:ext cx="299110" cy="29911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645761" y="1912911"/>
            <a:ext cx="91034" cy="9103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 smtClean="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46777" y="-77"/>
            <a:ext cx="9753600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046" y="3698240"/>
            <a:ext cx="9103360" cy="3251200"/>
          </a:xfrm>
        </p:spPr>
        <p:txBody>
          <a:bodyPr anchor="t"/>
          <a:lstStyle>
            <a:lvl1pPr algn="l">
              <a:lnSpc>
                <a:spcPts val="6400"/>
              </a:lnSpc>
              <a:buNone/>
              <a:defRPr sz="57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7046" y="1517227"/>
            <a:ext cx="9103360" cy="2147146"/>
          </a:xfrm>
        </p:spPr>
        <p:txBody>
          <a:bodyPr anchor="b"/>
          <a:lstStyle>
            <a:lvl1pPr marL="26009" indent="0">
              <a:lnSpc>
                <a:spcPts val="3271"/>
              </a:lnSpc>
              <a:spcBef>
                <a:spcPts val="0"/>
              </a:spcBef>
              <a:buNone/>
              <a:defRPr sz="28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 smtClean="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251200" y="0"/>
            <a:ext cx="108373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3089523" y="4003067"/>
            <a:ext cx="299110" cy="299110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424802" y="3905237"/>
            <a:ext cx="91034" cy="91034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754" y="390144"/>
            <a:ext cx="10663936" cy="1625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1754" y="2167467"/>
            <a:ext cx="5201920" cy="663244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3770" y="2167467"/>
            <a:ext cx="5201920" cy="6632448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 smtClean="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7339145"/>
            <a:ext cx="11704320" cy="1625600"/>
          </a:xfrm>
        </p:spPr>
        <p:txBody>
          <a:bodyPr anchor="ctr"/>
          <a:lstStyle>
            <a:lvl1pPr algn="ctr">
              <a:defRPr sz="64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466884"/>
            <a:ext cx="5722112" cy="91033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91032" indent="0" algn="l">
              <a:lnSpc>
                <a:spcPct val="100000"/>
              </a:lnSpc>
              <a:spcBef>
                <a:spcPts val="142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32448" y="466884"/>
            <a:ext cx="5722112" cy="910336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91032" indent="0" algn="l">
              <a:lnSpc>
                <a:spcPct val="100000"/>
              </a:lnSpc>
              <a:spcBef>
                <a:spcPts val="142"/>
              </a:spcBef>
              <a:buNone/>
              <a:defRPr sz="2700" b="0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50240" y="1378611"/>
            <a:ext cx="5722112" cy="58521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9198" indent="-390138">
              <a:lnSpc>
                <a:spcPct val="100000"/>
              </a:lnSpc>
              <a:spcBef>
                <a:spcPts val="996"/>
              </a:spcBef>
              <a:defRPr sz="3400"/>
            </a:lvl1pPr>
            <a:lvl2pPr>
              <a:lnSpc>
                <a:spcPct val="100000"/>
              </a:lnSpc>
              <a:spcBef>
                <a:spcPts val="996"/>
              </a:spcBef>
              <a:defRPr sz="2800"/>
            </a:lvl2pPr>
            <a:lvl3pPr>
              <a:lnSpc>
                <a:spcPct val="100000"/>
              </a:lnSpc>
              <a:spcBef>
                <a:spcPts val="996"/>
              </a:spcBef>
              <a:defRPr sz="2600"/>
            </a:lvl3pPr>
            <a:lvl4pPr>
              <a:lnSpc>
                <a:spcPct val="100000"/>
              </a:lnSpc>
              <a:spcBef>
                <a:spcPts val="996"/>
              </a:spcBef>
              <a:defRPr sz="2300"/>
            </a:lvl4pPr>
            <a:lvl5pPr>
              <a:lnSpc>
                <a:spcPct val="100000"/>
              </a:lnSpc>
              <a:spcBef>
                <a:spcPts val="996"/>
              </a:spcBef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2448" y="1378611"/>
            <a:ext cx="5722112" cy="585216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559198" indent="-390138">
              <a:lnSpc>
                <a:spcPct val="100000"/>
              </a:lnSpc>
              <a:spcBef>
                <a:spcPts val="996"/>
              </a:spcBef>
              <a:defRPr sz="3400"/>
            </a:lvl1pPr>
            <a:lvl2pPr>
              <a:lnSpc>
                <a:spcPct val="100000"/>
              </a:lnSpc>
              <a:spcBef>
                <a:spcPts val="996"/>
              </a:spcBef>
              <a:defRPr sz="2800"/>
            </a:lvl2pPr>
            <a:lvl3pPr>
              <a:lnSpc>
                <a:spcPct val="100000"/>
              </a:lnSpc>
              <a:spcBef>
                <a:spcPts val="996"/>
              </a:spcBef>
              <a:defRPr sz="2600"/>
            </a:lvl3pPr>
            <a:lvl4pPr>
              <a:lnSpc>
                <a:spcPct val="100000"/>
              </a:lnSpc>
              <a:spcBef>
                <a:spcPts val="996"/>
              </a:spcBef>
              <a:defRPr sz="2300"/>
            </a:lvl4pPr>
            <a:lvl5pPr>
              <a:lnSpc>
                <a:spcPct val="100000"/>
              </a:lnSpc>
              <a:spcBef>
                <a:spcPts val="996"/>
              </a:spcBef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 smtClean="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754" y="390144"/>
            <a:ext cx="10663936" cy="16256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 smtClean="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3533" y="0"/>
            <a:ext cx="11561267" cy="97536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 smtClean="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443533" y="-77"/>
            <a:ext cx="104038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0197" marR="0" lvl="1" indent="-2496" algn="l" rtl="0">
              <a:spcBef>
                <a:spcPts val="520"/>
              </a:spcBef>
              <a:buClr>
                <a:srgbClr val="888888"/>
              </a:buClr>
              <a:buFont typeface="Arial"/>
              <a:buNone/>
              <a:defRPr sz="2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0393" marR="0" lvl="2" indent="-4993" algn="l" rtl="0">
              <a:spcBef>
                <a:spcPts val="460"/>
              </a:spcBef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0590" marR="0" lvl="3" indent="-749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0786" marR="0" lvl="4" indent="-9986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0983" marR="0" lvl="5" indent="-12482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01180" marR="0" lvl="6" indent="-228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51376" marR="0" lvl="7" indent="-4776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1573" marR="0" lvl="8" indent="-7272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08307"/>
            <a:ext cx="5418667" cy="1652693"/>
          </a:xfrm>
          <a:ln>
            <a:noFill/>
          </a:ln>
        </p:spPr>
        <p:txBody>
          <a:bodyPr anchor="b"/>
          <a:lstStyle>
            <a:lvl1pPr algn="l">
              <a:lnSpc>
                <a:spcPts val="2844"/>
              </a:lnSpc>
              <a:buNone/>
              <a:defRPr sz="31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50240" y="2001016"/>
            <a:ext cx="5418667" cy="993422"/>
          </a:xfrm>
        </p:spPr>
        <p:txBody>
          <a:bodyPr/>
          <a:lstStyle>
            <a:lvl1pPr marL="65023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50240" y="3034454"/>
            <a:ext cx="11595947" cy="5678312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 smtClean="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2474" y="1517227"/>
            <a:ext cx="3901440" cy="2817707"/>
          </a:xfrm>
        </p:spPr>
        <p:txBody>
          <a:bodyPr anchor="b">
            <a:noAutofit/>
          </a:bodyPr>
          <a:lstStyle>
            <a:lvl1pPr algn="l">
              <a:buNone/>
              <a:defRPr sz="30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 smtClean="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3733" y="1517227"/>
            <a:ext cx="6502400" cy="65024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30046" tIns="390138" rIns="130046" bIns="65023" rtlCol="0" anchor="t">
            <a:normAutofit/>
          </a:bodyPr>
          <a:lstStyle/>
          <a:p>
            <a:pPr marL="0" indent="-403143" algn="l" rtl="0" eaLnBrk="1" latinLnBrk="0" hangingPunct="1">
              <a:lnSpc>
                <a:spcPts val="4267"/>
              </a:lnSpc>
              <a:spcBef>
                <a:spcPts val="853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4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2107" y="1625605"/>
            <a:ext cx="6285653" cy="4998444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30046" tIns="390138" anchor="t"/>
          <a:lstStyle>
            <a:lvl1pPr marL="0" indent="0" algn="l" eaLnBrk="1" latinLnBrk="0" hangingPunct="1">
              <a:buNone/>
              <a:defRPr sz="46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64231" y="1357285"/>
            <a:ext cx="975360" cy="29057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7116326" y="1332318"/>
            <a:ext cx="923341" cy="290574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2107" y="6827520"/>
            <a:ext cx="6285653" cy="1083733"/>
          </a:xfrm>
        </p:spPr>
        <p:txBody>
          <a:bodyPr anchor="ctr"/>
          <a:lstStyle>
            <a:lvl1pPr marL="0" indent="0" algn="l">
              <a:lnSpc>
                <a:spcPts val="2276"/>
              </a:lnSpc>
              <a:spcBef>
                <a:spcPts val="0"/>
              </a:spcBef>
              <a:buNone/>
              <a:defRPr sz="2000">
                <a:solidFill>
                  <a:srgbClr val="777777"/>
                </a:solidFill>
              </a:defRPr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 smtClean="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390598"/>
            <a:ext cx="2600960" cy="832216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5600" y="390600"/>
            <a:ext cx="7911253" cy="8322169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2000" smtClean="0">
                <a:solidFill>
                  <a:srgbClr val="336666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2000">
              <a:solidFill>
                <a:srgbClr val="336666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19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925688" y="3237656"/>
            <a:ext cx="8213795" cy="9153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233646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192969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–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5229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67488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69984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72480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62278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64774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67271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9356232" y="3237656"/>
            <a:ext cx="8213795" cy="91530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233646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192969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–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5229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67488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69984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72480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62278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64774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67271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19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50239" y="2183272"/>
            <a:ext cx="5746044" cy="909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80"/>
              </a:spcBef>
              <a:buClr>
                <a:schemeClr val="dk1"/>
              </a:buClr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0197" marR="0" lvl="1" indent="-2496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0393" marR="0" lvl="2" indent="-4993" algn="l" rtl="0">
              <a:spcBef>
                <a:spcPts val="520"/>
              </a:spcBef>
              <a:buClr>
                <a:schemeClr val="dk1"/>
              </a:buClr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0590" marR="0" lvl="3" indent="-7490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0786" marR="0" lvl="4" indent="-9986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0983" marR="0" lvl="5" indent="-12482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01180" marR="0" lvl="6" indent="-2280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51376" marR="0" lvl="7" indent="-4776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1573" marR="0" lvl="8" indent="-7272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0239" y="3093155"/>
            <a:ext cx="5746044" cy="5619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271746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231069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64991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86538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8903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9153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81328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8382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86321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606260" y="2183272"/>
            <a:ext cx="5748301" cy="9098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680"/>
              </a:spcBef>
              <a:buClr>
                <a:schemeClr val="dk1"/>
              </a:buClr>
              <a:buFont typeface="Arial"/>
              <a:buNone/>
              <a:defRPr sz="3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0197" marR="0" lvl="1" indent="-2496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0393" marR="0" lvl="2" indent="-4993" algn="l" rtl="0">
              <a:spcBef>
                <a:spcPts val="520"/>
              </a:spcBef>
              <a:buClr>
                <a:schemeClr val="dk1"/>
              </a:buClr>
              <a:buFont typeface="Arial"/>
              <a:buNone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0590" marR="0" lvl="3" indent="-7490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0786" marR="0" lvl="4" indent="-9986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0983" marR="0" lvl="5" indent="-12482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01180" marR="0" lvl="6" indent="-2280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51376" marR="0" lvl="7" indent="-4776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1573" marR="0" lvl="8" indent="-7272" algn="l" rtl="0">
              <a:spcBef>
                <a:spcPts val="460"/>
              </a:spcBef>
              <a:buClr>
                <a:schemeClr val="dk1"/>
              </a:buClr>
              <a:buFont typeface="Arial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606260" y="3093155"/>
            <a:ext cx="5748301" cy="5619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271746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231069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64991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86538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–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8903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»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91530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81328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83824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86321" algn="l" rtl="0">
              <a:spcBef>
                <a:spcPts val="460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19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650241" y="388337"/>
            <a:ext cx="4278489" cy="16526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084516" y="388339"/>
            <a:ext cx="7270043" cy="83244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195546" algn="l" rtl="0">
              <a:spcBef>
                <a:spcPts val="920"/>
              </a:spcBef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154869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14191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547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5728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5978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4957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5207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5457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650241" y="2041033"/>
            <a:ext cx="4278489" cy="6671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0197" marR="0" lvl="1" indent="-2496" algn="l" rtl="0">
              <a:spcBef>
                <a:spcPts val="340"/>
              </a:spcBef>
              <a:buClr>
                <a:schemeClr val="dk1"/>
              </a:buClr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0393" marR="0" lvl="2" indent="-4993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0590" marR="0" lvl="3" indent="-7490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0786" marR="0" lvl="4" indent="-9986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0983" marR="0" lvl="5" indent="-12482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01180" marR="0" lvl="6" indent="-2280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51376" marR="0" lvl="7" indent="-4776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1573" marR="0" lvl="8" indent="-7272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549032" y="6827520"/>
            <a:ext cx="7802880" cy="8060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549032" y="871501"/>
            <a:ext cx="7802880" cy="58521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920"/>
              </a:spcBef>
              <a:buClr>
                <a:schemeClr val="dk1"/>
              </a:buClr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0197" marR="0" lvl="1" indent="-2496" algn="l" rtl="0">
              <a:spcBef>
                <a:spcPts val="800"/>
              </a:spcBef>
              <a:buClr>
                <a:schemeClr val="dk1"/>
              </a:buClr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0393" marR="0" lvl="2" indent="-4993" algn="l" rtl="0">
              <a:spcBef>
                <a:spcPts val="680"/>
              </a:spcBef>
              <a:buClr>
                <a:schemeClr val="dk1"/>
              </a:buClr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0590" marR="0" lvl="3" indent="-749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0786" marR="0" lvl="4" indent="-9986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0983" marR="0" lvl="5" indent="-12482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01180" marR="0" lvl="6" indent="-228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51376" marR="0" lvl="7" indent="-4776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1573" marR="0" lvl="8" indent="-7272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549032" y="7633546"/>
            <a:ext cx="7802880" cy="11446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0197" marR="0" lvl="1" indent="-2496" algn="l" rtl="0">
              <a:spcBef>
                <a:spcPts val="340"/>
              </a:spcBef>
              <a:buClr>
                <a:schemeClr val="dk1"/>
              </a:buClr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00393" marR="0" lvl="2" indent="-4993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950590" marR="0" lvl="3" indent="-7490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600786" marR="0" lvl="4" indent="-9986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50983" marR="0" lvl="5" indent="-12482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01180" marR="0" lvl="6" indent="-2280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51376" marR="0" lvl="7" indent="-4776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201573" marR="0" lvl="8" indent="-7272" algn="l" rtl="0">
              <a:spcBef>
                <a:spcPts val="260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19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50239" y="2275841"/>
            <a:ext cx="11704319" cy="6436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195546" algn="l" rtl="0">
              <a:spcBef>
                <a:spcPts val="920"/>
              </a:spcBef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154869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14191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547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5728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5978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4957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5207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5457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 b="0" i="0" u="none" strike="noStrike" cap="none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 b="0" i="0" u="none" strike="noStrike" cap="none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650239" y="390595"/>
            <a:ext cx="11704319" cy="162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50239" y="2275841"/>
            <a:ext cx="11704319" cy="6436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87646" marR="0" lvl="0" indent="-195546" algn="l" rtl="0">
              <a:spcBef>
                <a:spcPts val="920"/>
              </a:spcBef>
              <a:buClr>
                <a:schemeClr val="dk1"/>
              </a:buClr>
              <a:buSzPct val="1000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56569" marR="0" lvl="1" indent="-154869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–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25492" marR="0" lvl="2" indent="-114191" algn="l" rtl="0">
              <a:spcBef>
                <a:spcPts val="680"/>
              </a:spcBef>
              <a:buClr>
                <a:schemeClr val="dk1"/>
              </a:buClr>
              <a:buSzPct val="1000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275688" marR="0" lvl="3" indent="-15478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925885" marR="0" lvl="4" indent="-15728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»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576081" marR="0" lvl="5" indent="-15978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226278" marR="0" lvl="6" indent="-14957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876475" marR="0" lvl="7" indent="-152074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526671" marR="0" lvl="8" indent="-154571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650239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4443307" y="9040143"/>
            <a:ext cx="4118186" cy="519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defRPr>
            </a:lvl1pPr>
            <a:lvl2pPr marL="228553" marR="0" lvl="1" indent="21594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2pPr>
            <a:lvl3pPr marL="457105" marR="0" lvl="2" indent="444595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3pPr>
            <a:lvl4pPr marL="685658" marR="0" lvl="3" indent="673242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4pPr>
            <a:lvl5pPr marL="914213" marR="0" lvl="4" indent="901887" algn="ctr" rtl="0">
              <a:spcBef>
                <a:spcPts val="0"/>
              </a:spcBef>
              <a:spcAft>
                <a:spcPts val="0"/>
              </a:spcAft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5pPr>
            <a:lvl6pPr marL="2285534" marR="0" lvl="5" indent="-12233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6pPr>
            <a:lvl7pPr marL="2742637" marR="0" lvl="6" indent="-12137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7pPr>
            <a:lvl8pPr marL="3199745" marR="0" lvl="7" indent="-12045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8pPr>
            <a:lvl9pPr marL="3656852" marR="0" lvl="8" indent="-11951" algn="l" rtl="0">
              <a:spcBef>
                <a:spcPts val="0"/>
              </a:spcBef>
              <a:buNone/>
              <a:defRPr sz="4300" b="0" i="0" u="none" strike="noStrike" cap="none">
                <a:solidFill>
                  <a:srgbClr val="FFFFFF"/>
                </a:solidFill>
                <a:latin typeface="Short Stack"/>
                <a:ea typeface="Short Stack"/>
                <a:cs typeface="Short Stack"/>
                <a:sym typeface="Short Stack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9320107" y="9040143"/>
            <a:ext cx="3034453" cy="519288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160429" y="-1160422"/>
            <a:ext cx="2330862" cy="2330862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40095" y="30012"/>
            <a:ext cx="2420894" cy="2420894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60098" y="1500554"/>
            <a:ext cx="1601020" cy="1568176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440531" y="-77"/>
            <a:ext cx="11564270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041754" y="390596"/>
            <a:ext cx="10663936" cy="1625600"/>
          </a:xfrm>
          <a:prstGeom prst="rect">
            <a:avLst/>
          </a:prstGeom>
        </p:spPr>
        <p:txBody>
          <a:bodyPr lIns="130046" tIns="65023" rIns="130046" bIns="65023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041754" y="2059093"/>
            <a:ext cx="10663936" cy="6827520"/>
          </a:xfrm>
          <a:prstGeom prst="rect">
            <a:avLst/>
          </a:prstGeom>
        </p:spPr>
        <p:txBody>
          <a:bodyPr lIns="130046" tIns="65023" rIns="130046" bIns="6502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093547" y="8967894"/>
            <a:ext cx="3034453" cy="677333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128000" y="8967894"/>
            <a:ext cx="4118187" cy="677333"/>
          </a:xfrm>
          <a:prstGeom prst="rect">
            <a:avLst/>
          </a:prstGeom>
        </p:spPr>
        <p:txBody>
          <a:bodyPr lIns="130046" tIns="65023" rIns="130046" bIns="65023" anchor="b"/>
          <a:lstStyle>
            <a:lvl1pPr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I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2250522" y="8967894"/>
            <a:ext cx="650240" cy="677333"/>
          </a:xfrm>
          <a:prstGeom prst="rect">
            <a:avLst/>
          </a:prstGeom>
        </p:spPr>
        <p:txBody>
          <a:bodyPr lIns="130046" tIns="65023" rIns="130046" bIns="65023" anchor="b"/>
          <a:lstStyle>
            <a:lvl1pPr algn="ctr" eaLnBrk="1" latinLnBrk="0" hangingPunct="1">
              <a:defRPr kumimoji="0" sz="17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700" b="0" i="0" u="none" strike="noStrike" cap="none" smtClean="0">
                <a:solidFill>
                  <a:srgbClr val="888888"/>
                </a:solidFill>
                <a:latin typeface="Short Stack"/>
                <a:ea typeface="Short Stack"/>
                <a:cs typeface="Short Stack"/>
                <a:sym typeface="Short Stack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t>‹#›</a:t>
            </a:fld>
            <a:endParaRPr lang="en-US" sz="1700" b="0" i="0" u="none" strike="noStrike" cap="none">
              <a:solidFill>
                <a:srgbClr val="888888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443533" y="-77"/>
            <a:ext cx="104038" cy="9753677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61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20184" indent="-403143" algn="l" rtl="0" eaLnBrk="1" latinLnBrk="0" hangingPunct="1">
        <a:lnSpc>
          <a:spcPct val="100000"/>
        </a:lnSpc>
        <a:spcBef>
          <a:spcPts val="853"/>
        </a:spcBef>
        <a:buClr>
          <a:schemeClr val="accent1"/>
        </a:buClr>
        <a:buSzPct val="80000"/>
        <a:buFont typeface="Wingdings 2"/>
        <a:buChar char=""/>
        <a:defRPr kumimoji="0"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910322" indent="-338120" algn="l" rtl="0" eaLnBrk="1" latinLnBrk="0" hangingPunct="1">
        <a:lnSpc>
          <a:spcPct val="100000"/>
        </a:lnSpc>
        <a:spcBef>
          <a:spcPts val="782"/>
        </a:spcBef>
        <a:buClr>
          <a:schemeClr val="accent1"/>
        </a:buClr>
        <a:buFont typeface="Verdana"/>
        <a:buChar char="◦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261446" indent="-325115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52" indent="-247087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6653" indent="-260092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5758" indent="-260092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4864" indent="-26009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2730965" indent="-26009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030071" indent="-260092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9.png"/><Relationship Id="rId3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5.png"/><Relationship Id="rId5" Type="http://schemas.microsoft.com/office/2007/relationships/hdphoto" Target="../media/hdphoto3.wdp"/><Relationship Id="rId6" Type="http://schemas.openxmlformats.org/officeDocument/2006/relationships/image" Target="../media/image16.png"/><Relationship Id="rId7" Type="http://schemas.microsoft.com/office/2007/relationships/hdphoto" Target="../media/hdphoto4.wdp"/><Relationship Id="rId8" Type="http://schemas.openxmlformats.org/officeDocument/2006/relationships/image" Target="../media/image17.png"/><Relationship Id="rId9" Type="http://schemas.microsoft.com/office/2007/relationships/hdphoto" Target="../media/hdphoto5.wdp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8.png"/><Relationship Id="rId3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title"/>
          </p:nvPr>
        </p:nvSpPr>
        <p:spPr>
          <a:xfrm>
            <a:off x="483633" y="3436639"/>
            <a:ext cx="12090864" cy="273630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Reflections on Practice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219" y="2305476"/>
            <a:ext cx="2556126" cy="1694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079" y="8337660"/>
            <a:ext cx="10467975" cy="1247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761300" y="196394"/>
            <a:ext cx="11535530" cy="1723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600" b="1" i="1" u="none" strike="noStrike" cap="none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Maths Counts 2016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Design of the Lesson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idx="1"/>
          </p:nvPr>
        </p:nvSpPr>
        <p:spPr>
          <a:xfrm>
            <a:off x="1101800" y="2059093"/>
            <a:ext cx="11233248" cy="68275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-US" sz="4000" dirty="0" smtClean="0"/>
              <a:t>Ask students to prove this in as many ways as possible (15mins)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-US" sz="4000" dirty="0" smtClean="0"/>
              <a:t>Conclusions, discussion and close of lesson (15mins)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727022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dirty="0"/>
              <a:t>Steps of the </a:t>
            </a:r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286" name="Shape 286"/>
          <p:cNvSpPr txBox="1">
            <a:spLocks noGrp="1"/>
          </p:cNvSpPr>
          <p:nvPr>
            <p:ph idx="1"/>
          </p:nvPr>
        </p:nvSpPr>
        <p:spPr>
          <a:xfrm>
            <a:off x="1605856" y="1852464"/>
            <a:ext cx="10663936" cy="68275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Hand out triangle worksheet, scissors, protractor and let them work (5mins)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Hand out second worksheet with parallel </a:t>
            </a:r>
            <a:r>
              <a:rPr lang="en-US" sz="4000" dirty="0" smtClean="0"/>
              <a:t>lines and a transversal </a:t>
            </a:r>
            <a:r>
              <a:rPr lang="en-US" sz="4000" dirty="0"/>
              <a:t>(10mins)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Circulate and observe while the students work, taking notes of different methods used </a:t>
            </a:r>
            <a:r>
              <a:rPr lang="en-US" sz="4000" dirty="0" smtClean="0"/>
              <a:t>keeping interaction with students to a minimum. 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4000" dirty="0" smtClean="0"/>
              <a:t>Choose </a:t>
            </a:r>
            <a:r>
              <a:rPr lang="en-US" sz="4000" dirty="0"/>
              <a:t>which students to call to the </a:t>
            </a:r>
            <a:r>
              <a:rPr lang="en-US" sz="4000" dirty="0" smtClean="0"/>
              <a:t>board</a:t>
            </a:r>
            <a:r>
              <a:rPr lang="en-US" sz="4000" dirty="0"/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dirty="0"/>
              <a:t>Steps of the </a:t>
            </a:r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292" name="Shape 292"/>
          <p:cNvSpPr txBox="1">
            <a:spLocks noGrp="1"/>
          </p:cNvSpPr>
          <p:nvPr>
            <p:ph idx="1"/>
          </p:nvPr>
        </p:nvSpPr>
        <p:spPr>
          <a:xfrm>
            <a:off x="1677864" y="1924472"/>
            <a:ext cx="10663936" cy="68275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Call students to the board starting with most naive answer to </a:t>
            </a:r>
            <a:r>
              <a:rPr lang="en-US" sz="4000" dirty="0" smtClean="0"/>
              <a:t>most sophisticated </a:t>
            </a:r>
            <a:endParaRPr lang="en-US" sz="4000" dirty="0"/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Each student puts their name on the board with their solution (10mins)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Recap on learning outcomes set out, emphasizing it was all their work and give ownership linking to </a:t>
            </a:r>
            <a:r>
              <a:rPr lang="en-US" sz="4000" dirty="0" smtClean="0"/>
              <a:t>proof  (6mins</a:t>
            </a:r>
            <a:r>
              <a:rPr lang="en-US" sz="4000" dirty="0"/>
              <a:t>)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-US" sz="4000" dirty="0"/>
              <a:t>Photo taken of the board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57200" marR="0" lvl="0" indent="-228600" algn="l" rtl="0">
              <a:lnSpc>
                <a:spcPct val="150000"/>
              </a:lnSpc>
              <a:spcBef>
                <a:spcPts val="860"/>
              </a:spcBef>
              <a:spcAft>
                <a:spcPts val="0"/>
              </a:spcAft>
            </a:pPr>
            <a:r>
              <a:rPr lang="en-US" sz="4400" dirty="0"/>
              <a:t>Paper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860"/>
              </a:spcBef>
              <a:spcAft>
                <a:spcPts val="0"/>
              </a:spcAft>
            </a:pPr>
            <a:r>
              <a:rPr lang="en-US" sz="4400" dirty="0"/>
              <a:t>Scissors</a:t>
            </a:r>
          </a:p>
          <a:p>
            <a:pPr marL="457200" marR="0" lvl="0" indent="-228600" algn="l" rtl="0">
              <a:lnSpc>
                <a:spcPct val="150000"/>
              </a:lnSpc>
              <a:spcBef>
                <a:spcPts val="860"/>
              </a:spcBef>
              <a:spcAft>
                <a:spcPts val="0"/>
              </a:spcAft>
            </a:pPr>
            <a:r>
              <a:rPr lang="en-US" sz="4400" dirty="0" smtClean="0"/>
              <a:t>Protractor</a:t>
            </a:r>
          </a:p>
          <a:p>
            <a:pPr marL="457200" indent="-228600">
              <a:lnSpc>
                <a:spcPct val="150000"/>
              </a:lnSpc>
              <a:spcBef>
                <a:spcPts val="860"/>
              </a:spcBef>
            </a:pPr>
            <a:r>
              <a:rPr lang="en-US" sz="4400" dirty="0"/>
              <a:t>Rulers and </a:t>
            </a:r>
            <a:r>
              <a:rPr lang="en-US" sz="4400" dirty="0" smtClean="0"/>
              <a:t>Pencils</a:t>
            </a:r>
            <a:endParaRPr lang="en-US" sz="4400" dirty="0"/>
          </a:p>
          <a:p>
            <a:pPr marL="457200" marR="0" lvl="0" indent="-228600" algn="l" rtl="0">
              <a:lnSpc>
                <a:spcPct val="150000"/>
              </a:lnSpc>
              <a:spcBef>
                <a:spcPts val="860"/>
              </a:spcBef>
              <a:spcAft>
                <a:spcPts val="0"/>
              </a:spcAft>
            </a:pPr>
            <a:r>
              <a:rPr lang="en-US" sz="4400" dirty="0"/>
              <a:t>W</a:t>
            </a:r>
            <a:r>
              <a:rPr lang="en-US" sz="4400" dirty="0" smtClean="0"/>
              <a:t>orksheets </a:t>
            </a:r>
            <a:r>
              <a:rPr lang="en-US" sz="4400" dirty="0"/>
              <a:t>(acute, scalene, right angle, obtuse, parallel lines</a:t>
            </a:r>
            <a:r>
              <a:rPr lang="en-US" sz="4400" dirty="0" smtClean="0"/>
              <a:t>)</a:t>
            </a:r>
            <a:endParaRPr lang="en-US" sz="4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Plan for Peer Observation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idx="1"/>
          </p:nvPr>
        </p:nvSpPr>
        <p:spPr>
          <a:xfrm>
            <a:off x="1677864" y="2059093"/>
            <a:ext cx="11027826" cy="682752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228600" marR="0" lvl="0" indent="0" algn="l" rtl="0">
              <a:lnSpc>
                <a:spcPct val="200000"/>
              </a:lnSpc>
              <a:spcBef>
                <a:spcPts val="860"/>
              </a:spcBef>
              <a:spcAft>
                <a:spcPts val="0"/>
              </a:spcAft>
              <a:buNone/>
            </a:pPr>
            <a:r>
              <a:rPr lang="en-US" sz="4000" dirty="0"/>
              <a:t>We wanted to collect data, observe strategies student used, listen to class discussion, look at different methods, take </a:t>
            </a:r>
            <a:r>
              <a:rPr lang="en-US" sz="4000" dirty="0" smtClean="0"/>
              <a:t>photographs. </a:t>
            </a:r>
          </a:p>
          <a:p>
            <a:pPr marL="228600" marR="0" lvl="0" indent="0" algn="l" rtl="0">
              <a:lnSpc>
                <a:spcPct val="200000"/>
              </a:lnSpc>
              <a:spcBef>
                <a:spcPts val="860"/>
              </a:spcBef>
              <a:spcAft>
                <a:spcPts val="0"/>
              </a:spcAft>
              <a:buNone/>
            </a:pPr>
            <a:r>
              <a:rPr lang="en-US" sz="4000" dirty="0" smtClean="0"/>
              <a:t>We also wanted to look </a:t>
            </a:r>
            <a:r>
              <a:rPr lang="en-US" sz="4000" dirty="0"/>
              <a:t>for evidence of group interaction </a:t>
            </a:r>
            <a:r>
              <a:rPr lang="en-US" sz="4000" dirty="0" smtClean="0"/>
              <a:t>and peer and </a:t>
            </a:r>
            <a:r>
              <a:rPr lang="en-US" sz="4000" dirty="0"/>
              <a:t>independent learning.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864" y="2181920"/>
            <a:ext cx="10009112" cy="6488668"/>
          </a:xfrm>
        </p:spPr>
        <p:txBody>
          <a:bodyPr>
            <a:noAutofit/>
          </a:bodyPr>
          <a:lstStyle/>
          <a:p>
            <a:pPr marL="117041" indent="0">
              <a:buNone/>
            </a:pPr>
            <a:r>
              <a:rPr lang="en-IE" sz="4200" dirty="0" smtClean="0"/>
              <a:t>Our plan was: </a:t>
            </a:r>
          </a:p>
          <a:p>
            <a:r>
              <a:rPr lang="en-IE" sz="4200" dirty="0" smtClean="0"/>
              <a:t>To have </a:t>
            </a:r>
            <a:r>
              <a:rPr lang="en-IE" sz="4200" dirty="0"/>
              <a:t>all possible </a:t>
            </a:r>
            <a:r>
              <a:rPr lang="en-IE" sz="4200" dirty="0" smtClean="0"/>
              <a:t>solutions ready to show.</a:t>
            </a:r>
            <a:endParaRPr lang="en-IE" sz="4200" dirty="0"/>
          </a:p>
          <a:p>
            <a:r>
              <a:rPr lang="en-IE" sz="4200" dirty="0"/>
              <a:t>Talk through each one, starting with the simplest or most obvious</a:t>
            </a:r>
          </a:p>
          <a:p>
            <a:r>
              <a:rPr lang="en-IE" sz="4200" dirty="0"/>
              <a:t>Have students explain their methods</a:t>
            </a:r>
          </a:p>
          <a:p>
            <a:r>
              <a:rPr lang="en-IE" sz="4200" dirty="0"/>
              <a:t>Discuss any unexpected solutions</a:t>
            </a:r>
          </a:p>
          <a:p>
            <a:r>
              <a:rPr lang="en-IE" sz="4200" dirty="0"/>
              <a:t>Discuss any errors or </a:t>
            </a:r>
            <a:r>
              <a:rPr lang="en-IE" sz="4200" dirty="0" smtClean="0"/>
              <a:t>misconceptions  </a:t>
            </a:r>
            <a:endParaRPr lang="en-IE" sz="4200" dirty="0"/>
          </a:p>
        </p:txBody>
      </p:sp>
      <p:sp>
        <p:nvSpPr>
          <p:cNvPr id="4" name="Shape 303"/>
          <p:cNvSpPr txBox="1">
            <a:spLocks/>
          </p:cNvSpPr>
          <p:nvPr/>
        </p:nvSpPr>
        <p:spPr>
          <a:xfrm>
            <a:off x="1677864" y="556320"/>
            <a:ext cx="10663936" cy="16256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1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ct val="25000"/>
            </a:pPr>
            <a:r>
              <a:rPr lang="en-US" sz="60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Anticipated Responses </a:t>
            </a:r>
            <a:endParaRPr lang="en-US" sz="6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9448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Anticipated Response 1</a:t>
            </a:r>
            <a:endParaRPr lang="en-IE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IE" dirty="0" smtClean="0"/>
                  <a:t>Use of protractor to measure the angles inside the triangle.</a:t>
                </a:r>
              </a:p>
              <a:p>
                <a:r>
                  <a:rPr lang="en-IE" dirty="0" smtClean="0"/>
                  <a:t>Add the answers to give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I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IE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E" dirty="0" smtClean="0"/>
                  <a:t> </a:t>
                </a:r>
              </a:p>
              <a:p>
                <a:pPr marL="0" indent="0">
                  <a:buNone/>
                </a:pPr>
                <a:endParaRPr lang="en-I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607" r="-80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293" y="5388857"/>
            <a:ext cx="5289409" cy="28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354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Anticipated Response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Fold the corners of the triangle in to make a straight line angle</a:t>
            </a:r>
            <a:endParaRPr lang="en-I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2755" y="4057509"/>
            <a:ext cx="4230885" cy="38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8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Anticipated Response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Cut the corners off the triangle and line the together to form one straight line angle</a:t>
            </a:r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3848" y="4560638"/>
            <a:ext cx="10833159" cy="33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34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Anticipated Response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Line up the angles using three corresponding triangles, to form a straight line</a:t>
            </a:r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357" y="4262332"/>
            <a:ext cx="7871401" cy="348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719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US" sz="6000" dirty="0"/>
              <a:t>Problem solving leading to </a:t>
            </a:r>
            <a:r>
              <a:rPr lang="en-US" sz="6000" dirty="0" smtClean="0"/>
              <a:t>proof</a:t>
            </a:r>
            <a:endParaRPr lang="en-US" sz="6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The topic being reflected on was:</a:t>
            </a: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Geometry and Problem </a:t>
            </a:r>
            <a:r>
              <a:rPr lang="en-US" dirty="0"/>
              <a:t>solving leading to </a:t>
            </a:r>
            <a:r>
              <a:rPr lang="en-US" dirty="0" smtClean="0"/>
              <a:t>formal proof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Anticipated Response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Line up the angles using three right triangles, to form a straight line</a:t>
            </a:r>
            <a:endParaRPr lang="en-I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9031" y="4467152"/>
            <a:ext cx="7578442" cy="339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82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Anticipated Response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Use knowledge of straight line angles and alternate angles to prove it</a:t>
            </a:r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0412" y="4671977"/>
            <a:ext cx="7597894" cy="327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248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904" y="1924472"/>
            <a:ext cx="10663936" cy="1625600"/>
          </a:xfrm>
        </p:spPr>
        <p:txBody>
          <a:bodyPr>
            <a:normAutofit/>
          </a:bodyPr>
          <a:lstStyle/>
          <a:p>
            <a:r>
              <a:rPr lang="en-IE" sz="8800" dirty="0" smtClean="0"/>
              <a:t>Flow of the lesson</a:t>
            </a:r>
            <a:endParaRPr lang="en-IE" sz="8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1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the lesson began: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9872" y="1996480"/>
            <a:ext cx="10663936" cy="6827520"/>
          </a:xfrm>
        </p:spPr>
        <p:txBody>
          <a:bodyPr/>
          <a:lstStyle/>
          <a:p>
            <a:r>
              <a:rPr lang="en-IE" dirty="0" smtClean="0"/>
              <a:t>Students were reminded of the prior knowledge required in order to proceed with this lesson. </a:t>
            </a:r>
          </a:p>
          <a:p>
            <a:endParaRPr lang="en-IE" dirty="0" smtClean="0"/>
          </a:p>
          <a:p>
            <a:r>
              <a:rPr lang="en-IE" dirty="0" smtClean="0"/>
              <a:t>During </a:t>
            </a:r>
            <a:r>
              <a:rPr lang="en-IE" smtClean="0"/>
              <a:t>the previous week </a:t>
            </a:r>
            <a:r>
              <a:rPr lang="en-IE" dirty="0" smtClean="0"/>
              <a:t>we had been studying angles, in particular, alternate angles and straight line angles.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03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1677864" y="390596"/>
            <a:ext cx="11027826" cy="16256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Board </a:t>
            </a:r>
            <a:r>
              <a:rPr lang="en-US" sz="60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Plan for prior knowledge</a:t>
            </a:r>
            <a:endParaRPr lang="en-US" sz="6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864" y="2237876"/>
            <a:ext cx="10666034" cy="523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775982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Materials provided: </a:t>
            </a:r>
            <a:endParaRPr lang="en-IE" dirty="0"/>
          </a:p>
        </p:txBody>
      </p:sp>
      <p:sp>
        <p:nvSpPr>
          <p:cNvPr id="4" name="Shape 298"/>
          <p:cNvSpPr txBox="1">
            <a:spLocks noGrp="1"/>
          </p:cNvSpPr>
          <p:nvPr>
            <p:ph idx="1"/>
          </p:nvPr>
        </p:nvSpPr>
        <p:spPr>
          <a:xfrm>
            <a:off x="2041754" y="2059093"/>
            <a:ext cx="10663936" cy="682752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57200" marR="0" lvl="0" indent="-228600" algn="l" rtl="0">
              <a:lnSpc>
                <a:spcPct val="150000"/>
              </a:lnSpc>
              <a:spcBef>
                <a:spcPts val="860"/>
              </a:spcBef>
              <a:spcAft>
                <a:spcPts val="0"/>
              </a:spcAft>
            </a:pPr>
            <a:r>
              <a:rPr lang="en-US" sz="4400" dirty="0"/>
              <a:t>W</a:t>
            </a:r>
            <a:r>
              <a:rPr lang="en-US" sz="4400" dirty="0" smtClean="0"/>
              <a:t>orksheets with printed triangles  </a:t>
            </a:r>
            <a:r>
              <a:rPr lang="en-US" sz="4400" dirty="0"/>
              <a:t>(acute, scalene, right angle, obtuse, parallel lines</a:t>
            </a:r>
            <a:r>
              <a:rPr lang="en-US" sz="4400" dirty="0" smtClean="0"/>
              <a:t>)</a:t>
            </a:r>
          </a:p>
          <a:p>
            <a:pPr marL="457200" lvl="0" indent="-228600">
              <a:lnSpc>
                <a:spcPct val="150000"/>
              </a:lnSpc>
              <a:spcBef>
                <a:spcPts val="860"/>
              </a:spcBef>
            </a:pPr>
            <a:r>
              <a:rPr lang="en-US" sz="4400" dirty="0"/>
              <a:t>Paper</a:t>
            </a:r>
          </a:p>
          <a:p>
            <a:pPr marL="457200" lvl="0" indent="-228600">
              <a:lnSpc>
                <a:spcPct val="150000"/>
              </a:lnSpc>
              <a:spcBef>
                <a:spcPts val="860"/>
              </a:spcBef>
            </a:pPr>
            <a:r>
              <a:rPr lang="en-US" sz="4400" dirty="0"/>
              <a:t>Scissors</a:t>
            </a:r>
          </a:p>
          <a:p>
            <a:pPr marL="457200" lvl="0" indent="-228600">
              <a:lnSpc>
                <a:spcPct val="150000"/>
              </a:lnSpc>
              <a:spcBef>
                <a:spcPts val="860"/>
              </a:spcBef>
            </a:pPr>
            <a:r>
              <a:rPr lang="en-US" sz="4400" dirty="0" smtClean="0"/>
              <a:t>Protractor</a:t>
            </a:r>
            <a:endParaRPr lang="en-US" sz="4400" dirty="0"/>
          </a:p>
          <a:p>
            <a:pPr marL="457200" marR="0" lvl="0" indent="-228600" algn="l" rtl="0">
              <a:lnSpc>
                <a:spcPct val="150000"/>
              </a:lnSpc>
              <a:spcBef>
                <a:spcPts val="860"/>
              </a:spcBef>
              <a:spcAft>
                <a:spcPts val="0"/>
              </a:spcAft>
            </a:pPr>
            <a:r>
              <a:rPr lang="en-US" sz="4400" dirty="0"/>
              <a:t>Rulers and Pencils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602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Pictures of worksheets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057071"/>
            <a:ext cx="4464496" cy="3136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6892" y="2068488"/>
            <a:ext cx="5083435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888" y="5584244"/>
            <a:ext cx="4498232" cy="2998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0677" y="5272590"/>
            <a:ext cx="4965712" cy="331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04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Pictures of worksheets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7864" y="2738438"/>
            <a:ext cx="10587425" cy="49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069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754" y="2644553"/>
            <a:ext cx="10663936" cy="6242060"/>
          </a:xfrm>
        </p:spPr>
        <p:txBody>
          <a:bodyPr>
            <a:normAutofit/>
          </a:bodyPr>
          <a:lstStyle/>
          <a:p>
            <a:r>
              <a:rPr lang="en-IE" dirty="0" smtClean="0"/>
              <a:t>What do the size of the angles inside a triangle add to? </a:t>
            </a:r>
          </a:p>
          <a:p>
            <a:endParaRPr lang="en-IE" dirty="0"/>
          </a:p>
          <a:p>
            <a:r>
              <a:rPr lang="en-IE" dirty="0" smtClean="0"/>
              <a:t>Is this true for all triangles? </a:t>
            </a:r>
          </a:p>
          <a:p>
            <a:endParaRPr lang="en-IE" dirty="0"/>
          </a:p>
          <a:p>
            <a:r>
              <a:rPr lang="en-IE" dirty="0" smtClean="0"/>
              <a:t>In how many different ways can you prove this? </a:t>
            </a:r>
            <a:endParaRPr lang="en-I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05856" y="628328"/>
            <a:ext cx="10663936" cy="1625600"/>
          </a:xfrm>
          <a:prstGeom prst="rect">
            <a:avLst/>
          </a:prstGeom>
        </p:spPr>
        <p:txBody>
          <a:bodyPr lIns="130046" tIns="65023" rIns="130046" bIns="65023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1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IE" dirty="0" smtClean="0"/>
              <a:t>Posing the Question 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541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Findings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228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The most common approach by the students was the use of the protractor to measure </a:t>
            </a:r>
            <a:r>
              <a:rPr lang="en-US" sz="4400" dirty="0" smtClean="0"/>
              <a:t>angles</a:t>
            </a:r>
            <a:r>
              <a:rPr lang="en-US" sz="4400" dirty="0"/>
              <a:t>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ctrTitle"/>
          </p:nvPr>
        </p:nvSpPr>
        <p:spPr>
          <a:xfrm>
            <a:off x="1677864" y="844352"/>
            <a:ext cx="10533888" cy="864096"/>
          </a:xfrm>
        </p:spPr>
        <p:txBody>
          <a:bodyPr>
            <a:normAutofit fontScale="90000"/>
          </a:bodyPr>
          <a:lstStyle/>
          <a:p>
            <a:pPr lvl="0"/>
            <a:r>
              <a:rPr lang="en-IE" dirty="0" smtClean="0"/>
              <a:t>Who was involved in the reflection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3888" y="2572544"/>
            <a:ext cx="10533888" cy="5876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IE" sz="4400" dirty="0"/>
              <a:t>Sharon Mack</a:t>
            </a:r>
            <a:br>
              <a:rPr lang="en-IE" sz="4400" dirty="0"/>
            </a:br>
            <a:r>
              <a:rPr lang="en-IE" sz="4400" dirty="0"/>
              <a:t>Nicola Doyle &amp; Claire Shorthall</a:t>
            </a:r>
            <a:br>
              <a:rPr lang="en-IE" sz="4400" dirty="0"/>
            </a:br>
            <a:r>
              <a:rPr lang="en-IE" sz="4400" dirty="0"/>
              <a:t>St Marks Community School, </a:t>
            </a:r>
            <a:r>
              <a:rPr lang="en-IE" sz="4400" dirty="0" smtClean="0"/>
              <a:t>Tallaght.</a:t>
            </a:r>
            <a:r>
              <a:rPr lang="en-IE" sz="4400" dirty="0"/>
              <a:t/>
            </a:r>
            <a:br>
              <a:rPr lang="en-IE" sz="4400" dirty="0"/>
            </a:br>
            <a:r>
              <a:rPr lang="en-IE" sz="4400" dirty="0"/>
              <a:t/>
            </a:r>
            <a:br>
              <a:rPr lang="en-IE" sz="4400" dirty="0"/>
            </a:br>
            <a:r>
              <a:rPr lang="en-IE" sz="4400" dirty="0"/>
              <a:t>Gillian Beere</a:t>
            </a:r>
            <a:br>
              <a:rPr lang="en-IE" sz="4400" dirty="0"/>
            </a:br>
            <a:r>
              <a:rPr lang="en-IE" sz="4400" dirty="0"/>
              <a:t>Colaiste Bride, </a:t>
            </a:r>
            <a:r>
              <a:rPr lang="en-IE" sz="4400" dirty="0" smtClean="0"/>
              <a:t>Clondalkin.</a:t>
            </a:r>
            <a:endParaRPr lang="en-IE" sz="4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Student at work</a:t>
            </a:r>
            <a:endParaRPr lang="en-I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951609" y="2154784"/>
            <a:ext cx="49720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222479" y="2140495"/>
            <a:ext cx="3888432" cy="495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41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Findings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228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/>
              <a:t>Other students </a:t>
            </a:r>
            <a:r>
              <a:rPr lang="en-US" sz="4400" dirty="0"/>
              <a:t>began by cutting out triangles without fully knowing </a:t>
            </a:r>
            <a:r>
              <a:rPr lang="en-US" sz="4400" dirty="0" smtClean="0"/>
              <a:t>why.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057279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Student at work</a:t>
            </a:r>
            <a:endParaRPr lang="en-I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5976" y="2068488"/>
            <a:ext cx="3851126" cy="637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6284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idx="1"/>
          </p:nvPr>
        </p:nvSpPr>
        <p:spPr>
          <a:xfrm>
            <a:off x="1821880" y="1852464"/>
            <a:ext cx="9884023" cy="60011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 smtClean="0"/>
              <a:t>Some students </a:t>
            </a:r>
            <a:r>
              <a:rPr lang="en-US" sz="4400" dirty="0"/>
              <a:t>cut </a:t>
            </a:r>
            <a:r>
              <a:rPr lang="en-US" sz="4400" dirty="0" smtClean="0"/>
              <a:t>the corners off the triangles</a:t>
            </a:r>
          </a:p>
          <a:p>
            <a:pPr marL="2286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 smtClean="0"/>
              <a:t>	- some tried to put them in a circle</a:t>
            </a:r>
          </a:p>
          <a:p>
            <a:pPr marL="228600" lvl="0" indent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/>
              <a:t>	</a:t>
            </a:r>
            <a:r>
              <a:rPr lang="en-US" sz="4400" dirty="0" smtClean="0"/>
              <a:t>- some eventually lined the angles 			along a ruler</a:t>
            </a:r>
          </a:p>
          <a:p>
            <a:pPr marL="228600" lvl="0" indent="0" rtl="0">
              <a:lnSpc>
                <a:spcPct val="150000"/>
              </a:lnSpc>
              <a:spcBef>
                <a:spcPts val="0"/>
              </a:spcBef>
              <a:buNone/>
            </a:pPr>
            <a:endParaRPr lang="en-US" sz="4400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41754" y="390596"/>
            <a:ext cx="10663936" cy="1625600"/>
          </a:xfrm>
        </p:spPr>
        <p:txBody>
          <a:bodyPr/>
          <a:lstStyle/>
          <a:p>
            <a:r>
              <a:rPr lang="en-IE" dirty="0" smtClean="0"/>
              <a:t>Findings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09174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Student at work</a:t>
            </a:r>
            <a:endParaRPr lang="en-I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1880" y="2566859"/>
            <a:ext cx="3600400" cy="526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84878" y="1874041"/>
            <a:ext cx="3816425" cy="6509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11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Student at work</a:t>
            </a:r>
            <a:endParaRPr lang="en-IE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7007" y="350052"/>
            <a:ext cx="5707515" cy="94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15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Findings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228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/>
              <a:t>Some students cut </a:t>
            </a:r>
            <a:r>
              <a:rPr lang="en-US" sz="4400" dirty="0"/>
              <a:t>out </a:t>
            </a:r>
            <a:r>
              <a:rPr lang="en-US" sz="4400" dirty="0" smtClean="0"/>
              <a:t>three triangles and lined up the angles to form a straight line.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77547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Student at work</a:t>
            </a:r>
            <a:endParaRPr lang="en-I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22080" y="2212504"/>
            <a:ext cx="5400600" cy="656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86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Findings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228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/>
              <a:t>It </a:t>
            </a:r>
            <a:r>
              <a:rPr lang="en-US" sz="4400" dirty="0"/>
              <a:t>was 10 minutes before students began to fold the </a:t>
            </a:r>
            <a:r>
              <a:rPr lang="en-US" sz="4400" dirty="0" smtClean="0"/>
              <a:t>triangles</a:t>
            </a:r>
          </a:p>
          <a:p>
            <a:pPr marL="22860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4400" dirty="0"/>
          </a:p>
          <a:p>
            <a:pPr marL="22860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400" dirty="0" smtClean="0"/>
              <a:t>Initially there was confusion about which </a:t>
            </a:r>
            <a:r>
              <a:rPr lang="en-US" sz="4400" dirty="0"/>
              <a:t>way to fold the </a:t>
            </a:r>
            <a:r>
              <a:rPr lang="en-US" sz="4400" dirty="0" smtClean="0"/>
              <a:t>triangle, but eventually some students succeeded..</a:t>
            </a:r>
            <a:endParaRPr lang="en-US" sz="4400" dirty="0"/>
          </a:p>
          <a:p>
            <a:pPr marL="228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94531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Student at work</a:t>
            </a:r>
            <a:endParaRPr lang="en-IE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5936" y="2068488"/>
            <a:ext cx="7200800" cy="64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48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54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Details of target students</a:t>
            </a:r>
            <a:endParaRPr lang="en-US" sz="5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0" marR="0" lvl="0" indent="0" rtl="0">
              <a:spcBef>
                <a:spcPts val="860"/>
              </a:spcBef>
              <a:spcAft>
                <a:spcPts val="0"/>
              </a:spcAft>
              <a:buClr>
                <a:srgbClr val="336666"/>
              </a:buClr>
              <a:buSzPct val="70000"/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2nd </a:t>
            </a:r>
            <a:r>
              <a:rPr lang="en-US" sz="4400" dirty="0">
                <a:solidFill>
                  <a:srgbClr val="000000"/>
                </a:solidFill>
              </a:rPr>
              <a:t>year Higher Level</a:t>
            </a:r>
          </a:p>
          <a:p>
            <a:pPr marL="0" marR="0" lvl="0" indent="0" rtl="0">
              <a:spcBef>
                <a:spcPts val="86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45 </a:t>
            </a:r>
            <a:r>
              <a:rPr lang="en-US" sz="4400" dirty="0">
                <a:solidFill>
                  <a:srgbClr val="000000"/>
                </a:solidFill>
              </a:rPr>
              <a:t>Minute class</a:t>
            </a:r>
          </a:p>
          <a:p>
            <a:pPr marL="0" marR="0" lvl="0" indent="0" algn="ctr" rtl="0">
              <a:spcBef>
                <a:spcPts val="86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</a:pPr>
            <a:endParaRPr lang="en-US" sz="4400" dirty="0">
              <a:solidFill>
                <a:srgbClr val="000000"/>
              </a:solidFill>
            </a:endParaRPr>
          </a:p>
          <a:p>
            <a:pPr marL="0" marR="0" lvl="0" indent="0" rtl="0">
              <a:spcBef>
                <a:spcPts val="86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Geometry - </a:t>
            </a:r>
          </a:p>
          <a:p>
            <a:pPr marL="0" marR="0" lvl="0" indent="0" rtl="0">
              <a:spcBef>
                <a:spcPts val="860"/>
              </a:spcBef>
              <a:spcAft>
                <a:spcPts val="0"/>
              </a:spcAft>
              <a:buClr>
                <a:srgbClr val="000000"/>
              </a:buClr>
              <a:buSzPct val="70000"/>
              <a:buNone/>
            </a:pPr>
            <a:r>
              <a:rPr lang="en-US" sz="4400" dirty="0" smtClean="0">
                <a:solidFill>
                  <a:srgbClr val="000000"/>
                </a:solidFill>
              </a:rPr>
              <a:t>Review and Extend the prior knowledge of the student, using investigative methods leading to formal proof.</a:t>
            </a:r>
            <a:endParaRPr lang="en-US" sz="4400" dirty="0">
              <a:solidFill>
                <a:srgbClr val="000000"/>
              </a:solidFill>
            </a:endParaRPr>
          </a:p>
          <a:p>
            <a:pPr marL="487671" marR="0" lvl="0" indent="-487671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ct val="70000"/>
              <a:buFont typeface="Noto Sans Symbols"/>
              <a:buNone/>
            </a:pPr>
            <a:endParaRPr sz="4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Students work</a:t>
            </a:r>
          </a:p>
        </p:txBody>
      </p:sp>
      <p:pic>
        <p:nvPicPr>
          <p:cNvPr id="335" name="Shape 3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442059" y="808348"/>
            <a:ext cx="6768752" cy="9289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15" name="Shape 315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821880" y="1852464"/>
                <a:ext cx="9884023" cy="6001159"/>
              </a:xfrm>
              <a:prstGeom prst="rect">
                <a:avLst/>
              </a:prstGeom>
            </p:spPr>
            <p:txBody>
              <a:bodyPr lIns="91425" tIns="91425" rIns="91425" bIns="91425" anchor="t" anchorCtr="0">
                <a:noAutofit/>
              </a:bodyPr>
              <a:lstStyle/>
              <a:p>
                <a:pPr marL="228600" lvl="0" indent="0" rtl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4400" dirty="0" smtClean="0"/>
                  <a:t>Eventually, one student discovered using alternate angles and straight line angles to prove that the angles inside any triangle added to give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IE" sz="4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4400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IE" sz="44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IE" sz="4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 smtClean="0"/>
                  <a:t> </a:t>
                </a:r>
                <a:endParaRPr lang="en-US" sz="4400" dirty="0"/>
              </a:p>
            </p:txBody>
          </p:sp>
        </mc:Choice>
        <mc:Fallback>
          <p:sp>
            <p:nvSpPr>
              <p:cNvPr id="315" name="Shape 3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1880" y="1852464"/>
                <a:ext cx="9884023" cy="6001159"/>
              </a:xfrm>
              <a:prstGeom prst="rect">
                <a:avLst/>
              </a:prstGeom>
              <a:blipFill rotWithShape="1">
                <a:blip r:embed="rId3"/>
                <a:stretch>
                  <a:fillRect l="-185" r="-3701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41754" y="390596"/>
            <a:ext cx="10663936" cy="1625600"/>
          </a:xfrm>
        </p:spPr>
        <p:txBody>
          <a:bodyPr/>
          <a:lstStyle/>
          <a:p>
            <a:r>
              <a:rPr lang="en-IE" dirty="0" smtClean="0"/>
              <a:t>Findings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99023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idx="1"/>
          </p:nvPr>
        </p:nvSpPr>
        <p:spPr>
          <a:xfrm>
            <a:off x="1821880" y="1852464"/>
            <a:ext cx="9884023" cy="60011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4400" dirty="0" smtClean="0"/>
              <a:t>All </a:t>
            </a:r>
            <a:r>
              <a:rPr lang="en-US" sz="4400" dirty="0"/>
              <a:t>anticipated answers were solved by the class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-US" sz="4400" dirty="0"/>
              <a:t>Different approaches to the same solution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041754" y="390596"/>
            <a:ext cx="10663936" cy="1625600"/>
          </a:xfrm>
        </p:spPr>
        <p:txBody>
          <a:bodyPr/>
          <a:lstStyle/>
          <a:p>
            <a:r>
              <a:rPr lang="en-IE" dirty="0" smtClean="0"/>
              <a:t>Findings</a:t>
            </a:r>
            <a:endParaRPr lang="en-IE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Board at close of lesson</a:t>
            </a:r>
            <a:endParaRPr lang="en-IE" dirty="0"/>
          </a:p>
        </p:txBody>
      </p:sp>
      <p:pic>
        <p:nvPicPr>
          <p:cNvPr id="342" name="Shape 3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848" y="1996479"/>
            <a:ext cx="10664576" cy="67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864" y="2181920"/>
            <a:ext cx="10009112" cy="6488668"/>
          </a:xfrm>
        </p:spPr>
        <p:txBody>
          <a:bodyPr>
            <a:noAutofit/>
          </a:bodyPr>
          <a:lstStyle/>
          <a:p>
            <a:pPr marL="117041" indent="0">
              <a:buNone/>
            </a:pPr>
            <a:r>
              <a:rPr lang="en-IE" sz="4400" dirty="0" smtClean="0"/>
              <a:t>Our plan was: </a:t>
            </a:r>
          </a:p>
          <a:p>
            <a:r>
              <a:rPr lang="en-IE" sz="4400" dirty="0" smtClean="0"/>
              <a:t>To have </a:t>
            </a:r>
            <a:r>
              <a:rPr lang="en-IE" sz="4400" dirty="0"/>
              <a:t>all possible solutions </a:t>
            </a:r>
            <a:r>
              <a:rPr lang="en-IE" sz="4400" dirty="0" smtClean="0"/>
              <a:t>physically ready to show.</a:t>
            </a:r>
            <a:endParaRPr lang="en-IE" sz="4400" dirty="0"/>
          </a:p>
          <a:p>
            <a:r>
              <a:rPr lang="en-IE" sz="4400" dirty="0"/>
              <a:t>Talk through each one, starting with the simplest or most obvious</a:t>
            </a:r>
          </a:p>
          <a:p>
            <a:r>
              <a:rPr lang="en-IE" sz="4400" dirty="0"/>
              <a:t>Have students explain their methods</a:t>
            </a:r>
          </a:p>
          <a:p>
            <a:r>
              <a:rPr lang="en-IE" sz="4400" dirty="0"/>
              <a:t>Discuss any unexpected solutions</a:t>
            </a:r>
          </a:p>
          <a:p>
            <a:r>
              <a:rPr lang="en-IE" sz="4400" dirty="0"/>
              <a:t>Discuss any errors or </a:t>
            </a:r>
            <a:r>
              <a:rPr lang="en-IE" sz="4400" dirty="0" smtClean="0"/>
              <a:t>misconceptions  </a:t>
            </a:r>
            <a:endParaRPr lang="en-IE" sz="4400" dirty="0"/>
          </a:p>
        </p:txBody>
      </p:sp>
      <p:sp>
        <p:nvSpPr>
          <p:cNvPr id="4" name="Shape 303"/>
          <p:cNvSpPr txBox="1">
            <a:spLocks/>
          </p:cNvSpPr>
          <p:nvPr/>
        </p:nvSpPr>
        <p:spPr>
          <a:xfrm>
            <a:off x="1389832" y="556320"/>
            <a:ext cx="11377264" cy="162560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61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SzPct val="25000"/>
            </a:pPr>
            <a:r>
              <a:rPr lang="en-US" sz="60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Discussion and close of lesson: </a:t>
            </a:r>
            <a:endParaRPr lang="en-US" sz="6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7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Misconceptions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4400" dirty="0"/>
              <a:t>One student cut triangles in half not knowing </a:t>
            </a:r>
            <a:r>
              <a:rPr lang="en-US" sz="4400" dirty="0" smtClean="0"/>
              <a:t>why he was doing so.</a:t>
            </a:r>
            <a:endParaRPr lang="en-US" sz="4400" dirty="0"/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</a:pPr>
            <a:r>
              <a:rPr lang="en-US" sz="4400" dirty="0"/>
              <a:t>Other students cut out angles and made a circle</a:t>
            </a:r>
          </a:p>
          <a:p>
            <a:pPr marL="457200" lvl="0" indent="-228600">
              <a:lnSpc>
                <a:spcPct val="150000"/>
              </a:lnSpc>
              <a:spcBef>
                <a:spcPts val="0"/>
              </a:spcBef>
            </a:pPr>
            <a:r>
              <a:rPr lang="en-US" sz="4400" dirty="0"/>
              <a:t>Misconceptions led to findings in some cases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Recommendations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idx="1"/>
          </p:nvPr>
        </p:nvSpPr>
        <p:spPr>
          <a:xfrm>
            <a:off x="1677864" y="2068488"/>
            <a:ext cx="10663936" cy="6827520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571500" indent="-5715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4400" dirty="0">
                <a:solidFill>
                  <a:srgbClr val="000000"/>
                </a:solidFill>
              </a:rPr>
              <a:t>Have scissors/ protractor etc in a bag on the table before students arrive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4400" dirty="0">
                <a:solidFill>
                  <a:srgbClr val="000000"/>
                </a:solidFill>
              </a:rPr>
              <a:t>Hand out all worksheets together</a:t>
            </a:r>
          </a:p>
          <a:p>
            <a:pPr marL="571500" indent="-57150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-US" sz="4400" dirty="0">
                <a:solidFill>
                  <a:srgbClr val="000000"/>
                </a:solidFill>
              </a:rPr>
              <a:t>Tell them the number of possible </a:t>
            </a:r>
            <a:r>
              <a:rPr lang="en-US" sz="4400" dirty="0" smtClean="0">
                <a:solidFill>
                  <a:srgbClr val="000000"/>
                </a:solidFill>
              </a:rPr>
              <a:t>solutions that ‘you’ could find </a:t>
            </a:r>
            <a:r>
              <a:rPr lang="en-US" sz="4400" dirty="0">
                <a:solidFill>
                  <a:srgbClr val="000000"/>
                </a:solidFill>
              </a:rPr>
              <a:t>to encourage them to find </a:t>
            </a:r>
            <a:r>
              <a:rPr lang="en-US" sz="4400" dirty="0" smtClean="0">
                <a:solidFill>
                  <a:srgbClr val="000000"/>
                </a:solidFill>
              </a:rPr>
              <a:t>at least that many ways independently or as a group. </a:t>
            </a:r>
            <a:endParaRPr lang="en-US" sz="4400" dirty="0">
              <a:solidFill>
                <a:srgbClr val="00000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Any Questions?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Sources Used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t" anchorCtr="0">
            <a:noAutofit/>
          </a:bodyPr>
          <a:lstStyle/>
          <a:p>
            <a:pPr marL="457200" marR="0" lvl="0" indent="-501650" algn="l" rtl="0">
              <a:spcBef>
                <a:spcPts val="8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</a:pPr>
            <a:r>
              <a:rPr lang="en-US"/>
              <a:t>Syllabus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4328" y="2284512"/>
            <a:ext cx="4608512" cy="643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title"/>
          </p:nvPr>
        </p:nvSpPr>
        <p:spPr>
          <a:xfrm>
            <a:off x="483633" y="4516760"/>
            <a:ext cx="12090864" cy="2736305"/>
          </a:xfrm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</a:p>
        </p:txBody>
      </p:sp>
      <p:pic>
        <p:nvPicPr>
          <p:cNvPr id="365" name="Shape 3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4505" y="2356519"/>
            <a:ext cx="3275280" cy="18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5079" y="8337660"/>
            <a:ext cx="10467975" cy="124777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Shape 367"/>
          <p:cNvSpPr txBox="1"/>
          <p:nvPr/>
        </p:nvSpPr>
        <p:spPr>
          <a:xfrm>
            <a:off x="761300" y="196394"/>
            <a:ext cx="11535530" cy="17235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0600" b="1" i="1">
                <a:solidFill>
                  <a:schemeClr val="dk2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Maths Counts 2016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5896" y="556320"/>
            <a:ext cx="9211732" cy="1152127"/>
          </a:xfrm>
        </p:spPr>
        <p:txBody>
          <a:bodyPr/>
          <a:lstStyle/>
          <a:p>
            <a:r>
              <a:rPr lang="en-IE" dirty="0" smtClean="0"/>
              <a:t>Aims of the lesson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528" y="1852464"/>
            <a:ext cx="11449272" cy="7272808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3600" dirty="0"/>
              <a:t>To appreciate the value of a </a:t>
            </a:r>
            <a:r>
              <a:rPr lang="en-IE" sz="3600" dirty="0" smtClean="0"/>
              <a:t>proof, realizing </a:t>
            </a:r>
            <a:r>
              <a:rPr lang="en-IE" sz="3600" dirty="0"/>
              <a:t>the importance of “never </a:t>
            </a:r>
            <a:r>
              <a:rPr lang="en-IE" sz="3600" dirty="0" smtClean="0"/>
              <a:t>assuming”</a:t>
            </a:r>
            <a:endParaRPr lang="en-IE" sz="36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3600" dirty="0"/>
              <a:t>Encourage independent </a:t>
            </a:r>
            <a:r>
              <a:rPr lang="en-IE" sz="3600" dirty="0" smtClean="0"/>
              <a:t>learning</a:t>
            </a:r>
            <a:endParaRPr lang="en-IE" sz="36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3600" dirty="0"/>
              <a:t>Promote creativity </a:t>
            </a:r>
            <a:r>
              <a:rPr lang="en-IE" sz="3600" dirty="0" smtClean="0"/>
              <a:t>and imagination</a:t>
            </a:r>
            <a:endParaRPr lang="en-IE" sz="36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3600" dirty="0"/>
              <a:t>Build enthusiasm by engaging with stimulating activities </a:t>
            </a:r>
            <a:endParaRPr lang="en-IE" sz="36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3600" dirty="0" smtClean="0"/>
              <a:t>Encourage students to be comfortable in trying different methods to solve problems, and to realise that there are often numerous valid approaches to do this.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773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Student Learning Goals</a:t>
            </a: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68" name="Shape 268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749872" y="2068488"/>
                <a:ext cx="10657184" cy="69127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30025" tIns="65000" rIns="130025" bIns="65000" anchor="t" anchorCtr="0">
                <a:no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E" sz="3600" dirty="0" smtClean="0"/>
                  <a:t>Students will see many approaches to proving the sum of all angles in a triangle is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IE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3600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IE" sz="36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IE" sz="3600" dirty="0" smtClean="0"/>
                  <a:t> through:</a:t>
                </a:r>
              </a:p>
              <a:p>
                <a:pPr marL="571500" indent="-57150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IE" sz="3600" dirty="0" smtClean="0"/>
                  <a:t>Peer teaching</a:t>
                </a:r>
              </a:p>
              <a:p>
                <a:pPr marL="571500" indent="-57150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IE" sz="3600" dirty="0" smtClean="0"/>
                  <a:t>Discovery learning </a:t>
                </a:r>
              </a:p>
              <a:p>
                <a:pPr marL="571500" indent="-57150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IE" sz="3600" dirty="0" smtClean="0"/>
                  <a:t>Use of prior knowledge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en-IE" sz="3600" dirty="0"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E" sz="3600" dirty="0"/>
                  <a:t>They will appreciate the value of </a:t>
                </a:r>
                <a:r>
                  <a:rPr lang="en-IE" sz="3600" dirty="0" smtClean="0"/>
                  <a:t>proof </a:t>
                </a:r>
                <a:r>
                  <a:rPr lang="en-IE" sz="3600" dirty="0"/>
                  <a:t>and </a:t>
                </a:r>
                <a:r>
                  <a:rPr lang="en-IE" sz="3600" dirty="0" smtClean="0"/>
                  <a:t>realize </a:t>
                </a:r>
                <a:r>
                  <a:rPr lang="en-IE" sz="3600" dirty="0"/>
                  <a:t>the importance of never </a:t>
                </a:r>
                <a:r>
                  <a:rPr lang="en-IE" sz="3600" dirty="0" smtClean="0"/>
                  <a:t>assuming.</a:t>
                </a:r>
                <a:endParaRPr lang="en-US" sz="3600" dirty="0"/>
              </a:p>
            </p:txBody>
          </p:sp>
        </mc:Choice>
        <mc:Fallback>
          <p:sp>
            <p:nvSpPr>
              <p:cNvPr id="268" name="Shape 26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9872" y="2068488"/>
                <a:ext cx="10657184" cy="6912768"/>
              </a:xfrm>
              <a:prstGeom prst="rect">
                <a:avLst/>
              </a:prstGeom>
              <a:blipFill rotWithShape="1">
                <a:blip r:embed="rId3"/>
                <a:stretch>
                  <a:fillRect l="-13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130025" tIns="65000" rIns="130025" bIns="650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600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Topic</a:t>
            </a:r>
            <a:r>
              <a:rPr lang="en-US" sz="60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60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of Lesson</a:t>
            </a: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74" name="Shape 274"/>
              <p:cNvSpPr txBox="1">
                <a:spLocks noGrp="1"/>
              </p:cNvSpPr>
              <p:nvPr>
                <p:ph idx="1"/>
              </p:nvPr>
            </p:nvSpPr>
            <p:spPr>
              <a:xfrm>
                <a:off x="1749872" y="2356520"/>
                <a:ext cx="10388278" cy="6204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30025" tIns="65000" rIns="130025" bIns="65000" anchor="t" anchorCtr="0">
                <a:no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dirty="0" smtClean="0"/>
                  <a:t>We decided on a topic and discussed as a group the area the students found difficult.  </a:t>
                </a:r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dirty="0" smtClean="0"/>
                  <a:t>We </a:t>
                </a:r>
                <a:r>
                  <a:rPr lang="en-US" sz="3600" dirty="0"/>
                  <a:t>all agreed from past experience </a:t>
                </a:r>
                <a:r>
                  <a:rPr lang="en-US" sz="3600" dirty="0" smtClean="0"/>
                  <a:t>that, </a:t>
                </a:r>
                <a:r>
                  <a:rPr lang="en-US" sz="3600" dirty="0"/>
                  <a:t>while most </a:t>
                </a:r>
                <a:r>
                  <a:rPr lang="en-US" sz="3600" dirty="0" smtClean="0"/>
                  <a:t>students did </a:t>
                </a:r>
                <a:r>
                  <a:rPr lang="en-US" sz="3600" dirty="0"/>
                  <a:t>remember, </a:t>
                </a:r>
                <a:r>
                  <a:rPr lang="en-US" sz="3600" dirty="0" smtClean="0"/>
                  <a:t> they lacked </a:t>
                </a:r>
                <a:r>
                  <a:rPr lang="en-US" sz="3600" dirty="0"/>
                  <a:t>an understanding of why the sum of the angles in a triangle is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IE" sz="36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E" sz="3600" b="0" i="1" smtClean="0">
                            <a:latin typeface="Cambria Math"/>
                          </a:rPr>
                          <m:t>180</m:t>
                        </m:r>
                      </m:e>
                      <m:sup>
                        <m:r>
                          <a:rPr lang="en-IE" sz="36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 smtClean="0"/>
                  <a:t>  </a:t>
                </a:r>
                <a:endParaRPr lang="en-US" sz="3600" dirty="0"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600" dirty="0"/>
                  <a:t>We set a goal for students to </a:t>
                </a:r>
                <a:r>
                  <a:rPr lang="en-US" sz="3600" dirty="0" smtClean="0"/>
                  <a:t>realize </a:t>
                </a:r>
                <a:r>
                  <a:rPr lang="en-US" sz="3600" dirty="0"/>
                  <a:t>the importance of never assuming. </a:t>
                </a:r>
              </a:p>
            </p:txBody>
          </p:sp>
        </mc:Choice>
        <mc:Fallback>
          <p:sp>
            <p:nvSpPr>
              <p:cNvPr id="274" name="Shape 27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49872" y="2356520"/>
                <a:ext cx="10388278" cy="6204855"/>
              </a:xfrm>
              <a:prstGeom prst="rect">
                <a:avLst/>
              </a:prstGeom>
              <a:blipFill rotWithShape="1">
                <a:blip r:embed="rId3"/>
                <a:stretch>
                  <a:fillRect l="-1408" r="-8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Design </a:t>
            </a:r>
            <a:r>
              <a:rPr lang="en-US" dirty="0"/>
              <a:t>of the Lesson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idx="1"/>
          </p:nvPr>
        </p:nvSpPr>
        <p:spPr>
          <a:xfrm>
            <a:off x="1749872" y="1780456"/>
            <a:ext cx="10369152" cy="68275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-US" sz="4000" dirty="0"/>
              <a:t>Place students in groups being mindful of ability </a:t>
            </a:r>
            <a:r>
              <a:rPr lang="en-US" sz="4000" dirty="0" smtClean="0"/>
              <a:t>levels (1min</a:t>
            </a:r>
            <a:r>
              <a:rPr lang="en-US" sz="4000" dirty="0"/>
              <a:t>)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-US" sz="4000" dirty="0"/>
              <a:t>Recap on previous lesson (5mins)</a:t>
            </a:r>
          </a:p>
          <a:p>
            <a:pPr marL="457200" lvl="0" indent="-228600" rtl="0">
              <a:lnSpc>
                <a:spcPct val="200000"/>
              </a:lnSpc>
              <a:spcBef>
                <a:spcPts val="0"/>
              </a:spcBef>
            </a:pPr>
            <a:r>
              <a:rPr lang="en-US" sz="4000" dirty="0"/>
              <a:t>Pose the </a:t>
            </a:r>
            <a:r>
              <a:rPr lang="en-US" sz="4000" dirty="0" smtClean="0"/>
              <a:t>question -  What does the sum of the angles inside a triangle equal? Discuss (2mins)</a:t>
            </a:r>
            <a:endParaRPr lang="en-US" sz="4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/>
              <a:t>Design of the Lesson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idx="1"/>
          </p:nvPr>
        </p:nvSpPr>
        <p:spPr>
          <a:xfrm>
            <a:off x="1101800" y="2059093"/>
            <a:ext cx="11233248" cy="68275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IE" sz="4000" dirty="0"/>
              <a:t>One member of each group holds up their triangle and gives their decision. </a:t>
            </a:r>
            <a:r>
              <a:rPr lang="en-IE" sz="4000" dirty="0" smtClean="0"/>
              <a:t> Students </a:t>
            </a:r>
            <a:r>
              <a:rPr lang="en-IE" sz="4000" dirty="0"/>
              <a:t>then see their triangles are different yet they have all made the same decision. </a:t>
            </a:r>
            <a:r>
              <a:rPr lang="en-IE" sz="4000" dirty="0" smtClean="0"/>
              <a:t>  (1min)</a:t>
            </a:r>
            <a:endParaRPr lang="en-IE" sz="4000" dirty="0"/>
          </a:p>
          <a:p>
            <a:pPr>
              <a:lnSpc>
                <a:spcPct val="150000"/>
              </a:lnSpc>
            </a:pPr>
            <a:r>
              <a:rPr lang="en-IE" sz="4000" dirty="0"/>
              <a:t>Students are then asked how can this be true since all the triangles are different and asked </a:t>
            </a:r>
            <a:r>
              <a:rPr lang="en-IE" sz="4000" dirty="0" smtClean="0"/>
              <a:t>could they </a:t>
            </a:r>
            <a:r>
              <a:rPr lang="en-IE" sz="4000" dirty="0"/>
              <a:t>prove their </a:t>
            </a:r>
            <a:r>
              <a:rPr lang="en-IE" sz="4000" dirty="0" smtClean="0"/>
              <a:t>decision.   (5mins)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79394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1013</Words>
  <Application>Microsoft Macintosh PowerPoint</Application>
  <PresentationFormat>Custom</PresentationFormat>
  <Paragraphs>138</Paragraphs>
  <Slides>49</Slides>
  <Notes>28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1_Office Theme</vt:lpstr>
      <vt:lpstr>Solstice</vt:lpstr>
      <vt:lpstr>Reflections on Practice</vt:lpstr>
      <vt:lpstr>Problem solving leading to proof</vt:lpstr>
      <vt:lpstr>Who was involved in the reflection</vt:lpstr>
      <vt:lpstr>Details of target students</vt:lpstr>
      <vt:lpstr>Aims of the lesson</vt:lpstr>
      <vt:lpstr>Student Learning Goals</vt:lpstr>
      <vt:lpstr>Topic of Lesson</vt:lpstr>
      <vt:lpstr>Design of the Lesson</vt:lpstr>
      <vt:lpstr>Design of the Lesson</vt:lpstr>
      <vt:lpstr>Design of the Lesson</vt:lpstr>
      <vt:lpstr>Steps of the Lesson</vt:lpstr>
      <vt:lpstr>Steps of the Lesson</vt:lpstr>
      <vt:lpstr>Materials</vt:lpstr>
      <vt:lpstr>Plan for Peer Observation</vt:lpstr>
      <vt:lpstr>Slide 15</vt:lpstr>
      <vt:lpstr>Anticipated Response 1</vt:lpstr>
      <vt:lpstr>Anticipated Response 2</vt:lpstr>
      <vt:lpstr>Anticipated Response 3</vt:lpstr>
      <vt:lpstr>Anticipated Response 4</vt:lpstr>
      <vt:lpstr>Anticipated Response 5</vt:lpstr>
      <vt:lpstr>Anticipated Response 6</vt:lpstr>
      <vt:lpstr>Flow of the lesson</vt:lpstr>
      <vt:lpstr>How the lesson began: </vt:lpstr>
      <vt:lpstr>Board Plan for prior knowledge</vt:lpstr>
      <vt:lpstr>Materials provided: </vt:lpstr>
      <vt:lpstr>Pictures of worksheets</vt:lpstr>
      <vt:lpstr>Pictures of worksheets</vt:lpstr>
      <vt:lpstr>Slide 28</vt:lpstr>
      <vt:lpstr>Findings</vt:lpstr>
      <vt:lpstr>Student at work</vt:lpstr>
      <vt:lpstr>Findings</vt:lpstr>
      <vt:lpstr>Student at work</vt:lpstr>
      <vt:lpstr>Findings</vt:lpstr>
      <vt:lpstr>Student at work</vt:lpstr>
      <vt:lpstr>Student at work</vt:lpstr>
      <vt:lpstr>Findings</vt:lpstr>
      <vt:lpstr>Student at work</vt:lpstr>
      <vt:lpstr>Findings</vt:lpstr>
      <vt:lpstr>Student at work</vt:lpstr>
      <vt:lpstr>Students work</vt:lpstr>
      <vt:lpstr>Findings</vt:lpstr>
      <vt:lpstr>Findings</vt:lpstr>
      <vt:lpstr>Board at close of lesson</vt:lpstr>
      <vt:lpstr>Slide 44</vt:lpstr>
      <vt:lpstr>Misconceptions</vt:lpstr>
      <vt:lpstr>Recommendations</vt:lpstr>
      <vt:lpstr>Any Questions?</vt:lpstr>
      <vt:lpstr>Sources Used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Practice</dc:title>
  <dc:creator>Sharon</dc:creator>
  <cp:lastModifiedBy>Anne Brosnan</cp:lastModifiedBy>
  <cp:revision>25</cp:revision>
  <dcterms:created xsi:type="dcterms:W3CDTF">2016-03-31T12:55:23Z</dcterms:created>
  <dcterms:modified xsi:type="dcterms:W3CDTF">2016-03-31T12:56:20Z</dcterms:modified>
</cp:coreProperties>
</file>