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erverZoom="100000" strictFirstAndLastChars="0" saveSubsetFonts="1">
  <p:sldMasterIdLst>
    <p:sldMasterId id="2147483696" r:id="rId1"/>
    <p:sldMasterId id="2147483720" r:id="rId2"/>
    <p:sldMasterId id="2147483732" r:id="rId3"/>
  </p:sldMasterIdLst>
  <p:notesMasterIdLst>
    <p:notesMasterId r:id="rId22"/>
  </p:notesMasterIdLst>
  <p:sldIdLst>
    <p:sldId id="256" r:id="rId4"/>
    <p:sldId id="271" r:id="rId5"/>
    <p:sldId id="273" r:id="rId6"/>
    <p:sldId id="286" r:id="rId7"/>
    <p:sldId id="275" r:id="rId8"/>
    <p:sldId id="276" r:id="rId9"/>
    <p:sldId id="277" r:id="rId10"/>
    <p:sldId id="278" r:id="rId11"/>
    <p:sldId id="288" r:id="rId12"/>
    <p:sldId id="289" r:id="rId13"/>
    <p:sldId id="287" r:id="rId14"/>
    <p:sldId id="290" r:id="rId15"/>
    <p:sldId id="292" r:id="rId16"/>
    <p:sldId id="282" r:id="rId17"/>
    <p:sldId id="281" r:id="rId18"/>
    <p:sldId id="285" r:id="rId19"/>
    <p:sldId id="291" r:id="rId20"/>
    <p:sldId id="284" r:id="rId21"/>
  </p:sldIdLst>
  <p:sldSz cx="13004800" cy="9753600"/>
  <p:notesSz cx="6858000" cy="9144000"/>
  <p:custDataLst>
    <p:tags r:id="rId24"/>
  </p:custDataLst>
  <p:defaultTextStyle>
    <a:defPPr>
      <a:defRPr lang="en-US"/>
    </a:defPPr>
    <a:lvl1pPr algn="ctr" defTabSz="457105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1pPr>
    <a:lvl2pPr marL="228553" indent="228553" algn="ctr" defTabSz="457105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2pPr>
    <a:lvl3pPr marL="457105" indent="457105" algn="ctr" defTabSz="457105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3pPr>
    <a:lvl4pPr marL="685658" indent="685658" algn="ctr" defTabSz="457105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4pPr>
    <a:lvl5pPr marL="914213" indent="914213" algn="ctr" defTabSz="457105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5pPr>
    <a:lvl6pPr marL="2285534" algn="l" defTabSz="914213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6pPr>
    <a:lvl7pPr marL="2742637" algn="l" defTabSz="914213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7pPr>
    <a:lvl8pPr marL="3199745" algn="l" defTabSz="914213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8pPr>
    <a:lvl9pPr marL="3656852" algn="l" defTabSz="914213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831" autoAdjust="0"/>
    <p:restoredTop sz="94660"/>
  </p:normalViewPr>
  <p:slideViewPr>
    <p:cSldViewPr>
      <p:cViewPr>
        <p:scale>
          <a:sx n="35" d="100"/>
          <a:sy n="35" d="100"/>
        </p:scale>
        <p:origin x="-1836" y="-4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tags" Target="tags/tag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>
                <a:sym typeface="Avenir" charset="0"/>
              </a:rPr>
              <a:t>Click to edit Master text styles</a:t>
            </a:r>
          </a:p>
          <a:p>
            <a:pPr lvl="1"/>
            <a:r>
              <a:rPr lang="en-US" altLang="en-US" noProof="0" smtClean="0">
                <a:sym typeface="Avenir" charset="0"/>
              </a:rPr>
              <a:t>Second level</a:t>
            </a:r>
          </a:p>
          <a:p>
            <a:pPr lvl="2"/>
            <a:r>
              <a:rPr lang="en-US" altLang="en-US" noProof="0" smtClean="0">
                <a:sym typeface="Avenir" charset="0"/>
              </a:rPr>
              <a:t>Third level</a:t>
            </a:r>
          </a:p>
          <a:p>
            <a:pPr lvl="3"/>
            <a:r>
              <a:rPr lang="en-US" altLang="en-US" noProof="0" smtClean="0">
                <a:sym typeface="Avenir" charset="0"/>
              </a:rPr>
              <a:t>Fourth level</a:t>
            </a:r>
          </a:p>
          <a:p>
            <a:pPr lvl="4"/>
            <a:r>
              <a:rPr lang="en-US" altLang="en-US" noProof="0" smtClean="0">
                <a:sym typeface="Avenir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5538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05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1pPr>
    <a:lvl2pPr marL="228553" algn="l" defTabSz="457105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2pPr>
    <a:lvl3pPr marL="457105" algn="l" defTabSz="457105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3pPr>
    <a:lvl4pPr marL="685658" algn="l" defTabSz="457105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4pPr>
    <a:lvl5pPr marL="914213" algn="l" defTabSz="457105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5pPr>
    <a:lvl6pPr marL="2285534" algn="l" defTabSz="91421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2637" algn="l" defTabSz="91421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9745" algn="l" defTabSz="91421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6852" algn="l" defTabSz="91421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421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320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45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408943" y="555416"/>
            <a:ext cx="4161084" cy="11835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5689" y="555416"/>
            <a:ext cx="12266507" cy="11835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6630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709863" y="1733550"/>
            <a:ext cx="0" cy="2925763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0046" tIns="65023" rIns="130046" bIns="65023"/>
          <a:lstStyle/>
          <a:p>
            <a:pPr algn="l" defTabSz="914400" eaLnBrk="0">
              <a:defRPr/>
            </a:pPr>
            <a:endParaRPr lang="en-US" sz="1800">
              <a:solidFill>
                <a:srgbClr val="336666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231775" y="2990850"/>
            <a:ext cx="495300" cy="4953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pPr defTabSz="914400" hangingPunct="1">
              <a:defRPr/>
            </a:pPr>
            <a:endParaRPr lang="en-US" sz="3400">
              <a:solidFill>
                <a:srgbClr val="336666"/>
              </a:solidFill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1052513" y="2994025"/>
            <a:ext cx="496887" cy="49371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pPr defTabSz="914400" hangingPunct="1">
              <a:defRPr/>
            </a:pPr>
            <a:endParaRPr lang="en-US" sz="3400">
              <a:solidFill>
                <a:srgbClr val="336666"/>
              </a:solidFill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873250" y="2994025"/>
            <a:ext cx="495300" cy="49371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pPr defTabSz="914400" hangingPunct="1">
              <a:defRPr/>
            </a:pPr>
            <a:endParaRPr lang="en-US" sz="3400">
              <a:solidFill>
                <a:srgbClr val="336666"/>
              </a:solidFill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34454" y="1950720"/>
            <a:ext cx="9211733" cy="2492587"/>
          </a:xfrm>
        </p:spPr>
        <p:txBody>
          <a:bodyPr/>
          <a:lstStyle>
            <a:lvl1pPr>
              <a:defRPr sz="77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34454" y="5310293"/>
            <a:ext cx="9211733" cy="2817707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079038" y="8886825"/>
            <a:ext cx="2166937" cy="649288"/>
          </a:xfrm>
        </p:spPr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18138" y="8886825"/>
            <a:ext cx="4117975" cy="649288"/>
          </a:xfrm>
        </p:spPr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3250" y="8886825"/>
            <a:ext cx="1733550" cy="649288"/>
          </a:xfrm>
        </p:spPr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66D8C4D6-B1E3-4BE4-B515-99A5813D6E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836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28" y="2709863"/>
            <a:ext cx="12313368" cy="5851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8E50189F-D328-4D84-9A9D-BB7DE46D3B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742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00"/>
            </a:lvl1pPr>
            <a:lvl2pPr marL="650230" indent="0">
              <a:buNone/>
              <a:defRPr sz="2600"/>
            </a:lvl2pPr>
            <a:lvl3pPr marL="1300460" indent="0">
              <a:buNone/>
              <a:defRPr sz="2300"/>
            </a:lvl3pPr>
            <a:lvl4pPr marL="1950690" indent="0">
              <a:buNone/>
              <a:defRPr sz="2000"/>
            </a:lvl4pPr>
            <a:lvl5pPr marL="2600919" indent="0">
              <a:buNone/>
              <a:defRPr sz="2000"/>
            </a:lvl5pPr>
            <a:lvl6pPr marL="3251149" indent="0">
              <a:buNone/>
              <a:defRPr sz="2000"/>
            </a:lvl6pPr>
            <a:lvl7pPr marL="3901379" indent="0">
              <a:buNone/>
              <a:defRPr sz="2000"/>
            </a:lvl7pPr>
            <a:lvl8pPr marL="4551609" indent="0">
              <a:buNone/>
              <a:defRPr sz="2000"/>
            </a:lvl8pPr>
            <a:lvl9pPr marL="5201839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4C17065F-6BED-4888-9025-69F3800FA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347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7467" y="2709333"/>
            <a:ext cx="4876800" cy="585216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61013" y="2709333"/>
            <a:ext cx="4876800" cy="585216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06580BA5-77D6-46C0-BE98-B887AC8F37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5194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F04D02F7-40F9-4C97-B363-70756ED7CF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703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CFC3B4C9-CCEE-4641-850F-DFB2CF721B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103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32EC66C1-038D-42EB-A364-61DC1CE90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18079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A3BDB2EC-9989-41E4-8C31-9642E8CAA8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9278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1999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9930032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196280"/>
            <a:ext cx="9930032" cy="6527382"/>
          </a:xfrm>
        </p:spPr>
        <p:txBody>
          <a:bodyPr/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9930032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722C8EEC-F4B4-434B-A2B0-BEB7252F4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2912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48342A56-AEE2-4712-9505-69040B1C09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02534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45227" y="270933"/>
            <a:ext cx="2492587" cy="82905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467" y="270933"/>
            <a:ext cx="7261013" cy="82905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 defTabSz="457200">
              <a:defRPr>
                <a:latin typeface="Chalkduster" charset="0"/>
                <a:ea typeface="Chalkduster" charset="0"/>
                <a:cs typeface="Chalkduster" charset="0"/>
              </a:defRPr>
            </a:lvl1pPr>
          </a:lstStyle>
          <a:p>
            <a:pPr>
              <a:defRPr/>
            </a:pPr>
            <a:fld id="{7B864F86-B4C5-477E-81AB-97D63E87C9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952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94076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4996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3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643451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5689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56233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5249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42100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8014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37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3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61703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0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2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9993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03992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73585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408943" y="555416"/>
            <a:ext cx="4161084" cy="11835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5689" y="555416"/>
            <a:ext cx="12266507" cy="11835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511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5689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56233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881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13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230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373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0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2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267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981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2"/>
            <a:ext cx="11704320" cy="643692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1EB3-8125-4699-9E01-7D10BFE4A4BD}" type="datetimeFigureOut">
              <a:rPr lang="en-GB" smtClean="0"/>
              <a:pPr/>
              <a:t>4/7/16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4"/>
            <a:ext cx="41181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63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1300393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47" indent="-487647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69" indent="-406374" algn="l" defTabSz="1300393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92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688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85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81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66938" y="271463"/>
            <a:ext cx="9971087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66938" y="2709863"/>
            <a:ext cx="9971087" cy="58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28163" y="8886825"/>
            <a:ext cx="2709862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400">
                <a:solidFill>
                  <a:srgbClr val="336666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59313" y="8886825"/>
            <a:ext cx="4119562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 algn="ctr" defTabSz="914400" eaLnBrk="1" hangingPunct="1">
              <a:defRPr sz="1400">
                <a:solidFill>
                  <a:srgbClr val="336666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6938" y="8886825"/>
            <a:ext cx="1843087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 algn="l" defTabSz="914400" eaLnBrk="1" hangingPunct="1">
              <a:defRPr sz="2000">
                <a:solidFill>
                  <a:srgbClr val="336666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25528924-D14A-4CAC-A0F6-E01FC6DCD0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1951038" y="433388"/>
            <a:ext cx="0" cy="18430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0046" tIns="65023" rIns="130046" bIns="65023"/>
          <a:lstStyle/>
          <a:p>
            <a:pPr algn="l" defTabSz="914400" eaLnBrk="0">
              <a:defRPr/>
            </a:pPr>
            <a:endParaRPr lang="en-US" sz="1800">
              <a:solidFill>
                <a:srgbClr val="336666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pic>
        <p:nvPicPr>
          <p:cNvPr id="2050" name="Picture 2" descr="http://www.projectmaths.ie/wp-content/uploads/2015/01/mathscounts.pn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4083"/>
          <a:stretch/>
        </p:blipFill>
        <p:spPr bwMode="auto">
          <a:xfrm>
            <a:off x="11557070" y="8828088"/>
            <a:ext cx="1399394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Image result for deele college rapho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Image result for deele college raphoe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Deele-College-Logo-RGB-72dpi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465" y="211930"/>
            <a:ext cx="15049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495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Segoe Print" panose="02000600000000000000" pitchFamily="2" charset="0"/>
          <a:ea typeface="MS PGothic" pitchFamily="34" charset="-128"/>
          <a:cs typeface="Segoe Print" panose="02000600000000000000" pitchFamily="2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65023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ＭＳ Ｐゴシック" charset="0"/>
        </a:defRPr>
      </a:lvl6pPr>
      <a:lvl7pPr marL="130046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ＭＳ Ｐゴシック" charset="0"/>
        </a:defRPr>
      </a:lvl7pPr>
      <a:lvl8pPr marL="195069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ＭＳ Ｐゴシック" charset="0"/>
        </a:defRPr>
      </a:lvl8pPr>
      <a:lvl9pPr marL="2600919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87363" indent="-4873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4300">
          <a:solidFill>
            <a:schemeClr val="tx2"/>
          </a:solidFill>
          <a:latin typeface="Segoe Print" panose="02000600000000000000" pitchFamily="2" charset="0"/>
          <a:ea typeface="MS PGothic" pitchFamily="34" charset="-128"/>
          <a:cs typeface="Segoe Print" panose="02000600000000000000" pitchFamily="2" charset="0"/>
        </a:defRPr>
      </a:lvl1pPr>
      <a:lvl2pPr marL="1055688" indent="-4048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4000">
          <a:solidFill>
            <a:schemeClr val="tx2"/>
          </a:solidFill>
          <a:latin typeface="Segoe Print" panose="02000600000000000000" pitchFamily="2" charset="0"/>
          <a:ea typeface="MS PGothic" pitchFamily="34" charset="-128"/>
        </a:defRPr>
      </a:lvl2pPr>
      <a:lvl3pPr marL="1624013" indent="-3238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400">
          <a:solidFill>
            <a:schemeClr val="tx2"/>
          </a:solidFill>
          <a:latin typeface="Segoe Print" panose="02000600000000000000" pitchFamily="2" charset="0"/>
          <a:ea typeface="MS PGothic" pitchFamily="34" charset="-128"/>
        </a:defRPr>
      </a:lvl3pPr>
      <a:lvl4pPr marL="2274888" indent="-3238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2"/>
          </a:solidFill>
          <a:latin typeface="Segoe Print" panose="02000600000000000000" pitchFamily="2" charset="0"/>
          <a:ea typeface="MS PGothic" pitchFamily="34" charset="-128"/>
        </a:defRPr>
      </a:lvl4pPr>
      <a:lvl5pPr marL="2925763" indent="-3238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Segoe Print" panose="02000600000000000000" pitchFamily="2" charset="0"/>
          <a:ea typeface="MS PGothic" pitchFamily="34" charset="-128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2"/>
            <a:ext cx="11704320" cy="643692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4/7/16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4"/>
            <a:ext cx="41181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070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defTabSz="1300393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47" indent="-487647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69" indent="-406374" algn="l" defTabSz="1300393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92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688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85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81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projectmaths.ie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83633" y="3436640"/>
            <a:ext cx="12090864" cy="2736305"/>
          </a:xfrm>
        </p:spPr>
        <p:txBody>
          <a:bodyPr>
            <a:normAutofit/>
          </a:bodyPr>
          <a:lstStyle/>
          <a:p>
            <a:pPr eaLnBrk="1"/>
            <a:r>
              <a:rPr lang="en-US" altLang="en-US" sz="8000" i="1" dirty="0">
                <a:latin typeface="Arial" panose="020B0604020202020204" pitchFamily="34" charset="0"/>
                <a:cs typeface="Arial" panose="020B0604020202020204" pitchFamily="34" charset="0"/>
              </a:rPr>
              <a:t>Reflections on Practice</a:t>
            </a:r>
          </a:p>
        </p:txBody>
      </p:sp>
      <p:pic>
        <p:nvPicPr>
          <p:cNvPr id="5124" name="Picture 4" descr="tile_blackboard_gree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220" y="2305477"/>
            <a:ext cx="2556127" cy="169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5126" name="Picture 6" descr="tile_blackboard_green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079" y="8337660"/>
            <a:ext cx="1046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1301" y="196395"/>
            <a:ext cx="11535530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0600" b="1" i="1" dirty="0" smtClean="0">
                <a:solidFill>
                  <a:schemeClr val="tx2"/>
                </a:solidFill>
                <a:latin typeface="Bradley Hand ITC" panose="03070402050302030203" pitchFamily="66" charset="0"/>
              </a:rPr>
              <a:t>Maths Counts 2016</a:t>
            </a:r>
            <a:endParaRPr lang="en-IE" sz="10600" b="1" i="1" dirty="0">
              <a:solidFill>
                <a:schemeClr val="tx2"/>
              </a:solidFill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Pictures of Student Work</a:t>
            </a:r>
            <a:endParaRPr lang="en-GB" dirty="0"/>
          </a:p>
        </p:txBody>
      </p:sp>
      <p:pic>
        <p:nvPicPr>
          <p:cNvPr id="2050" name="Picture 2" descr="Displaying IMG_326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752" y="2356520"/>
            <a:ext cx="5343574" cy="712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isplaying IMG_32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8424" y="2428528"/>
            <a:ext cx="5318856" cy="709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793077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Findings / Student Learning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12" y="2572544"/>
            <a:ext cx="12313368" cy="6624735"/>
          </a:xfrm>
        </p:spPr>
        <p:txBody>
          <a:bodyPr/>
          <a:lstStyle/>
          <a:p>
            <a:pPr marL="487672" indent="-487672">
              <a:defRPr/>
            </a:pPr>
            <a:r>
              <a:rPr lang="en-IE" sz="3600" dirty="0" smtClean="0"/>
              <a:t>Tendency to early misunderstandings</a:t>
            </a:r>
          </a:p>
          <a:p>
            <a:pPr marL="487672" indent="-487672">
              <a:defRPr/>
            </a:pPr>
            <a:r>
              <a:rPr lang="en-IE" sz="3600" dirty="0" smtClean="0"/>
              <a:t>Competence in use of Pythagoras</a:t>
            </a:r>
          </a:p>
          <a:p>
            <a:pPr marL="487672" indent="-487672">
              <a:defRPr/>
            </a:pPr>
            <a:r>
              <a:rPr lang="en-IE" sz="3600" dirty="0" smtClean="0"/>
              <a:t>Allow groups time to explore problems</a:t>
            </a:r>
            <a:endParaRPr lang="en-IE" sz="3600" dirty="0"/>
          </a:p>
          <a:p>
            <a:pPr marL="0" indent="0">
              <a:buNone/>
              <a:defRPr/>
            </a:pPr>
            <a:endParaRPr lang="en-IE" sz="1800" dirty="0"/>
          </a:p>
        </p:txBody>
      </p:sp>
      <p:pic>
        <p:nvPicPr>
          <p:cNvPr id="5" name="Picture 4" descr="Displaying IMG_32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2120" y="4444752"/>
            <a:ext cx="4806396" cy="554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159240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 of Student Learning </a:t>
            </a:r>
            <a:endParaRPr lang="en-GB" dirty="0"/>
          </a:p>
        </p:txBody>
      </p:sp>
      <p:pic>
        <p:nvPicPr>
          <p:cNvPr id="4098" name="Picture 2" descr="Displaying IMG_327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752" y="3292624"/>
            <a:ext cx="3203873" cy="427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isplaying IMG_32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98144" y="3766165"/>
            <a:ext cx="3384376" cy="261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isplaying IMG_32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66491" y="3809222"/>
            <a:ext cx="4119101" cy="308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843658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 descr="Displaying IMG_3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4401" y="-7112"/>
            <a:ext cx="12636000" cy="976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86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Board Plan</a:t>
            </a:r>
            <a:endParaRPr lang="en-IE" dirty="0"/>
          </a:p>
        </p:txBody>
      </p:sp>
      <p:pic>
        <p:nvPicPr>
          <p:cNvPr id="5122" name="Picture 2" descr="Displaying IMG_326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3888" y="3220616"/>
            <a:ext cx="3743325" cy="499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isplaying IMG_32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6456" y="3220615"/>
            <a:ext cx="3743325" cy="499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04235849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Recommendations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Give time to explore, discuss</a:t>
            </a:r>
          </a:p>
          <a:p>
            <a:pPr>
              <a:defRPr/>
            </a:pPr>
            <a:r>
              <a:rPr lang="en-IE" dirty="0" smtClean="0"/>
              <a:t>Don’t interfere at early stage</a:t>
            </a:r>
          </a:p>
          <a:p>
            <a:pPr>
              <a:defRPr/>
            </a:pPr>
            <a:r>
              <a:rPr lang="en-IE" dirty="0" smtClean="0"/>
              <a:t>Cultivate idea of varied approaches</a:t>
            </a:r>
          </a:p>
          <a:p>
            <a:pPr>
              <a:defRPr/>
            </a:pPr>
            <a:r>
              <a:rPr lang="en-IE" dirty="0" smtClean="0"/>
              <a:t>Monitor workings of groups</a:t>
            </a:r>
          </a:p>
          <a:p>
            <a:pPr>
              <a:defRPr/>
            </a:pPr>
            <a:r>
              <a:rPr lang="en-IE" dirty="0" smtClean="0"/>
              <a:t>Importance of communication and presentation by students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268661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Sources Used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96" y="2709863"/>
            <a:ext cx="11972329" cy="5851525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en-IE" sz="3200" dirty="0">
                <a:latin typeface="Comic Sans MS" panose="030F0702030302020204" pitchFamily="66" charset="0"/>
              </a:rPr>
              <a:t>Active Maths </a:t>
            </a:r>
            <a:r>
              <a:rPr lang="en-IE" sz="3200" dirty="0" smtClean="0">
                <a:latin typeface="Comic Sans MS" panose="030F0702030302020204" pitchFamily="66" charset="0"/>
              </a:rPr>
              <a:t>Textbook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IE" sz="3200" dirty="0" smtClean="0">
                <a:latin typeface="Comic Sans MS" panose="030F0702030302020204" pitchFamily="66" charset="0"/>
              </a:rPr>
              <a:t>Text and Tests Textbook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IE" sz="3200" dirty="0" smtClean="0">
                <a:latin typeface="Comic Sans MS" panose="030F0702030302020204" pitchFamily="66" charset="0"/>
              </a:rPr>
              <a:t>Past Examination Papers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200" dirty="0" smtClean="0">
                <a:latin typeface="Comic Sans MS" panose="030F0702030302020204" pitchFamily="66" charset="0"/>
              </a:rPr>
              <a:t>  Project </a:t>
            </a:r>
            <a:r>
              <a:rPr lang="en-IE" sz="3200" dirty="0">
                <a:latin typeface="Comic Sans MS" panose="030F0702030302020204" pitchFamily="66" charset="0"/>
              </a:rPr>
              <a:t>Maths Workshops 2, 3, 6, 9, </a:t>
            </a:r>
            <a:r>
              <a:rPr lang="en-IE" sz="3200" dirty="0" smtClean="0">
                <a:latin typeface="Comic Sans MS" panose="030F0702030302020204" pitchFamily="66" charset="0"/>
              </a:rPr>
              <a:t>10</a:t>
            </a:r>
            <a:endParaRPr lang="en-IE" sz="3200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E" sz="3200" dirty="0" smtClean="0">
                <a:latin typeface="Comic Sans MS" panose="030F0702030302020204" pitchFamily="66" charset="0"/>
              </a:rPr>
              <a:t>  NCCA </a:t>
            </a:r>
            <a:r>
              <a:rPr lang="en-IE" sz="3200" dirty="0">
                <a:latin typeface="Comic Sans MS" panose="030F0702030302020204" pitchFamily="66" charset="0"/>
              </a:rPr>
              <a:t>J.C 2016, L.C 2015 </a:t>
            </a:r>
            <a:r>
              <a:rPr lang="en-IE" sz="3200" dirty="0" smtClean="0">
                <a:latin typeface="Comic Sans MS" panose="030F0702030302020204" pitchFamily="66" charset="0"/>
              </a:rPr>
              <a:t>Syllabuses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IE" sz="3200" dirty="0" smtClean="0">
                <a:latin typeface="Comic Sans MS" panose="030F0702030302020204" pitchFamily="66" charset="0"/>
              </a:rPr>
              <a:t>Google Searches on Multiple Approach Problem Solving in Geometry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IE" sz="3200" dirty="0" smtClean="0">
                <a:latin typeface="Comic Sans MS" panose="030F0702030302020204" pitchFamily="66" charset="0"/>
                <a:hlinkClick r:id="rId2"/>
              </a:rPr>
              <a:t>www.projectmaths.ie</a:t>
            </a:r>
            <a:r>
              <a:rPr lang="en-IE" sz="3200" dirty="0" smtClean="0">
                <a:latin typeface="Comic Sans MS" panose="030F0702030302020204" pitchFamily="66" charset="0"/>
              </a:rPr>
              <a:t> 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IE" sz="3200" dirty="0" smtClean="0">
                <a:latin typeface="Comic Sans MS" panose="030F0702030302020204" pitchFamily="66" charset="0"/>
              </a:rPr>
              <a:t>Geometry Teaching and Learning Plans on </a:t>
            </a:r>
            <a:r>
              <a:rPr lang="en-IE" sz="3200" dirty="0" smtClean="0">
                <a:latin typeface="Comic Sans MS" panose="030F0702030302020204" pitchFamily="66" charset="0"/>
                <a:hlinkClick r:id="rId2"/>
              </a:rPr>
              <a:t>www.projectmaths.ie</a:t>
            </a:r>
            <a:r>
              <a:rPr lang="en-IE" sz="3200" dirty="0" smtClean="0">
                <a:latin typeface="Comic Sans MS" panose="030F0702030302020204" pitchFamily="66" charset="0"/>
              </a:rPr>
              <a:t> </a:t>
            </a:r>
            <a:endParaRPr lang="en-IE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497413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Any Questions?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606834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83634" y="4516760"/>
            <a:ext cx="12090864" cy="2736305"/>
          </a:xfrm>
        </p:spPr>
        <p:txBody>
          <a:bodyPr>
            <a:normAutofit/>
          </a:bodyPr>
          <a:lstStyle/>
          <a:p>
            <a:pPr eaLnBrk="1"/>
            <a:r>
              <a:rPr lang="en-US" alt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alt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4" name="Picture 4" descr="tile_blackboard_gree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4506" y="2356520"/>
            <a:ext cx="3275281" cy="1846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5126" name="Picture 6" descr="tile_blackboard_green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079" y="8337660"/>
            <a:ext cx="1046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1301" y="196395"/>
            <a:ext cx="11535530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0600" b="1" i="1" dirty="0" smtClean="0">
                <a:solidFill>
                  <a:schemeClr val="tx2"/>
                </a:solidFill>
                <a:latin typeface="Bradley Hand ITC" panose="03070402050302030203" pitchFamily="66" charset="0"/>
              </a:rPr>
              <a:t>Maths Counts 2016</a:t>
            </a:r>
            <a:endParaRPr lang="en-IE" sz="10600" b="1" i="1" dirty="0">
              <a:solidFill>
                <a:schemeClr val="tx2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979011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204391"/>
            <a:ext cx="9971087" cy="1238771"/>
          </a:xfrm>
        </p:spPr>
        <p:txBody>
          <a:bodyPr/>
          <a:lstStyle/>
          <a:p>
            <a:r>
              <a:rPr lang="en-IE" b="1" u="sng" dirty="0"/>
              <a:t>Exploration of properties of basic geometric shapes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endParaRPr lang="en-IE" sz="4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2544257"/>
              </p:ext>
            </p:extLst>
          </p:nvPr>
        </p:nvGraphicFramePr>
        <p:xfrm>
          <a:off x="936169" y="2999774"/>
          <a:ext cx="11132463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6739975"/>
              </a:tblGrid>
              <a:tr h="1533345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C00000"/>
                          </a:solidFill>
                        </a:rPr>
                        <a:t>School</a:t>
                      </a:r>
                      <a:endParaRPr lang="en-GB" sz="3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="0" dirty="0" err="1" smtClean="0">
                          <a:solidFill>
                            <a:schemeClr val="tx2"/>
                          </a:solidFill>
                        </a:rPr>
                        <a:t>Deele</a:t>
                      </a:r>
                      <a:r>
                        <a:rPr lang="en-GB" sz="3200" b="0" dirty="0" smtClean="0">
                          <a:solidFill>
                            <a:schemeClr val="tx2"/>
                          </a:solidFill>
                        </a:rPr>
                        <a:t> College,</a:t>
                      </a:r>
                    </a:p>
                    <a:p>
                      <a:r>
                        <a:rPr lang="en-GB" sz="3200" b="0" baseline="0" dirty="0" err="1" smtClean="0">
                          <a:solidFill>
                            <a:schemeClr val="tx2"/>
                          </a:solidFill>
                        </a:rPr>
                        <a:t>Raphoe</a:t>
                      </a:r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</a:p>
                    <a:p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Co. Donegal</a:t>
                      </a:r>
                    </a:p>
                    <a:p>
                      <a:endParaRPr lang="en-GB" sz="3200" b="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en-GB" sz="32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20707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C00000"/>
                          </a:solidFill>
                        </a:rPr>
                        <a:t>Teachers Involved</a:t>
                      </a:r>
                      <a:endParaRPr lang="en-GB" sz="3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Maureen O’Donnell</a:t>
                      </a:r>
                    </a:p>
                    <a:p>
                      <a:pPr marL="0" marR="0" indent="0" algn="l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Caitriona O’Malley</a:t>
                      </a:r>
                    </a:p>
                    <a:p>
                      <a:pPr marL="0" marR="0" indent="0" algn="l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Paddy Flood</a:t>
                      </a:r>
                    </a:p>
                    <a:p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Steven Gibson</a:t>
                      </a:r>
                    </a:p>
                    <a:p>
                      <a:pPr marL="0" marR="0" indent="0" algn="l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Vivienne Doherty</a:t>
                      </a:r>
                    </a:p>
                    <a:p>
                      <a:r>
                        <a:rPr lang="en-GB" sz="3200" b="0" baseline="0" dirty="0" smtClean="0">
                          <a:solidFill>
                            <a:schemeClr val="tx2"/>
                          </a:solidFill>
                        </a:rPr>
                        <a:t>Leah Harkin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5377950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Segoe Print" panose="02000600000000000000" pitchFamily="2" charset="0"/>
                <a:ea typeface="+mj-ea"/>
                <a:cs typeface="+mj-cs"/>
              </a:rPr>
              <a:t>Details of our lesson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09712" y="2572544"/>
            <a:ext cx="12169352" cy="6480719"/>
          </a:xfrm>
        </p:spPr>
        <p:txBody>
          <a:bodyPr/>
          <a:lstStyle/>
          <a:p>
            <a:pPr marL="487672" indent="-487672" eaLnBrk="1" hangingPunct="1">
              <a:buClr>
                <a:srgbClr val="336666"/>
              </a:buClr>
              <a:buFont typeface="Wingdings" charset="0"/>
              <a:buChar char="¢"/>
              <a:defRPr/>
            </a:pPr>
            <a:r>
              <a:rPr lang="en-IE" dirty="0">
                <a:solidFill>
                  <a:srgbClr val="000000"/>
                </a:solidFill>
                <a:ea typeface="ＭＳ Ｐゴシック"/>
                <a:cs typeface="+mn-cs"/>
              </a:rPr>
              <a:t>6</a:t>
            </a:r>
            <a:r>
              <a:rPr lang="en-IE" baseline="30000" dirty="0" smtClean="0">
                <a:solidFill>
                  <a:srgbClr val="000000"/>
                </a:solidFill>
                <a:ea typeface="ＭＳ Ｐゴシック"/>
                <a:cs typeface="+mn-cs"/>
              </a:rPr>
              <a:t>th</a:t>
            </a:r>
            <a:r>
              <a:rPr lang="en-IE" dirty="0" smtClean="0">
                <a:solidFill>
                  <a:srgbClr val="000000"/>
                </a:solidFill>
                <a:ea typeface="ＭＳ Ｐゴシック"/>
                <a:cs typeface="+mn-cs"/>
              </a:rPr>
              <a:t> Year Ordinary Level</a:t>
            </a:r>
            <a:endParaRPr lang="en-IE" dirty="0">
              <a:solidFill>
                <a:srgbClr val="000000"/>
              </a:solidFill>
              <a:ea typeface="ＭＳ Ｐゴシック"/>
              <a:cs typeface="+mn-cs"/>
            </a:endParaRPr>
          </a:p>
          <a:p>
            <a:pPr marL="487672" indent="-487672" eaLnBrk="1" hangingPunct="1">
              <a:buClr>
                <a:srgbClr val="336666"/>
              </a:buClr>
              <a:buFont typeface="Wingdings" charset="0"/>
              <a:buChar char="¢"/>
              <a:defRPr/>
            </a:pPr>
            <a:r>
              <a:rPr lang="en-IE" dirty="0" smtClean="0">
                <a:solidFill>
                  <a:srgbClr val="000000"/>
                </a:solidFill>
                <a:ea typeface="ＭＳ Ｐゴシック"/>
                <a:cs typeface="+mn-cs"/>
              </a:rPr>
              <a:t>35 minutes</a:t>
            </a:r>
            <a:endParaRPr lang="en-IE" dirty="0">
              <a:solidFill>
                <a:srgbClr val="000000"/>
              </a:solidFill>
              <a:ea typeface="ＭＳ Ｐゴシック"/>
              <a:cs typeface="+mn-cs"/>
            </a:endParaRPr>
          </a:p>
          <a:p>
            <a:pPr marL="487672" indent="-487672" eaLnBrk="1" hangingPunct="1">
              <a:buClr>
                <a:srgbClr val="336666"/>
              </a:buClr>
              <a:buFont typeface="Wingdings" charset="0"/>
              <a:buChar char="¢"/>
              <a:defRPr/>
            </a:pPr>
            <a:r>
              <a:rPr lang="en-IE" dirty="0" smtClean="0">
                <a:solidFill>
                  <a:srgbClr val="000000"/>
                </a:solidFill>
                <a:ea typeface="ＭＳ Ｐゴシック"/>
                <a:cs typeface="+mn-cs"/>
              </a:rPr>
              <a:t>7</a:t>
            </a:r>
            <a:r>
              <a:rPr lang="en-IE" baseline="30000" dirty="0" smtClean="0">
                <a:solidFill>
                  <a:srgbClr val="000000"/>
                </a:solidFill>
                <a:ea typeface="ＭＳ Ｐゴシック"/>
                <a:cs typeface="+mn-cs"/>
              </a:rPr>
              <a:t>th</a:t>
            </a:r>
            <a:r>
              <a:rPr lang="en-IE" dirty="0" smtClean="0">
                <a:solidFill>
                  <a:srgbClr val="000000"/>
                </a:solidFill>
                <a:ea typeface="ＭＳ Ｐゴシック"/>
                <a:cs typeface="+mn-cs"/>
              </a:rPr>
              <a:t> March 2016</a:t>
            </a:r>
            <a:endParaRPr lang="en-IE" dirty="0">
              <a:solidFill>
                <a:srgbClr val="000000"/>
              </a:solidFill>
              <a:ea typeface="ＭＳ Ｐゴシック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5984596"/>
              </p:ext>
            </p:extLst>
          </p:nvPr>
        </p:nvGraphicFramePr>
        <p:xfrm>
          <a:off x="237704" y="4948808"/>
          <a:ext cx="12457384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0573"/>
                <a:gridCol w="7366811"/>
              </a:tblGrid>
              <a:tr h="1200133">
                <a:tc>
                  <a:txBody>
                    <a:bodyPr/>
                    <a:lstStyle/>
                    <a:p>
                      <a:r>
                        <a:rPr lang="en-GB" sz="3600" b="1" dirty="0" smtClean="0">
                          <a:solidFill>
                            <a:schemeClr val="tx2"/>
                          </a:solidFill>
                        </a:rPr>
                        <a:t>Previous Lesson</a:t>
                      </a:r>
                      <a:endParaRPr lang="en-GB" sz="3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 b="1" dirty="0" smtClean="0">
                          <a:solidFill>
                            <a:schemeClr val="tx2"/>
                          </a:solidFill>
                        </a:rPr>
                        <a:t>Coordinate</a:t>
                      </a:r>
                      <a:r>
                        <a:rPr lang="en-GB" sz="3600" b="1" baseline="0" dirty="0" smtClean="0">
                          <a:solidFill>
                            <a:schemeClr val="tx2"/>
                          </a:solidFill>
                        </a:rPr>
                        <a:t> geometry – length &amp; Pythagoras</a:t>
                      </a:r>
                      <a:endParaRPr lang="en-GB" sz="3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en-GB" sz="3600" b="1" dirty="0" smtClean="0">
                          <a:solidFill>
                            <a:srgbClr val="C00000"/>
                          </a:solidFill>
                        </a:rPr>
                        <a:t>Research</a:t>
                      </a:r>
                      <a:r>
                        <a:rPr lang="en-GB" sz="3600" b="1" baseline="0" dirty="0" smtClean="0">
                          <a:solidFill>
                            <a:srgbClr val="C00000"/>
                          </a:solidFill>
                        </a:rPr>
                        <a:t> Lesson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3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geometric problem – area of square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en-GB" sz="3600" b="1" dirty="0" smtClean="0">
                          <a:solidFill>
                            <a:schemeClr val="tx2"/>
                          </a:solidFill>
                        </a:rPr>
                        <a:t>Planned</a:t>
                      </a:r>
                      <a:r>
                        <a:rPr lang="en-GB" sz="3600" b="1" baseline="0" dirty="0" smtClean="0">
                          <a:solidFill>
                            <a:schemeClr val="tx2"/>
                          </a:solidFill>
                        </a:rPr>
                        <a:t> Next Lesson</a:t>
                      </a:r>
                      <a:endParaRPr lang="en-GB" sz="3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36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activities that may arise</a:t>
                      </a:r>
                      <a:endParaRPr lang="en-GB" sz="3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453060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Question – Find area of quadrilateral PQRS</a:t>
            </a:r>
            <a:endParaRPr lang="en-GB" dirty="0"/>
          </a:p>
        </p:txBody>
      </p:sp>
      <p:pic>
        <p:nvPicPr>
          <p:cNvPr id="1026" name="Picture 2" descr="Displaying IMG_3275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50595" t="2612" b="32052"/>
          <a:stretch/>
        </p:blipFill>
        <p:spPr bwMode="auto">
          <a:xfrm>
            <a:off x="3118024" y="3075493"/>
            <a:ext cx="5544616" cy="557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4021659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Student Learning Goals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IE" sz="2800" b="1" dirty="0"/>
              <a:t>solve problems involving the length of sides and area of triangles, squares and rectangles, along with </a:t>
            </a:r>
            <a:r>
              <a:rPr lang="en-IE" sz="2800" b="1" dirty="0" smtClean="0"/>
              <a:t>combinations</a:t>
            </a:r>
            <a:endParaRPr lang="en-IE" sz="2800" b="1" dirty="0"/>
          </a:p>
          <a:p>
            <a:r>
              <a:rPr lang="en-IE" sz="2800" b="1" dirty="0"/>
              <a:t>use the theorem of Pythagoras to solve problems involving right-angled triangles</a:t>
            </a:r>
          </a:p>
          <a:p>
            <a:r>
              <a:rPr lang="en-IE" sz="2800" b="1" dirty="0"/>
              <a:t>calculate the length of a line segment and area of a triangle using coordinate geometry formulae</a:t>
            </a:r>
          </a:p>
          <a:p>
            <a:r>
              <a:rPr lang="en-IE" sz="2800" b="1" dirty="0"/>
              <a:t>use trigonometry to calculate the area of a triangle</a:t>
            </a:r>
          </a:p>
          <a:p>
            <a:r>
              <a:rPr lang="en-IE" sz="2800" b="1" dirty="0"/>
              <a:t>explore links between various approaches to solving problems</a:t>
            </a:r>
          </a:p>
          <a:p>
            <a:r>
              <a:rPr lang="en-IE" sz="2800" b="1" dirty="0"/>
              <a:t>devise appropriate mathematical models and use appropriate techniques to analyse problems</a:t>
            </a:r>
          </a:p>
          <a:p>
            <a:r>
              <a:rPr lang="en-IE" sz="2800" b="1" dirty="0"/>
              <a:t>work effectively as a group</a:t>
            </a:r>
          </a:p>
          <a:p>
            <a:r>
              <a:rPr lang="en-IE" sz="2800" b="1" dirty="0"/>
              <a:t>communicate mathematical work effectively</a:t>
            </a:r>
          </a:p>
          <a:p>
            <a:pPr marL="0" indent="0" eaLnBrk="1" hangingPunct="1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87672" indent="-487672" eaLnBrk="1" hangingPunct="1">
              <a:buFont typeface="Wingdings" charset="0"/>
              <a:buChar char="¢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6599982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Design of Lesson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sz="2000" b="1" dirty="0">
                <a:solidFill>
                  <a:srgbClr val="C00000"/>
                </a:solidFill>
              </a:rPr>
              <a:t>Pre-evaluation and Plan</a:t>
            </a:r>
          </a:p>
          <a:p>
            <a:r>
              <a:rPr lang="en-IE" sz="2000" b="1" dirty="0" smtClean="0"/>
              <a:t>Inform </a:t>
            </a:r>
            <a:r>
              <a:rPr lang="en-IE" sz="2000" b="1" dirty="0"/>
              <a:t>students in advance about </a:t>
            </a:r>
            <a:r>
              <a:rPr lang="en-IE" sz="2000" b="1" dirty="0" smtClean="0"/>
              <a:t>arrangements - guest </a:t>
            </a:r>
            <a:r>
              <a:rPr lang="en-IE" sz="2000" b="1" dirty="0"/>
              <a:t>and extra </a:t>
            </a:r>
            <a:r>
              <a:rPr lang="en-IE" sz="2000" b="1" dirty="0" smtClean="0"/>
              <a:t>teachers and observation </a:t>
            </a:r>
          </a:p>
          <a:p>
            <a:r>
              <a:rPr lang="en-IE" sz="2000" b="1" dirty="0" smtClean="0"/>
              <a:t>Work </a:t>
            </a:r>
            <a:r>
              <a:rPr lang="en-IE" sz="2000" b="1" dirty="0"/>
              <a:t>in groups of </a:t>
            </a:r>
            <a:r>
              <a:rPr lang="en-IE" sz="2000" b="1" dirty="0" smtClean="0"/>
              <a:t>four</a:t>
            </a:r>
          </a:p>
          <a:p>
            <a:pPr marL="0" indent="0">
              <a:buNone/>
            </a:pPr>
            <a:endParaRPr lang="en-IE" sz="2000" dirty="0" smtClean="0"/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Outline solutions</a:t>
            </a:r>
          </a:p>
          <a:p>
            <a:r>
              <a:rPr lang="en-IE" sz="2000" b="1" dirty="0" smtClean="0"/>
              <a:t>Teacher group develops outline solutions based on anticipated responses</a:t>
            </a:r>
          </a:p>
          <a:p>
            <a:r>
              <a:rPr lang="en-IE" sz="2000" b="1" dirty="0" smtClean="0"/>
              <a:t>Students will develop these on whiteboard</a:t>
            </a:r>
            <a:endParaRPr lang="en-IE" sz="2000" b="1" dirty="0"/>
          </a:p>
          <a:p>
            <a:pPr marL="0" indent="0">
              <a:buNone/>
            </a:pPr>
            <a:endParaRPr lang="en-IE" sz="2000" dirty="0"/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Differentiation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b="1" dirty="0"/>
              <a:t>D</a:t>
            </a:r>
            <a:r>
              <a:rPr lang="en-IE" sz="2000" b="1" dirty="0" smtClean="0"/>
              <a:t>ifferentiated </a:t>
            </a:r>
            <a:r>
              <a:rPr lang="en-IE" sz="2000" b="1" dirty="0"/>
              <a:t>level of discussion - level of </a:t>
            </a:r>
            <a:r>
              <a:rPr lang="en-IE" sz="2000" b="1" dirty="0" smtClean="0"/>
              <a:t>questioning</a:t>
            </a:r>
            <a:endParaRPr lang="en-IE" sz="2000" dirty="0"/>
          </a:p>
          <a:p>
            <a:r>
              <a:rPr lang="en-IE" sz="2000" b="1" dirty="0"/>
              <a:t>E</a:t>
            </a:r>
            <a:r>
              <a:rPr lang="en-IE" sz="2000" b="1" dirty="0" smtClean="0"/>
              <a:t>xtra </a:t>
            </a:r>
            <a:r>
              <a:rPr lang="en-IE" sz="2000" b="1" dirty="0"/>
              <a:t>work to </a:t>
            </a:r>
            <a:r>
              <a:rPr lang="en-IE" sz="2000" b="1" dirty="0" smtClean="0"/>
              <a:t>do</a:t>
            </a:r>
            <a:endParaRPr lang="en-IE" sz="2000" dirty="0"/>
          </a:p>
          <a:p>
            <a:r>
              <a:rPr lang="en-IE" sz="2000" b="1" dirty="0"/>
              <a:t>H</a:t>
            </a:r>
            <a:r>
              <a:rPr lang="en-IE" sz="2000" b="1" dirty="0" smtClean="0"/>
              <a:t>elp </a:t>
            </a:r>
            <a:r>
              <a:rPr lang="en-IE" sz="2000" b="1" dirty="0"/>
              <a:t>for students with </a:t>
            </a:r>
            <a:r>
              <a:rPr lang="en-IE" sz="2000" b="1" dirty="0" smtClean="0"/>
              <a:t>difficulties</a:t>
            </a:r>
          </a:p>
          <a:p>
            <a:endParaRPr lang="en-IE" sz="2000" dirty="0"/>
          </a:p>
          <a:p>
            <a:pPr marL="0" indent="0">
              <a:buNone/>
            </a:pPr>
            <a:r>
              <a:rPr lang="en-IE" sz="2000" b="1" dirty="0">
                <a:solidFill>
                  <a:srgbClr val="C00000"/>
                </a:solidFill>
              </a:rPr>
              <a:t>Other issues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b="1" dirty="0"/>
              <a:t>A</a:t>
            </a:r>
            <a:r>
              <a:rPr lang="en-IE" sz="2000" b="1" dirty="0" smtClean="0"/>
              <a:t>re </a:t>
            </a:r>
            <a:r>
              <a:rPr lang="en-IE" sz="2000" b="1" dirty="0"/>
              <a:t>the flow, content and methodologies of the lesson effectively achieving the learning outcomes?</a:t>
            </a:r>
            <a:endParaRPr lang="en-IE" sz="2000" dirty="0"/>
          </a:p>
          <a:p>
            <a:pPr marL="0" indent="0">
              <a:buNone/>
              <a:defRPr/>
            </a:pPr>
            <a:endParaRPr lang="en-IE" sz="5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159106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Materials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A3, A4 Worksheets</a:t>
            </a:r>
          </a:p>
          <a:p>
            <a:pPr>
              <a:defRPr/>
            </a:pPr>
            <a:r>
              <a:rPr lang="en-IE" dirty="0" smtClean="0"/>
              <a:t>Blank paper</a:t>
            </a:r>
          </a:p>
          <a:p>
            <a:pPr>
              <a:defRPr/>
            </a:pPr>
            <a:r>
              <a:rPr lang="en-IE" dirty="0" smtClean="0"/>
              <a:t>Geometry equipment</a:t>
            </a:r>
          </a:p>
          <a:p>
            <a:pPr>
              <a:defRPr/>
            </a:pPr>
            <a:r>
              <a:rPr lang="en-IE" dirty="0" smtClean="0"/>
              <a:t>Scissors</a:t>
            </a:r>
          </a:p>
          <a:p>
            <a:pPr>
              <a:defRPr/>
            </a:pPr>
            <a:r>
              <a:rPr lang="en-IE" dirty="0" smtClean="0"/>
              <a:t>Calculators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654890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Plan for </a:t>
            </a:r>
            <a:r>
              <a:rPr lang="en-IE" dirty="0"/>
              <a:t>P</a:t>
            </a:r>
            <a:r>
              <a:rPr lang="en-IE" dirty="0" smtClean="0"/>
              <a:t>eer Observation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sz="2800" b="1" dirty="0">
                <a:solidFill>
                  <a:srgbClr val="C00000"/>
                </a:solidFill>
              </a:rPr>
              <a:t>Plan to observe students</a:t>
            </a:r>
            <a:endParaRPr lang="en-IE" sz="2800" dirty="0">
              <a:solidFill>
                <a:srgbClr val="C00000"/>
              </a:solidFill>
            </a:endParaRPr>
          </a:p>
          <a:p>
            <a:r>
              <a:rPr lang="en-IE" sz="2800" b="1" dirty="0"/>
              <a:t>each teacher will observe one group of four</a:t>
            </a:r>
            <a:endParaRPr lang="en-IE" sz="2800" dirty="0"/>
          </a:p>
          <a:p>
            <a:r>
              <a:rPr lang="en-IE" sz="2800" b="1" dirty="0"/>
              <a:t>each teacher will be given observation templates</a:t>
            </a:r>
          </a:p>
          <a:p>
            <a:pPr marL="0" indent="0">
              <a:buNone/>
            </a:pPr>
            <a:endParaRPr lang="en-IE" sz="2800" dirty="0"/>
          </a:p>
          <a:p>
            <a:pPr marL="0" indent="0">
              <a:buNone/>
            </a:pPr>
            <a:r>
              <a:rPr lang="en-IE" sz="2800" b="1" dirty="0">
                <a:solidFill>
                  <a:srgbClr val="C00000"/>
                </a:solidFill>
              </a:rPr>
              <a:t>What to observe</a:t>
            </a:r>
            <a:endParaRPr lang="en-IE" sz="2800" dirty="0">
              <a:solidFill>
                <a:srgbClr val="C00000"/>
              </a:solidFill>
            </a:endParaRPr>
          </a:p>
          <a:p>
            <a:r>
              <a:rPr lang="en-IE" sz="2800" b="1" dirty="0"/>
              <a:t>how effectively are the groups going about the problem?</a:t>
            </a:r>
            <a:endParaRPr lang="en-IE" sz="2800" dirty="0"/>
          </a:p>
          <a:p>
            <a:r>
              <a:rPr lang="en-IE" sz="2800" b="1" dirty="0"/>
              <a:t>what difficulties or confusion are being encountered?</a:t>
            </a:r>
            <a:endParaRPr lang="en-IE" sz="2800" dirty="0"/>
          </a:p>
          <a:p>
            <a:r>
              <a:rPr lang="en-IE" sz="2800" b="1" dirty="0"/>
              <a:t>presentation of work?</a:t>
            </a:r>
            <a:endParaRPr lang="en-IE" sz="2800" dirty="0"/>
          </a:p>
          <a:p>
            <a:r>
              <a:rPr lang="en-IE" sz="2800" b="1" dirty="0"/>
              <a:t>dynamics of group work - recommendations to make these more effective</a:t>
            </a:r>
            <a:endParaRPr lang="en-IE" sz="2800" dirty="0"/>
          </a:p>
          <a:p>
            <a:r>
              <a:rPr lang="en-IE" sz="2800" b="1" dirty="0"/>
              <a:t>preparation to communicate solution on whiteboard to class - effective?</a:t>
            </a:r>
          </a:p>
          <a:p>
            <a:endParaRPr lang="en-IE" sz="5400" b="1" dirty="0"/>
          </a:p>
          <a:p>
            <a:pPr marL="0" indent="0">
              <a:buNone/>
              <a:defRPr/>
            </a:pPr>
            <a:endParaRPr lang="en-IE" sz="4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4117306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Unexpected Findings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12" y="2572544"/>
            <a:ext cx="12313368" cy="6624735"/>
          </a:xfrm>
        </p:spPr>
        <p:txBody>
          <a:bodyPr/>
          <a:lstStyle/>
          <a:p>
            <a:pPr marL="487672" indent="-487672">
              <a:defRPr/>
            </a:pPr>
            <a:r>
              <a:rPr lang="en-I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Extent of student </a:t>
            </a:r>
            <a:r>
              <a:rPr lang="en-IE" dirty="0">
                <a:solidFill>
                  <a:srgbClr val="C00000"/>
                </a:solidFill>
                <a:latin typeface="Comic Sans MS" panose="030F0702030302020204" pitchFamily="66" charset="0"/>
              </a:rPr>
              <a:t>e</a:t>
            </a:r>
            <a:r>
              <a:rPr lang="en-I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ngagement</a:t>
            </a:r>
          </a:p>
          <a:p>
            <a:pPr marL="487672" indent="-487672">
              <a:defRPr/>
            </a:pPr>
            <a:r>
              <a:rPr lang="en-I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Group self-correction : |PQ|≠3</a:t>
            </a:r>
          </a:p>
          <a:p>
            <a:pPr marL="487672" indent="-487672">
              <a:defRPr/>
            </a:pPr>
            <a:r>
              <a:rPr lang="en-I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Importance of adequate time</a:t>
            </a:r>
          </a:p>
          <a:p>
            <a:pPr marL="487672" indent="-487672">
              <a:defRPr/>
            </a:pPr>
            <a:r>
              <a:rPr lang="en-I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Variety of approaches</a:t>
            </a:r>
          </a:p>
          <a:p>
            <a:pPr marL="487672" indent="-487672">
              <a:defRPr/>
            </a:pPr>
            <a:r>
              <a:rPr lang="en-I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Student tendency to round off</a:t>
            </a:r>
          </a:p>
          <a:p>
            <a:pPr marL="487672" indent="-487672">
              <a:defRPr/>
            </a:pPr>
            <a:r>
              <a:rPr lang="en-I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Clarity of student comments</a:t>
            </a:r>
          </a:p>
          <a:p>
            <a:pPr marL="0" indent="0">
              <a:buNone/>
              <a:defRPr/>
            </a:pPr>
            <a:endParaRPr lang="en-IE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8075389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ISPRING_RESOURCE_PATHS_HASH_PRESENTER" val="d05ae5c2864398566e6362a8a62292fa2ebd886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FFFF"/>
      </a:accent3>
      <a:accent4>
        <a:srgbClr val="000000"/>
      </a:accent4>
      <a:accent5>
        <a:srgbClr val="BBD4EE"/>
      </a:accent5>
      <a:accent6>
        <a:srgbClr val="98D078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480</Words>
  <Application>Microsoft Macintosh PowerPoint</Application>
  <PresentationFormat>Custom</PresentationFormat>
  <Paragraphs>99</Paragraphs>
  <Slides>18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Echo</vt:lpstr>
      <vt:lpstr>1_Office Theme</vt:lpstr>
      <vt:lpstr>Reflections on Practice</vt:lpstr>
      <vt:lpstr>Exploration of properties of basic geometric shapes  </vt:lpstr>
      <vt:lpstr>Details of our lesson</vt:lpstr>
      <vt:lpstr>Our Question – Find area of quadrilateral PQRS</vt:lpstr>
      <vt:lpstr>Student Learning Goals</vt:lpstr>
      <vt:lpstr>Design of Lesson</vt:lpstr>
      <vt:lpstr>Materials</vt:lpstr>
      <vt:lpstr>Plan for Peer Observation</vt:lpstr>
      <vt:lpstr>Unexpected Findings</vt:lpstr>
      <vt:lpstr>Pictures of Student Work</vt:lpstr>
      <vt:lpstr>Findings / Student Learning</vt:lpstr>
      <vt:lpstr>Evidence of Student Learning </vt:lpstr>
      <vt:lpstr>Slide 13</vt:lpstr>
      <vt:lpstr>Board Plan</vt:lpstr>
      <vt:lpstr>Recommendations</vt:lpstr>
      <vt:lpstr>Sources Used</vt:lpstr>
      <vt:lpstr>Any Questions?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on Practice</dc:title>
  <dc:creator>Kieran Sweeney</dc:creator>
  <cp:lastModifiedBy>Anne Brosnan</cp:lastModifiedBy>
  <cp:revision>42</cp:revision>
  <dcterms:created xsi:type="dcterms:W3CDTF">2016-04-07T18:53:58Z</dcterms:created>
  <dcterms:modified xsi:type="dcterms:W3CDTF">2016-04-07T18:54:08Z</dcterms:modified>
</cp:coreProperties>
</file>