
<file path=[Content_Types].xml><?xml version="1.0" encoding="utf-8"?>
<Types xmlns="http://schemas.openxmlformats.org/package/2006/content-types">
  <Override PartName="/ppt/slideLayouts/slideLayout27.xml" ContentType="application/vnd.openxmlformats-officedocument.presentationml.slideLayout+xml"/>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3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Layouts/slideLayout28.xml" ContentType="application/vnd.openxmlformats-officedocument.presentationml.slideLayout+xml"/>
  <Default Extension="jpeg" ContentType="image/jpeg"/>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Layouts/slideLayout32.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3.xml" ContentType="application/vnd.openxmlformats-officedocument.presentationml.slideLayout+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696" r:id="rId1"/>
    <p:sldMasterId id="2147483720" r:id="rId2"/>
    <p:sldMasterId id="2147483732" r:id="rId3"/>
  </p:sldMasterIdLst>
  <p:notesMasterIdLst>
    <p:notesMasterId r:id="rId35"/>
  </p:notesMasterIdLst>
  <p:sldIdLst>
    <p:sldId id="256" r:id="rId4"/>
    <p:sldId id="271" r:id="rId5"/>
    <p:sldId id="272" r:id="rId6"/>
    <p:sldId id="273" r:id="rId7"/>
    <p:sldId id="275" r:id="rId8"/>
    <p:sldId id="276" r:id="rId9"/>
    <p:sldId id="296" r:id="rId10"/>
    <p:sldId id="289" r:id="rId11"/>
    <p:sldId id="291" r:id="rId12"/>
    <p:sldId id="290" r:id="rId13"/>
    <p:sldId id="277" r:id="rId14"/>
    <p:sldId id="292" r:id="rId15"/>
    <p:sldId id="278" r:id="rId16"/>
    <p:sldId id="293" r:id="rId17"/>
    <p:sldId id="294" r:id="rId18"/>
    <p:sldId id="295" r:id="rId19"/>
    <p:sldId id="279" r:id="rId20"/>
    <p:sldId id="297" r:id="rId21"/>
    <p:sldId id="299" r:id="rId22"/>
    <p:sldId id="301" r:id="rId23"/>
    <p:sldId id="298" r:id="rId24"/>
    <p:sldId id="303" r:id="rId25"/>
    <p:sldId id="304" r:id="rId26"/>
    <p:sldId id="282" r:id="rId27"/>
    <p:sldId id="305" r:id="rId28"/>
    <p:sldId id="280" r:id="rId29"/>
    <p:sldId id="307" r:id="rId30"/>
    <p:sldId id="281" r:id="rId31"/>
    <p:sldId id="283" r:id="rId32"/>
    <p:sldId id="285" r:id="rId33"/>
    <p:sldId id="284" r:id="rId34"/>
  </p:sldIdLst>
  <p:sldSz cx="13004800" cy="9753600"/>
  <p:notesSz cx="6858000" cy="9144000"/>
  <p:custDataLst>
    <p:tags r:id="rId37"/>
  </p:custDataLst>
  <p:defaultTextStyle>
    <a:defPPr>
      <a:defRPr lang="en-US"/>
    </a:defPPr>
    <a:lvl1pPr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53" indent="22855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105" indent="457105"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658" indent="685658"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213" indent="91421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534" algn="l" defTabSz="914213" rtl="0" eaLnBrk="1" latinLnBrk="0" hangingPunct="1">
      <a:defRPr sz="4300" kern="1200">
        <a:solidFill>
          <a:srgbClr val="FFFFFF"/>
        </a:solidFill>
        <a:latin typeface="Chalkduster" charset="0"/>
        <a:ea typeface="Chalkduster" charset="0"/>
        <a:cs typeface="Chalkduster" charset="0"/>
        <a:sym typeface="Chalkduster" charset="0"/>
      </a:defRPr>
    </a:lvl6pPr>
    <a:lvl7pPr marL="2742637" algn="l" defTabSz="914213" rtl="0" eaLnBrk="1" latinLnBrk="0" hangingPunct="1">
      <a:defRPr sz="4300" kern="1200">
        <a:solidFill>
          <a:srgbClr val="FFFFFF"/>
        </a:solidFill>
        <a:latin typeface="Chalkduster" charset="0"/>
        <a:ea typeface="Chalkduster" charset="0"/>
        <a:cs typeface="Chalkduster" charset="0"/>
        <a:sym typeface="Chalkduster" charset="0"/>
      </a:defRPr>
    </a:lvl7pPr>
    <a:lvl8pPr marL="3199745" algn="l" defTabSz="914213" rtl="0" eaLnBrk="1" latinLnBrk="0" hangingPunct="1">
      <a:defRPr sz="4300" kern="1200">
        <a:solidFill>
          <a:srgbClr val="FFFFFF"/>
        </a:solidFill>
        <a:latin typeface="Chalkduster" charset="0"/>
        <a:ea typeface="Chalkduster" charset="0"/>
        <a:cs typeface="Chalkduster" charset="0"/>
        <a:sym typeface="Chalkduster" charset="0"/>
      </a:defRPr>
    </a:lvl8pPr>
    <a:lvl9pPr marL="3656852" algn="l" defTabSz="914213" rtl="0" eaLnBrk="1" latinLnBrk="0" hangingPunct="1">
      <a:defRPr sz="4300" kern="1200">
        <a:solidFill>
          <a:srgbClr val="FFFFFF"/>
        </a:solidFill>
        <a:latin typeface="Chalkduster" charset="0"/>
        <a:ea typeface="Chalkduster" charset="0"/>
        <a:cs typeface="Chalkduster" charset="0"/>
        <a:sym typeface="Chalkduster"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 xmlns:p="http://schemas.openxmlformats.org/presentationml/2006/main" xmlns:r="http://schemas.openxmlformats.org/officeDocument/2006/relationships" xmlns:a="http://schemas.openxmlformats.org/drawingml/2006/main">
          <a:srgbClr val="FF0000"/>
        </p14:laserClr>
      </p:ext>
      <p:ext uri="{2FDB2607-1784-4EEB-B798-7EB5836EED8A}">
        <p14:showMediaCtrls xmlns:p14="http://schemas.microsoft.com/office/powerpoint/2010/main" xmlns=""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p14="http://schemas.microsoft.com/office/powerpoint/2010/main" xmlns=""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1" autoAdjust="0"/>
    <p:restoredTop sz="94576" autoAdjust="0"/>
  </p:normalViewPr>
  <p:slideViewPr>
    <p:cSldViewPr>
      <p:cViewPr>
        <p:scale>
          <a:sx n="50" d="100"/>
          <a:sy n="50" d="100"/>
        </p:scale>
        <p:origin x="-1312" y="-416"/>
      </p:cViewPr>
      <p:guideLst>
        <p:guide orient="horz" pos="3072"/>
        <p:guide pos="4096"/>
      </p:guideLst>
    </p:cSldViewPr>
  </p:slideViewPr>
  <p:outlineViewPr>
    <p:cViewPr>
      <p:scale>
        <a:sx n="33" d="100"/>
        <a:sy n="33" d="100"/>
      </p:scale>
      <p:origin x="0" y="4860"/>
    </p:cViewPr>
  </p:outlin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gs" Target="tags/tag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rnd">
                <a:solidFill>
                  <a:srgbClr val="000000"/>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15538687"/>
      </p:ext>
    </p:extLst>
  </p:cSld>
  <p:clrMap bg1="lt1" tx1="dk1" bg2="lt2" tx2="dk2" accent1="accent1" accent2="accent2" accent3="accent3" accent4="accent4" accent5="accent5" accent6="accent6" hlink="hlink" folHlink="folHlink"/>
  <p:notesStyle>
    <a:lvl1pPr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5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105"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658"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21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12700" cap="rnd">
                <a:solidFill>
                  <a:srgbClr val="000000"/>
                </a:solidFill>
                <a:miter lim="800000"/>
                <a:headEnd/>
                <a:tailEnd/>
              </a14:hiddenLine>
            </a:ext>
          </a:extLst>
        </p:spPr>
        <p:txBody>
          <a:bodyPr/>
          <a:lstStyle/>
          <a:p>
            <a:endParaRPr lang="en-IE"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85320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954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836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smtClean="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18366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7742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8347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5194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04703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411034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218079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3992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61999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15291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0253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795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19407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7499690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264345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5249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54210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198014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0837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9617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400999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00399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97358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7511110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69881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pPr/>
              <a:t>4/4/16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5313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pPr/>
              <a:t>4/4/16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5230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4/4/16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25373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726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899816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pPr/>
              <a:t>4/4/16</a:t>
            </a:fld>
            <a:endParaRPr lang="en-GB"/>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pPr/>
              <a:t>‹#›</a:t>
            </a:fld>
            <a:endParaRPr lang="en-GB"/>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530633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 uri="{FAA26D3D-D897-4be2-8F04-BA451C77F1D7}"/>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noFill/>
              </a14:hiddenFill>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794951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solidFill>
                  <a:prstClr val="black">
                    <a:tint val="75000"/>
                  </a:prstClr>
                </a:solidFill>
              </a:rPr>
              <a:pPr/>
              <a:t>4/4/16</a:t>
            </a:fld>
            <a:endParaRPr lang="en-GB">
              <a:solidFill>
                <a:prstClr val="black">
                  <a:tint val="75000"/>
                </a:prstClr>
              </a:solidFill>
            </a:endParaRPr>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9207084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ie/url?sa=i&amp;rct=j&amp;q=&amp;esrc=s&amp;source=images&amp;cd=&amp;cad=rja&amp;uact=8&amp;ved=0ahUKEwi_84DDrpPLAhUBdA8KHeyQANEQjRwIBw&amp;url=http://math-fail.com/2010/01/pizza-math.html&amp;psig=AFQjCNE3dv7YYegCpUWQpBR0nZbVQwqDkg&amp;ust=1456505052413643" TargetMode="External"/><Relationship Id="rId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google.ie/imgres?imgurl=http://img.archiexpo.com/images_ae/photo-m/137018-8085341.jpg&amp;imgrefurl=http://www.archiexpo.com/prod/ao-smith/product-137018-1525029.html&amp;h=210&amp;w=153&amp;tbnid=9Ao9UXN-F3SsUM:&amp;docid=9uKruHZ634b1pM&amp;ei=_O6cVuUPwcg7_eCwwAc&amp;tbm=isch&amp;ved=0ahUKEwjl_fLswbPKAhVB5A4KHX0wDHg4ZBAzCEIoPzA_" TargetMode="Externa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32216" y="3508647"/>
            <a:ext cx="12090864" cy="2736305"/>
          </a:xfrm>
        </p:spPr>
        <p:txBody>
          <a:bodyPr>
            <a:normAutofit/>
          </a:bodyPr>
          <a:lstStyle/>
          <a:p>
            <a:pPr eaLnBrk="1"/>
            <a:r>
              <a:rPr lang="en-US" altLang="en-US" sz="8000" i="1" dirty="0">
                <a:cs typeface="Arial" panose="020B0604020202020204" pitchFamily="34" charset="0"/>
              </a:rPr>
              <a:t>Reflections on Practice</a:t>
            </a:r>
          </a:p>
        </p:txBody>
      </p:sp>
      <p:pic>
        <p:nvPicPr>
          <p:cNvPr id="5124" name="Picture 4" descr="tile_blackboard_gre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395220" y="2305477"/>
            <a:ext cx="2556127" cy="1694617"/>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blipFill dpi="0" rotWithShape="0">
                  <a:blip/>
                  <a:srcRect/>
                  <a:tile tx="0" ty="0" sx="100000" sy="100000" flip="none" algn="tl"/>
                </a:blip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blipFill dpi="0" rotWithShape="0">
                  <a:blip/>
                  <a:srcRect/>
                  <a:tile tx="0" ty="0" sx="100000" sy="100000" flip="none" algn="tl"/>
                </a:blip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solidFill>
                  <a:schemeClr val="tx1"/>
                </a:solidFill>
                <a:prstDash val="solid"/>
                <a:round/>
                <a:headEnd type="none" w="med" len="med"/>
                <a:tailEnd type="none" w="med" len="med"/>
              </a14:hiddenLine>
            </a:ext>
          </a:extLst>
        </p:spPr>
      </p:pic>
      <p:sp>
        <p:nvSpPr>
          <p:cNvPr id="4" name="TextBox 3"/>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latin typeface="+mn-lt"/>
            </a:endParaRPr>
          </a:p>
        </p:txBody>
      </p:sp>
      <p:graphicFrame>
        <p:nvGraphicFramePr>
          <p:cNvPr id="4" name="Content Placeholder 3"/>
          <p:cNvGraphicFramePr>
            <a:graphicFrameLocks noGrp="1"/>
          </p:cNvGraphicFramePr>
          <p:nvPr>
            <p:ph idx="1"/>
          </p:nvPr>
        </p:nvGraphicFramePr>
        <p:xfrm>
          <a:off x="165696" y="268288"/>
          <a:ext cx="12552290" cy="9073008"/>
        </p:xfrm>
        <a:graphic>
          <a:graphicData uri="http://schemas.openxmlformats.org/drawingml/2006/table">
            <a:tbl>
              <a:tblPr/>
              <a:tblGrid>
                <a:gridCol w="6480000"/>
                <a:gridCol w="6072290"/>
              </a:tblGrid>
              <a:tr h="5128222">
                <a:tc>
                  <a:txBody>
                    <a:bodyPr/>
                    <a:lstStyle/>
                    <a:p>
                      <a:pPr>
                        <a:lnSpc>
                          <a:spcPct val="150000"/>
                        </a:lnSpc>
                        <a:spcAft>
                          <a:spcPts val="0"/>
                        </a:spcAft>
                      </a:pPr>
                      <a:r>
                        <a:rPr lang="en-IE" sz="2000" b="1" dirty="0">
                          <a:solidFill>
                            <a:sysClr val="windowText" lastClr="000000"/>
                          </a:solidFill>
                          <a:latin typeface="Times New Roman"/>
                          <a:ea typeface="Times New Roman"/>
                        </a:rPr>
                        <a:t>4.  Comparing and Discussing</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New Roman"/>
                          <a:ea typeface="平成明朝"/>
                          <a:cs typeface="Times New Roman"/>
                        </a:rPr>
                        <a:t>Ask students to make connections between the different methods.</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New Roman"/>
                          <a:ea typeface="平成明朝"/>
                          <a:cs typeface="Times New Roman"/>
                        </a:rPr>
                        <a:t>“Can anyone see similarities between the strategies?”</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New Roman"/>
                          <a:ea typeface="平成明朝"/>
                          <a:cs typeface="Times New Roman"/>
                        </a:rPr>
                        <a:t>“Would you have any preference for a particular strategy? Why?”</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New Roman"/>
                          <a:ea typeface="平成明朝"/>
                          <a:cs typeface="Times New Roman"/>
                        </a:rPr>
                        <a:t>“Do you have a problem with any of the strategy? Why?”</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New Roman"/>
                          <a:ea typeface="平成明朝"/>
                          <a:cs typeface="Times New Roman"/>
                        </a:rPr>
                        <a:t>“Does it matter if you substitute a number for h? Why?”</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New Roman"/>
                          <a:ea typeface="平成明朝"/>
                          <a:cs typeface="Times New Roman"/>
                        </a:rPr>
                        <a:t>“What is the advantage of leaving the answers in terms of π?”</a:t>
                      </a:r>
                      <a:endParaRPr lang="en-IE" sz="2000" dirty="0">
                        <a:solidFill>
                          <a:sysClr val="windowText" lastClr="000000"/>
                        </a:solidFill>
                        <a:latin typeface="Times"/>
                        <a:ea typeface="平成明朝"/>
                        <a:cs typeface="Times New Roman"/>
                      </a:endParaRPr>
                    </a:p>
                  </a:txBody>
                  <a:tcPr marL="20953" marR="20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US" sz="2000">
                          <a:solidFill>
                            <a:sysClr val="windowText" lastClr="000000"/>
                          </a:solidFill>
                          <a:latin typeface="Times New Roman"/>
                          <a:ea typeface="平成明朝"/>
                          <a:cs typeface="Times New Roman"/>
                        </a:rPr>
                        <a:t>Focus on doubling the volume. Does this lead to an answer about the tank.</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New Roman"/>
                          <a:ea typeface="平成明朝"/>
                          <a:cs typeface="Times New Roman"/>
                        </a:rPr>
                        <a:t>Is doubling the radius that same as doubling the diameter?</a:t>
                      </a:r>
                      <a:endParaRPr lang="en-IE" sz="2000">
                        <a:solidFill>
                          <a:sysClr val="windowText" lastClr="000000"/>
                        </a:solidFill>
                        <a:latin typeface="Times"/>
                        <a:ea typeface="平成明朝"/>
                        <a:cs typeface="Times New Roman"/>
                      </a:endParaRPr>
                    </a:p>
                  </a:txBody>
                  <a:tcPr marL="20953" marR="20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44786">
                <a:tc>
                  <a:txBody>
                    <a:bodyPr/>
                    <a:lstStyle/>
                    <a:p>
                      <a:pPr>
                        <a:lnSpc>
                          <a:spcPct val="150000"/>
                        </a:lnSpc>
                        <a:spcAft>
                          <a:spcPts val="0"/>
                        </a:spcAft>
                      </a:pPr>
                      <a:r>
                        <a:rPr lang="en-IE" sz="2000" b="1">
                          <a:solidFill>
                            <a:sysClr val="windowText" lastClr="000000"/>
                          </a:solidFill>
                          <a:latin typeface="Times New Roman"/>
                          <a:ea typeface="Times New Roman"/>
                        </a:rPr>
                        <a:t>5.  Summing up (3 minutes)</a:t>
                      </a:r>
                      <a:endParaRPr lang="en-IE" sz="2000">
                        <a:solidFill>
                          <a:sysClr val="windowText" lastClr="000000"/>
                        </a:solidFill>
                        <a:latin typeface="Times New Roman"/>
                        <a:ea typeface="Times New Roman"/>
                      </a:endParaRPr>
                    </a:p>
                    <a:p>
                      <a:pPr>
                        <a:lnSpc>
                          <a:spcPct val="150000"/>
                        </a:lnSpc>
                        <a:spcAft>
                          <a:spcPts val="0"/>
                        </a:spcAft>
                      </a:pPr>
                      <a:r>
                        <a:rPr lang="en-US" sz="2000">
                          <a:solidFill>
                            <a:sysClr val="windowText" lastClr="000000"/>
                          </a:solidFill>
                          <a:latin typeface="Times New Roman"/>
                          <a:ea typeface="平成明朝"/>
                          <a:cs typeface="Times New Roman"/>
                        </a:rPr>
                        <a:t>Make a statement, can we predict the volume for any cylinder when the radius is doubled and the height remains the same?</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New Roman"/>
                          <a:ea typeface="平成明朝"/>
                          <a:cs typeface="Times New Roman"/>
                        </a:rPr>
                        <a:t>Now make of note of what you have you learned today?</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New Roman"/>
                          <a:ea typeface="平成明朝"/>
                          <a:cs typeface="Times New Roman"/>
                        </a:rPr>
                        <a:t>Write down at least 2 of the strategies used above to help you with your homework.</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New Roman"/>
                          <a:ea typeface="平成明朝"/>
                          <a:cs typeface="Times New Roman"/>
                        </a:rPr>
                        <a:t>Assessment: What would happen if the width of the tank is tripled?</a:t>
                      </a:r>
                      <a:endParaRPr lang="en-IE" sz="2000">
                        <a:solidFill>
                          <a:sysClr val="windowText" lastClr="000000"/>
                        </a:solidFill>
                        <a:latin typeface="Times"/>
                        <a:ea typeface="平成明朝"/>
                        <a:cs typeface="Times New Roman"/>
                      </a:endParaRPr>
                    </a:p>
                  </a:txBody>
                  <a:tcPr marL="20953" marR="20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endParaRPr lang="en-US" sz="2000" dirty="0">
                        <a:solidFill>
                          <a:sysClr val="windowText" lastClr="000000"/>
                        </a:solidFill>
                        <a:latin typeface="Times New Roman"/>
                        <a:ea typeface="平成明朝"/>
                        <a:cs typeface="Times New Roman"/>
                      </a:endParaRPr>
                    </a:p>
                  </a:txBody>
                  <a:tcPr marL="20953" marR="20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Materials</a:t>
            </a:r>
            <a:endParaRPr lang="en-IE" dirty="0">
              <a:latin typeface="Calibri" pitchFamily="34" charset="0"/>
            </a:endParaRPr>
          </a:p>
        </p:txBody>
      </p:sp>
      <p:sp>
        <p:nvSpPr>
          <p:cNvPr id="10242" name="AutoShape 2" descr="Displaying DSC_1857.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E">
              <a:latin typeface="Calibri" pitchFamily="34" charset="0"/>
            </a:endParaRPr>
          </a:p>
        </p:txBody>
      </p:sp>
      <p:pic>
        <p:nvPicPr>
          <p:cNvPr id="5" name="Picture 4" descr="class set up.png"/>
          <p:cNvPicPr>
            <a:picLocks noChangeAspect="1"/>
          </p:cNvPicPr>
          <p:nvPr/>
        </p:nvPicPr>
        <p:blipFill>
          <a:blip r:embed="rId2" cstate="print"/>
          <a:srcRect l="17699" r="16930"/>
          <a:stretch>
            <a:fillRect/>
          </a:stretch>
        </p:blipFill>
        <p:spPr>
          <a:xfrm>
            <a:off x="453728" y="2644552"/>
            <a:ext cx="6120680" cy="5267325"/>
          </a:xfrm>
          <a:prstGeom prst="rect">
            <a:avLst/>
          </a:prstGeom>
        </p:spPr>
      </p:pic>
      <p:sp>
        <p:nvSpPr>
          <p:cNvPr id="6" name="TextBox 5"/>
          <p:cNvSpPr txBox="1"/>
          <p:nvPr/>
        </p:nvSpPr>
        <p:spPr>
          <a:xfrm>
            <a:off x="7294488" y="2644552"/>
            <a:ext cx="4968552" cy="3416320"/>
          </a:xfrm>
          <a:prstGeom prst="rect">
            <a:avLst/>
          </a:prstGeom>
          <a:noFill/>
        </p:spPr>
        <p:txBody>
          <a:bodyPr wrap="square" rtlCol="0">
            <a:spAutoFit/>
          </a:bodyPr>
          <a:lstStyle/>
          <a:p>
            <a:pPr marL="723900" indent="-723900" algn="l">
              <a:buFont typeface="Arial" pitchFamily="34" charset="0"/>
              <a:buChar char="•"/>
            </a:pPr>
            <a:r>
              <a:rPr lang="en-IE" sz="3600" dirty="0" smtClean="0">
                <a:solidFill>
                  <a:schemeClr val="tx2"/>
                </a:solidFill>
                <a:latin typeface="Calibri" pitchFamily="34" charset="0"/>
              </a:rPr>
              <a:t>3 Cylinders </a:t>
            </a:r>
          </a:p>
          <a:p>
            <a:pPr marL="723900" indent="-723900" algn="l">
              <a:buFont typeface="Arial" pitchFamily="34" charset="0"/>
              <a:buChar char="•"/>
            </a:pPr>
            <a:r>
              <a:rPr lang="en-IE" sz="3600" dirty="0" smtClean="0">
                <a:solidFill>
                  <a:schemeClr val="tx2"/>
                </a:solidFill>
                <a:latin typeface="Calibri" pitchFamily="34" charset="0"/>
              </a:rPr>
              <a:t>Cat Litter</a:t>
            </a:r>
          </a:p>
          <a:p>
            <a:pPr marL="723900" indent="-723900" algn="l">
              <a:buFont typeface="Arial" pitchFamily="34" charset="0"/>
              <a:buChar char="•"/>
            </a:pPr>
            <a:r>
              <a:rPr lang="en-IE" sz="3600" dirty="0" smtClean="0">
                <a:solidFill>
                  <a:schemeClr val="tx2"/>
                </a:solidFill>
                <a:latin typeface="Calibri" pitchFamily="34" charset="0"/>
              </a:rPr>
              <a:t>Rulers</a:t>
            </a:r>
          </a:p>
          <a:p>
            <a:pPr marL="723900" indent="-723900" algn="l">
              <a:buFont typeface="Arial" pitchFamily="34" charset="0"/>
              <a:buChar char="•"/>
            </a:pPr>
            <a:r>
              <a:rPr lang="en-IE" sz="3600" dirty="0" smtClean="0">
                <a:solidFill>
                  <a:schemeClr val="tx2"/>
                </a:solidFill>
                <a:latin typeface="Calibri" pitchFamily="34" charset="0"/>
              </a:rPr>
              <a:t>Containers</a:t>
            </a:r>
          </a:p>
          <a:p>
            <a:pPr marL="723900" indent="-723900" algn="l">
              <a:buFont typeface="Arial" pitchFamily="34" charset="0"/>
              <a:buChar char="•"/>
            </a:pPr>
            <a:r>
              <a:rPr lang="en-IE" sz="3600" dirty="0" smtClean="0">
                <a:solidFill>
                  <a:schemeClr val="tx2"/>
                </a:solidFill>
                <a:latin typeface="Calibri" pitchFamily="34" charset="0"/>
              </a:rPr>
              <a:t>Worksheets</a:t>
            </a:r>
          </a:p>
          <a:p>
            <a:pPr marL="723900" indent="-723900" algn="l">
              <a:buFont typeface="Arial" pitchFamily="34" charset="0"/>
              <a:buChar char="•"/>
            </a:pPr>
            <a:r>
              <a:rPr lang="en-IE" sz="3600" dirty="0" smtClean="0">
                <a:solidFill>
                  <a:schemeClr val="tx2"/>
                </a:solidFill>
                <a:latin typeface="Calibri" pitchFamily="34" charset="0"/>
              </a:rPr>
              <a:t>White board</a:t>
            </a:r>
            <a:endParaRPr lang="en-IE" sz="3600" dirty="0">
              <a:solidFill>
                <a:schemeClr val="tx2"/>
              </a:solidFill>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76548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Materials</a:t>
            </a:r>
            <a:endParaRPr lang="en-IE" dirty="0">
              <a:latin typeface="Calibri" pitchFamily="34" charset="0"/>
            </a:endParaRPr>
          </a:p>
        </p:txBody>
      </p:sp>
      <p:sp>
        <p:nvSpPr>
          <p:cNvPr id="3" name="Content Placeholder 2"/>
          <p:cNvSpPr>
            <a:spLocks noGrp="1"/>
          </p:cNvSpPr>
          <p:nvPr>
            <p:ph idx="1"/>
          </p:nvPr>
        </p:nvSpPr>
        <p:spPr>
          <a:xfrm>
            <a:off x="6934448" y="2428528"/>
            <a:ext cx="4680520" cy="5851525"/>
          </a:xfrm>
        </p:spPr>
        <p:txBody>
          <a:bodyPr/>
          <a:lstStyle/>
          <a:p>
            <a:r>
              <a:rPr lang="en-IE" sz="3600" dirty="0" smtClean="0">
                <a:latin typeface="Calibri" pitchFamily="34" charset="0"/>
              </a:rPr>
              <a:t>Modified set up</a:t>
            </a:r>
          </a:p>
          <a:p>
            <a:endParaRPr lang="en-IE" sz="3600" dirty="0" smtClean="0">
              <a:latin typeface="Calibri" pitchFamily="34" charset="0"/>
            </a:endParaRPr>
          </a:p>
          <a:p>
            <a:r>
              <a:rPr lang="en-IE" sz="3600" dirty="0" smtClean="0">
                <a:latin typeface="Calibri" pitchFamily="34" charset="0"/>
              </a:rPr>
              <a:t>Only 2 cylinders</a:t>
            </a:r>
          </a:p>
          <a:p>
            <a:endParaRPr lang="en-IE" sz="3600" dirty="0" smtClean="0">
              <a:latin typeface="Calibri" pitchFamily="34" charset="0"/>
            </a:endParaRPr>
          </a:p>
          <a:p>
            <a:r>
              <a:rPr lang="en-IE" sz="3600" dirty="0" smtClean="0">
                <a:latin typeface="Calibri" pitchFamily="34" charset="0"/>
              </a:rPr>
              <a:t>No beakers </a:t>
            </a:r>
            <a:endParaRPr lang="en-IE" sz="3600" dirty="0">
              <a:latin typeface="Calibri" pitchFamily="34" charset="0"/>
            </a:endParaRPr>
          </a:p>
        </p:txBody>
      </p:sp>
      <p:sp>
        <p:nvSpPr>
          <p:cNvPr id="13314" name="AutoShape 2" descr="Displaying DSC_197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13315" name="Picture 3"/>
          <p:cNvPicPr>
            <a:picLocks noChangeAspect="1" noChangeArrowheads="1"/>
          </p:cNvPicPr>
          <p:nvPr/>
        </p:nvPicPr>
        <p:blipFill>
          <a:blip r:embed="rId2" cstate="print"/>
          <a:srcRect/>
          <a:stretch>
            <a:fillRect/>
          </a:stretch>
        </p:blipFill>
        <p:spPr bwMode="auto">
          <a:xfrm>
            <a:off x="598424" y="2500536"/>
            <a:ext cx="6120000" cy="53619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Plan for </a:t>
            </a:r>
            <a:r>
              <a:rPr lang="en-IE" dirty="0">
                <a:latin typeface="Calibri" pitchFamily="34" charset="0"/>
              </a:rPr>
              <a:t>P</a:t>
            </a:r>
            <a:r>
              <a:rPr lang="en-IE" dirty="0" smtClean="0">
                <a:latin typeface="Calibri" pitchFamily="34" charset="0"/>
              </a:rPr>
              <a:t>eer Observation</a:t>
            </a:r>
            <a:endParaRPr lang="en-IE" dirty="0">
              <a:latin typeface="Calibri" pitchFamily="34" charset="0"/>
            </a:endParaRPr>
          </a:p>
        </p:txBody>
      </p:sp>
      <p:sp>
        <p:nvSpPr>
          <p:cNvPr id="3" name="Content Placeholder 2"/>
          <p:cNvSpPr>
            <a:spLocks noGrp="1"/>
          </p:cNvSpPr>
          <p:nvPr>
            <p:ph idx="1"/>
          </p:nvPr>
        </p:nvSpPr>
        <p:spPr>
          <a:xfrm>
            <a:off x="1643881" y="2709863"/>
            <a:ext cx="9971087" cy="5851525"/>
          </a:xfrm>
        </p:spPr>
        <p:txBody>
          <a:bodyPr/>
          <a:lstStyle/>
          <a:p>
            <a:pPr marL="487672" indent="-487672">
              <a:defRPr/>
            </a:pPr>
            <a:r>
              <a:rPr lang="en-IE" sz="3600" dirty="0" smtClean="0">
                <a:latin typeface="Calibri" pitchFamily="34" charset="0"/>
              </a:rPr>
              <a:t>We divided the room into sections so each observer had only 5-6 students to observe</a:t>
            </a:r>
          </a:p>
          <a:p>
            <a:pPr marL="487672" indent="-487672">
              <a:defRPr/>
            </a:pPr>
            <a:endParaRPr lang="en-IE" sz="3600" dirty="0" smtClean="0">
              <a:latin typeface="Calibri" pitchFamily="34" charset="0"/>
            </a:endParaRPr>
          </a:p>
          <a:p>
            <a:pPr marL="487672" indent="-487672">
              <a:defRPr/>
            </a:pPr>
            <a:r>
              <a:rPr lang="en-IE" sz="3600" dirty="0" smtClean="0">
                <a:latin typeface="Calibri" pitchFamily="34" charset="0"/>
              </a:rPr>
              <a:t>We designed a Student Observation Record to take notes on specific parts of the lesson</a:t>
            </a:r>
          </a:p>
          <a:p>
            <a:pPr marL="487672" indent="-487672">
              <a:defRPr/>
            </a:pPr>
            <a:endParaRPr lang="en-IE" sz="3600" dirty="0" smtClean="0">
              <a:latin typeface="Calibri" pitchFamily="34" charset="0"/>
            </a:endParaRPr>
          </a:p>
          <a:p>
            <a:pPr marL="487672" indent="-487672">
              <a:defRPr/>
            </a:pPr>
            <a:r>
              <a:rPr lang="en-IE" sz="3600" dirty="0" smtClean="0">
                <a:latin typeface="Calibri" pitchFamily="34" charset="0"/>
              </a:rPr>
              <a:t>3 parts of the class – beginning of lesson, during lesson and during the discussion</a:t>
            </a:r>
            <a:endParaRPr lang="en-IE" sz="3600" dirty="0">
              <a:latin typeface="Calibri" pitchFamily="34" charset="0"/>
            </a:endParaRPr>
          </a:p>
          <a:p>
            <a:pPr marL="487672" indent="-487672">
              <a:defRPr/>
            </a:pPr>
            <a:endParaRPr lang="en-IE" sz="3600"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041173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r="22668"/>
          <a:stretch>
            <a:fillRect/>
          </a:stretch>
        </p:blipFill>
        <p:spPr bwMode="auto">
          <a:xfrm>
            <a:off x="-194344" y="129181"/>
            <a:ext cx="12335048" cy="971617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93688" y="111689"/>
            <a:ext cx="11809312" cy="958964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r="19617"/>
          <a:stretch>
            <a:fillRect/>
          </a:stretch>
        </p:blipFill>
        <p:spPr bwMode="auto">
          <a:xfrm>
            <a:off x="165696" y="52264"/>
            <a:ext cx="11784160" cy="964789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Findings</a:t>
            </a:r>
            <a:endParaRPr lang="en-IE" dirty="0">
              <a:latin typeface="Calibri" pitchFamily="34" charset="0"/>
            </a:endParaRPr>
          </a:p>
        </p:txBody>
      </p:sp>
      <p:sp>
        <p:nvSpPr>
          <p:cNvPr id="3" name="Content Placeholder 2"/>
          <p:cNvSpPr>
            <a:spLocks noGrp="1"/>
          </p:cNvSpPr>
          <p:nvPr>
            <p:ph idx="1"/>
          </p:nvPr>
        </p:nvSpPr>
        <p:spPr>
          <a:xfrm>
            <a:off x="1677864" y="2356520"/>
            <a:ext cx="11089232" cy="6552728"/>
          </a:xfrm>
        </p:spPr>
        <p:txBody>
          <a:bodyPr/>
          <a:lstStyle/>
          <a:p>
            <a:pPr lvl="0"/>
            <a:r>
              <a:rPr lang="en-IE" sz="3200" dirty="0" smtClean="0"/>
              <a:t>The student’s most common mistake: multiplying by 2 = 200L</a:t>
            </a:r>
          </a:p>
          <a:p>
            <a:pPr lvl="0"/>
            <a:r>
              <a:rPr lang="en-IE" sz="3200" dirty="0" smtClean="0"/>
              <a:t>Some students measured the cylinder and substituted the values into formula but they did not make any connection between the sizes of the cylinder and the relationship of 4 times the volume.</a:t>
            </a:r>
          </a:p>
          <a:p>
            <a:pPr lvl="0"/>
            <a:r>
              <a:rPr lang="en-IE" sz="3200" dirty="0" smtClean="0"/>
              <a:t>The majority tried to substitute some values into the formula.</a:t>
            </a:r>
          </a:p>
          <a:p>
            <a:pPr lvl="0"/>
            <a:r>
              <a:rPr lang="en-IE" sz="3200" dirty="0" smtClean="0"/>
              <a:t>A lot of students left their answers in terms of Pi.</a:t>
            </a:r>
          </a:p>
          <a:p>
            <a:pPr lvl="0"/>
            <a:r>
              <a:rPr lang="en-IE" sz="3200" dirty="0" smtClean="0"/>
              <a:t>Most students did the supporting materials.</a:t>
            </a:r>
          </a:p>
          <a:p>
            <a:pPr lvl="0"/>
            <a:r>
              <a:rPr lang="en-IE" sz="3200" dirty="0" smtClean="0"/>
              <a:t>Students did not draw a conclusion until they were prompted.</a:t>
            </a:r>
          </a:p>
          <a:p>
            <a:pPr marL="487672" indent="-487672">
              <a:defRPr/>
            </a:pPr>
            <a:endParaRPr lang="en-IE" sz="3200"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737404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Student’s Work</a:t>
            </a:r>
            <a:endParaRPr lang="en-IE" dirty="0">
              <a:latin typeface="Calibri" pitchFamily="34" charset="0"/>
            </a:endParaRPr>
          </a:p>
        </p:txBody>
      </p:sp>
      <p:sp>
        <p:nvSpPr>
          <p:cNvPr id="3" name="Content Placeholder 2"/>
          <p:cNvSpPr>
            <a:spLocks noGrp="1"/>
          </p:cNvSpPr>
          <p:nvPr>
            <p:ph idx="1"/>
          </p:nvPr>
        </p:nvSpPr>
        <p:spPr>
          <a:xfrm>
            <a:off x="1677864" y="2284512"/>
            <a:ext cx="9971087" cy="5851525"/>
          </a:xfrm>
        </p:spPr>
        <p:txBody>
          <a:bodyPr/>
          <a:lstStyle/>
          <a:p>
            <a:r>
              <a:rPr lang="en-IE" dirty="0" smtClean="0">
                <a:latin typeface="Calibri" pitchFamily="34" charset="0"/>
              </a:rPr>
              <a:t>Most common mistake was to multiply by 2 and get 200l</a:t>
            </a:r>
          </a:p>
          <a:p>
            <a:pPr>
              <a:buNone/>
            </a:pPr>
            <a:endParaRPr lang="en-IE" dirty="0">
              <a:latin typeface="Calibri" pitchFamily="34" charset="0"/>
            </a:endParaRPr>
          </a:p>
        </p:txBody>
      </p:sp>
      <p:pic>
        <p:nvPicPr>
          <p:cNvPr id="8" name="Picture 7" descr="emma.jpeg"/>
          <p:cNvPicPr>
            <a:picLocks noChangeAspect="1"/>
          </p:cNvPicPr>
          <p:nvPr/>
        </p:nvPicPr>
        <p:blipFill>
          <a:blip r:embed="rId2" cstate="print">
            <a:clrChange>
              <a:clrFrom>
                <a:srgbClr val="E6E1E5"/>
              </a:clrFrom>
              <a:clrTo>
                <a:srgbClr val="E6E1E5">
                  <a:alpha val="0"/>
                </a:srgbClr>
              </a:clrTo>
            </a:clrChange>
          </a:blip>
          <a:srcRect t="20940" r="43052" b="31936"/>
          <a:stretch>
            <a:fillRect/>
          </a:stretch>
        </p:blipFill>
        <p:spPr>
          <a:xfrm>
            <a:off x="1317824" y="4012704"/>
            <a:ext cx="4131176" cy="4320480"/>
          </a:xfrm>
          <a:prstGeom prst="rect">
            <a:avLst/>
          </a:prstGeom>
        </p:spPr>
      </p:pic>
      <p:pic>
        <p:nvPicPr>
          <p:cNvPr id="9" name="Picture 8" descr="6green.jpeg.jpeg"/>
          <p:cNvPicPr>
            <a:picLocks noChangeAspect="1"/>
          </p:cNvPicPr>
          <p:nvPr/>
        </p:nvPicPr>
        <p:blipFill>
          <a:blip r:embed="rId3" cstate="print">
            <a:clrChange>
              <a:clrFrom>
                <a:srgbClr val="EEE8EA"/>
              </a:clrFrom>
              <a:clrTo>
                <a:srgbClr val="EEE8EA">
                  <a:alpha val="0"/>
                </a:srgbClr>
              </a:clrTo>
            </a:clrChange>
          </a:blip>
          <a:srcRect t="19270" r="33685" b="55996"/>
          <a:stretch>
            <a:fillRect/>
          </a:stretch>
        </p:blipFill>
        <p:spPr>
          <a:xfrm>
            <a:off x="7006456" y="4588768"/>
            <a:ext cx="4608512" cy="23762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Student’s Work</a:t>
            </a:r>
            <a:endParaRPr lang="en-IE" dirty="0">
              <a:latin typeface="Calibri" pitchFamily="34" charset="0"/>
            </a:endParaRPr>
          </a:p>
        </p:txBody>
      </p:sp>
      <p:sp>
        <p:nvSpPr>
          <p:cNvPr id="3" name="Content Placeholder 2"/>
          <p:cNvSpPr>
            <a:spLocks noGrp="1"/>
          </p:cNvSpPr>
          <p:nvPr>
            <p:ph idx="1"/>
          </p:nvPr>
        </p:nvSpPr>
        <p:spPr>
          <a:xfrm>
            <a:off x="1677864" y="2140496"/>
            <a:ext cx="9971087" cy="5851525"/>
          </a:xfrm>
        </p:spPr>
        <p:txBody>
          <a:bodyPr/>
          <a:lstStyle/>
          <a:p>
            <a:r>
              <a:rPr lang="en-IE" dirty="0" smtClean="0">
                <a:latin typeface="Calibri" pitchFamily="34" charset="0"/>
              </a:rPr>
              <a:t>Students tried to draw diagrams to help</a:t>
            </a:r>
          </a:p>
          <a:p>
            <a:pPr>
              <a:buNone/>
            </a:pPr>
            <a:endParaRPr lang="en-IE" dirty="0">
              <a:latin typeface="Calibri" pitchFamily="34" charset="0"/>
            </a:endParaRPr>
          </a:p>
        </p:txBody>
      </p:sp>
      <p:pic>
        <p:nvPicPr>
          <p:cNvPr id="6" name="Picture 5" descr="oliwia.jpeg"/>
          <p:cNvPicPr>
            <a:picLocks noChangeAspect="1"/>
          </p:cNvPicPr>
          <p:nvPr/>
        </p:nvPicPr>
        <p:blipFill>
          <a:blip r:embed="rId2" cstate="print">
            <a:clrChange>
              <a:clrFrom>
                <a:srgbClr val="EFEBEC"/>
              </a:clrFrom>
              <a:clrTo>
                <a:srgbClr val="EFEBEC">
                  <a:alpha val="0"/>
                </a:srgbClr>
              </a:clrTo>
            </a:clrChange>
          </a:blip>
          <a:srcRect l="12854" b="4055"/>
          <a:stretch>
            <a:fillRect/>
          </a:stretch>
        </p:blipFill>
        <p:spPr>
          <a:xfrm rot="16200000">
            <a:off x="3176704" y="1937801"/>
            <a:ext cx="6757376" cy="9323008"/>
          </a:xfrm>
          <a:prstGeom prst="rect">
            <a:avLst/>
          </a:prstGeom>
        </p:spPr>
      </p:pic>
      <p:sp>
        <p:nvSpPr>
          <p:cNvPr id="7" name="Rectangle 6"/>
          <p:cNvSpPr/>
          <p:nvPr/>
        </p:nvSpPr>
        <p:spPr bwMode="auto">
          <a:xfrm>
            <a:off x="2037904" y="6388968"/>
            <a:ext cx="4032448" cy="1800200"/>
          </a:xfrm>
          <a:prstGeom prst="rect">
            <a:avLst/>
          </a:prstGeom>
          <a:noFill/>
          <a:ln>
            <a:solidFill>
              <a:srgbClr val="FF0000"/>
            </a:solidFill>
            <a:headEnd type="none" w="med" len="med"/>
            <a:tailEnd type="none" w="med" len="med"/>
          </a:ln>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Over to you</a:t>
            </a:r>
            <a:endParaRPr lang="en-IE" dirty="0">
              <a:latin typeface="Calibri" pitchFamily="34" charset="0"/>
            </a:endParaRPr>
          </a:p>
        </p:txBody>
      </p:sp>
      <p:sp>
        <p:nvSpPr>
          <p:cNvPr id="3" name="Content Placeholder 2"/>
          <p:cNvSpPr>
            <a:spLocks noGrp="1"/>
          </p:cNvSpPr>
          <p:nvPr>
            <p:ph idx="1"/>
          </p:nvPr>
        </p:nvSpPr>
        <p:spPr/>
        <p:txBody>
          <a:bodyPr/>
          <a:lstStyle/>
          <a:p>
            <a:pPr marL="487672" indent="-487672">
              <a:defRPr/>
            </a:pPr>
            <a:r>
              <a:rPr lang="en-US" dirty="0" smtClean="0">
                <a:latin typeface="Calibri" pitchFamily="34" charset="0"/>
              </a:rPr>
              <a:t>The relationship between the volume of a cylinder and its height and radius.</a:t>
            </a:r>
            <a:endParaRPr lang="en-IE" b="1" dirty="0" smtClean="0">
              <a:latin typeface="Calibri" pitchFamily="34" charset="0"/>
            </a:endParaRPr>
          </a:p>
          <a:p>
            <a:pPr marL="487672" indent="-487672">
              <a:defRPr/>
            </a:pPr>
            <a:endParaRPr lang="en-IE" dirty="0">
              <a:latin typeface="Calibri" pitchFamily="34" charset="0"/>
            </a:endParaRPr>
          </a:p>
        </p:txBody>
      </p:sp>
      <p:pic>
        <p:nvPicPr>
          <p:cNvPr id="19458" name="Picture 2" descr="https://encrypted-tbn1.gstatic.com/images?q=tbn:ANd9GcR1M0di8rteJabLAnFRZwZ6CHpdEYS8E9x23cXpD-y6eG9D4e_ZYw">
            <a:hlinkClick r:id="rId3"/>
          </p:cNvPr>
          <p:cNvPicPr>
            <a:picLocks noChangeAspect="1" noChangeArrowheads="1"/>
          </p:cNvPicPr>
          <p:nvPr/>
        </p:nvPicPr>
        <p:blipFill>
          <a:blip r:embed="rId4" cstate="print"/>
          <a:srcRect/>
          <a:stretch>
            <a:fillRect/>
          </a:stretch>
        </p:blipFill>
        <p:spPr bwMode="auto">
          <a:xfrm>
            <a:off x="4630192" y="4782470"/>
            <a:ext cx="4242048" cy="37542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94537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goda.jpeg"/>
          <p:cNvPicPr>
            <a:picLocks noChangeAspect="1"/>
          </p:cNvPicPr>
          <p:nvPr/>
        </p:nvPicPr>
        <p:blipFill>
          <a:blip r:embed="rId2" cstate="print">
            <a:clrChange>
              <a:clrFrom>
                <a:srgbClr val="E9E4E8"/>
              </a:clrFrom>
              <a:clrTo>
                <a:srgbClr val="E9E4E8">
                  <a:alpha val="0"/>
                </a:srgbClr>
              </a:clrTo>
            </a:clrChange>
          </a:blip>
          <a:srcRect l="16621" b="2692"/>
          <a:stretch>
            <a:fillRect/>
          </a:stretch>
        </p:blipFill>
        <p:spPr>
          <a:xfrm rot="16200000">
            <a:off x="3609720" y="1720808"/>
            <a:ext cx="6156000" cy="9011600"/>
          </a:xfrm>
          <a:prstGeom prst="rect">
            <a:avLst/>
          </a:prstGeom>
        </p:spPr>
      </p:pic>
      <p:sp>
        <p:nvSpPr>
          <p:cNvPr id="2" name="Title 1"/>
          <p:cNvSpPr>
            <a:spLocks noGrp="1"/>
          </p:cNvSpPr>
          <p:nvPr>
            <p:ph type="title"/>
          </p:nvPr>
        </p:nvSpPr>
        <p:spPr/>
        <p:txBody>
          <a:bodyPr/>
          <a:lstStyle/>
          <a:p>
            <a:r>
              <a:rPr lang="en-IE" dirty="0" smtClean="0">
                <a:latin typeface="Calibri" pitchFamily="34" charset="0"/>
              </a:rPr>
              <a:t>Student’s Work</a:t>
            </a:r>
            <a:endParaRPr lang="en-IE" dirty="0">
              <a:latin typeface="Calibri" pitchFamily="34" charset="0"/>
            </a:endParaRPr>
          </a:p>
        </p:txBody>
      </p:sp>
      <p:sp>
        <p:nvSpPr>
          <p:cNvPr id="3" name="Content Placeholder 2"/>
          <p:cNvSpPr>
            <a:spLocks noGrp="1"/>
          </p:cNvSpPr>
          <p:nvPr>
            <p:ph idx="1"/>
          </p:nvPr>
        </p:nvSpPr>
        <p:spPr>
          <a:xfrm>
            <a:off x="1605856" y="2212504"/>
            <a:ext cx="11398944" cy="5851525"/>
          </a:xfrm>
        </p:spPr>
        <p:txBody>
          <a:bodyPr/>
          <a:lstStyle/>
          <a:p>
            <a:r>
              <a:rPr lang="en-IE" dirty="0" smtClean="0">
                <a:latin typeface="Calibri" pitchFamily="34" charset="0"/>
              </a:rPr>
              <a:t>Students tried to write the solution in English</a:t>
            </a:r>
            <a:endParaRPr lang="en-IE" dirty="0">
              <a:latin typeface="Calibri" pitchFamily="34" charset="0"/>
            </a:endParaRPr>
          </a:p>
        </p:txBody>
      </p:sp>
      <p:sp>
        <p:nvSpPr>
          <p:cNvPr id="7" name="Rectangle 6"/>
          <p:cNvSpPr/>
          <p:nvPr/>
        </p:nvSpPr>
        <p:spPr bwMode="auto">
          <a:xfrm>
            <a:off x="7006456" y="5884912"/>
            <a:ext cx="4176464" cy="2160240"/>
          </a:xfrm>
          <a:prstGeom prst="rect">
            <a:avLst/>
          </a:prstGeom>
          <a:noFill/>
          <a:ln>
            <a:solidFill>
              <a:srgbClr val="FF0000"/>
            </a:solidFill>
            <a:headEnd type="none" w="med" len="med"/>
            <a:tailEnd type="none" w="med" len="med"/>
          </a:ln>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Student’s Work</a:t>
            </a:r>
            <a:endParaRPr lang="en-IE" dirty="0">
              <a:latin typeface="Calibri" pitchFamily="34" charset="0"/>
            </a:endParaRPr>
          </a:p>
        </p:txBody>
      </p:sp>
      <p:sp>
        <p:nvSpPr>
          <p:cNvPr id="3" name="Content Placeholder 2"/>
          <p:cNvSpPr>
            <a:spLocks noGrp="1"/>
          </p:cNvSpPr>
          <p:nvPr>
            <p:ph idx="1"/>
          </p:nvPr>
        </p:nvSpPr>
        <p:spPr>
          <a:xfrm>
            <a:off x="2166938" y="2212504"/>
            <a:ext cx="9971087" cy="5851525"/>
          </a:xfrm>
        </p:spPr>
        <p:txBody>
          <a:bodyPr/>
          <a:lstStyle/>
          <a:p>
            <a:r>
              <a:rPr lang="en-IE" dirty="0" smtClean="0">
                <a:latin typeface="Calibri" pitchFamily="34" charset="0"/>
              </a:rPr>
              <a:t>Students tried to substitute values with </a:t>
            </a:r>
            <a:r>
              <a:rPr lang="en-IE" b="1" dirty="0" smtClean="0">
                <a:latin typeface="Calibri" pitchFamily="34" charset="0"/>
              </a:rPr>
              <a:t>numbers</a:t>
            </a:r>
            <a:endParaRPr lang="en-IE" dirty="0">
              <a:latin typeface="Calibri" pitchFamily="34" charset="0"/>
            </a:endParaRPr>
          </a:p>
        </p:txBody>
      </p:sp>
      <p:pic>
        <p:nvPicPr>
          <p:cNvPr id="5" name="Picture 4" descr="conor.jpeg"/>
          <p:cNvPicPr>
            <a:picLocks noChangeAspect="1"/>
          </p:cNvPicPr>
          <p:nvPr/>
        </p:nvPicPr>
        <p:blipFill>
          <a:blip r:embed="rId2" cstate="print">
            <a:clrChange>
              <a:clrFrom>
                <a:srgbClr val="EDE8EC"/>
              </a:clrFrom>
              <a:clrTo>
                <a:srgbClr val="EDE8EC">
                  <a:alpha val="0"/>
                </a:srgbClr>
              </a:clrTo>
            </a:clrChange>
          </a:blip>
          <a:srcRect l="9335" t="1978"/>
          <a:stretch>
            <a:fillRect/>
          </a:stretch>
        </p:blipFill>
        <p:spPr>
          <a:xfrm rot="16200000">
            <a:off x="1137803" y="2968588"/>
            <a:ext cx="4896544" cy="6552727"/>
          </a:xfrm>
          <a:prstGeom prst="rect">
            <a:avLst/>
          </a:prstGeom>
        </p:spPr>
      </p:pic>
      <p:sp>
        <p:nvSpPr>
          <p:cNvPr id="7" name="Rectangle 6"/>
          <p:cNvSpPr/>
          <p:nvPr/>
        </p:nvSpPr>
        <p:spPr bwMode="auto">
          <a:xfrm>
            <a:off x="3766095" y="5308848"/>
            <a:ext cx="2088232" cy="1296144"/>
          </a:xfrm>
          <a:prstGeom prst="rect">
            <a:avLst/>
          </a:prstGeom>
          <a:noFill/>
          <a:ln>
            <a:solidFill>
              <a:srgbClr val="FF0000"/>
            </a:solidFill>
            <a:headEnd type="none" w="med" len="med"/>
            <a:tailEnd type="none" w="med" len="med"/>
          </a:ln>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a typeface="ＭＳ Ｐゴシック" charset="0"/>
            </a:endParaRPr>
          </a:p>
        </p:txBody>
      </p:sp>
      <p:pic>
        <p:nvPicPr>
          <p:cNvPr id="10" name="Picture 9" descr="patryk.jpeg"/>
          <p:cNvPicPr>
            <a:picLocks noChangeAspect="1"/>
          </p:cNvPicPr>
          <p:nvPr/>
        </p:nvPicPr>
        <p:blipFill>
          <a:blip r:embed="rId3" cstate="print">
            <a:clrChange>
              <a:clrFrom>
                <a:srgbClr val="EEE8EA"/>
              </a:clrFrom>
              <a:clrTo>
                <a:srgbClr val="EEE8EA">
                  <a:alpha val="0"/>
                </a:srgbClr>
              </a:clrTo>
            </a:clrChange>
          </a:blip>
          <a:srcRect t="15488" r="30993" b="25628"/>
          <a:stretch>
            <a:fillRect/>
          </a:stretch>
        </p:blipFill>
        <p:spPr>
          <a:xfrm>
            <a:off x="7582520" y="3724672"/>
            <a:ext cx="4896544" cy="4752528"/>
          </a:xfrm>
          <a:prstGeom prst="rect">
            <a:avLst/>
          </a:prstGeom>
        </p:spPr>
      </p:pic>
      <p:sp>
        <p:nvSpPr>
          <p:cNvPr id="11" name="Rectangle 10"/>
          <p:cNvSpPr/>
          <p:nvPr/>
        </p:nvSpPr>
        <p:spPr bwMode="auto">
          <a:xfrm>
            <a:off x="7726536" y="7253064"/>
            <a:ext cx="4680520" cy="1152128"/>
          </a:xfrm>
          <a:prstGeom prst="rect">
            <a:avLst/>
          </a:prstGeom>
          <a:noFill/>
          <a:ln>
            <a:solidFill>
              <a:srgbClr val="FF0000"/>
            </a:solidFill>
            <a:headEnd type="none" w="med" len="med"/>
            <a:tailEnd type="none" w="med" len="med"/>
          </a:ln>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Student’s Work</a:t>
            </a:r>
            <a:endParaRPr lang="en-IE" dirty="0">
              <a:latin typeface="Calibri" pitchFamily="34" charset="0"/>
            </a:endParaRPr>
          </a:p>
        </p:txBody>
      </p:sp>
      <p:sp>
        <p:nvSpPr>
          <p:cNvPr id="3" name="Content Placeholder 2"/>
          <p:cNvSpPr>
            <a:spLocks noGrp="1"/>
          </p:cNvSpPr>
          <p:nvPr>
            <p:ph idx="1"/>
          </p:nvPr>
        </p:nvSpPr>
        <p:spPr>
          <a:xfrm>
            <a:off x="1605856" y="2212504"/>
            <a:ext cx="11398944" cy="5851525"/>
          </a:xfrm>
        </p:spPr>
        <p:txBody>
          <a:bodyPr/>
          <a:lstStyle/>
          <a:p>
            <a:r>
              <a:rPr lang="en-IE" dirty="0" smtClean="0">
                <a:latin typeface="Calibri" pitchFamily="34" charset="0"/>
              </a:rPr>
              <a:t>Student’s tried Algebra – substituting with variables like x and y</a:t>
            </a:r>
            <a:endParaRPr lang="en-IE" dirty="0">
              <a:latin typeface="Calibri" pitchFamily="34" charset="0"/>
            </a:endParaRPr>
          </a:p>
        </p:txBody>
      </p:sp>
      <p:pic>
        <p:nvPicPr>
          <p:cNvPr id="9" name="Picture 8" descr="sean.jpeg"/>
          <p:cNvPicPr>
            <a:picLocks noChangeAspect="1"/>
          </p:cNvPicPr>
          <p:nvPr/>
        </p:nvPicPr>
        <p:blipFill>
          <a:blip r:embed="rId2" cstate="print">
            <a:clrChange>
              <a:clrFrom>
                <a:srgbClr val="EBE6EA"/>
              </a:clrFrom>
              <a:clrTo>
                <a:srgbClr val="EBE6EA">
                  <a:alpha val="0"/>
                </a:srgbClr>
              </a:clrTo>
            </a:clrChange>
          </a:blip>
          <a:srcRect t="25685" r="34491" b="22548"/>
          <a:stretch>
            <a:fillRect/>
          </a:stretch>
        </p:blipFill>
        <p:spPr>
          <a:xfrm>
            <a:off x="4270152" y="4084712"/>
            <a:ext cx="4536504" cy="4752528"/>
          </a:xfrm>
          <a:prstGeom prst="rect">
            <a:avLst/>
          </a:prstGeom>
        </p:spPr>
      </p:pic>
      <p:sp>
        <p:nvSpPr>
          <p:cNvPr id="7" name="Rectangle 6"/>
          <p:cNvSpPr/>
          <p:nvPr/>
        </p:nvSpPr>
        <p:spPr bwMode="auto">
          <a:xfrm>
            <a:off x="4846216" y="7397080"/>
            <a:ext cx="2016224" cy="720080"/>
          </a:xfrm>
          <a:prstGeom prst="rect">
            <a:avLst/>
          </a:prstGeom>
          <a:noFill/>
          <a:ln>
            <a:solidFill>
              <a:srgbClr val="FF0000"/>
            </a:solidFill>
            <a:headEnd type="none" w="med" len="med"/>
            <a:tailEnd type="none" w="med" len="med"/>
          </a:ln>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E" sz="1800" b="0" i="0" u="none" strike="noStrike" cap="none" normalizeH="0" baseline="0">
              <a:ln>
                <a:noFill/>
              </a:ln>
              <a:solidFill>
                <a:schemeClr val="tx1"/>
              </a:solidFill>
              <a:effectLst/>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Student’s Work</a:t>
            </a:r>
            <a:endParaRPr lang="en-IE" dirty="0">
              <a:latin typeface="Calibri" pitchFamily="34" charset="0"/>
            </a:endParaRPr>
          </a:p>
        </p:txBody>
      </p:sp>
      <p:sp>
        <p:nvSpPr>
          <p:cNvPr id="6" name="Content Placeholder 5"/>
          <p:cNvSpPr>
            <a:spLocks noGrp="1"/>
          </p:cNvSpPr>
          <p:nvPr>
            <p:ph idx="1"/>
          </p:nvPr>
        </p:nvSpPr>
        <p:spPr>
          <a:xfrm>
            <a:off x="1643881" y="1924472"/>
            <a:ext cx="9971087" cy="5851525"/>
          </a:xfrm>
        </p:spPr>
        <p:txBody>
          <a:bodyPr/>
          <a:lstStyle/>
          <a:p>
            <a:r>
              <a:rPr lang="en-IE" dirty="0" smtClean="0">
                <a:latin typeface="Calibri" pitchFamily="34" charset="0"/>
              </a:rPr>
              <a:t>One student did work it out correctly</a:t>
            </a:r>
            <a:endParaRPr lang="en-IE" dirty="0">
              <a:latin typeface="Calibri" pitchFamily="34" charset="0"/>
            </a:endParaRPr>
          </a:p>
        </p:txBody>
      </p:sp>
      <p:pic>
        <p:nvPicPr>
          <p:cNvPr id="8" name="Picture 7" descr="Dragosh.jpeg"/>
          <p:cNvPicPr>
            <a:picLocks noChangeAspect="1"/>
          </p:cNvPicPr>
          <p:nvPr/>
        </p:nvPicPr>
        <p:blipFill>
          <a:blip r:embed="rId2" cstate="print">
            <a:clrChange>
              <a:clrFrom>
                <a:srgbClr val="EBE7E8"/>
              </a:clrFrom>
              <a:clrTo>
                <a:srgbClr val="EBE7E8">
                  <a:alpha val="0"/>
                </a:srgbClr>
              </a:clrTo>
            </a:clrChange>
            <a:lum contrast="-30000"/>
          </a:blip>
          <a:srcRect l="4568" t="18680" r="38874" b="11968"/>
          <a:stretch>
            <a:fillRect/>
          </a:stretch>
        </p:blipFill>
        <p:spPr>
          <a:xfrm>
            <a:off x="3838104" y="2572544"/>
            <a:ext cx="4392488" cy="6696744"/>
          </a:xfrm>
          <a:prstGeom prst="rect">
            <a:avLst/>
          </a:prstGeom>
        </p:spPr>
      </p:pic>
      <p:sp>
        <p:nvSpPr>
          <p:cNvPr id="9" name="TextBox 8"/>
          <p:cNvSpPr txBox="1"/>
          <p:nvPr/>
        </p:nvSpPr>
        <p:spPr>
          <a:xfrm>
            <a:off x="9166696" y="5164832"/>
            <a:ext cx="338437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IE" sz="3600" dirty="0" smtClean="0">
                <a:solidFill>
                  <a:schemeClr val="bg1">
                    <a:lumMod val="50000"/>
                  </a:schemeClr>
                </a:solidFill>
                <a:latin typeface="Calibri" pitchFamily="34" charset="0"/>
              </a:rPr>
              <a:t>Continued to see the pattern</a:t>
            </a:r>
            <a:endParaRPr lang="en-IE" sz="3600" dirty="0">
              <a:solidFill>
                <a:schemeClr val="bg1">
                  <a:lumMod val="50000"/>
                </a:schemeClr>
              </a:solidFill>
              <a:latin typeface="Calibri" pitchFamily="34" charset="0"/>
            </a:endParaRPr>
          </a:p>
        </p:txBody>
      </p:sp>
      <p:cxnSp>
        <p:nvCxnSpPr>
          <p:cNvPr id="11" name="Straight Arrow Connector 10"/>
          <p:cNvCxnSpPr/>
          <p:nvPr/>
        </p:nvCxnSpPr>
        <p:spPr bwMode="auto">
          <a:xfrm flipH="1">
            <a:off x="8086576" y="6028928"/>
            <a:ext cx="1008112" cy="15121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flipH="1">
            <a:off x="7870552" y="5740896"/>
            <a:ext cx="1152128" cy="122413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flipH="1">
            <a:off x="7582520" y="5452864"/>
            <a:ext cx="1368152" cy="5760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mn-lt"/>
              </a:rPr>
              <a:t>Board Plan</a:t>
            </a:r>
            <a:endParaRPr lang="en-IE" dirty="0">
              <a:latin typeface="+mn-lt"/>
            </a:endParaRPr>
          </a:p>
        </p:txBody>
      </p:sp>
      <p:pic>
        <p:nvPicPr>
          <p:cNvPr id="6145" name="Picture 1"/>
          <p:cNvPicPr>
            <a:picLocks noChangeAspect="1" noChangeArrowheads="1"/>
          </p:cNvPicPr>
          <p:nvPr/>
        </p:nvPicPr>
        <p:blipFill>
          <a:blip r:embed="rId2" cstate="print">
            <a:lum contrast="40000"/>
          </a:blip>
          <a:srcRect/>
          <a:stretch>
            <a:fillRect/>
          </a:stretch>
        </p:blipFill>
        <p:spPr bwMode="auto">
          <a:xfrm>
            <a:off x="757397" y="2500536"/>
            <a:ext cx="11577651" cy="5976664"/>
          </a:xfrm>
          <a:prstGeom prst="rect">
            <a:avLst/>
          </a:prstGeom>
          <a:noFill/>
          <a:ln w="9525">
            <a:noFill/>
            <a:miter lim="800000"/>
            <a:headEnd/>
            <a:tailEnd/>
          </a:ln>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104235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Board Plan</a:t>
            </a:r>
            <a:endParaRPr lang="en-IE" dirty="0"/>
          </a:p>
        </p:txBody>
      </p:sp>
      <p:pic>
        <p:nvPicPr>
          <p:cNvPr id="64514" name="Picture 2"/>
          <p:cNvPicPr>
            <a:picLocks noChangeAspect="1" noChangeArrowheads="1"/>
          </p:cNvPicPr>
          <p:nvPr/>
        </p:nvPicPr>
        <p:blipFill>
          <a:blip r:embed="rId2" cstate="print">
            <a:lum bright="20000" contrast="40000"/>
          </a:blip>
          <a:srcRect/>
          <a:stretch>
            <a:fillRect/>
          </a:stretch>
        </p:blipFill>
        <p:spPr bwMode="auto">
          <a:xfrm>
            <a:off x="741760" y="2500536"/>
            <a:ext cx="11517796" cy="597666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Findings/Student Learning</a:t>
            </a:r>
            <a:endParaRPr lang="en-IE" dirty="0">
              <a:latin typeface="Calibri" pitchFamily="34" charset="0"/>
            </a:endParaRPr>
          </a:p>
        </p:txBody>
      </p:sp>
      <p:sp>
        <p:nvSpPr>
          <p:cNvPr id="3" name="Content Placeholder 2"/>
          <p:cNvSpPr>
            <a:spLocks noGrp="1"/>
          </p:cNvSpPr>
          <p:nvPr>
            <p:ph idx="1"/>
          </p:nvPr>
        </p:nvSpPr>
        <p:spPr>
          <a:xfrm>
            <a:off x="1749872" y="2500536"/>
            <a:ext cx="10585176" cy="5851525"/>
          </a:xfrm>
        </p:spPr>
        <p:txBody>
          <a:bodyPr/>
          <a:lstStyle/>
          <a:p>
            <a:pPr lvl="0"/>
            <a:r>
              <a:rPr lang="en-IE" sz="3600" dirty="0" smtClean="0">
                <a:latin typeface="Calibri" pitchFamily="34" charset="0"/>
              </a:rPr>
              <a:t>The formula was used by most students. The practical element was not utilised. </a:t>
            </a:r>
          </a:p>
          <a:p>
            <a:pPr lvl="0"/>
            <a:endParaRPr lang="en-IE" sz="3600" dirty="0" smtClean="0">
              <a:latin typeface="Calibri" pitchFamily="34" charset="0"/>
            </a:endParaRPr>
          </a:p>
          <a:p>
            <a:pPr lvl="0"/>
            <a:r>
              <a:rPr lang="en-IE" sz="3600" dirty="0" smtClean="0">
                <a:latin typeface="Calibri" pitchFamily="34" charset="0"/>
              </a:rPr>
              <a:t>By the end of the lesson, most students understood the concept, they were able to do the homework task.</a:t>
            </a:r>
          </a:p>
          <a:p>
            <a:pPr lvl="0"/>
            <a:endParaRPr lang="en-IE" sz="3600" dirty="0" smtClean="0">
              <a:latin typeface="Calibri" pitchFamily="34" charset="0"/>
            </a:endParaRPr>
          </a:p>
          <a:p>
            <a:pPr lvl="0"/>
            <a:r>
              <a:rPr lang="en-IE" sz="3600" dirty="0" smtClean="0">
                <a:latin typeface="Calibri" pitchFamily="34" charset="0"/>
              </a:rPr>
              <a:t>Students were engaged. They learned a lot from one another during the presentations.</a:t>
            </a:r>
          </a:p>
          <a:p>
            <a:pPr marL="487672" indent="-487672">
              <a:defRPr/>
            </a:pPr>
            <a:endParaRPr lang="en-IE" sz="2000"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15832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Findings/Student Learning</a:t>
            </a:r>
            <a:endParaRPr lang="en-IE" dirty="0">
              <a:latin typeface="Calibri" pitchFamily="34" charset="0"/>
            </a:endParaRPr>
          </a:p>
        </p:txBody>
      </p:sp>
      <p:sp>
        <p:nvSpPr>
          <p:cNvPr id="3" name="Content Placeholder 2"/>
          <p:cNvSpPr>
            <a:spLocks noGrp="1"/>
          </p:cNvSpPr>
          <p:nvPr>
            <p:ph idx="1"/>
          </p:nvPr>
        </p:nvSpPr>
        <p:spPr>
          <a:xfrm>
            <a:off x="1677864" y="2284512"/>
            <a:ext cx="11017224" cy="5851525"/>
          </a:xfrm>
        </p:spPr>
        <p:txBody>
          <a:bodyPr/>
          <a:lstStyle/>
          <a:p>
            <a:pPr lvl="0">
              <a:buNone/>
            </a:pPr>
            <a:r>
              <a:rPr lang="en-IE" sz="2800" b="1" dirty="0" smtClean="0"/>
              <a:t>Misconceptions</a:t>
            </a:r>
          </a:p>
          <a:p>
            <a:pPr lvl="0"/>
            <a:r>
              <a:rPr lang="en-IE" sz="2800" dirty="0" smtClean="0"/>
              <a:t>Some students struggled to see the tank was a cylinder shape.</a:t>
            </a:r>
          </a:p>
          <a:p>
            <a:pPr lvl="0"/>
            <a:r>
              <a:rPr lang="en-IE" sz="2800" dirty="0" smtClean="0"/>
              <a:t>Students struggled with 2D and 3D. Some confused surface area and volume.</a:t>
            </a:r>
          </a:p>
          <a:p>
            <a:pPr lvl="0"/>
            <a:r>
              <a:rPr lang="en-IE" sz="2800" dirty="0" smtClean="0"/>
              <a:t>Many expected the answer to be 200l because of doubling. They predicted that the radius and volume were directly proportional as opposed to proportional to the radius squared.</a:t>
            </a:r>
          </a:p>
          <a:p>
            <a:pPr lvl="0"/>
            <a:r>
              <a:rPr lang="en-IE" sz="2800" dirty="0" smtClean="0"/>
              <a:t>Students didn’t recognise the cut pipes as cylinders.</a:t>
            </a:r>
          </a:p>
          <a:p>
            <a:pPr lvl="0"/>
            <a:r>
              <a:rPr lang="en-IE" sz="2800" dirty="0" smtClean="0"/>
              <a:t>There was confusion between the measuring jugs and the pipes.</a:t>
            </a:r>
          </a:p>
          <a:p>
            <a:pPr lvl="0"/>
            <a:r>
              <a:rPr lang="en-IE" sz="2800" dirty="0" smtClean="0"/>
              <a:t>Majority did not use supporting materials, possibly due to nerves as so many adults in the room.</a:t>
            </a:r>
          </a:p>
          <a:p>
            <a:pPr lvl="0"/>
            <a:r>
              <a:rPr lang="en-IE" sz="2800" dirty="0" smtClean="0"/>
              <a:t>They did not notice the ratio of the pipes 3:2:1</a:t>
            </a:r>
          </a:p>
          <a:p>
            <a:pPr lvl="0"/>
            <a:r>
              <a:rPr lang="en-IE" sz="2800" dirty="0" smtClean="0"/>
              <a:t>One student used x and y as the variables, rather r and h.</a:t>
            </a:r>
          </a:p>
          <a:p>
            <a:pPr marL="487672" indent="-487672">
              <a:buNone/>
              <a:defRPr/>
            </a:pPr>
            <a:endParaRPr lang="en-IE" sz="2800"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615832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Recommendations</a:t>
            </a:r>
            <a:endParaRPr lang="en-IE" dirty="0">
              <a:latin typeface="Calibri" pitchFamily="34" charset="0"/>
            </a:endParaRPr>
          </a:p>
        </p:txBody>
      </p:sp>
      <p:sp>
        <p:nvSpPr>
          <p:cNvPr id="3" name="Content Placeholder 2"/>
          <p:cNvSpPr>
            <a:spLocks noGrp="1"/>
          </p:cNvSpPr>
          <p:nvPr>
            <p:ph idx="1"/>
          </p:nvPr>
        </p:nvSpPr>
        <p:spPr>
          <a:xfrm>
            <a:off x="1101800" y="2356520"/>
            <a:ext cx="11593288" cy="5851525"/>
          </a:xfrm>
        </p:spPr>
        <p:txBody>
          <a:bodyPr/>
          <a:lstStyle/>
          <a:p>
            <a:pPr lvl="1"/>
            <a:r>
              <a:rPr lang="en-IE" sz="2800" dirty="0" smtClean="0"/>
              <a:t>In the previous lesson, explore cylinders in more detail, more everyday examples.</a:t>
            </a:r>
          </a:p>
          <a:p>
            <a:pPr lvl="1"/>
            <a:r>
              <a:rPr lang="en-IE" sz="2800" dirty="0" smtClean="0"/>
              <a:t>During Prior Knowledge, ask for and show everyday examples of a cylinder. </a:t>
            </a:r>
          </a:p>
          <a:p>
            <a:pPr lvl="1"/>
            <a:r>
              <a:rPr lang="en-IE" sz="2800" dirty="0" smtClean="0"/>
              <a:t>State the goal at the beginning of the lesson. The goal is to find out how much the new tank will hold.</a:t>
            </a:r>
          </a:p>
          <a:p>
            <a:pPr lvl="1"/>
            <a:r>
              <a:rPr lang="en-IE" sz="2800" dirty="0" smtClean="0"/>
              <a:t>Show a clear picture of a hot water tank.</a:t>
            </a:r>
          </a:p>
          <a:p>
            <a:pPr lvl="1"/>
            <a:r>
              <a:rPr lang="en-IE" sz="2800" dirty="0" smtClean="0"/>
              <a:t>The posing of the task needs longer.</a:t>
            </a:r>
          </a:p>
          <a:p>
            <a:pPr lvl="1"/>
            <a:r>
              <a:rPr lang="en-IE" sz="2800" dirty="0" smtClean="0"/>
              <a:t>Read the question clearly and make clarifications.</a:t>
            </a:r>
          </a:p>
          <a:p>
            <a:pPr lvl="1"/>
            <a:r>
              <a:rPr lang="en-IE" sz="2800" dirty="0" smtClean="0"/>
              <a:t>Simplify the props – just a bag of cat litter and 2 cylinders.</a:t>
            </a:r>
          </a:p>
          <a:p>
            <a:pPr lvl="1"/>
            <a:r>
              <a:rPr lang="en-IE" sz="2800" dirty="0" smtClean="0"/>
              <a:t>Ideally, bring students up to present concrete practical approaches first.</a:t>
            </a:r>
          </a:p>
          <a:p>
            <a:pPr lvl="1"/>
            <a:r>
              <a:rPr lang="en-IE" sz="2800" dirty="0" smtClean="0"/>
              <a:t>Emphasise the conclusion.</a:t>
            </a:r>
          </a:p>
          <a:p>
            <a:pPr lvl="1"/>
            <a:r>
              <a:rPr lang="en-IE" sz="2800" dirty="0" smtClean="0"/>
              <a:t>Put student’s name over the work to give student’s ownership.</a:t>
            </a:r>
          </a:p>
          <a:p>
            <a:pPr marL="487672" indent="-487672">
              <a:defRPr/>
            </a:pPr>
            <a:endParaRPr lang="en-IE" sz="2800"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412686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Any Questions?</a:t>
            </a:r>
            <a:endParaRPr lang="en-IE" dirty="0">
              <a:latin typeface="Calibri" pitchFamily="34" charset="0"/>
            </a:endParaRPr>
          </a:p>
        </p:txBody>
      </p:sp>
      <p:pic>
        <p:nvPicPr>
          <p:cNvPr id="3073" name="Picture 1" descr="C:\Users\Stephanie\AppData\Local\Microsoft\Windows\Temporary Internet Files\Content.IE5\W34R9Q8H\questions[1].jpg"/>
          <p:cNvPicPr>
            <a:picLocks noChangeAspect="1" noChangeArrowheads="1"/>
          </p:cNvPicPr>
          <p:nvPr/>
        </p:nvPicPr>
        <p:blipFill>
          <a:blip r:embed="rId2" cstate="print"/>
          <a:srcRect/>
          <a:stretch>
            <a:fillRect/>
          </a:stretch>
        </p:blipFill>
        <p:spPr bwMode="auto">
          <a:xfrm>
            <a:off x="4344416" y="3048000"/>
            <a:ext cx="4315968" cy="3657600"/>
          </a:xfrm>
          <a:prstGeom prst="rect">
            <a:avLst/>
          </a:prstGeom>
          <a:noFill/>
        </p:spPr>
      </p:pic>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0800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33713" y="3940696"/>
            <a:ext cx="9212262" cy="2492375"/>
          </a:xfrm>
        </p:spPr>
        <p:txBody>
          <a:bodyPr/>
          <a:lstStyle/>
          <a:p>
            <a:pPr algn="ctr" eaLnBrk="1" hangingPunct="1">
              <a:defRPr/>
            </a:pPr>
            <a:r>
              <a:rPr lang="en-US" altLang="en-US" sz="6000" dirty="0" smtClean="0">
                <a:latin typeface="Calibri" pitchFamily="34" charset="0"/>
              </a:rPr>
              <a:t>Cara Shanahan,</a:t>
            </a:r>
            <a:br>
              <a:rPr lang="en-US" altLang="en-US" sz="6000" dirty="0" smtClean="0">
                <a:latin typeface="Calibri" pitchFamily="34" charset="0"/>
              </a:rPr>
            </a:br>
            <a:r>
              <a:rPr lang="en-US" altLang="en-US" sz="6000" dirty="0" smtClean="0">
                <a:latin typeface="Calibri" pitchFamily="34" charset="0"/>
              </a:rPr>
              <a:t>Stephanie Hassett</a:t>
            </a:r>
            <a:br>
              <a:rPr lang="en-US" altLang="en-US" sz="6000" dirty="0" smtClean="0">
                <a:latin typeface="Calibri" pitchFamily="34" charset="0"/>
              </a:rPr>
            </a:br>
            <a:r>
              <a:rPr lang="en-US" altLang="en-US" sz="6000" dirty="0" smtClean="0">
                <a:latin typeface="Calibri" pitchFamily="34" charset="0"/>
              </a:rPr>
              <a:t>Colaiste Dun Iascaigh</a:t>
            </a:r>
            <a:br>
              <a:rPr lang="en-US" altLang="en-US" sz="6000" dirty="0" smtClean="0">
                <a:latin typeface="Calibri" pitchFamily="34" charset="0"/>
              </a:rPr>
            </a:br>
            <a:r>
              <a:rPr lang="en-US" altLang="en-US" sz="6000" dirty="0" smtClean="0">
                <a:latin typeface="Calibri" pitchFamily="34" charset="0"/>
              </a:rPr>
              <a:t/>
            </a:r>
            <a:br>
              <a:rPr lang="en-US" altLang="en-US" sz="6000" dirty="0" smtClean="0">
                <a:latin typeface="Calibri" pitchFamily="34" charset="0"/>
              </a:rPr>
            </a:br>
            <a:r>
              <a:rPr lang="en-US" altLang="en-US" sz="6000" dirty="0" smtClean="0">
                <a:latin typeface="Calibri" pitchFamily="34" charset="0"/>
              </a:rPr>
              <a:t>Gerry Dowling,</a:t>
            </a:r>
            <a:br>
              <a:rPr lang="en-US" altLang="en-US" sz="6000" dirty="0" smtClean="0">
                <a:latin typeface="Calibri" pitchFamily="34" charset="0"/>
              </a:rPr>
            </a:br>
            <a:r>
              <a:rPr lang="en-US" altLang="en-US" sz="6000" dirty="0" smtClean="0">
                <a:latin typeface="Calibri" pitchFamily="34" charset="0"/>
              </a:rPr>
              <a:t>Annette O’ Donnell</a:t>
            </a:r>
            <a:br>
              <a:rPr lang="en-US" altLang="en-US" sz="6000" dirty="0" smtClean="0">
                <a:latin typeface="Calibri" pitchFamily="34" charset="0"/>
              </a:rPr>
            </a:br>
            <a:r>
              <a:rPr lang="en-US" altLang="en-US" sz="6000" dirty="0" err="1" smtClean="0">
                <a:latin typeface="Calibri" pitchFamily="34" charset="0"/>
              </a:rPr>
              <a:t>Scoil</a:t>
            </a:r>
            <a:r>
              <a:rPr lang="en-US" altLang="en-US" sz="6000" dirty="0" smtClean="0">
                <a:latin typeface="Calibri" pitchFamily="34" charset="0"/>
              </a:rPr>
              <a:t> </a:t>
            </a:r>
            <a:r>
              <a:rPr lang="en-US" altLang="en-US" sz="6000" dirty="0" err="1" smtClean="0">
                <a:latin typeface="Calibri" pitchFamily="34" charset="0"/>
              </a:rPr>
              <a:t>Aireagail</a:t>
            </a:r>
            <a:r>
              <a:rPr lang="en-US" altLang="en-US" sz="6000" dirty="0" smtClean="0">
                <a:latin typeface="Calibri" pitchFamily="34" charset="0"/>
              </a:rPr>
              <a:t/>
            </a:r>
            <a:br>
              <a:rPr lang="en-US" altLang="en-US" sz="6000" dirty="0" smtClean="0">
                <a:latin typeface="Calibri" pitchFamily="34" charset="0"/>
              </a:rPr>
            </a:br>
            <a:endParaRPr lang="en-US" altLang="en-US" sz="6000" dirty="0" smtClean="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15747385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Sources Used</a:t>
            </a:r>
            <a:endParaRPr lang="en-IE" dirty="0">
              <a:latin typeface="Calibri" pitchFamily="34" charset="0"/>
            </a:endParaRPr>
          </a:p>
        </p:txBody>
      </p:sp>
      <p:sp>
        <p:nvSpPr>
          <p:cNvPr id="3" name="Content Placeholder 2"/>
          <p:cNvSpPr>
            <a:spLocks noGrp="1"/>
          </p:cNvSpPr>
          <p:nvPr>
            <p:ph idx="1"/>
          </p:nvPr>
        </p:nvSpPr>
        <p:spPr/>
        <p:txBody>
          <a:bodyPr/>
          <a:lstStyle/>
          <a:p>
            <a:pPr lvl="0"/>
            <a:r>
              <a:rPr lang="en-IE" dirty="0" smtClean="0">
                <a:latin typeface="Calibri" pitchFamily="34" charset="0"/>
              </a:rPr>
              <a:t>Syllabus</a:t>
            </a:r>
            <a:r>
              <a:rPr lang="en-IE" b="1" dirty="0" smtClean="0">
                <a:latin typeface="Calibri" pitchFamily="34" charset="0"/>
              </a:rPr>
              <a:t> </a:t>
            </a:r>
            <a:endParaRPr lang="en-IE" dirty="0" smtClean="0">
              <a:latin typeface="Calibri" pitchFamily="34" charset="0"/>
            </a:endParaRPr>
          </a:p>
          <a:p>
            <a:pPr lvl="0"/>
            <a:r>
              <a:rPr lang="en-IE" dirty="0" smtClean="0">
                <a:latin typeface="Calibri" pitchFamily="34" charset="0"/>
              </a:rPr>
              <a:t>Textbooks</a:t>
            </a:r>
          </a:p>
          <a:p>
            <a:pPr lvl="0"/>
            <a:r>
              <a:rPr lang="en-IE" dirty="0" smtClean="0">
                <a:latin typeface="Calibri" pitchFamily="34" charset="0"/>
              </a:rPr>
              <a:t>Websites: fast.wistia.net, www.educationworld.com, </a:t>
            </a:r>
            <a:r>
              <a:rPr lang="en-IE" dirty="0" err="1" smtClean="0">
                <a:latin typeface="Calibri" pitchFamily="34" charset="0"/>
              </a:rPr>
              <a:t>ltodd.wikispaces</a:t>
            </a:r>
            <a:r>
              <a:rPr lang="en-IE" dirty="0" smtClean="0">
                <a:latin typeface="Calibri" pitchFamily="34" charset="0"/>
              </a:rPr>
              <a:t>, www.tes.com</a:t>
            </a:r>
          </a:p>
          <a:p>
            <a:pPr lvl="0"/>
            <a:r>
              <a:rPr lang="en-IE" dirty="0" smtClean="0">
                <a:latin typeface="Calibri" pitchFamily="34" charset="0"/>
              </a:rPr>
              <a:t>Resources: plastic pipes with diameter 5cm, 10cm and 15cm, all with height of 5cm and cat litter.</a:t>
            </a:r>
            <a:endParaRPr lang="en-IE"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364974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4" y="4516760"/>
            <a:ext cx="12090864" cy="2736305"/>
          </a:xfrm>
        </p:spPr>
        <p:txBody>
          <a:bodyPr>
            <a:normAutofit/>
          </a:bodyPr>
          <a:lstStyle/>
          <a:p>
            <a:pPr eaLnBrk="1"/>
            <a:r>
              <a:rPr lang="en-US" altLang="en-US" sz="8000" dirty="0" smtClean="0">
                <a:latin typeface="+mn-lt"/>
                <a:cs typeface="Arial" panose="020B0604020202020204" pitchFamily="34" charset="0"/>
              </a:rPr>
              <a:t>Thank You!</a:t>
            </a:r>
            <a:endParaRPr lang="en-US" altLang="en-US" sz="8000" dirty="0">
              <a:latin typeface="+mn-lt"/>
              <a:cs typeface="Arial" panose="020B0604020202020204" pitchFamily="34" charset="0"/>
            </a:endParaRPr>
          </a:p>
        </p:txBody>
      </p:sp>
      <p:pic>
        <p:nvPicPr>
          <p:cNvPr id="5124" name="Picture 4" descr="tile_blackboard_green"/>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024506" y="2356520"/>
            <a:ext cx="3275281" cy="1846006"/>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blipFill dpi="0" rotWithShape="0">
                  <a:blip/>
                  <a:srcRect/>
                  <a:tile tx="0" ty="0" sx="100000" sy="100000" flip="none" algn="tl"/>
                </a:blip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blipFill dpi="0" rotWithShape="0">
                  <a:blip/>
                  <a:srcRect/>
                  <a:tile tx="0" ty="0" sx="100000" sy="100000" flip="none" algn="tl"/>
                </a:blipFill>
              </a14:hiddenFill>
            </a:ext>
            <a:ext uri="{91240B29-F687-4F45-9708-019B960494DF}">
              <a14:hiddenLine xmlns:a14="http://schemas.microsoft.com/office/drawing/2010/main" xmlns="" xmlns:p="http://schemas.openxmlformats.org/presentationml/2006/main" xmlns:r="http://schemas.openxmlformats.org/officeDocument/2006/relationships" xmlns:a="http://schemas.openxmlformats.org/drawingml/2006/main" w="9525" cap="flat" cmpd="sng">
                <a:solidFill>
                  <a:schemeClr val="tx1"/>
                </a:solidFill>
                <a:prstDash val="solid"/>
                <a:round/>
                <a:headEnd type="none" w="med" len="med"/>
                <a:tailEnd type="none" w="med" len="med"/>
              </a14:hiddenLine>
            </a:ext>
          </a:extLst>
        </p:spPr>
      </p:pic>
      <p:sp>
        <p:nvSpPr>
          <p:cNvPr id="7" name="TextBox 6"/>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6597901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latin typeface="Calibri" pitchFamily="34" charset="0"/>
                <a:ea typeface="+mj-ea"/>
                <a:cs typeface="+mj-cs"/>
              </a:rPr>
              <a:t>Details</a:t>
            </a:r>
          </a:p>
        </p:txBody>
      </p:sp>
      <p:sp>
        <p:nvSpPr>
          <p:cNvPr id="45066" name="Rectangle 10"/>
          <p:cNvSpPr>
            <a:spLocks noGrp="1" noChangeArrowheads="1"/>
          </p:cNvSpPr>
          <p:nvPr>
            <p:ph type="body" idx="1"/>
          </p:nvPr>
        </p:nvSpPr>
        <p:spPr/>
        <p:txBody>
          <a:bodyPr/>
          <a:lstStyle/>
          <a:p>
            <a:pPr marL="487672" indent="-487672" eaLnBrk="1" hangingPunct="1">
              <a:buClr>
                <a:srgbClr val="336666"/>
              </a:buClr>
              <a:buFont typeface="Wingdings" charset="0"/>
              <a:buChar char="¢"/>
              <a:defRPr/>
            </a:pPr>
            <a:r>
              <a:rPr lang="en-IE" dirty="0" smtClean="0">
                <a:solidFill>
                  <a:srgbClr val="000000"/>
                </a:solidFill>
                <a:latin typeface="Calibri" pitchFamily="34" charset="0"/>
                <a:ea typeface="ＭＳ Ｐゴシック"/>
                <a:cs typeface="+mn-cs"/>
              </a:rPr>
              <a:t>Third Year Higher Level</a:t>
            </a:r>
            <a:endParaRPr lang="en-IE" dirty="0">
              <a:solidFill>
                <a:srgbClr val="000000"/>
              </a:solidFill>
              <a:latin typeface="Calibri" pitchFamily="34" charset="0"/>
              <a:ea typeface="ＭＳ Ｐゴシック"/>
              <a:cs typeface="+mn-cs"/>
            </a:endParaRPr>
          </a:p>
          <a:p>
            <a:pPr marL="487672" indent="-487672" eaLnBrk="1" hangingPunct="1">
              <a:buClr>
                <a:srgbClr val="336666"/>
              </a:buClr>
              <a:buFont typeface="Wingdings" charset="0"/>
              <a:buChar char="¢"/>
              <a:defRPr/>
            </a:pPr>
            <a:r>
              <a:rPr lang="en-IE" dirty="0" smtClean="0">
                <a:solidFill>
                  <a:srgbClr val="000000"/>
                </a:solidFill>
                <a:latin typeface="Calibri" pitchFamily="34" charset="0"/>
                <a:ea typeface="ＭＳ Ｐゴシック"/>
                <a:cs typeface="+mn-cs"/>
              </a:rPr>
              <a:t>40 minutes</a:t>
            </a:r>
            <a:endParaRPr lang="en-IE" dirty="0">
              <a:solidFill>
                <a:srgbClr val="000000"/>
              </a:solidFill>
              <a:latin typeface="Calibri" pitchFamily="34" charset="0"/>
              <a:ea typeface="ＭＳ Ｐゴシック"/>
              <a:cs typeface="+mn-cs"/>
            </a:endParaRPr>
          </a:p>
          <a:p>
            <a:pPr marL="487672" indent="-487672" eaLnBrk="1" hangingPunct="1">
              <a:buClr>
                <a:srgbClr val="336666"/>
              </a:buClr>
              <a:buFont typeface="Wingdings" charset="0"/>
              <a:buChar char="¢"/>
              <a:defRPr/>
            </a:pPr>
            <a:r>
              <a:rPr lang="en-IE" dirty="0" smtClean="0">
                <a:solidFill>
                  <a:srgbClr val="000000"/>
                </a:solidFill>
                <a:latin typeface="Calibri" pitchFamily="34" charset="0"/>
                <a:ea typeface="ＭＳ Ｐゴシック"/>
                <a:cs typeface="+mn-cs"/>
              </a:rPr>
              <a:t>26</a:t>
            </a:r>
            <a:r>
              <a:rPr lang="en-IE" baseline="30000" dirty="0" smtClean="0">
                <a:solidFill>
                  <a:srgbClr val="000000"/>
                </a:solidFill>
                <a:latin typeface="Calibri" pitchFamily="34" charset="0"/>
                <a:ea typeface="ＭＳ Ｐゴシック"/>
                <a:cs typeface="+mn-cs"/>
              </a:rPr>
              <a:t>th</a:t>
            </a:r>
            <a:r>
              <a:rPr lang="en-IE" dirty="0" smtClean="0">
                <a:solidFill>
                  <a:srgbClr val="000000"/>
                </a:solidFill>
                <a:latin typeface="Calibri" pitchFamily="34" charset="0"/>
                <a:ea typeface="ＭＳ Ｐゴシック"/>
                <a:cs typeface="+mn-cs"/>
              </a:rPr>
              <a:t> January 2016</a:t>
            </a:r>
            <a:endParaRPr lang="en-IE" dirty="0">
              <a:solidFill>
                <a:srgbClr val="000000"/>
              </a:solidFill>
              <a:latin typeface="Calibri" pitchFamily="34" charset="0"/>
              <a:ea typeface="ＭＳ Ｐゴシック"/>
              <a:cs typeface="+mn-cs"/>
            </a:endParaRPr>
          </a:p>
          <a:p>
            <a:pPr marL="487672" indent="-487672" eaLnBrk="1" hangingPunct="1">
              <a:buClr>
                <a:srgbClr val="336666"/>
              </a:buClr>
              <a:buFont typeface="Wingdings" charset="0"/>
              <a:buChar char="¢"/>
              <a:defRPr/>
            </a:pPr>
            <a:r>
              <a:rPr lang="en-IE" dirty="0" smtClean="0">
                <a:solidFill>
                  <a:srgbClr val="000000"/>
                </a:solidFill>
                <a:latin typeface="Calibri" pitchFamily="34" charset="0"/>
                <a:ea typeface="ＭＳ Ｐゴシック"/>
                <a:cs typeface="+mn-cs"/>
              </a:rPr>
              <a:t>Problem solving lesson for volume</a:t>
            </a:r>
            <a:endParaRPr lang="en-IE" dirty="0">
              <a:solidFill>
                <a:srgbClr val="000000"/>
              </a:solidFill>
              <a:latin typeface="Calibri" pitchFamily="34" charset="0"/>
              <a:ea typeface="ＭＳ Ｐゴシック"/>
              <a:cs typeface="+mn-cs"/>
            </a:endParaRPr>
          </a:p>
          <a:p>
            <a:pPr marL="487672" indent="-487672" eaLnBrk="1" hangingPunct="1">
              <a:buFont typeface="Wingdings" charset="0"/>
              <a:buChar char="¢"/>
              <a:defRPr/>
            </a:pPr>
            <a:endParaRPr lang="en-US" dirty="0" smtClean="0">
              <a:latin typeface="Calibri" pitchFamily="34" charset="0"/>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70453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6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06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5066">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50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latin typeface="Calibri" pitchFamily="34" charset="0"/>
                <a:ea typeface="+mj-ea"/>
                <a:cs typeface="+mj-cs"/>
              </a:rPr>
              <a:t>Student Learning Goals</a:t>
            </a:r>
          </a:p>
        </p:txBody>
      </p:sp>
      <p:sp>
        <p:nvSpPr>
          <p:cNvPr id="45066" name="Rectangle 10"/>
          <p:cNvSpPr>
            <a:spLocks noGrp="1" noChangeArrowheads="1"/>
          </p:cNvSpPr>
          <p:nvPr>
            <p:ph type="body" idx="1"/>
          </p:nvPr>
        </p:nvSpPr>
        <p:spPr>
          <a:xfrm>
            <a:off x="1677864" y="2284512"/>
            <a:ext cx="11017224" cy="5851525"/>
          </a:xfrm>
        </p:spPr>
        <p:txBody>
          <a:bodyPr/>
          <a:lstStyle/>
          <a:p>
            <a:pPr>
              <a:buNone/>
            </a:pPr>
            <a:r>
              <a:rPr lang="en-IE" sz="3600" b="1" dirty="0" smtClean="0">
                <a:latin typeface="Calibri" pitchFamily="34" charset="0"/>
              </a:rPr>
              <a:t>For students to understand:</a:t>
            </a:r>
            <a:endParaRPr lang="en-IE" sz="3600" dirty="0" smtClean="0">
              <a:latin typeface="Calibri" pitchFamily="34" charset="0"/>
            </a:endParaRPr>
          </a:p>
          <a:p>
            <a:pPr lvl="0"/>
            <a:r>
              <a:rPr lang="en-IE" sz="3600" dirty="0" smtClean="0">
                <a:latin typeface="Calibri" pitchFamily="34" charset="0"/>
              </a:rPr>
              <a:t>The relationship between the volume of a cylinder and its radius. </a:t>
            </a:r>
          </a:p>
          <a:p>
            <a:pPr lvl="0"/>
            <a:r>
              <a:rPr lang="en-US" sz="3600" dirty="0" smtClean="0">
                <a:latin typeface="Calibri" pitchFamily="34" charset="0"/>
              </a:rPr>
              <a:t>To see that as the radius changes, the volume changes in proportion.</a:t>
            </a:r>
            <a:endParaRPr lang="en-IE" sz="3600" dirty="0" smtClean="0">
              <a:latin typeface="Calibri" pitchFamily="34" charset="0"/>
            </a:endParaRPr>
          </a:p>
          <a:p>
            <a:pPr lvl="0"/>
            <a:r>
              <a:rPr lang="en-US" sz="3600" dirty="0" smtClean="0">
                <a:latin typeface="Calibri" pitchFamily="34" charset="0"/>
              </a:rPr>
              <a:t>Be able to comfortably use the volume of a cylinder formula.</a:t>
            </a:r>
            <a:endParaRPr lang="en-IE" sz="3600" dirty="0" smtClean="0">
              <a:latin typeface="Calibri" pitchFamily="34" charset="0"/>
            </a:endParaRPr>
          </a:p>
          <a:p>
            <a:pPr lvl="0"/>
            <a:r>
              <a:rPr lang="en-US" sz="3600" dirty="0" smtClean="0">
                <a:latin typeface="Calibri" pitchFamily="34" charset="0"/>
              </a:rPr>
              <a:t>π is a constant and height, h, is a constant in this task.</a:t>
            </a:r>
            <a:endParaRPr lang="en-IE" sz="3600" dirty="0" smtClean="0">
              <a:latin typeface="Calibri" pitchFamily="34" charset="0"/>
            </a:endParaRPr>
          </a:p>
          <a:p>
            <a:pPr lvl="0"/>
            <a:r>
              <a:rPr lang="en-US" sz="3600" dirty="0" smtClean="0">
                <a:latin typeface="Calibri" pitchFamily="34" charset="0"/>
              </a:rPr>
              <a:t>Scale factor – the effect of scaling.</a:t>
            </a:r>
            <a:endParaRPr lang="en-IE" sz="3600" dirty="0" smtClean="0">
              <a:latin typeface="Calibri" pitchFamily="34" charset="0"/>
            </a:endParaRPr>
          </a:p>
          <a:p>
            <a:pPr lvl="0"/>
            <a:r>
              <a:rPr lang="en-US" sz="3600" dirty="0" smtClean="0">
                <a:latin typeface="Calibri" pitchFamily="34" charset="0"/>
              </a:rPr>
              <a:t>Estimation is a useful skill.</a:t>
            </a:r>
            <a:endParaRPr lang="en-IE" sz="3600" dirty="0" smtClean="0">
              <a:latin typeface="Calibri" pitchFamily="34" charset="0"/>
            </a:endParaRPr>
          </a:p>
          <a:p>
            <a:pPr marL="487672" indent="-487672" eaLnBrk="1" hangingPunct="1">
              <a:buFont typeface="Wingdings" charset="0"/>
              <a:buChar char="¢"/>
              <a:defRPr/>
            </a:pPr>
            <a:endParaRPr lang="en-US" sz="2800" dirty="0" smtClean="0">
              <a:latin typeface="Calibri" pitchFamily="34" charset="0"/>
              <a:ea typeface="+mn-ea"/>
              <a:cs typeface="+mn-cs"/>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238659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latin typeface="Calibri" pitchFamily="34" charset="0"/>
              </a:rPr>
              <a:t>Design of Lesson</a:t>
            </a:r>
            <a:endParaRPr lang="en-IE" dirty="0">
              <a:latin typeface="Calibri" pitchFamily="34" charset="0"/>
            </a:endParaRPr>
          </a:p>
        </p:txBody>
      </p:sp>
      <p:sp>
        <p:nvSpPr>
          <p:cNvPr id="3" name="Content Placeholder 2"/>
          <p:cNvSpPr>
            <a:spLocks noGrp="1"/>
          </p:cNvSpPr>
          <p:nvPr>
            <p:ph idx="1"/>
          </p:nvPr>
        </p:nvSpPr>
        <p:spPr>
          <a:xfrm>
            <a:off x="1713210" y="2284512"/>
            <a:ext cx="10837862" cy="5851525"/>
          </a:xfrm>
        </p:spPr>
        <p:txBody>
          <a:bodyPr/>
          <a:lstStyle/>
          <a:p>
            <a:pPr marL="487672" indent="-487672">
              <a:defRPr/>
            </a:pPr>
            <a:r>
              <a:rPr lang="en-IE" sz="3600" dirty="0" smtClean="0">
                <a:latin typeface="Calibri" pitchFamily="34" charset="0"/>
              </a:rPr>
              <a:t>We met and thought of an area the students had difficulty with. We focussed on geometry. We looked for a task that would have real meaning for the student involving a problem solving approach.</a:t>
            </a:r>
            <a:endParaRPr lang="en-IE" sz="3600" dirty="0">
              <a:latin typeface="Calibri" pitchFamily="34" charset="0"/>
            </a:endParaRPr>
          </a:p>
          <a:p>
            <a:pPr marL="487672" indent="-487672">
              <a:defRPr/>
            </a:pPr>
            <a:r>
              <a:rPr lang="en-IE" sz="3600" dirty="0">
                <a:latin typeface="Calibri" pitchFamily="34" charset="0"/>
              </a:rPr>
              <a:t>Steps of the lesson providing enough detail for other teachers to use it in their classes (include timing)</a:t>
            </a:r>
          </a:p>
          <a:p>
            <a:pPr marL="487672" indent="-487672">
              <a:defRPr/>
            </a:pPr>
            <a:r>
              <a:rPr lang="en-IE" sz="3600" dirty="0">
                <a:latin typeface="Calibri" pitchFamily="34" charset="0"/>
              </a:rPr>
              <a:t>Include preparation for the </a:t>
            </a:r>
            <a:r>
              <a:rPr lang="en-IE" sz="3600" dirty="0" smtClean="0">
                <a:latin typeface="Calibri" pitchFamily="34" charset="0"/>
              </a:rPr>
              <a:t>lesson – revision of 3D shapes and volume</a:t>
            </a:r>
            <a:endParaRPr lang="en-IE" sz="3600" dirty="0">
              <a:latin typeface="Calibri" pitchFamily="34" charset="0"/>
            </a:endParaRPr>
          </a:p>
          <a:p>
            <a:pPr marL="487672" indent="-487672">
              <a:defRPr/>
            </a:pPr>
            <a:r>
              <a:rPr lang="en-IE" sz="3600" dirty="0">
                <a:latin typeface="Calibri" pitchFamily="34" charset="0"/>
              </a:rPr>
              <a:t>Include post-lesson work for </a:t>
            </a:r>
            <a:r>
              <a:rPr lang="en-IE" sz="3600" dirty="0" smtClean="0">
                <a:latin typeface="Calibri" pitchFamily="34" charset="0"/>
              </a:rPr>
              <a:t>students – homework involved tripling the tank to assess students understanding</a:t>
            </a:r>
            <a:endParaRPr lang="en-IE" sz="3600" dirty="0">
              <a:latin typeface="Calibri" pitchFamily="34" charset="0"/>
            </a:endParaRPr>
          </a:p>
          <a:p>
            <a:pPr marL="487672" indent="-487672">
              <a:defRPr/>
            </a:pPr>
            <a:endParaRPr lang="en-IE" sz="4000" dirty="0">
              <a:latin typeface="Calibri" pitchFamily="34" charset="0"/>
            </a:endParaRPr>
          </a:p>
        </p:txBody>
      </p:sp>
    </p:spTree>
    <p:extLst>
      <p:ext uri="{BB962C8B-B14F-4D97-AF65-F5344CB8AC3E}">
        <p14:creationId xmlns:p14="http://schemas.microsoft.com/office/powerpoint/2010/main" xmlns="" xmlns:p="http://schemas.openxmlformats.org/presentationml/2006/main" xmlns:r="http://schemas.openxmlformats.org/officeDocument/2006/relationships" xmlns:a="http://schemas.openxmlformats.org/drawingml/2006/main" val="340159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itchFamily="34" charset="0"/>
              </a:rPr>
              <a:t>The Task</a:t>
            </a:r>
            <a:endParaRPr lang="en-IE" dirty="0">
              <a:latin typeface="Calibri" pitchFamily="34" charset="0"/>
            </a:endParaRPr>
          </a:p>
        </p:txBody>
      </p:sp>
      <p:sp>
        <p:nvSpPr>
          <p:cNvPr id="3" name="Content Placeholder 2"/>
          <p:cNvSpPr>
            <a:spLocks noGrp="1"/>
          </p:cNvSpPr>
          <p:nvPr>
            <p:ph idx="1"/>
          </p:nvPr>
        </p:nvSpPr>
        <p:spPr>
          <a:xfrm>
            <a:off x="381720" y="2644552"/>
            <a:ext cx="8856984" cy="5760640"/>
          </a:xfrm>
          <a:ln>
            <a:solidFill>
              <a:srgbClr val="0070C0"/>
            </a:solidFill>
          </a:ln>
          <a:effectLst>
            <a:outerShdw blurRad="50800" dist="38100" dir="2700000" algn="tl" rotWithShape="0">
              <a:prstClr val="black">
                <a:alpha val="40000"/>
              </a:prstClr>
            </a:outerShdw>
          </a:effectLst>
        </p:spPr>
        <p:txBody>
          <a:bodyPr/>
          <a:lstStyle/>
          <a:p>
            <a:pPr>
              <a:buNone/>
            </a:pPr>
            <a:r>
              <a:rPr lang="en-US" sz="3600" dirty="0" smtClean="0">
                <a:latin typeface="Calibri" pitchFamily="34" charset="0"/>
              </a:rPr>
              <a:t>Your parents need to replace their hot water tank, to facilitate installing a solar panel. They cannot change the height of the tank but they can double the width of the tank to fit inside the hot press. </a:t>
            </a:r>
          </a:p>
          <a:p>
            <a:pPr>
              <a:buNone/>
            </a:pPr>
            <a:r>
              <a:rPr lang="en-US" sz="3600" dirty="0" smtClean="0">
                <a:latin typeface="Calibri" pitchFamily="34" charset="0"/>
              </a:rPr>
              <a:t>	If the previous tank could hold 100l, can we predict what the new tank will hold?</a:t>
            </a:r>
            <a:endParaRPr lang="en-IE" sz="3600" dirty="0" smtClean="0">
              <a:latin typeface="Calibri" pitchFamily="34" charset="0"/>
            </a:endParaRPr>
          </a:p>
          <a:p>
            <a:pPr>
              <a:buNone/>
            </a:pPr>
            <a:endParaRPr lang="en-IE" sz="1000" dirty="0" smtClean="0">
              <a:latin typeface="Calibri" pitchFamily="34" charset="0"/>
            </a:endParaRPr>
          </a:p>
          <a:p>
            <a:pPr>
              <a:buNone/>
            </a:pPr>
            <a:r>
              <a:rPr lang="en-IE" sz="3600" dirty="0" smtClean="0">
                <a:latin typeface="Calibri" pitchFamily="34" charset="0"/>
              </a:rPr>
              <a:t>	Find </a:t>
            </a:r>
            <a:r>
              <a:rPr lang="en-IE" sz="3600" b="1" dirty="0" smtClean="0">
                <a:latin typeface="Calibri" pitchFamily="34" charset="0"/>
              </a:rPr>
              <a:t>as many ways as possible</a:t>
            </a:r>
            <a:r>
              <a:rPr lang="en-IE" sz="3600" dirty="0" smtClean="0">
                <a:latin typeface="Calibri" pitchFamily="34" charset="0"/>
              </a:rPr>
              <a:t> to answer the question</a:t>
            </a:r>
          </a:p>
          <a:p>
            <a:pPr>
              <a:buNone/>
            </a:pPr>
            <a:endParaRPr lang="en-IE" sz="3600" dirty="0" smtClean="0">
              <a:latin typeface="Calibri" pitchFamily="34" charset="0"/>
            </a:endParaRPr>
          </a:p>
        </p:txBody>
      </p:sp>
      <p:pic>
        <p:nvPicPr>
          <p:cNvPr id="4" name="Picture 3" descr="Image result for hot water tank">
            <a:hlinkClick r:id="rId2"/>
          </p:cNvPr>
          <p:cNvPicPr/>
          <p:nvPr/>
        </p:nvPicPr>
        <p:blipFill>
          <a:blip r:embed="rId3" cstate="print"/>
          <a:srcRect/>
          <a:stretch>
            <a:fillRect/>
          </a:stretch>
        </p:blipFill>
        <p:spPr bwMode="auto">
          <a:xfrm>
            <a:off x="9454728" y="3220616"/>
            <a:ext cx="2952328" cy="3600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4016" y="294456"/>
          <a:ext cx="12668159" cy="8869680"/>
        </p:xfrm>
        <a:graphic>
          <a:graphicData uri="http://schemas.openxmlformats.org/drawingml/2006/table">
            <a:tbl>
              <a:tblPr/>
              <a:tblGrid>
                <a:gridCol w="6480000"/>
                <a:gridCol w="6188159"/>
              </a:tblGrid>
              <a:tr h="404801">
                <a:tc>
                  <a:txBody>
                    <a:bodyPr/>
                    <a:lstStyle/>
                    <a:p>
                      <a:pPr algn="ctr">
                        <a:lnSpc>
                          <a:spcPct val="150000"/>
                        </a:lnSpc>
                        <a:spcAft>
                          <a:spcPts val="0"/>
                        </a:spcAft>
                      </a:pPr>
                      <a:r>
                        <a:rPr lang="en-IE" sz="2800" b="1" dirty="0">
                          <a:solidFill>
                            <a:sysClr val="windowText" lastClr="000000"/>
                          </a:solidFill>
                          <a:latin typeface="Times New Roman"/>
                          <a:ea typeface="Times New Roman"/>
                        </a:rPr>
                        <a:t>Teaching Activity</a:t>
                      </a:r>
                      <a:endParaRPr lang="en-IE" sz="2800" dirty="0">
                        <a:solidFill>
                          <a:sysClr val="windowText" lastClr="000000"/>
                        </a:solidFill>
                        <a:latin typeface="Times New Roman"/>
                        <a:ea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ts val="0"/>
                        </a:spcAft>
                      </a:pPr>
                      <a:r>
                        <a:rPr lang="en-IE" sz="2800" b="1" dirty="0">
                          <a:solidFill>
                            <a:sysClr val="windowText" lastClr="000000"/>
                          </a:solidFill>
                          <a:latin typeface="Times New Roman"/>
                          <a:ea typeface="Times New Roman"/>
                        </a:rPr>
                        <a:t>Points of Consideration</a:t>
                      </a:r>
                      <a:endParaRPr lang="en-IE" sz="2800" dirty="0">
                        <a:solidFill>
                          <a:sysClr val="windowText" lastClr="000000"/>
                        </a:solidFill>
                        <a:latin typeface="Times New Roman"/>
                        <a:ea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04442">
                <a:tc>
                  <a:txBody>
                    <a:bodyPr/>
                    <a:lstStyle/>
                    <a:p>
                      <a:pPr>
                        <a:lnSpc>
                          <a:spcPct val="150000"/>
                        </a:lnSpc>
                        <a:spcAft>
                          <a:spcPts val="0"/>
                        </a:spcAft>
                      </a:pPr>
                      <a:r>
                        <a:rPr lang="en-IE" sz="2000" dirty="0">
                          <a:solidFill>
                            <a:sysClr val="windowText" lastClr="000000"/>
                          </a:solidFill>
                          <a:latin typeface="Times New Roman"/>
                          <a:ea typeface="Times New Roman"/>
                        </a:rPr>
                        <a:t>This column shows the major events and flow of the lesson.</a:t>
                      </a: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IE" sz="2000">
                          <a:solidFill>
                            <a:sysClr val="windowText" lastClr="000000"/>
                          </a:solidFill>
                          <a:latin typeface="Times New Roman"/>
                          <a:ea typeface="Times New Roman"/>
                        </a:rPr>
                        <a:t>This column shows additional moves, questions, or statements that the teacher may need to make to help students.</a:t>
                      </a:r>
                    </a:p>
                    <a:p>
                      <a:pPr>
                        <a:lnSpc>
                          <a:spcPct val="150000"/>
                        </a:lnSpc>
                        <a:spcAft>
                          <a:spcPts val="0"/>
                        </a:spcAft>
                      </a:pPr>
                      <a:r>
                        <a:rPr lang="en-IE" sz="2000">
                          <a:solidFill>
                            <a:sysClr val="windowText" lastClr="000000"/>
                          </a:solidFill>
                          <a:latin typeface="Times New Roman"/>
                          <a:ea typeface="Times New Roman"/>
                        </a:rPr>
                        <a:t>This column identifies what the teacher should look for to determine whether to proceed, and what observers should look for to determine the effectiveness of the lesson.</a:t>
                      </a: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84586">
                <a:tc>
                  <a:txBody>
                    <a:bodyPr/>
                    <a:lstStyle/>
                    <a:p>
                      <a:pPr>
                        <a:lnSpc>
                          <a:spcPct val="150000"/>
                        </a:lnSpc>
                        <a:spcAft>
                          <a:spcPts val="0"/>
                        </a:spcAft>
                      </a:pPr>
                      <a:r>
                        <a:rPr lang="en-IE" sz="2000" b="1" dirty="0">
                          <a:solidFill>
                            <a:sysClr val="windowText" lastClr="000000"/>
                          </a:solidFill>
                          <a:latin typeface="Times New Roman"/>
                          <a:ea typeface="Times New Roman"/>
                        </a:rPr>
                        <a:t>1.  Introduction (5 minutes)</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a:ea typeface="平成明朝"/>
                          <a:cs typeface="Times New Roman"/>
                        </a:rPr>
                        <a:t>Discuss Prior knowledge of volume of cylinders</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a:ea typeface="平成明朝"/>
                          <a:cs typeface="Times New Roman"/>
                        </a:rPr>
                        <a:t>formula, and that π is a constant.</a:t>
                      </a:r>
                      <a:endParaRPr lang="en-IE" sz="2000" dirty="0">
                        <a:solidFill>
                          <a:sysClr val="windowText" lastClr="000000"/>
                        </a:solidFill>
                        <a:latin typeface="Times"/>
                        <a:ea typeface="平成明朝"/>
                        <a:cs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US" sz="2000">
                          <a:solidFill>
                            <a:sysClr val="windowText" lastClr="000000"/>
                          </a:solidFill>
                          <a:latin typeface="Times"/>
                          <a:ea typeface="平成明朝"/>
                          <a:cs typeface="Times New Roman"/>
                        </a:rPr>
                        <a:t>Get students to give formula and where to find it,</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a:ea typeface="平成明朝"/>
                          <a:cs typeface="Times New Roman"/>
                        </a:rPr>
                        <a:t>What do the symbols and letters mean?</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a:ea typeface="平成明朝"/>
                          <a:cs typeface="Times New Roman"/>
                        </a:rPr>
                        <a:t>Terms written beside each other means multiply.</a:t>
                      </a:r>
                      <a:endParaRPr lang="en-IE" sz="2000">
                        <a:solidFill>
                          <a:sysClr val="windowText" lastClr="000000"/>
                        </a:solidFill>
                        <a:latin typeface="Times"/>
                        <a:ea typeface="平成明朝"/>
                        <a:cs typeface="Times New Roman"/>
                      </a:endParaRPr>
                    </a:p>
                    <a:p>
                      <a:pPr>
                        <a:lnSpc>
                          <a:spcPct val="150000"/>
                        </a:lnSpc>
                        <a:spcAft>
                          <a:spcPts val="0"/>
                        </a:spcAft>
                      </a:pPr>
                      <a:r>
                        <a:rPr lang="en-US" sz="2000">
                          <a:solidFill>
                            <a:sysClr val="windowText" lastClr="000000"/>
                          </a:solidFill>
                          <a:latin typeface="Times"/>
                          <a:ea typeface="平成明朝"/>
                          <a:cs typeface="Times New Roman"/>
                        </a:rPr>
                        <a:t>Terms: width, diameter, radius</a:t>
                      </a:r>
                      <a:endParaRPr lang="en-IE" sz="2000">
                        <a:solidFill>
                          <a:sysClr val="windowText" lastClr="000000"/>
                        </a:solidFill>
                        <a:latin typeface="Times"/>
                        <a:ea typeface="平成明朝"/>
                        <a:cs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24299">
                <a:tc>
                  <a:txBody>
                    <a:bodyPr/>
                    <a:lstStyle/>
                    <a:p>
                      <a:pPr>
                        <a:lnSpc>
                          <a:spcPct val="150000"/>
                        </a:lnSpc>
                        <a:spcAft>
                          <a:spcPts val="0"/>
                        </a:spcAft>
                      </a:pPr>
                      <a:r>
                        <a:rPr lang="en-IE" sz="2000" b="1" dirty="0">
                          <a:solidFill>
                            <a:sysClr val="windowText" lastClr="000000"/>
                          </a:solidFill>
                          <a:latin typeface="Times New Roman"/>
                          <a:ea typeface="Times New Roman"/>
                        </a:rPr>
                        <a:t>2.  Posing the Task (2 minutes) + (10 minutes)</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a:ea typeface="平成明朝"/>
                          <a:cs typeface="Times New Roman"/>
                        </a:rPr>
                        <a:t>Your parents need to replace their hot water tank, to facilitate installing a solar panel. They cannot change the height of the tank but they can double the width of the tank to fit inside the hot press. If the previous tank could hold 100l, can we predict what the new tank will hold?</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a:ea typeface="平成明朝"/>
                          <a:cs typeface="Times New Roman"/>
                        </a:rPr>
                        <a:t>You have 3 shapes in cylinders in front of you to help you explore this problem.</a:t>
                      </a:r>
                      <a:endParaRPr lang="en-IE" sz="2000" dirty="0">
                        <a:solidFill>
                          <a:sysClr val="windowText" lastClr="000000"/>
                        </a:solidFill>
                        <a:latin typeface="Times"/>
                        <a:ea typeface="平成明朝"/>
                        <a:cs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US" sz="2000" dirty="0">
                          <a:solidFill>
                            <a:sysClr val="windowText" lastClr="000000"/>
                          </a:solidFill>
                          <a:latin typeface="Times"/>
                          <a:ea typeface="平成明朝"/>
                          <a:cs typeface="Times New Roman"/>
                        </a:rPr>
                        <a:t>Ask students are they clear about the instructions and do they have any questions.</a:t>
                      </a:r>
                      <a:endParaRPr lang="en-IE" sz="2000" dirty="0">
                        <a:solidFill>
                          <a:sysClr val="windowText" lastClr="000000"/>
                        </a:solidFill>
                        <a:latin typeface="Times"/>
                        <a:ea typeface="平成明朝"/>
                        <a:cs typeface="Times New Roman"/>
                      </a:endParaRPr>
                    </a:p>
                    <a:p>
                      <a:pPr>
                        <a:lnSpc>
                          <a:spcPct val="150000"/>
                        </a:lnSpc>
                        <a:spcAft>
                          <a:spcPts val="0"/>
                        </a:spcAft>
                      </a:pPr>
                      <a:r>
                        <a:rPr lang="en-US" sz="2000" dirty="0">
                          <a:solidFill>
                            <a:sysClr val="windowText" lastClr="000000"/>
                          </a:solidFill>
                          <a:latin typeface="Times"/>
                          <a:ea typeface="平成明朝"/>
                          <a:cs typeface="Times New Roman"/>
                        </a:rPr>
                        <a:t>Tell the students they will have 10 minutes to solve the problem in as many ways as possible. They will need to present their data on a sheet (maybe on a table) and will be called to the board.</a:t>
                      </a:r>
                      <a:endParaRPr lang="en-IE" sz="2000" dirty="0">
                        <a:solidFill>
                          <a:sysClr val="windowText" lastClr="000000"/>
                        </a:solidFill>
                        <a:latin typeface="Times"/>
                        <a:ea typeface="平成明朝"/>
                        <a:cs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2008" y="223573"/>
          <a:ext cx="12703257" cy="9189731"/>
        </p:xfrm>
        <a:graphic>
          <a:graphicData uri="http://schemas.openxmlformats.org/drawingml/2006/table">
            <a:tbl>
              <a:tblPr/>
              <a:tblGrid>
                <a:gridCol w="6480000"/>
                <a:gridCol w="6223257"/>
              </a:tblGrid>
              <a:tr h="9189731">
                <a:tc>
                  <a:txBody>
                    <a:bodyPr/>
                    <a:lstStyle/>
                    <a:p>
                      <a:pPr>
                        <a:lnSpc>
                          <a:spcPct val="150000"/>
                        </a:lnSpc>
                        <a:spcAft>
                          <a:spcPts val="0"/>
                        </a:spcAft>
                      </a:pPr>
                      <a:r>
                        <a:rPr lang="en-IE" sz="2000" b="1" dirty="0">
                          <a:solidFill>
                            <a:sysClr val="windowText" lastClr="000000"/>
                          </a:solidFill>
                          <a:latin typeface="Times New Roman"/>
                          <a:ea typeface="Times New Roman"/>
                        </a:rPr>
                        <a:t>3.  Anticipated Student Responses (20 minutes)</a:t>
                      </a:r>
                      <a:endParaRPr lang="en-IE" sz="2000" dirty="0">
                        <a:solidFill>
                          <a:sysClr val="windowText" lastClr="000000"/>
                        </a:solidFill>
                        <a:latin typeface="Times New Roman"/>
                        <a:ea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Students will double the volume = 200l</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See how much cat litter physically fits in the smallest cylinder and use that to fill other cylinders.</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Or fill biggest and see how many times that fills the smallest.</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Draw how many of the smallest cylinder fit in the biggest cylinder.</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Measure the diameter and height of the pipes and calculate using the formula.</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Use values of cylinder 1 and 2 and substitute into formula.</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Formula : π(r)</a:t>
                      </a:r>
                      <a:r>
                        <a:rPr lang="en-US" sz="2000" baseline="30000" dirty="0">
                          <a:solidFill>
                            <a:sysClr val="windowText" lastClr="000000"/>
                          </a:solidFill>
                          <a:latin typeface="Times New Roman"/>
                          <a:ea typeface="平成明朝"/>
                          <a:cs typeface="Times New Roman"/>
                        </a:rPr>
                        <a:t>2</a:t>
                      </a:r>
                      <a:r>
                        <a:rPr lang="en-US" sz="2000" dirty="0">
                          <a:solidFill>
                            <a:sysClr val="windowText" lastClr="000000"/>
                          </a:solidFill>
                          <a:latin typeface="Times New Roman"/>
                          <a:ea typeface="平成明朝"/>
                          <a:cs typeface="Times New Roman"/>
                        </a:rPr>
                        <a:t>h , π(2r)</a:t>
                      </a:r>
                      <a:r>
                        <a:rPr lang="en-US" sz="2000" baseline="30000" dirty="0">
                          <a:solidFill>
                            <a:sysClr val="windowText" lastClr="000000"/>
                          </a:solidFill>
                          <a:latin typeface="Times New Roman"/>
                          <a:ea typeface="平成明朝"/>
                          <a:cs typeface="Times New Roman"/>
                        </a:rPr>
                        <a:t>2</a:t>
                      </a:r>
                      <a:r>
                        <a:rPr lang="en-US" sz="2000" dirty="0">
                          <a:solidFill>
                            <a:sysClr val="windowText" lastClr="000000"/>
                          </a:solidFill>
                          <a:latin typeface="Times New Roman"/>
                          <a:ea typeface="平成明朝"/>
                          <a:cs typeface="Times New Roman"/>
                        </a:rPr>
                        <a:t>h …</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Try different values into the formula</a:t>
                      </a:r>
                      <a:endParaRPr lang="en-IE" sz="2000" dirty="0">
                        <a:solidFill>
                          <a:sysClr val="windowText" lastClr="000000"/>
                        </a:solidFill>
                        <a:latin typeface="Times"/>
                        <a:ea typeface="平成明朝"/>
                        <a:cs typeface="Times New Roman"/>
                      </a:endParaRPr>
                    </a:p>
                    <a:p>
                      <a:pPr marL="342900" lvl="0" indent="-342900">
                        <a:lnSpc>
                          <a:spcPct val="150000"/>
                        </a:lnSpc>
                        <a:spcAft>
                          <a:spcPts val="0"/>
                        </a:spcAft>
                        <a:buFont typeface="Symbol"/>
                        <a:buChar char=""/>
                      </a:pPr>
                      <a:r>
                        <a:rPr lang="en-US" sz="2000" dirty="0">
                          <a:solidFill>
                            <a:sysClr val="windowText" lastClr="000000"/>
                          </a:solidFill>
                          <a:latin typeface="Times New Roman"/>
                          <a:ea typeface="平成明朝"/>
                          <a:cs typeface="Times New Roman"/>
                        </a:rPr>
                        <a:t>Draw a table of results from their calculations and see a pattern.</a:t>
                      </a:r>
                      <a:endParaRPr lang="en-IE" sz="2000" dirty="0">
                        <a:solidFill>
                          <a:sysClr val="windowText" lastClr="000000"/>
                        </a:solidFill>
                        <a:latin typeface="Times"/>
                        <a:ea typeface="平成明朝"/>
                        <a:cs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IE" sz="2000" dirty="0">
                          <a:solidFill>
                            <a:sysClr val="windowText" lastClr="000000"/>
                          </a:solidFill>
                          <a:latin typeface="Times New Roman"/>
                          <a:ea typeface="Times New Roman"/>
                        </a:rPr>
                        <a:t>Present on the board.</a:t>
                      </a:r>
                    </a:p>
                    <a:p>
                      <a:pPr>
                        <a:lnSpc>
                          <a:spcPct val="150000"/>
                        </a:lnSpc>
                        <a:spcAft>
                          <a:spcPts val="0"/>
                        </a:spcAft>
                      </a:pPr>
                      <a:r>
                        <a:rPr lang="en-IE" sz="2000" dirty="0">
                          <a:solidFill>
                            <a:sysClr val="windowText" lastClr="000000"/>
                          </a:solidFill>
                          <a:latin typeface="Times New Roman"/>
                          <a:ea typeface="Times New Roman"/>
                        </a:rPr>
                        <a:t>Start with the most concrete solution, physically acting out the task.</a:t>
                      </a:r>
                    </a:p>
                    <a:p>
                      <a:pPr>
                        <a:lnSpc>
                          <a:spcPct val="150000"/>
                        </a:lnSpc>
                        <a:spcAft>
                          <a:spcPts val="0"/>
                        </a:spcAft>
                      </a:pPr>
                      <a:r>
                        <a:rPr lang="en-US" sz="2000" dirty="0">
                          <a:solidFill>
                            <a:sysClr val="windowText" lastClr="000000"/>
                          </a:solidFill>
                          <a:latin typeface="Times New Roman"/>
                          <a:ea typeface="Times New Roman"/>
                        </a:rPr>
                        <a:t>Trying different values instead of r</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New Roman"/>
                          <a:ea typeface="Times New Roman"/>
                        </a:rPr>
                        <a:t>Measure and calculate objects</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New Roman"/>
                          <a:ea typeface="Times New Roman"/>
                        </a:rPr>
                        <a:t>Algebraically manipulate formula</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New Roman"/>
                          <a:ea typeface="Times New Roman"/>
                        </a:rPr>
                        <a:t>Answers could be given in many different forms – in terms of π, etc.</a:t>
                      </a:r>
                      <a:endParaRPr lang="en-IE" sz="2000" dirty="0">
                        <a:solidFill>
                          <a:sysClr val="windowText" lastClr="000000"/>
                        </a:solidFill>
                        <a:latin typeface="Times New Roman"/>
                        <a:ea typeface="Times New Roman"/>
                      </a:endParaRPr>
                    </a:p>
                    <a:p>
                      <a:pPr>
                        <a:lnSpc>
                          <a:spcPct val="150000"/>
                        </a:lnSpc>
                        <a:spcAft>
                          <a:spcPts val="0"/>
                        </a:spcAft>
                      </a:pPr>
                      <a:r>
                        <a:rPr lang="en-US" sz="2000" dirty="0">
                          <a:solidFill>
                            <a:sysClr val="windowText" lastClr="000000"/>
                          </a:solidFill>
                          <a:latin typeface="Times New Roman"/>
                          <a:ea typeface="Times New Roman"/>
                        </a:rPr>
                        <a:t>See appendix for mathematical answers to potential student responses.</a:t>
                      </a:r>
                      <a:endParaRPr lang="en-IE" sz="2000" dirty="0">
                        <a:solidFill>
                          <a:sysClr val="windowText" lastClr="000000"/>
                        </a:solidFill>
                        <a:latin typeface="Times New Roman"/>
                        <a:ea typeface="Times New Roman"/>
                      </a:endParaRPr>
                    </a:p>
                  </a:txBody>
                  <a:tcPr marL="20696" marR="206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xmlns:a="http://schemas.openxmlformats.org/drawingml/2006/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1513</Words>
  <Application>Microsoft Macintosh PowerPoint</Application>
  <PresentationFormat>Custom</PresentationFormat>
  <Paragraphs>152</Paragraphs>
  <Slides>31</Slides>
  <Notes>1</Notes>
  <HiddenSlides>0</HiddenSlides>
  <MMClips>0</MMClips>
  <ScaleCrop>false</ScaleCrop>
  <HeadingPairs>
    <vt:vector size="4" baseType="variant">
      <vt:variant>
        <vt:lpstr>Design Template</vt:lpstr>
      </vt:variant>
      <vt:variant>
        <vt:i4>3</vt:i4>
      </vt:variant>
      <vt:variant>
        <vt:lpstr>Slide Titles</vt:lpstr>
      </vt:variant>
      <vt:variant>
        <vt:i4>31</vt:i4>
      </vt:variant>
    </vt:vector>
  </HeadingPairs>
  <TitlesOfParts>
    <vt:vector size="34" baseType="lpstr">
      <vt:lpstr>Office Theme</vt:lpstr>
      <vt:lpstr>Echo</vt:lpstr>
      <vt:lpstr>1_Office Theme</vt:lpstr>
      <vt:lpstr>Reflections on Practice</vt:lpstr>
      <vt:lpstr>Over to you</vt:lpstr>
      <vt:lpstr>Cara Shanahan, Stephanie Hassett Colaiste Dun Iascaigh  Gerry Dowling, Annette O’ Donnell Scoil Aireagail </vt:lpstr>
      <vt:lpstr>Details</vt:lpstr>
      <vt:lpstr>Student Learning Goals</vt:lpstr>
      <vt:lpstr>Design of Lesson</vt:lpstr>
      <vt:lpstr>The Task</vt:lpstr>
      <vt:lpstr>Slide 8</vt:lpstr>
      <vt:lpstr>Slide 9</vt:lpstr>
      <vt:lpstr>Slide 10</vt:lpstr>
      <vt:lpstr>Materials</vt:lpstr>
      <vt:lpstr>Materials</vt:lpstr>
      <vt:lpstr>Plan for Peer Observation</vt:lpstr>
      <vt:lpstr>Slide 14</vt:lpstr>
      <vt:lpstr>Slide 15</vt:lpstr>
      <vt:lpstr>Slide 16</vt:lpstr>
      <vt:lpstr>Findings</vt:lpstr>
      <vt:lpstr>Student’s Work</vt:lpstr>
      <vt:lpstr>Student’s Work</vt:lpstr>
      <vt:lpstr>Student’s Work</vt:lpstr>
      <vt:lpstr>Student’s Work</vt:lpstr>
      <vt:lpstr>Student’s Work</vt:lpstr>
      <vt:lpstr>Student’s Work</vt:lpstr>
      <vt:lpstr>Board Plan</vt:lpstr>
      <vt:lpstr>Board Plan</vt:lpstr>
      <vt:lpstr>Findings/Student Learning</vt:lpstr>
      <vt:lpstr>Findings/Student Learning</vt:lpstr>
      <vt:lpstr>Recommendations</vt:lpstr>
      <vt:lpstr>Any Questions?</vt:lpstr>
      <vt:lpstr>Sources Used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Kieran Sweeney</dc:creator>
  <cp:lastModifiedBy>Anne Brosnan</cp:lastModifiedBy>
  <cp:revision>22</cp:revision>
  <dcterms:created xsi:type="dcterms:W3CDTF">2016-04-04T12:02:20Z</dcterms:created>
  <dcterms:modified xsi:type="dcterms:W3CDTF">2016-04-04T12:02:41Z</dcterms:modified>
</cp:coreProperties>
</file>