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0" strictFirstAndLastChars="0" saveSubsetFonts="1">
  <p:sldMasterIdLst>
    <p:sldMasterId id="2147483696" r:id="rId1"/>
    <p:sldMasterId id="2147483720" r:id="rId2"/>
    <p:sldMasterId id="2147483732" r:id="rId3"/>
  </p:sldMasterIdLst>
  <p:notesMasterIdLst>
    <p:notesMasterId r:id="rId22"/>
  </p:notesMasterIdLst>
  <p:sldIdLst>
    <p:sldId id="256" r:id="rId4"/>
    <p:sldId id="271" r:id="rId5"/>
    <p:sldId id="272" r:id="rId6"/>
    <p:sldId id="273" r:id="rId7"/>
    <p:sldId id="275" r:id="rId8"/>
    <p:sldId id="276" r:id="rId9"/>
    <p:sldId id="286" r:id="rId10"/>
    <p:sldId id="277" r:id="rId11"/>
    <p:sldId id="278" r:id="rId12"/>
    <p:sldId id="287" r:id="rId13"/>
    <p:sldId id="279" r:id="rId14"/>
    <p:sldId id="288" r:id="rId15"/>
    <p:sldId id="280" r:id="rId16"/>
    <p:sldId id="282" r:id="rId17"/>
    <p:sldId id="281" r:id="rId18"/>
    <p:sldId id="283" r:id="rId19"/>
    <p:sldId id="285" r:id="rId20"/>
    <p:sldId id="284" r:id="rId21"/>
  </p:sldIdLst>
  <p:sldSz cx="13004800" cy="9753600"/>
  <p:notesSz cx="6858000" cy="9144000"/>
  <p:custDataLst>
    <p:tags r:id="rId24"/>
  </p:custDataLst>
  <p:defaultTextStyle>
    <a:defPPr>
      <a:defRPr lang="en-US"/>
    </a:defPPr>
    <a:lvl1pPr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228553" indent="22855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457105" indent="457105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685658" indent="685658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914213" indent="91421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5534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2637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199745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6852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6"/>
    <p:restoredTop sz="94681"/>
  </p:normalViewPr>
  <p:slideViewPr>
    <p:cSldViewPr>
      <p:cViewPr varScale="1">
        <p:scale>
          <a:sx n="56" d="100"/>
          <a:sy n="56" d="100"/>
        </p:scale>
        <p:origin x="-1072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5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55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105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658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21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553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996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92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30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443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990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65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560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400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249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66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50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39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64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17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896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20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709863" y="1733550"/>
            <a:ext cx="0" cy="2925763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31775" y="2990850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2513" y="2994025"/>
            <a:ext cx="496887" cy="4937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873250" y="2994025"/>
            <a:ext cx="495300" cy="4937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454" y="1950720"/>
            <a:ext cx="9211733" cy="2492587"/>
          </a:xfrm>
        </p:spPr>
        <p:txBody>
          <a:bodyPr/>
          <a:lstStyle>
            <a:lvl1pPr>
              <a:defRPr sz="7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4454" y="5310293"/>
            <a:ext cx="9211733" cy="2817707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79038" y="8886825"/>
            <a:ext cx="2166937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8138" y="8886825"/>
            <a:ext cx="4117975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3250" y="8886825"/>
            <a:ext cx="1733550" cy="649288"/>
          </a:xfrm>
        </p:spPr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66D8C4D6-B1E3-4BE4-B515-99A5813D6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836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8E50189F-D328-4D84-9A9D-BB7DE46D3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4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C17065F-6BED-4888-9025-69F3800FA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47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467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013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06580BA5-77D6-46C0-BE98-B887AC8F3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194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F04D02F7-40F9-4C97-B363-70756ED7C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70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CFC3B4C9-CCEE-4641-850F-DFB2CF72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103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32EC66C1-038D-42EB-A364-61DC1CE90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07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A3BDB2EC-9989-41E4-8C31-9642E8CAA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92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19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22C8EEC-F4B4-434B-A2B0-BEB7252F4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91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8342A56-AEE2-4712-9505-69040B1C0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253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270933"/>
            <a:ext cx="2492587" cy="829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467" y="270933"/>
            <a:ext cx="7261013" cy="829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B864F86-B4C5-477E-81AB-97D63E87C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952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40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49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34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4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421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801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3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617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999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399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35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88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3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373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267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98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/>
              <a:pPr/>
              <a:t>4/13/16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6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6938" y="271463"/>
            <a:ext cx="997108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6938" y="2709863"/>
            <a:ext cx="9971087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9313" y="8886825"/>
            <a:ext cx="411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2000">
                <a:solidFill>
                  <a:srgbClr val="336666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5528924-D14A-4CAC-A0F6-E01FC6DCD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951038" y="433388"/>
            <a:ext cx="0" cy="18430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7488" y="1192213"/>
            <a:ext cx="323850" cy="3254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768350" y="1192213"/>
            <a:ext cx="323850" cy="325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319213" y="1192213"/>
            <a:ext cx="323850" cy="3254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49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43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4000">
          <a:solidFill>
            <a:schemeClr val="tx2"/>
          </a:solidFill>
          <a:latin typeface="+mn-lt"/>
          <a:ea typeface="MS PGothic" pitchFamily="34" charset="-128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400">
          <a:solidFill>
            <a:schemeClr val="tx2"/>
          </a:solidFill>
          <a:latin typeface="+mn-lt"/>
          <a:ea typeface="MS PGothic" pitchFamily="34" charset="-128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4/13/16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7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rojectmaths.i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3" y="3436640"/>
            <a:ext cx="12090864" cy="2736305"/>
          </a:xfrm>
        </p:spPr>
        <p:txBody>
          <a:bodyPr>
            <a:normAutofit/>
          </a:bodyPr>
          <a:lstStyle/>
          <a:p>
            <a:pPr eaLnBrk="1"/>
            <a:r>
              <a:rPr lang="en-US" alt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Reflections on Practice</a:t>
            </a: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220" y="2305477"/>
            <a:ext cx="2556127" cy="1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301" y="196395"/>
            <a:ext cx="115355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Maths Counts 2016</a:t>
            </a:r>
            <a:endParaRPr lang="en-IE" sz="10600" b="1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36" y="853911"/>
            <a:ext cx="3810347" cy="6461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93259" y="17389"/>
            <a:ext cx="2619375" cy="470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08" y="4084712"/>
            <a:ext cx="4339856" cy="396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940" y="4813192"/>
            <a:ext cx="346146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10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87" y="2443163"/>
            <a:ext cx="684076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348796" y="3157926"/>
            <a:ext cx="644411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74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" y="556320"/>
            <a:ext cx="12527937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067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Findings/Student Learning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068488"/>
            <a:ext cx="9971087" cy="7114157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In general we were very impressed with the students findings</a:t>
            </a:r>
          </a:p>
          <a:p>
            <a:pPr marL="487672" indent="-487672">
              <a:defRPr/>
            </a:pPr>
            <a:r>
              <a:rPr lang="en-IE" dirty="0" smtClean="0"/>
              <a:t>Difficulties/ Misconceptions - Starting on week 0, scaling the graph, plotted every point instead of plotting just two points and drawing a line through them</a:t>
            </a:r>
          </a:p>
          <a:p>
            <a:pPr marL="487672" indent="-487672">
              <a:defRPr/>
            </a:pPr>
            <a:r>
              <a:rPr lang="en-IE" dirty="0" smtClean="0"/>
              <a:t>Surprising- One student found the algorithm involved in simultaneous equations without any variables</a:t>
            </a:r>
          </a:p>
          <a:p>
            <a:pPr marL="487672" indent="-487672">
              <a:defRPr/>
            </a:pPr>
            <a:endParaRPr lang="en-IE" dirty="0" smtClean="0"/>
          </a:p>
          <a:p>
            <a:pPr marL="0" indent="0">
              <a:buNone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58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Board Plan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4" y="1996480"/>
            <a:ext cx="12655185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4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Recommendations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84" y="2284512"/>
            <a:ext cx="10657184" cy="7128792"/>
          </a:xfrm>
        </p:spPr>
        <p:txBody>
          <a:bodyPr/>
          <a:lstStyle/>
          <a:p>
            <a:pPr marL="487672" indent="-487672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Arial"/>
                <a:sym typeface="Chalkduster" charset="0"/>
              </a:rPr>
              <a:t>More time in the working out period</a:t>
            </a:r>
          </a:p>
          <a:p>
            <a:pPr marL="487672" indent="-487672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Arial"/>
                <a:sym typeface="Chalkduster" charset="0"/>
              </a:rPr>
              <a:t>Get students to verbalize their work more when they are at the board</a:t>
            </a:r>
          </a:p>
          <a:p>
            <a:pPr marL="487672" indent="-487672">
              <a:defRPr/>
            </a:pPr>
            <a:r>
              <a:rPr lang="en-US" altLang="en-US" sz="4000" dirty="0" smtClean="0">
                <a:solidFill>
                  <a:srgbClr val="000000"/>
                </a:solidFill>
                <a:latin typeface="Arial"/>
                <a:sym typeface="Chalkduster" charset="0"/>
              </a:rPr>
              <a:t>Have a strategy in place to encourage students with low motivation</a:t>
            </a:r>
          </a:p>
          <a:p>
            <a:pPr marL="487672" indent="-487672">
              <a:defRPr/>
            </a:pPr>
            <a:r>
              <a:rPr lang="en-US" sz="4000" dirty="0" smtClean="0">
                <a:solidFill>
                  <a:srgbClr val="000000"/>
                </a:solidFill>
                <a:latin typeface="Arial"/>
                <a:sym typeface="Chalkduster" charset="0"/>
              </a:rPr>
              <a:t>If possible get students to take pictures of the board plan at the end of the lesson</a:t>
            </a:r>
          </a:p>
          <a:p>
            <a:pPr marL="487672" indent="-487672">
              <a:defRPr/>
            </a:pPr>
            <a:r>
              <a:rPr lang="en-US" sz="4000" dirty="0" smtClean="0">
                <a:solidFill>
                  <a:srgbClr val="000000"/>
                </a:solidFill>
                <a:latin typeface="Arial"/>
                <a:sym typeface="Chalkduster" charset="0"/>
              </a:rPr>
              <a:t>Maybe pick a problem which has a lower value for the solution set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6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80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Sources Used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Junior Cycle HL 2014 P1 Q9</a:t>
            </a:r>
            <a:endParaRPr lang="en-IE" dirty="0"/>
          </a:p>
          <a:p>
            <a:r>
              <a:rPr lang="en-US" dirty="0" err="1"/>
              <a:t>Maths</a:t>
            </a:r>
            <a:r>
              <a:rPr lang="en-US" dirty="0"/>
              <a:t> in Action 2 OL</a:t>
            </a:r>
            <a:endParaRPr lang="en-IE" dirty="0"/>
          </a:p>
          <a:p>
            <a:r>
              <a:rPr lang="en-US" u="sng" dirty="0">
                <a:hlinkClick r:id="rId3"/>
              </a:rPr>
              <a:t>www.projectmaths.ie</a:t>
            </a:r>
            <a:endParaRPr lang="en-IE" dirty="0"/>
          </a:p>
          <a:p>
            <a:r>
              <a:rPr lang="en-US" dirty="0"/>
              <a:t>Question with </a:t>
            </a:r>
            <a:r>
              <a:rPr lang="en-US" dirty="0" smtClean="0"/>
              <a:t>coins (from project math's website)</a:t>
            </a:r>
          </a:p>
          <a:p>
            <a:r>
              <a:rPr lang="en-US" dirty="0" smtClean="0"/>
              <a:t>Syllabus </a:t>
            </a:r>
            <a:endParaRPr lang="en-IE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9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4" y="4516760"/>
            <a:ext cx="12090864" cy="2736305"/>
          </a:xfrm>
        </p:spPr>
        <p:txBody>
          <a:bodyPr>
            <a:normAutofit/>
          </a:bodyPr>
          <a:lstStyle/>
          <a:p>
            <a:pPr eaLnBrk="1"/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4506" y="2356520"/>
            <a:ext cx="3275281" cy="18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301" y="196395"/>
            <a:ext cx="115355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Maths Counts 2016</a:t>
            </a:r>
            <a:endParaRPr lang="en-IE" sz="10600" b="1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790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Over to you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Representing simultaneous equations graphically</a:t>
            </a:r>
          </a:p>
          <a:p>
            <a:pPr marL="487672" indent="-487672">
              <a:buNone/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4748" y="876272"/>
            <a:ext cx="9212262" cy="678341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6000" dirty="0" smtClean="0"/>
              <a:t>Lisa </a:t>
            </a:r>
            <a:r>
              <a:rPr lang="en-US" altLang="en-US" sz="6000" dirty="0" err="1" smtClean="0"/>
              <a:t>Carolan,Coláiste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Chú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Chulainn</a:t>
            </a:r>
            <a:r>
              <a:rPr lang="en-US" altLang="en-US" sz="6000" dirty="0" smtClean="0"/>
              <a:t> </a:t>
            </a:r>
            <a:br>
              <a:rPr lang="en-US" altLang="en-US" sz="6000" dirty="0" smtClean="0"/>
            </a:br>
            <a:r>
              <a:rPr lang="en-US" altLang="en-US" sz="6000" dirty="0" smtClean="0"/>
              <a:t>Amy Savage,</a:t>
            </a:r>
            <a:br>
              <a:rPr lang="en-US" altLang="en-US" sz="6000" dirty="0" smtClean="0"/>
            </a:br>
            <a:r>
              <a:rPr lang="en-US" altLang="en-US" sz="6000" dirty="0" err="1" smtClean="0"/>
              <a:t>Coláiste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Chú</a:t>
            </a:r>
            <a:r>
              <a:rPr lang="en-US" altLang="en-US" sz="6000" dirty="0" smtClean="0"/>
              <a:t> </a:t>
            </a:r>
            <a:r>
              <a:rPr lang="en-US" altLang="en-US" sz="6000" dirty="0" err="1" smtClean="0"/>
              <a:t>Chulainn</a:t>
            </a:r>
            <a:r>
              <a:rPr lang="en-US" altLang="en-US" sz="6000" dirty="0" smtClean="0"/>
              <a:t> &amp; Michael Kieran, </a:t>
            </a:r>
            <a:r>
              <a:rPr lang="en-US" altLang="en-US" sz="6000" dirty="0" err="1" smtClean="0"/>
              <a:t>St.Fintina’s</a:t>
            </a:r>
            <a:r>
              <a:rPr lang="en-US" altLang="en-US" sz="6000" dirty="0" smtClean="0"/>
              <a:t>, Longwood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73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Details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Junior Cycle, 2</a:t>
            </a:r>
            <a:r>
              <a:rPr lang="en-IE" baseline="30000" dirty="0" smtClean="0">
                <a:solidFill>
                  <a:srgbClr val="000000"/>
                </a:solidFill>
                <a:ea typeface="ＭＳ Ｐゴシック"/>
                <a:cs typeface="+mn-cs"/>
              </a:rPr>
              <a:t>nd</a:t>
            </a: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 years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1 hour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8</a:t>
            </a:r>
            <a:r>
              <a:rPr lang="en-IE" baseline="30000" dirty="0" smtClean="0">
                <a:solidFill>
                  <a:srgbClr val="000000"/>
                </a:solidFill>
                <a:ea typeface="ＭＳ Ｐゴシック"/>
                <a:cs typeface="+mn-cs"/>
              </a:rPr>
              <a:t>th</a:t>
            </a: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 February 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Algebra, Patterns, Co-Ordinate Geometry and Functions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Font typeface="Wingdings" charset="0"/>
              <a:buChar char="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5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marL="487672" indent="-487672" eaLnBrk="1" hangingPunct="1">
              <a:buFont typeface="Wingdings" charset="0"/>
              <a:buChar char="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4485" y="2662222"/>
          <a:ext cx="11858706" cy="6241687"/>
        </p:xfrm>
        <a:graphic>
          <a:graphicData uri="http://schemas.openxmlformats.org/drawingml/2006/table">
            <a:tbl>
              <a:tblPr/>
              <a:tblGrid>
                <a:gridCol w="3952902"/>
                <a:gridCol w="3952902"/>
                <a:gridCol w="3952902"/>
              </a:tblGrid>
              <a:tr h="423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Lesson 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>
                        <a:latin typeface="Times New Roman"/>
                        <a:ea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number of lesson periods</a:t>
                      </a:r>
                      <a:endParaRPr lang="en-GB" sz="1800" b="1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CoOrdinate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 Geometry</a:t>
                      </a:r>
                      <a:endParaRPr lang="en-GB" sz="18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Drawing a Graph to represent lines</a:t>
                      </a:r>
                      <a:endParaRPr lang="en-GB" sz="18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10</a:t>
                      </a:r>
                      <a:endParaRPr lang="en-GB" sz="1800">
                        <a:latin typeface="Times New Roman"/>
                        <a:ea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511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Number Patterns</a:t>
                      </a:r>
                      <a:endParaRPr lang="en-GB" sz="18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Representing a word problem in a variety of ways</a:t>
                      </a:r>
                      <a:endParaRPr lang="en-GB" sz="18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200"/>
                        <a:buFont typeface="Symbol"/>
                        <a:buChar char="-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table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200"/>
                        <a:buFont typeface="Symbol"/>
                        <a:buChar char="-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graphs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200"/>
                        <a:buFont typeface="Symbol"/>
                        <a:buChar char="-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thinking it out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SzPts val="1200"/>
                        <a:buFont typeface="Symbol"/>
                        <a:buChar char="-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finding a general formula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3</a:t>
                      </a:r>
                      <a:endParaRPr lang="en-GB" sz="1800" dirty="0">
                        <a:latin typeface="Times New Roman"/>
                        <a:ea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Algebra - simultaneous equations</a:t>
                      </a:r>
                      <a:endParaRPr lang="en-GB" sz="1800" dirty="0">
                        <a:solidFill>
                          <a:srgbClr val="000000"/>
                        </a:solidFill>
                        <a:latin typeface="Helvetica"/>
                        <a:ea typeface="Helvetica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Solve first degree equations in one or two variables, with coefficients elements of Z and solutions also elements of Z.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  <a:p>
                      <a:pPr marL="342900" lvl="0" indent="-342900" fontAlgn="base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Draw graphs of the following functions and interpret equations of the form f(x) = g(x) as a comparison of functions</a:t>
                      </a:r>
                      <a:b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</a:b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• f(x) = ax + b, where a, b </a:t>
                      </a: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Arial Unicode MS"/>
                          <a:cs typeface="Arial Unicode MS"/>
                        </a:rPr>
                        <a:t>∈</a:t>
                      </a:r>
                      <a:r>
                        <a:rPr lang="en-US" sz="1800" u="none" strike="noStrike" kern="0" spc="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Arial Unicode MS"/>
                          <a:cs typeface="Arial Unicode MS"/>
                        </a:rPr>
                        <a:t>Z</a:t>
                      </a:r>
                      <a:endParaRPr lang="en-GB" sz="1800" u="none" strike="noStrike" kern="0" spc="0" dirty="0">
                        <a:solidFill>
                          <a:srgbClr val="000000"/>
                        </a:solidFill>
                        <a:effectLst/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"/>
                          <a:ea typeface="Arial Unicode MS"/>
                          <a:cs typeface="Arial Unicode MS"/>
                        </a:rPr>
                        <a:t>3</a:t>
                      </a:r>
                      <a:endParaRPr lang="en-GB" sz="1800" dirty="0">
                        <a:latin typeface="Times New Roman"/>
                        <a:ea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5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Design of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709863"/>
            <a:ext cx="10964217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First we decided on the topic of the lesson.  We then created a problem which could be solved using various methods, including with linear graphs.</a:t>
            </a:r>
            <a:endParaRPr lang="en-IE" dirty="0"/>
          </a:p>
          <a:p>
            <a:pPr marL="487672" indent="-487672">
              <a:defRPr/>
            </a:pPr>
            <a:r>
              <a:rPr lang="en-IE" dirty="0" smtClean="0"/>
              <a:t>We anticipated student responses and designed a layout for the board. </a:t>
            </a:r>
          </a:p>
          <a:p>
            <a:pPr marL="487672" indent="-487672">
              <a:defRPr/>
            </a:pPr>
            <a:r>
              <a:rPr lang="en-IE" dirty="0" smtClean="0"/>
              <a:t>Students attempted another problem in the method of their choice for homework.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808" y="2709863"/>
            <a:ext cx="10964217" cy="6055369"/>
          </a:xfrm>
        </p:spPr>
        <p:txBody>
          <a:bodyPr/>
          <a:lstStyle/>
          <a:p>
            <a:r>
              <a:rPr lang="en-US" sz="2800" dirty="0" smtClean="0"/>
              <a:t>Step 1: Prior knowledge.  Presented students with a linear graph and asked them to find the slope and the y intercept, then form the equation using y=</a:t>
            </a:r>
            <a:r>
              <a:rPr lang="en-US" sz="2800" dirty="0" err="1" smtClean="0"/>
              <a:t>mx+c</a:t>
            </a:r>
            <a:r>
              <a:rPr lang="en-US" sz="2800" dirty="0" smtClean="0"/>
              <a:t>.  (5mins)</a:t>
            </a:r>
          </a:p>
          <a:p>
            <a:r>
              <a:rPr lang="en-US" sz="2800" dirty="0" smtClean="0"/>
              <a:t>Step 2:  Present students with the problem.  Give them time for any questions as they were not allowed during the solving time. (5mins)</a:t>
            </a:r>
          </a:p>
          <a:p>
            <a:r>
              <a:rPr lang="en-US" sz="2800" dirty="0" smtClean="0"/>
              <a:t>Step 3:  Students are given 25 minutes to solve the problem in as many ways as possible.  Students were observed by the teacher and members of the team.  (25mins)</a:t>
            </a:r>
          </a:p>
          <a:p>
            <a:r>
              <a:rPr lang="en-US" sz="2800" dirty="0" smtClean="0"/>
              <a:t>Step 4:  From teacher’s observation, students are called to the board to demonstrate the various methods of solving the problem.</a:t>
            </a:r>
          </a:p>
          <a:p>
            <a:r>
              <a:rPr lang="en-US" sz="2800" dirty="0" smtClean="0"/>
              <a:t>Step 5:  The solutions are discussed as a whole class and students recorded the answers by taking a picture on their iPad.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771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Materials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IE" dirty="0" smtClean="0"/>
              <a:t>Question Sheet with problem, Graph Paper, Rulers and plain paper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5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904" y="147216"/>
            <a:ext cx="9971087" cy="2171700"/>
          </a:xfrm>
        </p:spPr>
        <p:txBody>
          <a:bodyPr/>
          <a:lstStyle/>
          <a:p>
            <a:pPr>
              <a:defRPr/>
            </a:pPr>
            <a:r>
              <a:rPr lang="en-IE" dirty="0" smtClean="0"/>
              <a:t>Plan for </a:t>
            </a:r>
            <a:r>
              <a:rPr lang="en-IE" dirty="0"/>
              <a:t>P</a:t>
            </a:r>
            <a:r>
              <a:rPr lang="en-IE" dirty="0" smtClean="0"/>
              <a:t>eer Observation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6" y="1780456"/>
            <a:ext cx="2638425" cy="465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992" y="5786694"/>
            <a:ext cx="5565304" cy="314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300459" y="4463495"/>
            <a:ext cx="5349403" cy="35837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040" y="1771700"/>
            <a:ext cx="6114348" cy="34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ISPRING_RESOURCE_PATHS_HASH_PRESENTER" val="7402e58fc4d9e1b8256060dab3649d14b7c5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FFFF"/>
      </a:accent3>
      <a:accent4>
        <a:srgbClr val="000000"/>
      </a:accent4>
      <a:accent5>
        <a:srgbClr val="BBD4EE"/>
      </a:accent5>
      <a:accent6>
        <a:srgbClr val="98D078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540</Words>
  <Application>Microsoft Macintosh PowerPoint</Application>
  <PresentationFormat>Custom</PresentationFormat>
  <Paragraphs>62</Paragraphs>
  <Slides>18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Echo</vt:lpstr>
      <vt:lpstr>1_Office Theme</vt:lpstr>
      <vt:lpstr>Reflections on Practice</vt:lpstr>
      <vt:lpstr>Over to you</vt:lpstr>
      <vt:lpstr>Lisa Carolan,Coláiste Chú Chulainn  Amy Savage, Coláiste Chú Chulainn &amp; Michael Kieran, St.Fintina’s, Longwood</vt:lpstr>
      <vt:lpstr>Details</vt:lpstr>
      <vt:lpstr>Student Learning Goals</vt:lpstr>
      <vt:lpstr>Design of Lesson</vt:lpstr>
      <vt:lpstr>Design of Lesson</vt:lpstr>
      <vt:lpstr>Materials</vt:lpstr>
      <vt:lpstr>Plan for Peer Observation</vt:lpstr>
      <vt:lpstr>Slide 10</vt:lpstr>
      <vt:lpstr>Findings</vt:lpstr>
      <vt:lpstr>Slide 12</vt:lpstr>
      <vt:lpstr>Findings/Student Learning</vt:lpstr>
      <vt:lpstr>Board Plan</vt:lpstr>
      <vt:lpstr>Recommendations</vt:lpstr>
      <vt:lpstr>Any Questions?</vt:lpstr>
      <vt:lpstr>Sources Used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Kieran Sweeney</dc:creator>
  <cp:lastModifiedBy>Anne Brosnan</cp:lastModifiedBy>
  <cp:revision>26</cp:revision>
  <dcterms:created xsi:type="dcterms:W3CDTF">2016-04-13T13:03:38Z</dcterms:created>
  <dcterms:modified xsi:type="dcterms:W3CDTF">2016-04-13T13:03:59Z</dcterms:modified>
</cp:coreProperties>
</file>