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0" strictFirstAndLastChars="0" saveSubsetFonts="1">
  <p:sldMasterIdLst>
    <p:sldMasterId id="2147483935" r:id="rId1"/>
  </p:sldMasterIdLst>
  <p:notesMasterIdLst>
    <p:notesMasterId r:id="rId35"/>
  </p:notesMasterIdLst>
  <p:sldIdLst>
    <p:sldId id="256" r:id="rId2"/>
    <p:sldId id="287" r:id="rId3"/>
    <p:sldId id="288" r:id="rId4"/>
    <p:sldId id="289" r:id="rId5"/>
    <p:sldId id="290" r:id="rId6"/>
    <p:sldId id="293" r:id="rId7"/>
    <p:sldId id="294" r:id="rId8"/>
    <p:sldId id="275" r:id="rId9"/>
    <p:sldId id="291" r:id="rId10"/>
    <p:sldId id="292" r:id="rId11"/>
    <p:sldId id="276" r:id="rId12"/>
    <p:sldId id="295" r:id="rId13"/>
    <p:sldId id="296" r:id="rId14"/>
    <p:sldId id="298" r:id="rId15"/>
    <p:sldId id="297" r:id="rId16"/>
    <p:sldId id="305" r:id="rId17"/>
    <p:sldId id="278" r:id="rId18"/>
    <p:sldId id="279" r:id="rId19"/>
    <p:sldId id="280" r:id="rId20"/>
    <p:sldId id="301" r:id="rId21"/>
    <p:sldId id="300" r:id="rId22"/>
    <p:sldId id="302" r:id="rId23"/>
    <p:sldId id="303" r:id="rId24"/>
    <p:sldId id="304" r:id="rId25"/>
    <p:sldId id="306" r:id="rId26"/>
    <p:sldId id="307" r:id="rId27"/>
    <p:sldId id="308" r:id="rId28"/>
    <p:sldId id="309" r:id="rId29"/>
    <p:sldId id="310" r:id="rId30"/>
    <p:sldId id="311" r:id="rId31"/>
    <p:sldId id="312" r:id="rId32"/>
    <p:sldId id="283" r:id="rId33"/>
    <p:sldId id="284" r:id="rId34"/>
  </p:sldIdLst>
  <p:sldSz cx="13004800" cy="9753600"/>
  <p:notesSz cx="6858000" cy="9144000"/>
  <p:custDataLst>
    <p:tags r:id="rId37"/>
  </p:custDataLst>
  <p:defaultTextStyle>
    <a:defPPr>
      <a:defRPr lang="en-US"/>
    </a:defPPr>
    <a:lvl1pPr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1pPr>
    <a:lvl2pPr marL="228553" indent="22855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2pPr>
    <a:lvl3pPr marL="457105" indent="457105"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3pPr>
    <a:lvl4pPr marL="685658" indent="685658"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4pPr>
    <a:lvl5pPr marL="914213" indent="91421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5pPr>
    <a:lvl6pPr marL="2285534" algn="l" defTabSz="914213" rtl="0" eaLnBrk="1" latinLnBrk="0" hangingPunct="1">
      <a:defRPr sz="4300" kern="1200">
        <a:solidFill>
          <a:srgbClr val="FFFFFF"/>
        </a:solidFill>
        <a:latin typeface="Chalkduster" charset="0"/>
        <a:ea typeface="Chalkduster" charset="0"/>
        <a:cs typeface="Chalkduster" charset="0"/>
        <a:sym typeface="Chalkduster" charset="0"/>
      </a:defRPr>
    </a:lvl6pPr>
    <a:lvl7pPr marL="2742637" algn="l" defTabSz="914213" rtl="0" eaLnBrk="1" latinLnBrk="0" hangingPunct="1">
      <a:defRPr sz="4300" kern="1200">
        <a:solidFill>
          <a:srgbClr val="FFFFFF"/>
        </a:solidFill>
        <a:latin typeface="Chalkduster" charset="0"/>
        <a:ea typeface="Chalkduster" charset="0"/>
        <a:cs typeface="Chalkduster" charset="0"/>
        <a:sym typeface="Chalkduster" charset="0"/>
      </a:defRPr>
    </a:lvl7pPr>
    <a:lvl8pPr marL="3199745" algn="l" defTabSz="914213" rtl="0" eaLnBrk="1" latinLnBrk="0" hangingPunct="1">
      <a:defRPr sz="4300" kern="1200">
        <a:solidFill>
          <a:srgbClr val="FFFFFF"/>
        </a:solidFill>
        <a:latin typeface="Chalkduster" charset="0"/>
        <a:ea typeface="Chalkduster" charset="0"/>
        <a:cs typeface="Chalkduster" charset="0"/>
        <a:sym typeface="Chalkduster" charset="0"/>
      </a:defRPr>
    </a:lvl8pPr>
    <a:lvl9pPr marL="3656852" algn="l" defTabSz="914213" rtl="0" eaLnBrk="1" latinLnBrk="0" hangingPunct="1">
      <a:defRPr sz="4300" kern="1200">
        <a:solidFill>
          <a:srgbClr val="FFFFFF"/>
        </a:solidFill>
        <a:latin typeface="Chalkduster" charset="0"/>
        <a:ea typeface="Chalkduster" charset="0"/>
        <a:cs typeface="Chalkduster" charset="0"/>
        <a:sym typeface="Chalkduster" charset="0"/>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00" d="100"/>
          <a:sy n="100" d="100"/>
        </p:scale>
        <p:origin x="-88" y="200"/>
      </p:cViewPr>
      <p:guideLst>
        <p:guide orient="horz" pos="3072"/>
        <p:guide pos="4096"/>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gs" Target="tags/tag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sym typeface="Avenir" charset="0"/>
              </a:rPr>
              <a:t>Click to edit Master text styles</a:t>
            </a:r>
          </a:p>
          <a:p>
            <a:pPr lvl="1"/>
            <a:r>
              <a:rPr lang="en-US" altLang="en-US" noProof="0" smtClean="0">
                <a:sym typeface="Avenir" charset="0"/>
              </a:rPr>
              <a:t>Second level</a:t>
            </a:r>
          </a:p>
          <a:p>
            <a:pPr lvl="2"/>
            <a:r>
              <a:rPr lang="en-US" altLang="en-US" noProof="0" smtClean="0">
                <a:sym typeface="Avenir" charset="0"/>
              </a:rPr>
              <a:t>Third level</a:t>
            </a:r>
          </a:p>
          <a:p>
            <a:pPr lvl="3"/>
            <a:r>
              <a:rPr lang="en-US" altLang="en-US" noProof="0" smtClean="0">
                <a:sym typeface="Avenir" charset="0"/>
              </a:rPr>
              <a:t>Fourth level</a:t>
            </a:r>
          </a:p>
          <a:p>
            <a:pPr lvl="4"/>
            <a:r>
              <a:rPr lang="en-US" altLang="en-US" noProof="0" smtClean="0">
                <a:sym typeface="Avenir" charset="0"/>
              </a:rPr>
              <a:t>Fifth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5538687"/>
      </p:ext>
    </p:extLst>
  </p:cSld>
  <p:clrMap bg1="lt1" tx1="dk1" bg2="lt2" tx2="dk2" accent1="accent1" accent2="accent2" accent3="accent3" accent4="accent4" accent5="accent5" accent6="accent6" hlink="hlink" folHlink="folHlink"/>
  <p:notesStyle>
    <a:lvl1pPr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55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105"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658"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21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258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82507" y="-6773"/>
            <a:ext cx="5349239" cy="9760374"/>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3123628" y="1962764"/>
            <a:ext cx="9146263" cy="3720816"/>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816403" y="5683580"/>
            <a:ext cx="7453488" cy="197480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a:xfrm>
            <a:off x="5687906" y="8367325"/>
            <a:ext cx="4612314" cy="519289"/>
          </a:xfrm>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45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266" y="6731186"/>
            <a:ext cx="10686625" cy="806027"/>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45080" y="1325670"/>
            <a:ext cx="8774340" cy="45012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911"/>
            </a:lvl1pPr>
            <a:lvl2pPr marL="546171" indent="0">
              <a:buNone/>
              <a:defRPr sz="1911"/>
            </a:lvl2pPr>
            <a:lvl3pPr marL="1092342" indent="0">
              <a:buNone/>
              <a:defRPr sz="1911"/>
            </a:lvl3pPr>
            <a:lvl4pPr marL="1638513" indent="0">
              <a:buNone/>
              <a:defRPr sz="1911"/>
            </a:lvl4pPr>
            <a:lvl5pPr marL="2184684" indent="0">
              <a:buNone/>
              <a:defRPr sz="1911"/>
            </a:lvl5pPr>
            <a:lvl6pPr marL="2730856" indent="0">
              <a:buNone/>
              <a:defRPr sz="1911"/>
            </a:lvl6pPr>
            <a:lvl7pPr marL="3277027" indent="0">
              <a:buNone/>
              <a:defRPr sz="1911"/>
            </a:lvl7pPr>
            <a:lvl8pPr marL="3823198" indent="0">
              <a:buNone/>
              <a:defRPr sz="1911"/>
            </a:lvl8pPr>
            <a:lvl9pPr marL="4369369" indent="0">
              <a:buNone/>
              <a:defRPr sz="1911"/>
            </a:lvl9pPr>
          </a:lstStyle>
          <a:p>
            <a:r>
              <a:rPr lang="en-US" smtClean="0"/>
              <a:t>Click icon to add picture</a:t>
            </a:r>
            <a:endParaRPr lang="en-US" dirty="0"/>
          </a:p>
        </p:txBody>
      </p:sp>
      <p:sp>
        <p:nvSpPr>
          <p:cNvPr id="4" name="Text Placeholder 3"/>
          <p:cNvSpPr>
            <a:spLocks noGrp="1"/>
          </p:cNvSpPr>
          <p:nvPr>
            <p:ph type="body" sz="half" idx="2"/>
          </p:nvPr>
        </p:nvSpPr>
        <p:spPr>
          <a:xfrm>
            <a:off x="1583266" y="7537213"/>
            <a:ext cx="10686625" cy="702168"/>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3/31/16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45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267" y="975360"/>
            <a:ext cx="10686625" cy="4334933"/>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83267" y="6177280"/>
            <a:ext cx="10686627" cy="2059093"/>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47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14" name="TextBox 13"/>
          <p:cNvSpPr txBox="1"/>
          <p:nvPr/>
        </p:nvSpPr>
        <p:spPr>
          <a:xfrm>
            <a:off x="1705186" y="1227411"/>
            <a:ext cx="650240" cy="83168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557" dirty="0">
                <a:solidFill>
                  <a:schemeClr val="tx1"/>
                </a:solidFill>
                <a:effectLst/>
              </a:rPr>
              <a:t>“</a:t>
            </a:r>
          </a:p>
        </p:txBody>
      </p:sp>
      <p:sp>
        <p:nvSpPr>
          <p:cNvPr id="15" name="TextBox 14"/>
          <p:cNvSpPr txBox="1"/>
          <p:nvPr/>
        </p:nvSpPr>
        <p:spPr>
          <a:xfrm>
            <a:off x="11619653" y="4009812"/>
            <a:ext cx="650240" cy="83168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557" dirty="0">
                <a:solidFill>
                  <a:schemeClr val="tx1"/>
                </a:solidFill>
                <a:effectLst/>
              </a:rPr>
              <a:t>”</a:t>
            </a:r>
          </a:p>
        </p:txBody>
      </p:sp>
      <p:sp>
        <p:nvSpPr>
          <p:cNvPr id="2" name="Title 1"/>
          <p:cNvSpPr>
            <a:spLocks noGrp="1"/>
          </p:cNvSpPr>
          <p:nvPr>
            <p:ph type="title"/>
          </p:nvPr>
        </p:nvSpPr>
        <p:spPr>
          <a:xfrm>
            <a:off x="2355426" y="975361"/>
            <a:ext cx="9589346" cy="390143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599266" y="4876798"/>
            <a:ext cx="9101669" cy="541867"/>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583266" y="6177280"/>
            <a:ext cx="10686625" cy="2059093"/>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841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83268" y="4705537"/>
            <a:ext cx="10686623" cy="208896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83266" y="6794497"/>
            <a:ext cx="10686624" cy="122368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682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14" name="TextBox 13"/>
          <p:cNvSpPr txBox="1"/>
          <p:nvPr/>
        </p:nvSpPr>
        <p:spPr>
          <a:xfrm>
            <a:off x="1705186" y="1227411"/>
            <a:ext cx="650240" cy="83168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557" dirty="0">
                <a:solidFill>
                  <a:schemeClr val="tx1"/>
                </a:solidFill>
                <a:effectLst/>
              </a:rPr>
              <a:t>“</a:t>
            </a:r>
          </a:p>
        </p:txBody>
      </p:sp>
      <p:sp>
        <p:nvSpPr>
          <p:cNvPr id="15" name="TextBox 14"/>
          <p:cNvSpPr txBox="1"/>
          <p:nvPr/>
        </p:nvSpPr>
        <p:spPr>
          <a:xfrm>
            <a:off x="11619653" y="4009812"/>
            <a:ext cx="650240" cy="831681"/>
          </a:xfrm>
          <a:prstGeom prst="rect">
            <a:avLst/>
          </a:prstGeom>
        </p:spPr>
        <p:txBody>
          <a:bodyPr vert="horz" lIns="97536" tIns="48768" rIns="97536" bIns="4876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557" dirty="0">
                <a:solidFill>
                  <a:schemeClr val="tx1"/>
                </a:solidFill>
                <a:effectLst/>
              </a:rPr>
              <a:t>”</a:t>
            </a:r>
          </a:p>
        </p:txBody>
      </p:sp>
      <p:sp>
        <p:nvSpPr>
          <p:cNvPr id="2" name="Title 1"/>
          <p:cNvSpPr>
            <a:spLocks noGrp="1"/>
          </p:cNvSpPr>
          <p:nvPr>
            <p:ph type="title"/>
          </p:nvPr>
        </p:nvSpPr>
        <p:spPr>
          <a:xfrm>
            <a:off x="2355426" y="975361"/>
            <a:ext cx="9589346" cy="390143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83267" y="5527040"/>
            <a:ext cx="10686624" cy="1264356"/>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583266" y="6791395"/>
            <a:ext cx="10686624" cy="1444978"/>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9596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83267" y="975361"/>
            <a:ext cx="10686626" cy="3878862"/>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583267" y="4985173"/>
            <a:ext cx="10686627" cy="1192107"/>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583266" y="6177280"/>
            <a:ext cx="10686627" cy="2059093"/>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5648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021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1499" y="975360"/>
            <a:ext cx="1888394" cy="72610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83266" y="975360"/>
            <a:ext cx="8554391" cy="726101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57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681981" y="8344365"/>
            <a:ext cx="587911" cy="519289"/>
          </a:xfrm>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556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765" y="3793065"/>
            <a:ext cx="9526130" cy="300143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743763" y="6794497"/>
            <a:ext cx="9526131" cy="122368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3/31/16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892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3266" y="975361"/>
            <a:ext cx="10686627" cy="249258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3267" y="3793066"/>
            <a:ext cx="5221392" cy="444330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48498" y="3793067"/>
            <a:ext cx="5221393" cy="444330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081EB3-8125-4699-9E01-7D10BFE4A4BD}" type="datetimeFigureOut">
              <a:rPr lang="en-GB" smtClean="0"/>
              <a:pPr/>
              <a:t>3/31/16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160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890324" y="3781025"/>
            <a:ext cx="4914334" cy="819573"/>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265" y="4743590"/>
            <a:ext cx="5221393" cy="349278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339187" y="3793066"/>
            <a:ext cx="4930706" cy="819573"/>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48498" y="4743590"/>
            <a:ext cx="5221393" cy="349278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081EB3-8125-4699-9E01-7D10BFE4A4BD}" type="datetimeFigureOut">
              <a:rPr lang="en-GB" smtClean="0"/>
              <a:pPr/>
              <a:t>3/31/16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200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081EB3-8125-4699-9E01-7D10BFE4A4BD}" type="datetimeFigureOut">
              <a:rPr lang="en-GB" smtClean="0"/>
              <a:pPr/>
              <a:t>3/31/16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885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pPr/>
              <a:t>3/31/16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17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267" y="2275840"/>
            <a:ext cx="3785729" cy="195072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612835" y="975359"/>
            <a:ext cx="6657056" cy="7261015"/>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83267" y="4226560"/>
            <a:ext cx="3785729" cy="260096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3/31/16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089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572" y="2492585"/>
            <a:ext cx="5787902" cy="195072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8100994" y="1300480"/>
            <a:ext cx="3499706" cy="65024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911"/>
            </a:lvl1pPr>
            <a:lvl2pPr marL="546171" indent="0">
              <a:buNone/>
              <a:defRPr sz="1911"/>
            </a:lvl2pPr>
            <a:lvl3pPr marL="1092342" indent="0">
              <a:buNone/>
              <a:defRPr sz="1911"/>
            </a:lvl3pPr>
            <a:lvl4pPr marL="1638513" indent="0">
              <a:buNone/>
              <a:defRPr sz="1911"/>
            </a:lvl4pPr>
            <a:lvl5pPr marL="2184684" indent="0">
              <a:buNone/>
              <a:defRPr sz="1911"/>
            </a:lvl5pPr>
            <a:lvl6pPr marL="2730856" indent="0">
              <a:buNone/>
              <a:defRPr sz="1911"/>
            </a:lvl6pPr>
            <a:lvl7pPr marL="3277027" indent="0">
              <a:buNone/>
              <a:defRPr sz="1911"/>
            </a:lvl7pPr>
            <a:lvl8pPr marL="3823198" indent="0">
              <a:buNone/>
              <a:defRPr sz="1911"/>
            </a:lvl8pPr>
            <a:lvl9pPr marL="4369369" indent="0">
              <a:buNone/>
              <a:defRPr sz="1911"/>
            </a:lvl9pPr>
          </a:lstStyle>
          <a:p>
            <a:r>
              <a:rPr lang="en-US" smtClean="0"/>
              <a:t>Click icon to add picture</a:t>
            </a:r>
            <a:endParaRPr lang="en-US" dirty="0"/>
          </a:p>
        </p:txBody>
      </p:sp>
      <p:sp>
        <p:nvSpPr>
          <p:cNvPr id="4" name="Text Placeholder 3"/>
          <p:cNvSpPr>
            <a:spLocks noGrp="1"/>
          </p:cNvSpPr>
          <p:nvPr>
            <p:ph type="body" sz="half" idx="2"/>
          </p:nvPr>
        </p:nvSpPr>
        <p:spPr>
          <a:xfrm>
            <a:off x="1581572" y="4443305"/>
            <a:ext cx="5787902" cy="260096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3/31/16</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81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60867" y="1"/>
            <a:ext cx="2599267" cy="97536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583266" y="975361"/>
            <a:ext cx="10686627" cy="2492585"/>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83265" y="3793066"/>
            <a:ext cx="10686627" cy="444330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81500" y="8367325"/>
            <a:ext cx="1219200" cy="519289"/>
          </a:xfrm>
          <a:prstGeom prst="rect">
            <a:avLst/>
          </a:prstGeom>
        </p:spPr>
        <p:txBody>
          <a:bodyPr vert="horz" lIns="91440" tIns="45720" rIns="91440" bIns="45720" rtlCol="0" anchor="ctr"/>
          <a:lstStyle>
            <a:lvl1pPr algn="r">
              <a:defRPr sz="1195" b="0" i="0">
                <a:solidFill>
                  <a:schemeClr val="tx1"/>
                </a:solidFill>
                <a:effectLst/>
                <a:latin typeface="+mn-lt"/>
              </a:defRPr>
            </a:lvl1pPr>
          </a:lstStyle>
          <a:p>
            <a:fld id="{03081EB3-8125-4699-9E01-7D10BFE4A4BD}" type="datetimeFigureOut">
              <a:rPr lang="en-GB" smtClean="0"/>
              <a:pPr/>
              <a:t>3/31/16</a:t>
            </a:fld>
            <a:endParaRPr lang="en-GB"/>
          </a:p>
        </p:txBody>
      </p:sp>
      <p:sp>
        <p:nvSpPr>
          <p:cNvPr id="5" name="Footer Placeholder 4"/>
          <p:cNvSpPr>
            <a:spLocks noGrp="1"/>
          </p:cNvSpPr>
          <p:nvPr>
            <p:ph type="ftr" sz="quarter" idx="3"/>
          </p:nvPr>
        </p:nvSpPr>
        <p:spPr>
          <a:xfrm>
            <a:off x="2743765" y="8367325"/>
            <a:ext cx="7556455" cy="519289"/>
          </a:xfrm>
          <a:prstGeom prst="rect">
            <a:avLst/>
          </a:prstGeom>
        </p:spPr>
        <p:txBody>
          <a:bodyPr vert="horz" lIns="91440" tIns="45720" rIns="91440" bIns="45720" rtlCol="0" anchor="ctr"/>
          <a:lstStyle>
            <a:lvl1pPr algn="l">
              <a:defRPr sz="1195"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1681981" y="8367325"/>
            <a:ext cx="587911" cy="519289"/>
          </a:xfrm>
          <a:prstGeom prst="rect">
            <a:avLst/>
          </a:prstGeom>
        </p:spPr>
        <p:txBody>
          <a:bodyPr vert="horz" lIns="91440" tIns="45720" rIns="91440" bIns="45720" rtlCol="0" anchor="ctr"/>
          <a:lstStyle>
            <a:lvl1pPr algn="r">
              <a:defRPr sz="1195" b="0" i="0">
                <a:solidFill>
                  <a:schemeClr val="tx1"/>
                </a:solidFill>
                <a:effectLst/>
                <a:latin typeface="+mn-lt"/>
              </a:defRPr>
            </a:lvl1pPr>
          </a:lstStyle>
          <a:p>
            <a:fld id="{67AEEBB3-2485-493F-8217-94AB077B708F}"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22019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xStyles>
    <p:titleStyle>
      <a:lvl1pPr algn="ctr" defTabSz="546171" rtl="0" eaLnBrk="1" latinLnBrk="0" hangingPunct="1">
        <a:spcBef>
          <a:spcPct val="0"/>
        </a:spcBef>
        <a:buNone/>
        <a:defRPr sz="4778"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1357" indent="-341357" algn="l" defTabSz="546171" rtl="0" eaLnBrk="1" latinLnBrk="0" hangingPunct="1">
        <a:spcBef>
          <a:spcPct val="20000"/>
        </a:spcBef>
        <a:spcAft>
          <a:spcPts val="717"/>
        </a:spcAft>
        <a:buClr>
          <a:schemeClr val="accent1">
            <a:lumMod val="75000"/>
          </a:schemeClr>
        </a:buClr>
        <a:buSzPct val="145000"/>
        <a:buFont typeface="Arial"/>
        <a:buChar char="•"/>
        <a:defRPr sz="2867" kern="1200" cap="none">
          <a:solidFill>
            <a:schemeClr val="tx1"/>
          </a:solidFill>
          <a:effectLst/>
          <a:latin typeface="+mn-lt"/>
          <a:ea typeface="+mn-ea"/>
          <a:cs typeface="+mn-cs"/>
        </a:defRPr>
      </a:lvl1pPr>
      <a:lvl2pPr marL="887528" indent="-341357" algn="l" defTabSz="546171" rtl="0" eaLnBrk="1" latinLnBrk="0" hangingPunct="1">
        <a:spcBef>
          <a:spcPct val="20000"/>
        </a:spcBef>
        <a:spcAft>
          <a:spcPts val="717"/>
        </a:spcAft>
        <a:buClr>
          <a:schemeClr val="accent1">
            <a:lumMod val="75000"/>
          </a:schemeClr>
        </a:buClr>
        <a:buSzPct val="145000"/>
        <a:buFont typeface="Arial"/>
        <a:buChar char="•"/>
        <a:defRPr sz="2389" kern="1200" cap="none">
          <a:solidFill>
            <a:schemeClr val="tx1"/>
          </a:solidFill>
          <a:effectLst/>
          <a:latin typeface="+mn-lt"/>
          <a:ea typeface="+mn-ea"/>
          <a:cs typeface="+mn-cs"/>
        </a:defRPr>
      </a:lvl2pPr>
      <a:lvl3pPr marL="1433699" indent="-341357" algn="l" defTabSz="546171" rtl="0" eaLnBrk="1" latinLnBrk="0" hangingPunct="1">
        <a:spcBef>
          <a:spcPct val="20000"/>
        </a:spcBef>
        <a:spcAft>
          <a:spcPts val="717"/>
        </a:spcAft>
        <a:buClr>
          <a:schemeClr val="accent1">
            <a:lumMod val="75000"/>
          </a:schemeClr>
        </a:buClr>
        <a:buSzPct val="145000"/>
        <a:buFont typeface="Arial"/>
        <a:buChar char="•"/>
        <a:defRPr sz="2150" kern="1200" cap="none">
          <a:solidFill>
            <a:schemeClr val="tx1"/>
          </a:solidFill>
          <a:effectLst/>
          <a:latin typeface="+mn-lt"/>
          <a:ea typeface="+mn-ea"/>
          <a:cs typeface="+mn-cs"/>
        </a:defRPr>
      </a:lvl3pPr>
      <a:lvl4pPr marL="1843328" indent="-204814" algn="l" defTabSz="546171" rtl="0" eaLnBrk="1" latinLnBrk="0" hangingPunct="1">
        <a:spcBef>
          <a:spcPct val="20000"/>
        </a:spcBef>
        <a:spcAft>
          <a:spcPts val="717"/>
        </a:spcAft>
        <a:buClr>
          <a:schemeClr val="accent1">
            <a:lumMod val="75000"/>
          </a:schemeClr>
        </a:buClr>
        <a:buSzPct val="145000"/>
        <a:buFont typeface="Arial"/>
        <a:buChar char="•"/>
        <a:defRPr sz="1911" kern="1200" cap="none">
          <a:solidFill>
            <a:schemeClr val="tx1"/>
          </a:solidFill>
          <a:effectLst/>
          <a:latin typeface="+mn-lt"/>
          <a:ea typeface="+mn-ea"/>
          <a:cs typeface="+mn-cs"/>
        </a:defRPr>
      </a:lvl4pPr>
      <a:lvl5pPr marL="2389499" indent="-204814" algn="l" defTabSz="546171" rtl="0" eaLnBrk="1" latinLnBrk="0" hangingPunct="1">
        <a:spcBef>
          <a:spcPct val="20000"/>
        </a:spcBef>
        <a:spcAft>
          <a:spcPts val="717"/>
        </a:spcAft>
        <a:buClr>
          <a:schemeClr val="accent1">
            <a:lumMod val="75000"/>
          </a:schemeClr>
        </a:buClr>
        <a:buSzPct val="145000"/>
        <a:buFont typeface="Arial"/>
        <a:buChar char="•"/>
        <a:defRPr sz="1672" kern="1200" cap="none">
          <a:solidFill>
            <a:schemeClr val="tx1"/>
          </a:solidFill>
          <a:effectLst/>
          <a:latin typeface="+mn-lt"/>
          <a:ea typeface="+mn-ea"/>
          <a:cs typeface="+mn-cs"/>
        </a:defRPr>
      </a:lvl5pPr>
      <a:lvl6pPr marL="3003941" indent="-273086" algn="l" defTabSz="546171" rtl="0" eaLnBrk="1" latinLnBrk="0" hangingPunct="1">
        <a:spcBef>
          <a:spcPct val="20000"/>
        </a:spcBef>
        <a:spcAft>
          <a:spcPts val="717"/>
        </a:spcAft>
        <a:buClr>
          <a:schemeClr val="accent1">
            <a:lumMod val="75000"/>
          </a:schemeClr>
        </a:buClr>
        <a:buSzPct val="145000"/>
        <a:buFont typeface="Arial"/>
        <a:buChar char="•"/>
        <a:defRPr sz="1672" kern="1200" cap="none">
          <a:solidFill>
            <a:schemeClr val="tx1"/>
          </a:solidFill>
          <a:effectLst/>
          <a:latin typeface="+mn-lt"/>
          <a:ea typeface="+mn-ea"/>
          <a:cs typeface="+mn-cs"/>
        </a:defRPr>
      </a:lvl6pPr>
      <a:lvl7pPr marL="3550112" indent="-273086" algn="l" defTabSz="546171" rtl="0" eaLnBrk="1" latinLnBrk="0" hangingPunct="1">
        <a:spcBef>
          <a:spcPct val="20000"/>
        </a:spcBef>
        <a:spcAft>
          <a:spcPts val="717"/>
        </a:spcAft>
        <a:buClr>
          <a:schemeClr val="accent1">
            <a:lumMod val="75000"/>
          </a:schemeClr>
        </a:buClr>
        <a:buSzPct val="145000"/>
        <a:buFont typeface="Arial"/>
        <a:buChar char="•"/>
        <a:defRPr sz="1672" kern="1200" cap="none">
          <a:solidFill>
            <a:schemeClr val="tx1"/>
          </a:solidFill>
          <a:effectLst/>
          <a:latin typeface="+mn-lt"/>
          <a:ea typeface="+mn-ea"/>
          <a:cs typeface="+mn-cs"/>
        </a:defRPr>
      </a:lvl7pPr>
      <a:lvl8pPr marL="4096283" indent="-273086" algn="l" defTabSz="546171" rtl="0" eaLnBrk="1" latinLnBrk="0" hangingPunct="1">
        <a:spcBef>
          <a:spcPct val="20000"/>
        </a:spcBef>
        <a:spcAft>
          <a:spcPts val="717"/>
        </a:spcAft>
        <a:buClr>
          <a:schemeClr val="accent1">
            <a:lumMod val="75000"/>
          </a:schemeClr>
        </a:buClr>
        <a:buSzPct val="145000"/>
        <a:buFont typeface="Arial"/>
        <a:buChar char="•"/>
        <a:defRPr sz="1672" kern="1200" cap="none">
          <a:solidFill>
            <a:schemeClr val="tx1"/>
          </a:solidFill>
          <a:effectLst/>
          <a:latin typeface="+mn-lt"/>
          <a:ea typeface="+mn-ea"/>
          <a:cs typeface="+mn-cs"/>
        </a:defRPr>
      </a:lvl8pPr>
      <a:lvl9pPr marL="4642455" indent="-273086" algn="l" defTabSz="546171" rtl="0" eaLnBrk="1" latinLnBrk="0" hangingPunct="1">
        <a:spcBef>
          <a:spcPct val="20000"/>
        </a:spcBef>
        <a:spcAft>
          <a:spcPts val="717"/>
        </a:spcAft>
        <a:buClr>
          <a:schemeClr val="accent1">
            <a:lumMod val="75000"/>
          </a:schemeClr>
        </a:buClr>
        <a:buSzPct val="145000"/>
        <a:buFont typeface="Arial"/>
        <a:buChar char="•"/>
        <a:defRPr sz="1672" kern="1200" cap="none">
          <a:solidFill>
            <a:schemeClr val="tx1"/>
          </a:solidFill>
          <a:effectLst/>
          <a:latin typeface="+mn-lt"/>
          <a:ea typeface="+mn-ea"/>
          <a:cs typeface="+mn-cs"/>
        </a:defRPr>
      </a:lvl9pPr>
    </p:bodyStyle>
    <p:otherStyle>
      <a:defPPr>
        <a:defRPr lang="en-US"/>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p:otherStyle>
  </p:txStyles>
  <p:extLst>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3" y="3436640"/>
            <a:ext cx="12090864" cy="2736305"/>
          </a:xfrm>
        </p:spPr>
        <p:txBody>
          <a:bodyPr>
            <a:normAutofit/>
          </a:bodyPr>
          <a:lstStyle/>
          <a:p>
            <a:pPr eaLnBrk="1"/>
            <a:r>
              <a:rPr lang="en-US" altLang="en-US" sz="8000" i="1" dirty="0">
                <a:latin typeface="Arial" panose="020B0604020202020204" pitchFamily="34" charset="0"/>
                <a:cs typeface="Arial" panose="020B0604020202020204" pitchFamily="34" charset="0"/>
              </a:rPr>
              <a:t>Reflections on Practice</a:t>
            </a:r>
          </a:p>
        </p:txBody>
      </p:sp>
      <p:pic>
        <p:nvPicPr>
          <p:cNvPr id="5124" name="Picture 4" descr="tile_blackboard_gre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220" y="2305477"/>
            <a:ext cx="2556127" cy="16946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4" name="TextBox 3"/>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charset="0"/>
                <a:ea typeface="Comic Sans MS" charset="0"/>
                <a:cs typeface="Comic Sans MS" charset="0"/>
              </a:rPr>
              <a:t>Design of the lesson</a:t>
            </a:r>
            <a:endParaRPr lang="en-GB" dirty="0">
              <a:latin typeface="Comic Sans MS" charset="0"/>
              <a:ea typeface="Comic Sans MS" charset="0"/>
              <a:cs typeface="Comic Sans MS"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21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latin typeface="Comic Sans MS" charset="0"/>
                <a:ea typeface="Comic Sans MS" charset="0"/>
                <a:cs typeface="Comic Sans MS" charset="0"/>
              </a:rPr>
              <a:t>Identify the task</a:t>
            </a:r>
            <a:endParaRPr lang="en-IE" dirty="0">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pPr marL="487672" indent="-487672">
              <a:defRPr/>
            </a:pPr>
            <a:r>
              <a:rPr lang="en-GB" dirty="0" smtClean="0">
                <a:latin typeface="Comic Sans MS" charset="0"/>
                <a:ea typeface="Comic Sans MS" charset="0"/>
                <a:cs typeface="Comic Sans MS" charset="0"/>
              </a:rPr>
              <a:t>Looked for a task that we hoped would allow the students to meet the goals we had set.</a:t>
            </a:r>
          </a:p>
          <a:p>
            <a:pPr marL="487672" indent="-487672">
              <a:defRPr/>
            </a:pPr>
            <a:r>
              <a:rPr lang="en-GB" dirty="0" smtClean="0">
                <a:latin typeface="Comic Sans MS" charset="0"/>
                <a:ea typeface="Comic Sans MS" charset="0"/>
                <a:cs typeface="Comic Sans MS" charset="0"/>
              </a:rPr>
              <a:t>Used a task adapted from a question from the textbook.</a:t>
            </a:r>
          </a:p>
          <a:p>
            <a:pPr marL="0" indent="0">
              <a:buNone/>
              <a:defRPr/>
            </a:pPr>
            <a:r>
              <a:rPr lang="en-GB" b="1" i="1" dirty="0">
                <a:latin typeface="Comic Sans MS" charset="0"/>
                <a:ea typeface="Comic Sans MS" charset="0"/>
                <a:cs typeface="Comic Sans MS" charset="0"/>
              </a:rPr>
              <a:t> </a:t>
            </a:r>
            <a:r>
              <a:rPr lang="en-GB" b="1" i="1" dirty="0" smtClean="0">
                <a:latin typeface="Comic Sans MS" charset="0"/>
                <a:ea typeface="Comic Sans MS" charset="0"/>
                <a:cs typeface="Comic Sans MS" charset="0"/>
              </a:rPr>
              <a:t>    </a:t>
            </a:r>
          </a:p>
          <a:p>
            <a:pPr marL="0" indent="0">
              <a:buNone/>
              <a:defRPr/>
            </a:pPr>
            <a:r>
              <a:rPr lang="en-GB" b="1" i="1" dirty="0" smtClean="0">
                <a:latin typeface="Comic Sans MS" charset="0"/>
                <a:ea typeface="Comic Sans MS" charset="0"/>
                <a:cs typeface="Comic Sans MS" charset="0"/>
              </a:rPr>
              <a:t>  </a:t>
            </a:r>
            <a:r>
              <a:rPr lang="en-US" b="1" i="1" dirty="0" smtClean="0">
                <a:latin typeface="Comic Sans MS" charset="0"/>
                <a:ea typeface="Comic Sans MS" charset="0"/>
                <a:cs typeface="Comic Sans MS" charset="0"/>
              </a:rPr>
              <a:t>“</a:t>
            </a:r>
            <a:r>
              <a:rPr lang="en-US" b="1" i="1" dirty="0">
                <a:latin typeface="Comic Sans MS" charset="0"/>
                <a:ea typeface="Comic Sans MS" charset="0"/>
                <a:cs typeface="Comic Sans MS" charset="0"/>
              </a:rPr>
              <a:t>Using any one of the four operations addition, subtraction, </a:t>
            </a:r>
            <a:r>
              <a:rPr lang="en-US" b="1" i="1" dirty="0" smtClean="0">
                <a:latin typeface="Comic Sans MS" charset="0"/>
                <a:ea typeface="Comic Sans MS" charset="0"/>
                <a:cs typeface="Comic Sans MS" charset="0"/>
              </a:rPr>
              <a:t>multiplication </a:t>
            </a:r>
            <a:r>
              <a:rPr lang="en-US" b="1" i="1" dirty="0">
                <a:latin typeface="Comic Sans MS" charset="0"/>
                <a:ea typeface="Comic Sans MS" charset="0"/>
                <a:cs typeface="Comic Sans MS" charset="0"/>
              </a:rPr>
              <a:t>and division, convert the number 6 into the number 18 as many ways as you can.</a:t>
            </a:r>
            <a:r>
              <a:rPr lang="en-GB" b="1" i="1" dirty="0">
                <a:latin typeface="Comic Sans MS" charset="0"/>
                <a:ea typeface="Comic Sans MS" charset="0"/>
                <a:cs typeface="Comic Sans MS" charset="0"/>
              </a:rPr>
              <a:t>”</a:t>
            </a:r>
            <a:endParaRPr lang="en-GB" b="1" dirty="0">
              <a:latin typeface="Comic Sans MS" charset="0"/>
              <a:ea typeface="Comic Sans MS" charset="0"/>
              <a:cs typeface="Comic Sans MS" charset="0"/>
            </a:endParaRPr>
          </a:p>
          <a:p>
            <a:pPr marL="0" indent="0">
              <a:buNone/>
              <a:defRPr/>
            </a:pPr>
            <a:endParaRPr lang="en-GB" dirty="0" smtClean="0"/>
          </a:p>
          <a:p>
            <a:pPr marL="0" indent="0">
              <a:buNone/>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159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3266" y="0"/>
            <a:ext cx="10898069" cy="3288005"/>
          </a:xfrm>
        </p:spPr>
        <p:txBody>
          <a:bodyPr/>
          <a:lstStyle/>
          <a:p>
            <a:r>
              <a:rPr lang="en-GB" sz="4800" dirty="0">
                <a:latin typeface="Comic Sans MS" charset="0"/>
                <a:ea typeface="Comic Sans MS" charset="0"/>
                <a:cs typeface="Comic Sans MS" charset="0"/>
              </a:rPr>
              <a:t>Anticipated student responses </a:t>
            </a:r>
            <a:endParaRPr lang="en-GB" sz="4800" dirty="0" smtClean="0">
              <a:latin typeface="Comic Sans MS" charset="0"/>
              <a:ea typeface="Comic Sans MS" charset="0"/>
              <a:cs typeface="Comic Sans MS" charset="0"/>
            </a:endParaRPr>
          </a:p>
          <a:p>
            <a:r>
              <a:rPr lang="en-GB" sz="4800" dirty="0" smtClean="0">
                <a:latin typeface="Comic Sans MS" charset="0"/>
                <a:ea typeface="Comic Sans MS" charset="0"/>
                <a:cs typeface="Comic Sans MS" charset="0"/>
              </a:rPr>
              <a:t>- </a:t>
            </a:r>
            <a:r>
              <a:rPr lang="en-GB" sz="4800" dirty="0" err="1" smtClean="0">
                <a:latin typeface="Comic Sans MS" charset="0"/>
                <a:ea typeface="Comic Sans MS" charset="0"/>
                <a:cs typeface="Comic Sans MS" charset="0"/>
              </a:rPr>
              <a:t>Meitheal</a:t>
            </a:r>
            <a:r>
              <a:rPr lang="en-GB" sz="4800" dirty="0" smtClean="0">
                <a:latin typeface="Comic Sans MS" charset="0"/>
                <a:ea typeface="Comic Sans MS" charset="0"/>
                <a:cs typeface="Comic Sans MS" charset="0"/>
              </a:rPr>
              <a:t> </a:t>
            </a:r>
            <a:r>
              <a:rPr lang="en-GB" sz="4800" dirty="0" err="1">
                <a:latin typeface="Comic Sans MS" charset="0"/>
                <a:ea typeface="Comic Sans MS" charset="0"/>
                <a:cs typeface="Comic Sans MS" charset="0"/>
              </a:rPr>
              <a:t>Macnaimh</a:t>
            </a:r>
            <a:r>
              <a:rPr lang="en-GB" sz="4800" dirty="0">
                <a:latin typeface="Comic Sans MS" charset="0"/>
                <a:ea typeface="Comic Sans MS" charset="0"/>
                <a:cs typeface="Comic Sans MS" charset="0"/>
              </a:rPr>
              <a:t> </a:t>
            </a:r>
          </a:p>
          <a:p>
            <a:endParaRPr lang="en-GB" dirty="0"/>
          </a:p>
        </p:txBody>
      </p:sp>
      <p:sp>
        <p:nvSpPr>
          <p:cNvPr id="3" name="Content Placeholder 2"/>
          <p:cNvSpPr>
            <a:spLocks noGrp="1"/>
          </p:cNvSpPr>
          <p:nvPr>
            <p:ph idx="1"/>
          </p:nvPr>
        </p:nvSpPr>
        <p:spPr>
          <a:xfrm>
            <a:off x="1583267" y="2535527"/>
            <a:ext cx="10686626" cy="5700847"/>
          </a:xfrm>
        </p:spPr>
        <p:txBody>
          <a:bodyPr/>
          <a:lstStyle/>
          <a:p>
            <a:r>
              <a:rPr lang="en-GB" sz="3600" dirty="0" smtClean="0">
                <a:latin typeface="Comic Sans MS" charset="0"/>
                <a:ea typeface="Comic Sans MS" charset="0"/>
                <a:cs typeface="Comic Sans MS" charset="0"/>
              </a:rPr>
              <a:t>12 + 6 = 18</a:t>
            </a:r>
          </a:p>
          <a:p>
            <a:r>
              <a:rPr lang="en-GB" sz="3600" dirty="0" smtClean="0">
                <a:latin typeface="Comic Sans MS" charset="0"/>
                <a:ea typeface="Comic Sans MS" charset="0"/>
                <a:cs typeface="Comic Sans MS" charset="0"/>
              </a:rPr>
              <a:t>24 – 6 = 18</a:t>
            </a:r>
          </a:p>
          <a:p>
            <a:r>
              <a:rPr lang="en-GB" sz="3600" dirty="0" smtClean="0">
                <a:latin typeface="Comic Sans MS" charset="0"/>
                <a:ea typeface="Comic Sans MS" charset="0"/>
                <a:cs typeface="Comic Sans MS" charset="0"/>
              </a:rPr>
              <a:t>6 x 3 = 18</a:t>
            </a:r>
          </a:p>
          <a:p>
            <a:r>
              <a:rPr lang="en-GB" sz="3600" dirty="0" smtClean="0">
                <a:latin typeface="Comic Sans MS" charset="0"/>
                <a:ea typeface="Comic Sans MS" charset="0"/>
                <a:cs typeface="Comic Sans MS" charset="0"/>
              </a:rPr>
              <a:t>108 / 6 = 18</a:t>
            </a:r>
          </a:p>
          <a:p>
            <a:pPr marL="0" indent="0">
              <a:buNone/>
            </a:pPr>
            <a:r>
              <a:rPr lang="en-GB" dirty="0"/>
              <a:t> </a:t>
            </a:r>
            <a:r>
              <a:rPr lang="en-GB" dirty="0" smtClean="0"/>
              <a:t>  </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7170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charset="0"/>
                <a:ea typeface="Comic Sans MS" charset="0"/>
                <a:cs typeface="Comic Sans MS" charset="0"/>
              </a:rPr>
              <a:t>Refine the Task</a:t>
            </a:r>
            <a:endParaRPr lang="en-GB" dirty="0">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r>
              <a:rPr lang="en-GB" dirty="0" smtClean="0">
                <a:latin typeface="Comic Sans MS" charset="0"/>
                <a:ea typeface="Comic Sans MS" charset="0"/>
                <a:cs typeface="Comic Sans MS" charset="0"/>
              </a:rPr>
              <a:t>One number from each equation would be covered with a box, initially, and then a variable. This is to encourage students to connect prior knowledge from previous chapter and from primary school curriculum.</a:t>
            </a:r>
          </a:p>
          <a:p>
            <a:r>
              <a:rPr lang="en-GB" dirty="0">
                <a:latin typeface="Comic Sans MS" charset="0"/>
                <a:ea typeface="Comic Sans MS" charset="0"/>
                <a:cs typeface="Comic Sans MS" charset="0"/>
              </a:rPr>
              <a:t> </a:t>
            </a:r>
            <a:r>
              <a:rPr lang="en-US" dirty="0">
                <a:latin typeface="Comic Sans MS" charset="0"/>
                <a:ea typeface="Comic Sans MS" charset="0"/>
                <a:cs typeface="Comic Sans MS" charset="0"/>
              </a:rPr>
              <a:t>The teacher </a:t>
            </a:r>
            <a:r>
              <a:rPr lang="en-GB" dirty="0" smtClean="0">
                <a:latin typeface="Comic Sans MS" charset="0"/>
                <a:ea typeface="Comic Sans MS" charset="0"/>
                <a:cs typeface="Comic Sans MS" charset="0"/>
              </a:rPr>
              <a:t>then</a:t>
            </a:r>
            <a:r>
              <a:rPr lang="en-US" dirty="0" smtClean="0">
                <a:latin typeface="Comic Sans MS" charset="0"/>
                <a:ea typeface="Comic Sans MS" charset="0"/>
                <a:cs typeface="Comic Sans MS" charset="0"/>
              </a:rPr>
              <a:t> set</a:t>
            </a:r>
            <a:r>
              <a:rPr lang="en-GB" dirty="0" smtClean="0">
                <a:latin typeface="Comic Sans MS" charset="0"/>
                <a:ea typeface="Comic Sans MS" charset="0"/>
                <a:cs typeface="Comic Sans MS" charset="0"/>
              </a:rPr>
              <a:t>s </a:t>
            </a:r>
            <a:r>
              <a:rPr lang="en-US" dirty="0" smtClean="0">
                <a:latin typeface="Comic Sans MS" charset="0"/>
                <a:ea typeface="Comic Sans MS" charset="0"/>
                <a:cs typeface="Comic Sans MS" charset="0"/>
              </a:rPr>
              <a:t>the </a:t>
            </a:r>
            <a:r>
              <a:rPr lang="en-US" dirty="0">
                <a:latin typeface="Comic Sans MS" charset="0"/>
                <a:ea typeface="Comic Sans MS" charset="0"/>
                <a:cs typeface="Comic Sans MS" charset="0"/>
              </a:rPr>
              <a:t>question </a:t>
            </a:r>
            <a:r>
              <a:rPr lang="en-GB" dirty="0">
                <a:latin typeface="Comic Sans MS" charset="0"/>
                <a:ea typeface="Comic Sans MS" charset="0"/>
                <a:cs typeface="Comic Sans MS" charset="0"/>
              </a:rPr>
              <a:t>"</a:t>
            </a:r>
            <a:r>
              <a:rPr lang="en-GB" dirty="0" smtClean="0">
                <a:latin typeface="Comic Sans MS" charset="0"/>
                <a:ea typeface="Comic Sans MS" charset="0"/>
                <a:cs typeface="Comic Sans MS" charset="0"/>
              </a:rPr>
              <a:t>How</a:t>
            </a:r>
            <a:r>
              <a:rPr lang="en-US" dirty="0" smtClean="0">
                <a:latin typeface="Comic Sans MS" charset="0"/>
                <a:ea typeface="Comic Sans MS" charset="0"/>
                <a:cs typeface="Comic Sans MS" charset="0"/>
              </a:rPr>
              <a:t> </a:t>
            </a:r>
            <a:r>
              <a:rPr lang="en-US" dirty="0">
                <a:latin typeface="Comic Sans MS" charset="0"/>
                <a:ea typeface="Comic Sans MS" charset="0"/>
                <a:cs typeface="Comic Sans MS" charset="0"/>
              </a:rPr>
              <a:t>would you find the </a:t>
            </a:r>
            <a:r>
              <a:rPr lang="en-GB" dirty="0" smtClean="0">
                <a:latin typeface="Comic Sans MS" charset="0"/>
                <a:ea typeface="Comic Sans MS" charset="0"/>
                <a:cs typeface="Comic Sans MS" charset="0"/>
              </a:rPr>
              <a:t>unknown </a:t>
            </a:r>
            <a:r>
              <a:rPr lang="en-US" dirty="0" smtClean="0">
                <a:latin typeface="Comic Sans MS" charset="0"/>
                <a:ea typeface="Comic Sans MS" charset="0"/>
                <a:cs typeface="Comic Sans MS" charset="0"/>
              </a:rPr>
              <a:t>number </a:t>
            </a:r>
            <a:r>
              <a:rPr lang="en-US" dirty="0">
                <a:latin typeface="Comic Sans MS" charset="0"/>
                <a:ea typeface="Comic Sans MS" charset="0"/>
                <a:cs typeface="Comic Sans MS" charset="0"/>
              </a:rPr>
              <a:t>if you didn’t already know what it was</a:t>
            </a:r>
            <a:r>
              <a:rPr lang="en-US" dirty="0" smtClean="0">
                <a:latin typeface="Comic Sans MS" charset="0"/>
                <a:ea typeface="Comic Sans MS" charset="0"/>
                <a:cs typeface="Comic Sans MS" charset="0"/>
              </a:rPr>
              <a:t>?</a:t>
            </a:r>
            <a:r>
              <a:rPr lang="en-GB" dirty="0" smtClean="0">
                <a:latin typeface="Comic Sans MS" charset="0"/>
                <a:ea typeface="Comic Sans MS" charset="0"/>
                <a:cs typeface="Comic Sans MS" charset="0"/>
              </a:rPr>
              <a:t>"</a:t>
            </a:r>
            <a:endParaRPr lang="en-GB" dirty="0">
              <a:latin typeface="Comic Sans MS" charset="0"/>
              <a:ea typeface="Comic Sans MS" charset="0"/>
              <a:cs typeface="Comic Sans MS" charset="0"/>
            </a:endParaRPr>
          </a:p>
          <a:p>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735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latin typeface="Comic Sans MS" charset="0"/>
                <a:ea typeface="Comic Sans MS" charset="0"/>
                <a:cs typeface="Comic Sans MS" charset="0"/>
              </a:rPr>
              <a:t>Anticipated student responses </a:t>
            </a:r>
          </a:p>
          <a:p>
            <a:r>
              <a:rPr lang="en-GB" sz="4800" dirty="0">
                <a:latin typeface="Comic Sans MS" charset="0"/>
                <a:ea typeface="Comic Sans MS" charset="0"/>
                <a:cs typeface="Comic Sans MS" charset="0"/>
              </a:rPr>
              <a:t>- </a:t>
            </a:r>
            <a:r>
              <a:rPr lang="en-GB" sz="4800" dirty="0" err="1">
                <a:latin typeface="Comic Sans MS" charset="0"/>
                <a:ea typeface="Comic Sans MS" charset="0"/>
                <a:cs typeface="Comic Sans MS" charset="0"/>
              </a:rPr>
              <a:t>Meitheal</a:t>
            </a:r>
            <a:r>
              <a:rPr lang="en-GB" sz="4800" dirty="0">
                <a:latin typeface="Comic Sans MS" charset="0"/>
                <a:ea typeface="Comic Sans MS" charset="0"/>
                <a:cs typeface="Comic Sans MS" charset="0"/>
              </a:rPr>
              <a:t> </a:t>
            </a:r>
            <a:r>
              <a:rPr lang="en-GB" sz="4800" dirty="0" err="1">
                <a:latin typeface="Comic Sans MS" charset="0"/>
                <a:ea typeface="Comic Sans MS" charset="0"/>
                <a:cs typeface="Comic Sans MS" charset="0"/>
              </a:rPr>
              <a:t>Macnaimh</a:t>
            </a:r>
            <a:r>
              <a:rPr lang="en-GB" sz="4800" dirty="0">
                <a:latin typeface="Comic Sans MS" charset="0"/>
                <a:ea typeface="Comic Sans MS" charset="0"/>
                <a:cs typeface="Comic Sans MS" charset="0"/>
              </a:rPr>
              <a:t> </a:t>
            </a:r>
            <a:endParaRPr lang="en-GB" dirty="0"/>
          </a:p>
        </p:txBody>
      </p:sp>
      <p:sp>
        <p:nvSpPr>
          <p:cNvPr id="3" name="Content Placeholder 2"/>
          <p:cNvSpPr>
            <a:spLocks noGrp="1"/>
          </p:cNvSpPr>
          <p:nvPr>
            <p:ph idx="1"/>
          </p:nvPr>
        </p:nvSpPr>
        <p:spPr/>
        <p:txBody>
          <a:bodyPr/>
          <a:lstStyle/>
          <a:p>
            <a:pPr marL="0" indent="0">
              <a:buNone/>
            </a:pPr>
            <a:r>
              <a:rPr lang="en-GB" dirty="0" smtClean="0">
                <a:latin typeface="Comic Sans MS" charset="0"/>
                <a:ea typeface="Comic Sans MS" charset="0"/>
                <a:cs typeface="Comic Sans MS" charset="0"/>
              </a:rPr>
              <a:t>Our first thought was that students would simply use trial and error. </a:t>
            </a:r>
          </a:p>
          <a:p>
            <a:pPr>
              <a:buFont typeface="Arial" charset="0"/>
              <a:buChar char="•"/>
            </a:pPr>
            <a:r>
              <a:rPr lang="en-GB" dirty="0" smtClean="0">
                <a:latin typeface="Comic Sans MS" charset="0"/>
                <a:ea typeface="Comic Sans MS" charset="0"/>
                <a:cs typeface="Comic Sans MS" charset="0"/>
              </a:rPr>
              <a:t>12</a:t>
            </a:r>
            <a:r>
              <a:rPr lang="en-GB" dirty="0" smtClean="0">
                <a:solidFill>
                  <a:srgbClr val="FF0000"/>
                </a:solidFill>
                <a:latin typeface="Comic Sans MS" charset="0"/>
                <a:ea typeface="Comic Sans MS" charset="0"/>
                <a:cs typeface="Comic Sans MS" charset="0"/>
              </a:rPr>
              <a:t> </a:t>
            </a:r>
            <a:r>
              <a:rPr lang="en-GB" dirty="0" smtClean="0">
                <a:latin typeface="Comic Sans MS" charset="0"/>
                <a:ea typeface="Comic Sans MS" charset="0"/>
                <a:cs typeface="Comic Sans MS" charset="0"/>
              </a:rPr>
              <a:t>+ </a:t>
            </a:r>
            <a:r>
              <a:rPr lang="en-GB" dirty="0" smtClean="0">
                <a:solidFill>
                  <a:srgbClr val="FF0000"/>
                </a:solidFill>
                <a:latin typeface="Comic Sans MS" charset="0"/>
                <a:ea typeface="Comic Sans MS" charset="0"/>
                <a:cs typeface="Comic Sans MS" charset="0"/>
              </a:rPr>
              <a:t>6</a:t>
            </a:r>
            <a:r>
              <a:rPr lang="en-GB" dirty="0" smtClean="0">
                <a:latin typeface="Comic Sans MS" charset="0"/>
                <a:ea typeface="Comic Sans MS" charset="0"/>
                <a:cs typeface="Comic Sans MS" charset="0"/>
              </a:rPr>
              <a:t> = 18 so </a:t>
            </a:r>
            <a:r>
              <a:rPr lang="en-GB" i="1" dirty="0" smtClean="0">
                <a:latin typeface="Comic Sans MS" charset="0"/>
                <a:ea typeface="Comic Sans MS" charset="0"/>
                <a:cs typeface="Comic Sans MS" charset="0"/>
              </a:rPr>
              <a:t>x </a:t>
            </a:r>
            <a:r>
              <a:rPr lang="en-GB" dirty="0" smtClean="0">
                <a:latin typeface="Comic Sans MS" charset="0"/>
                <a:ea typeface="Comic Sans MS" charset="0"/>
                <a:cs typeface="Comic Sans MS" charset="0"/>
              </a:rPr>
              <a:t>= 6</a:t>
            </a:r>
          </a:p>
          <a:p>
            <a:pPr>
              <a:buFont typeface="Arial" charset="0"/>
              <a:buChar char="•"/>
            </a:pPr>
            <a:r>
              <a:rPr lang="en-GB" dirty="0" smtClean="0">
                <a:solidFill>
                  <a:srgbClr val="FF0000"/>
                </a:solidFill>
                <a:latin typeface="Comic Sans MS" charset="0"/>
                <a:ea typeface="Comic Sans MS" charset="0"/>
                <a:cs typeface="Comic Sans MS" charset="0"/>
              </a:rPr>
              <a:t>24 </a:t>
            </a:r>
            <a:r>
              <a:rPr lang="en-GB" dirty="0" smtClean="0">
                <a:latin typeface="Comic Sans MS" charset="0"/>
                <a:ea typeface="Comic Sans MS" charset="0"/>
                <a:cs typeface="Comic Sans MS" charset="0"/>
              </a:rPr>
              <a:t>– 6 = 18 so </a:t>
            </a:r>
            <a:r>
              <a:rPr lang="en-GB" i="1" dirty="0" smtClean="0">
                <a:latin typeface="Comic Sans MS" charset="0"/>
                <a:ea typeface="Comic Sans MS" charset="0"/>
                <a:cs typeface="Comic Sans MS" charset="0"/>
              </a:rPr>
              <a:t>y</a:t>
            </a:r>
            <a:r>
              <a:rPr lang="en-GB" dirty="0" smtClean="0">
                <a:latin typeface="Comic Sans MS" charset="0"/>
                <a:ea typeface="Comic Sans MS" charset="0"/>
                <a:cs typeface="Comic Sans MS" charset="0"/>
              </a:rPr>
              <a:t> = 24</a:t>
            </a:r>
          </a:p>
          <a:p>
            <a:pPr>
              <a:buFont typeface="Arial" charset="0"/>
              <a:buChar char="•"/>
            </a:pPr>
            <a:r>
              <a:rPr lang="en-GB" dirty="0" smtClean="0">
                <a:solidFill>
                  <a:schemeClr val="tx2"/>
                </a:solidFill>
                <a:latin typeface="Comic Sans MS" charset="0"/>
                <a:ea typeface="Comic Sans MS" charset="0"/>
                <a:cs typeface="Comic Sans MS" charset="0"/>
              </a:rPr>
              <a:t>3</a:t>
            </a:r>
            <a:r>
              <a:rPr lang="en-GB" dirty="0" smtClean="0">
                <a:solidFill>
                  <a:srgbClr val="FF0000"/>
                </a:solidFill>
                <a:latin typeface="Comic Sans MS" charset="0"/>
                <a:ea typeface="Comic Sans MS" charset="0"/>
                <a:cs typeface="Comic Sans MS" charset="0"/>
              </a:rPr>
              <a:t> </a:t>
            </a:r>
            <a:r>
              <a:rPr lang="en-GB" dirty="0" smtClean="0">
                <a:latin typeface="Comic Sans MS" charset="0"/>
                <a:ea typeface="Comic Sans MS" charset="0"/>
                <a:cs typeface="Comic Sans MS" charset="0"/>
              </a:rPr>
              <a:t>x </a:t>
            </a:r>
            <a:r>
              <a:rPr lang="en-GB" dirty="0" smtClean="0">
                <a:solidFill>
                  <a:srgbClr val="FF0000"/>
                </a:solidFill>
                <a:latin typeface="Comic Sans MS" charset="0"/>
                <a:ea typeface="Comic Sans MS" charset="0"/>
                <a:cs typeface="Comic Sans MS" charset="0"/>
              </a:rPr>
              <a:t>6</a:t>
            </a:r>
            <a:r>
              <a:rPr lang="en-GB" dirty="0" smtClean="0">
                <a:latin typeface="Comic Sans MS" charset="0"/>
                <a:ea typeface="Comic Sans MS" charset="0"/>
                <a:cs typeface="Comic Sans MS" charset="0"/>
              </a:rPr>
              <a:t> = 18 so </a:t>
            </a:r>
            <a:r>
              <a:rPr lang="en-GB" i="1" dirty="0" smtClean="0">
                <a:latin typeface="Comic Sans MS" charset="0"/>
                <a:ea typeface="Comic Sans MS" charset="0"/>
                <a:cs typeface="Comic Sans MS" charset="0"/>
              </a:rPr>
              <a:t>p </a:t>
            </a:r>
            <a:r>
              <a:rPr lang="en-GB" dirty="0" smtClean="0">
                <a:latin typeface="Comic Sans MS" charset="0"/>
                <a:ea typeface="Comic Sans MS" charset="0"/>
                <a:cs typeface="Comic Sans MS" charset="0"/>
              </a:rPr>
              <a:t>= 6</a:t>
            </a:r>
          </a:p>
          <a:p>
            <a:pPr>
              <a:buFont typeface="Arial" charset="0"/>
              <a:buChar char="•"/>
            </a:pPr>
            <a:r>
              <a:rPr lang="en-GB" dirty="0" smtClean="0">
                <a:solidFill>
                  <a:srgbClr val="FF0000"/>
                </a:solidFill>
                <a:latin typeface="Comic Sans MS" charset="0"/>
                <a:ea typeface="Comic Sans MS" charset="0"/>
                <a:cs typeface="Comic Sans MS" charset="0"/>
              </a:rPr>
              <a:t>108</a:t>
            </a:r>
            <a:r>
              <a:rPr lang="en-GB" dirty="0" smtClean="0">
                <a:latin typeface="Comic Sans MS" charset="0"/>
                <a:ea typeface="Comic Sans MS" charset="0"/>
                <a:cs typeface="Comic Sans MS" charset="0"/>
              </a:rPr>
              <a:t>/6 = 18 so </a:t>
            </a:r>
            <a:r>
              <a:rPr lang="en-GB" i="1" dirty="0" smtClean="0">
                <a:latin typeface="Comic Sans MS" charset="0"/>
                <a:ea typeface="Comic Sans MS" charset="0"/>
                <a:cs typeface="Comic Sans MS" charset="0"/>
              </a:rPr>
              <a:t>m </a:t>
            </a:r>
            <a:r>
              <a:rPr lang="en-GB" dirty="0" smtClean="0">
                <a:latin typeface="Comic Sans MS" charset="0"/>
                <a:ea typeface="Comic Sans MS" charset="0"/>
                <a:cs typeface="Comic Sans MS" charset="0"/>
              </a:rPr>
              <a:t>= 108</a:t>
            </a:r>
            <a:endParaRPr lang="en-GB" dirty="0" smtClean="0">
              <a:solidFill>
                <a:srgbClr val="FF0000"/>
              </a:solidFill>
              <a:latin typeface="Comic Sans MS" charset="0"/>
              <a:ea typeface="Comic Sans MS" charset="0"/>
              <a:cs typeface="Comic Sans MS" charset="0"/>
            </a:endParaRPr>
          </a:p>
          <a:p>
            <a:pPr>
              <a:buFont typeface="Arial" charset="0"/>
              <a:buChar char="•"/>
            </a:pPr>
            <a:endParaRPr lang="en-GB" dirty="0" smtClean="0">
              <a:latin typeface="Comic Sans MS" charset="0"/>
              <a:ea typeface="Comic Sans MS" charset="0"/>
              <a:cs typeface="Comic Sans MS" charset="0"/>
            </a:endParaRPr>
          </a:p>
          <a:p>
            <a:pPr>
              <a:buFont typeface="Arial" charset="0"/>
              <a:buChar char="•"/>
            </a:pPr>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6684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latin typeface="Comic Sans MS" charset="0"/>
                <a:ea typeface="Comic Sans MS" charset="0"/>
                <a:cs typeface="Comic Sans MS" charset="0"/>
              </a:rPr>
              <a:t>Anticipated student responses </a:t>
            </a:r>
          </a:p>
          <a:p>
            <a:r>
              <a:rPr lang="en-GB" sz="4400" dirty="0">
                <a:latin typeface="Comic Sans MS" charset="0"/>
                <a:ea typeface="Comic Sans MS" charset="0"/>
                <a:cs typeface="Comic Sans MS" charset="0"/>
              </a:rPr>
              <a:t>- </a:t>
            </a:r>
            <a:r>
              <a:rPr lang="en-GB" sz="4400" dirty="0" err="1">
                <a:latin typeface="Comic Sans MS" charset="0"/>
                <a:ea typeface="Comic Sans MS" charset="0"/>
                <a:cs typeface="Comic Sans MS" charset="0"/>
              </a:rPr>
              <a:t>Meitheal</a:t>
            </a:r>
            <a:r>
              <a:rPr lang="en-GB" sz="4400" dirty="0">
                <a:latin typeface="Comic Sans MS" charset="0"/>
                <a:ea typeface="Comic Sans MS" charset="0"/>
                <a:cs typeface="Comic Sans MS" charset="0"/>
              </a:rPr>
              <a:t> </a:t>
            </a:r>
            <a:r>
              <a:rPr lang="en-GB" sz="4400" dirty="0" err="1">
                <a:latin typeface="Comic Sans MS" charset="0"/>
                <a:ea typeface="Comic Sans MS" charset="0"/>
                <a:cs typeface="Comic Sans MS" charset="0"/>
              </a:rPr>
              <a:t>Macnaimh</a:t>
            </a:r>
            <a:r>
              <a:rPr lang="en-GB" sz="4400" dirty="0">
                <a:latin typeface="Comic Sans MS" charset="0"/>
                <a:ea typeface="Comic Sans MS" charset="0"/>
                <a:cs typeface="Comic Sans MS" charset="0"/>
              </a:rPr>
              <a:t> </a:t>
            </a:r>
            <a:endParaRPr lang="en-GB" dirty="0"/>
          </a:p>
        </p:txBody>
      </p:sp>
      <p:sp>
        <p:nvSpPr>
          <p:cNvPr id="3" name="Content Placeholder 2"/>
          <p:cNvSpPr>
            <a:spLocks noGrp="1"/>
          </p:cNvSpPr>
          <p:nvPr>
            <p:ph idx="1"/>
          </p:nvPr>
        </p:nvSpPr>
        <p:spPr>
          <a:xfrm>
            <a:off x="1583265" y="3073304"/>
            <a:ext cx="10686627" cy="4443308"/>
          </a:xfrm>
        </p:spPr>
        <p:txBody>
          <a:bodyPr>
            <a:normAutofit/>
          </a:bodyPr>
          <a:lstStyle/>
          <a:p>
            <a:endParaRPr lang="en-GB" sz="3000" dirty="0" smtClean="0">
              <a:latin typeface="Comic Sans MS" charset="0"/>
              <a:ea typeface="Comic Sans MS" charset="0"/>
              <a:cs typeface="Comic Sans MS" charset="0"/>
            </a:endParaRPr>
          </a:p>
          <a:p>
            <a:endParaRPr lang="en-GB" sz="3000" dirty="0">
              <a:latin typeface="Comic Sans MS" charset="0"/>
              <a:ea typeface="Comic Sans MS" charset="0"/>
              <a:cs typeface="Comic Sans MS" charset="0"/>
            </a:endParaRPr>
          </a:p>
          <a:p>
            <a:pPr marL="0" indent="0">
              <a:buNone/>
            </a:pPr>
            <a:r>
              <a:rPr lang="en-GB" sz="3000" dirty="0" smtClean="0">
                <a:latin typeface="Comic Sans MS" charset="0"/>
                <a:ea typeface="Comic Sans MS" charset="0"/>
                <a:cs typeface="Comic Sans MS" charset="0"/>
              </a:rPr>
              <a:t>Our next anticipated response was the use of inverse operations, but without using the "balancing" notation.</a:t>
            </a:r>
          </a:p>
          <a:p>
            <a:pPr>
              <a:buFont typeface="Arial" charset="0"/>
              <a:buChar char="•"/>
            </a:pPr>
            <a:r>
              <a:rPr lang="en-GB" sz="3000" dirty="0" smtClean="0">
                <a:latin typeface="Comic Sans MS" charset="0"/>
                <a:ea typeface="Comic Sans MS" charset="0"/>
                <a:cs typeface="Comic Sans MS" charset="0"/>
              </a:rPr>
              <a:t>18 </a:t>
            </a:r>
            <a:r>
              <a:rPr lang="en-GB" sz="3000" dirty="0">
                <a:latin typeface="Comic Sans MS" charset="0"/>
                <a:ea typeface="Comic Sans MS" charset="0"/>
                <a:cs typeface="Comic Sans MS" charset="0"/>
              </a:rPr>
              <a:t>– 12 = 6</a:t>
            </a:r>
          </a:p>
          <a:p>
            <a:r>
              <a:rPr lang="en-GB" sz="3000" dirty="0">
                <a:latin typeface="Comic Sans MS" charset="0"/>
                <a:ea typeface="Comic Sans MS" charset="0"/>
                <a:cs typeface="Comic Sans MS" charset="0"/>
              </a:rPr>
              <a:t>18 + 6 = 24</a:t>
            </a:r>
          </a:p>
          <a:p>
            <a:r>
              <a:rPr lang="en-GB" sz="3000" dirty="0">
                <a:latin typeface="Comic Sans MS" charset="0"/>
                <a:ea typeface="Comic Sans MS" charset="0"/>
                <a:cs typeface="Comic Sans MS" charset="0"/>
              </a:rPr>
              <a:t>18/3 = 6</a:t>
            </a:r>
          </a:p>
          <a:p>
            <a:r>
              <a:rPr lang="en-GB" sz="3000" dirty="0">
                <a:latin typeface="Comic Sans MS" charset="0"/>
                <a:ea typeface="Comic Sans MS" charset="0"/>
                <a:cs typeface="Comic Sans MS" charset="0"/>
              </a:rPr>
              <a:t>18 x 6 = 108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7363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900" dirty="0">
                <a:latin typeface="Comic Sans MS" charset="0"/>
                <a:ea typeface="Comic Sans MS" charset="0"/>
                <a:cs typeface="Comic Sans MS" charset="0"/>
              </a:rPr>
              <a:t>Our third anticipated response was using inverse operations but used twice to balance both sides. This, we hoped, would be done by at least one student in any format and could then be displayed on the board as one of our student responses.</a:t>
            </a:r>
          </a:p>
          <a:p>
            <a:endParaRPr lang="en-GB" dirty="0"/>
          </a:p>
        </p:txBody>
      </p:sp>
      <p:sp>
        <p:nvSpPr>
          <p:cNvPr id="3" name="Content Placeholder 2"/>
          <p:cNvSpPr>
            <a:spLocks noGrp="1"/>
          </p:cNvSpPr>
          <p:nvPr>
            <p:ph sz="half" idx="1"/>
          </p:nvPr>
        </p:nvSpPr>
        <p:spPr/>
        <p:txBody>
          <a:bodyPr>
            <a:normAutofit/>
          </a:bodyPr>
          <a:lstStyle/>
          <a:p>
            <a:pPr marL="0" indent="0">
              <a:buNone/>
            </a:pPr>
            <a:r>
              <a:rPr lang="en-GB" sz="3200" i="1" dirty="0"/>
              <a:t>x + </a:t>
            </a:r>
            <a:r>
              <a:rPr lang="en-GB" sz="3200" dirty="0"/>
              <a:t>6 = 18             </a:t>
            </a:r>
            <a:r>
              <a:rPr lang="en-GB" sz="3200" dirty="0" smtClean="0"/>
              <a:t>    </a:t>
            </a:r>
            <a:r>
              <a:rPr lang="en-GB" sz="3200" i="1" dirty="0"/>
              <a:t>p </a:t>
            </a:r>
            <a:r>
              <a:rPr lang="en-GB" sz="3200" dirty="0"/>
              <a:t>x 6 = 18</a:t>
            </a:r>
          </a:p>
          <a:p>
            <a:pPr marL="0" indent="0">
              <a:buNone/>
            </a:pPr>
            <a:r>
              <a:rPr lang="en-GB" dirty="0"/>
              <a:t>     -</a:t>
            </a:r>
            <a:r>
              <a:rPr lang="en-GB" dirty="0">
                <a:solidFill>
                  <a:srgbClr val="FF0000"/>
                </a:solidFill>
              </a:rPr>
              <a:t>6         -6                                                       /6           /6</a:t>
            </a:r>
          </a:p>
          <a:p>
            <a:pPr marL="0" indent="0">
              <a:buNone/>
            </a:pPr>
            <a:r>
              <a:rPr lang="en-GB" sz="3200" i="1" dirty="0"/>
              <a:t>x       = </a:t>
            </a:r>
            <a:r>
              <a:rPr lang="en-GB" sz="3200" dirty="0"/>
              <a:t>12                </a:t>
            </a:r>
            <a:r>
              <a:rPr lang="en-GB" sz="3200" dirty="0" smtClean="0"/>
              <a:t>   </a:t>
            </a:r>
            <a:r>
              <a:rPr lang="en-GB" sz="3200" i="1" dirty="0"/>
              <a:t>p       = </a:t>
            </a:r>
            <a:r>
              <a:rPr lang="en-GB" sz="3200" dirty="0"/>
              <a:t>3</a:t>
            </a:r>
          </a:p>
          <a:p>
            <a:pPr marL="0" indent="0">
              <a:buNone/>
            </a:pPr>
            <a:endParaRPr lang="en-GB" sz="2867" i="1" dirty="0"/>
          </a:p>
        </p:txBody>
      </p:sp>
      <p:sp>
        <p:nvSpPr>
          <p:cNvPr id="4" name="Content Placeholder 3"/>
          <p:cNvSpPr>
            <a:spLocks noGrp="1"/>
          </p:cNvSpPr>
          <p:nvPr>
            <p:ph sz="half" idx="2"/>
          </p:nvPr>
        </p:nvSpPr>
        <p:spPr>
          <a:xfrm>
            <a:off x="7048498" y="3467947"/>
            <a:ext cx="5221393" cy="4768428"/>
          </a:xfrm>
        </p:spPr>
        <p:txBody>
          <a:bodyPr/>
          <a:lstStyle/>
          <a:p>
            <a:pPr marL="0" indent="0">
              <a:buNone/>
            </a:pPr>
            <a:r>
              <a:rPr lang="en-GB" sz="3200" i="1" dirty="0" smtClean="0"/>
              <a:t>   y </a:t>
            </a:r>
            <a:r>
              <a:rPr lang="en-GB" sz="3200" i="1" dirty="0"/>
              <a:t>–</a:t>
            </a:r>
            <a:r>
              <a:rPr lang="en-GB" sz="3200" dirty="0"/>
              <a:t> 6 = 18                     </a:t>
            </a:r>
            <a:r>
              <a:rPr lang="en-GB" sz="3200" i="1" dirty="0" smtClean="0"/>
              <a:t>m</a:t>
            </a:r>
            <a:r>
              <a:rPr lang="en-GB" sz="3200" dirty="0" smtClean="0"/>
              <a:t>/6 </a:t>
            </a:r>
            <a:r>
              <a:rPr lang="en-GB" sz="3200" dirty="0"/>
              <a:t>= 18</a:t>
            </a:r>
          </a:p>
          <a:p>
            <a:pPr marL="0" indent="0">
              <a:buNone/>
            </a:pPr>
            <a:r>
              <a:rPr lang="en-GB" dirty="0" smtClean="0">
                <a:solidFill>
                  <a:srgbClr val="FF0000"/>
                </a:solidFill>
              </a:rPr>
              <a:t>                +6            +6                                             x6          x6</a:t>
            </a:r>
          </a:p>
          <a:p>
            <a:pPr marL="0" indent="0">
              <a:buNone/>
            </a:pPr>
            <a:r>
              <a:rPr lang="en-GB" sz="3200" i="1" dirty="0" smtClean="0"/>
              <a:t>   y       </a:t>
            </a:r>
            <a:r>
              <a:rPr lang="en-GB" sz="3200" i="1" dirty="0"/>
              <a:t>= </a:t>
            </a:r>
            <a:r>
              <a:rPr lang="en-GB" sz="3200" dirty="0"/>
              <a:t>24                </a:t>
            </a:r>
            <a:r>
              <a:rPr lang="en-GB" sz="3200" dirty="0" smtClean="0"/>
              <a:t>     </a:t>
            </a:r>
            <a:r>
              <a:rPr lang="en-GB" sz="3200" i="1" dirty="0"/>
              <a:t>m    </a:t>
            </a:r>
            <a:r>
              <a:rPr lang="en-GB" sz="3200" dirty="0"/>
              <a:t>= 108</a:t>
            </a:r>
          </a:p>
          <a:p>
            <a:pPr marL="0" indent="0">
              <a:buNone/>
            </a:pP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148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omic Sans MS" charset="0"/>
                <a:ea typeface="Comic Sans MS" charset="0"/>
                <a:cs typeface="Comic Sans MS" charset="0"/>
              </a:rPr>
              <a:t>Plan for </a:t>
            </a:r>
            <a:r>
              <a:rPr lang="en-IE" dirty="0">
                <a:latin typeface="Comic Sans MS" charset="0"/>
                <a:ea typeface="Comic Sans MS" charset="0"/>
                <a:cs typeface="Comic Sans MS" charset="0"/>
              </a:rPr>
              <a:t>P</a:t>
            </a:r>
            <a:r>
              <a:rPr lang="en-IE" dirty="0" smtClean="0">
                <a:latin typeface="Comic Sans MS" charset="0"/>
                <a:ea typeface="Comic Sans MS" charset="0"/>
                <a:cs typeface="Comic Sans MS" charset="0"/>
              </a:rPr>
              <a:t>eer Observation</a:t>
            </a:r>
            <a:endParaRPr lang="en-IE" dirty="0">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pPr marL="487672" indent="-487672">
              <a:defRPr/>
            </a:pPr>
            <a:r>
              <a:rPr lang="en-GB" dirty="0" smtClean="0">
                <a:latin typeface="Comic Sans MS" charset="0"/>
                <a:ea typeface="Comic Sans MS" charset="0"/>
                <a:cs typeface="Comic Sans MS" charset="0"/>
              </a:rPr>
              <a:t>Teresa and I would observe and we were both going to use the lesson note app. It made sense to split the class between us in order to cause the least amount of disruption for both Tommy and the students.</a:t>
            </a:r>
          </a:p>
          <a:p>
            <a:pPr marL="487672" indent="-487672">
              <a:defRPr/>
            </a:pPr>
            <a:r>
              <a:rPr lang="en-GB" dirty="0" smtClean="0">
                <a:latin typeface="Comic Sans MS" charset="0"/>
                <a:ea typeface="Comic Sans MS" charset="0"/>
                <a:cs typeface="Comic Sans MS" charset="0"/>
              </a:rPr>
              <a:t>We were looking for evidence that students were attaining the goals as outlined in the lesson proposal.</a:t>
            </a:r>
            <a:endParaRPr lang="en-IE" dirty="0">
              <a:latin typeface="Comic Sans MS" charset="0"/>
              <a:ea typeface="Comic Sans MS" charset="0"/>
              <a:cs typeface="Comic Sans MS" charset="0"/>
            </a:endParaRPr>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11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omic Sans MS" charset="0"/>
                <a:ea typeface="Comic Sans MS" charset="0"/>
                <a:cs typeface="Comic Sans MS" charset="0"/>
              </a:rPr>
              <a:t>Findings</a:t>
            </a:r>
            <a:endParaRPr lang="en-IE" dirty="0">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r>
              <a:rPr lang="en-GB" sz="2800" dirty="0" smtClean="0">
                <a:latin typeface="Comic Sans MS" charset="0"/>
                <a:ea typeface="Comic Sans MS" charset="0"/>
                <a:cs typeface="Comic Sans MS" charset="0"/>
              </a:rPr>
              <a:t>All students came up with the first set of linear relationships</a:t>
            </a:r>
          </a:p>
          <a:p>
            <a:pPr marL="0" indent="0">
              <a:buNone/>
            </a:pPr>
            <a:r>
              <a:rPr lang="en-GB" sz="2800" dirty="0" smtClean="0">
                <a:latin typeface="Comic Sans MS" charset="0"/>
                <a:ea typeface="Comic Sans MS" charset="0"/>
                <a:cs typeface="Comic Sans MS" charset="0"/>
              </a:rPr>
              <a:t>    12 </a:t>
            </a:r>
            <a:r>
              <a:rPr lang="en-GB" sz="2800" dirty="0">
                <a:latin typeface="Comic Sans MS" charset="0"/>
                <a:ea typeface="Comic Sans MS" charset="0"/>
                <a:cs typeface="Comic Sans MS" charset="0"/>
              </a:rPr>
              <a:t>+ 6 = 18</a:t>
            </a:r>
          </a:p>
          <a:p>
            <a:pPr marL="0" indent="0">
              <a:buNone/>
            </a:pPr>
            <a:r>
              <a:rPr lang="en-GB" sz="2800" dirty="0" smtClean="0">
                <a:latin typeface="Comic Sans MS" charset="0"/>
                <a:ea typeface="Comic Sans MS" charset="0"/>
                <a:cs typeface="Comic Sans MS" charset="0"/>
              </a:rPr>
              <a:t>    24 </a:t>
            </a:r>
            <a:r>
              <a:rPr lang="en-GB" sz="2800" dirty="0">
                <a:latin typeface="Comic Sans MS" charset="0"/>
                <a:ea typeface="Comic Sans MS" charset="0"/>
                <a:cs typeface="Comic Sans MS" charset="0"/>
              </a:rPr>
              <a:t>– 6 = 18</a:t>
            </a:r>
          </a:p>
          <a:p>
            <a:pPr marL="0" indent="0">
              <a:buNone/>
            </a:pPr>
            <a:r>
              <a:rPr lang="en-GB" sz="2800" dirty="0" smtClean="0">
                <a:latin typeface="Comic Sans MS" charset="0"/>
                <a:ea typeface="Comic Sans MS" charset="0"/>
                <a:cs typeface="Comic Sans MS" charset="0"/>
              </a:rPr>
              <a:t>    6 </a:t>
            </a:r>
            <a:r>
              <a:rPr lang="en-GB" sz="2800" dirty="0">
                <a:latin typeface="Comic Sans MS" charset="0"/>
                <a:ea typeface="Comic Sans MS" charset="0"/>
                <a:cs typeface="Comic Sans MS" charset="0"/>
              </a:rPr>
              <a:t>x 3 = 18</a:t>
            </a:r>
          </a:p>
          <a:p>
            <a:pPr marL="0" indent="0">
              <a:buNone/>
            </a:pPr>
            <a:r>
              <a:rPr lang="en-GB" sz="2800" dirty="0" smtClean="0">
                <a:latin typeface="Comic Sans MS" charset="0"/>
                <a:ea typeface="Comic Sans MS" charset="0"/>
                <a:cs typeface="Comic Sans MS" charset="0"/>
              </a:rPr>
              <a:t>    108 </a:t>
            </a:r>
            <a:r>
              <a:rPr lang="en-GB" sz="2800" dirty="0">
                <a:latin typeface="Comic Sans MS" charset="0"/>
                <a:ea typeface="Comic Sans MS" charset="0"/>
                <a:cs typeface="Comic Sans MS" charset="0"/>
              </a:rPr>
              <a:t>/ 6 = 18</a:t>
            </a:r>
          </a:p>
          <a:p>
            <a:pPr marL="487672" indent="-487672">
              <a:defRPr/>
            </a:pPr>
            <a:endParaRPr lang="en-IE" dirty="0">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404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3265" y="2026376"/>
            <a:ext cx="10686627" cy="4443308"/>
          </a:xfrm>
        </p:spPr>
        <p:txBody>
          <a:bodyPr/>
          <a:lstStyle/>
          <a:p>
            <a:pPr marL="487672" indent="-487672">
              <a:defRPr/>
            </a:pPr>
            <a:r>
              <a:rPr lang="en-GB" dirty="0" smtClean="0">
                <a:latin typeface="Comic Sans MS" charset="0"/>
                <a:ea typeface="Comic Sans MS" charset="0"/>
                <a:cs typeface="Comic Sans MS" charset="0"/>
              </a:rPr>
              <a:t>In the second part of the task, not one student in the class used trial and error</a:t>
            </a:r>
          </a:p>
          <a:p>
            <a:pPr marL="0" indent="0">
              <a:buNone/>
              <a:defRPr/>
            </a:pPr>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5832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9868" y="506881"/>
            <a:ext cx="9146263" cy="3720816"/>
          </a:xfrm>
        </p:spPr>
        <p:txBody>
          <a:bodyPr/>
          <a:lstStyle/>
          <a:p>
            <a:r>
              <a:rPr lang="en-GB" dirty="0" smtClean="0">
                <a:latin typeface="Comic Sans MS" charset="0"/>
                <a:ea typeface="Comic Sans MS" charset="0"/>
                <a:cs typeface="Comic Sans MS" charset="0"/>
              </a:rPr>
              <a:t>Introduction to Linear Equations</a:t>
            </a:r>
            <a:endParaRPr lang="en-GB" dirty="0">
              <a:latin typeface="Comic Sans MS" charset="0"/>
              <a:ea typeface="Comic Sans MS" charset="0"/>
              <a:cs typeface="Comic Sans MS" charset="0"/>
            </a:endParaRPr>
          </a:p>
        </p:txBody>
      </p:sp>
      <p:sp>
        <p:nvSpPr>
          <p:cNvPr id="3" name="Subtitle 2"/>
          <p:cNvSpPr>
            <a:spLocks noGrp="1"/>
          </p:cNvSpPr>
          <p:nvPr>
            <p:ph type="subTitle" idx="1"/>
          </p:nvPr>
        </p:nvSpPr>
        <p:spPr/>
        <p:txBody>
          <a:bodyPr/>
          <a:lstStyle/>
          <a:p>
            <a:r>
              <a:rPr lang="en-GB" dirty="0" smtClean="0">
                <a:latin typeface="Comic Sans MS" charset="0"/>
                <a:ea typeface="Comic Sans MS" charset="0"/>
                <a:cs typeface="Comic Sans MS" charset="0"/>
              </a:rPr>
              <a:t>Laois Education Centre, </a:t>
            </a:r>
            <a:r>
              <a:rPr lang="en-GB" dirty="0" err="1" smtClean="0">
                <a:latin typeface="Comic Sans MS" charset="0"/>
                <a:ea typeface="Comic Sans MS" charset="0"/>
                <a:cs typeface="Comic Sans MS" charset="0"/>
              </a:rPr>
              <a:t>Portlaoise</a:t>
            </a:r>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151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3266" y="7928821"/>
            <a:ext cx="10686625" cy="806027"/>
          </a:xfrm>
        </p:spPr>
        <p:txBody>
          <a:bodyPr/>
          <a:lstStyle/>
          <a:p>
            <a:r>
              <a:rPr lang="en-GB" sz="3000" dirty="0">
                <a:latin typeface="Comic Sans MS" charset="0"/>
                <a:ea typeface="Comic Sans MS" charset="0"/>
                <a:cs typeface="Comic Sans MS" charset="0"/>
              </a:rPr>
              <a:t>All students progressed immediately to using inverse operations</a:t>
            </a:r>
            <a:endParaRPr lang="en-IE" sz="3000" dirty="0">
              <a:latin typeface="Comic Sans MS" charset="0"/>
              <a:ea typeface="Comic Sans MS" charset="0"/>
              <a:cs typeface="Comic Sans MS" charset="0"/>
            </a:endParaRPr>
          </a:p>
          <a:p>
            <a:endParaRPr lang="en-GB" dirty="0"/>
          </a:p>
        </p:txBody>
      </p:sp>
      <p:pic>
        <p:nvPicPr>
          <p:cNvPr id="8" name="Picture Placeholder 7"/>
          <p:cNvPicPr>
            <a:picLocks noGrp="1" noChangeAspect="1"/>
          </p:cNvPicPr>
          <p:nvPr>
            <p:ph type="pic" idx="1"/>
          </p:nvPr>
        </p:nvPicPr>
        <p:blipFill>
          <a:blip r:embed="rId2"/>
          <a:srcRect t="30765" b="30765"/>
          <a:stretch>
            <a:fillRect/>
          </a:stretch>
        </p:blipFill>
        <p:spPr>
          <a:xfrm>
            <a:off x="1583266" y="729809"/>
            <a:ext cx="10943150" cy="561391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0887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30764" b="30764"/>
          <a:stretch>
            <a:fillRect/>
          </a:stretch>
        </p:blipFill>
        <p:spPr>
          <a:xfrm>
            <a:off x="1769075" y="1325670"/>
            <a:ext cx="10301594" cy="645849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8975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srcRect t="30758" b="30758"/>
          <a:stretch>
            <a:fillRect/>
          </a:stretch>
        </p:blipFill>
        <p:spPr>
          <a:xfrm>
            <a:off x="1564468" y="2327458"/>
            <a:ext cx="10321180" cy="529483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894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smtClean="0">
                <a:latin typeface="Comic Sans MS" charset="0"/>
                <a:ea typeface="Comic Sans MS" charset="0"/>
                <a:cs typeface="Comic Sans MS" charset="0"/>
              </a:rPr>
              <a:t>Misconception – subtraction is commutative</a:t>
            </a:r>
            <a:endParaRPr lang="en-GB" sz="3000" dirty="0">
              <a:latin typeface="Comic Sans MS" charset="0"/>
              <a:ea typeface="Comic Sans MS" charset="0"/>
              <a:cs typeface="Comic Sans MS" charset="0"/>
            </a:endParaRPr>
          </a:p>
        </p:txBody>
      </p:sp>
      <p:pic>
        <p:nvPicPr>
          <p:cNvPr id="5" name="Picture Placeholder 4"/>
          <p:cNvPicPr>
            <a:picLocks noGrp="1" noChangeAspect="1"/>
          </p:cNvPicPr>
          <p:nvPr>
            <p:ph type="pic" idx="1"/>
          </p:nvPr>
        </p:nvPicPr>
        <p:blipFill>
          <a:blip r:embed="rId2"/>
          <a:srcRect t="15769" b="15769"/>
          <a:stretch>
            <a:fillRect/>
          </a:stretch>
        </p:blipFill>
        <p:spPr>
          <a:xfrm>
            <a:off x="2545079" y="1325670"/>
            <a:ext cx="9935341" cy="509690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725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charset="0"/>
              <a:buChar char="•"/>
            </a:pPr>
            <a:r>
              <a:rPr lang="en-GB" dirty="0" smtClean="0">
                <a:latin typeface="Comic Sans MS" charset="0"/>
                <a:ea typeface="Comic Sans MS" charset="0"/>
                <a:cs typeface="Comic Sans MS" charset="0"/>
              </a:rPr>
              <a:t>Unfortunately, no student used the </a:t>
            </a:r>
            <a:r>
              <a:rPr lang="en-GB" smtClean="0">
                <a:latin typeface="Comic Sans MS" charset="0"/>
                <a:ea typeface="Comic Sans MS" charset="0"/>
                <a:cs typeface="Comic Sans MS" charset="0"/>
              </a:rPr>
              <a:t>inverse operations </a:t>
            </a:r>
            <a:r>
              <a:rPr lang="en-GB" dirty="0" smtClean="0">
                <a:latin typeface="Comic Sans MS" charset="0"/>
                <a:ea typeface="Comic Sans MS" charset="0"/>
                <a:cs typeface="Comic Sans MS" charset="0"/>
              </a:rPr>
              <a:t>to balance </a:t>
            </a:r>
            <a:r>
              <a:rPr lang="en-GB" smtClean="0">
                <a:latin typeface="Comic Sans MS" charset="0"/>
                <a:ea typeface="Comic Sans MS" charset="0"/>
                <a:cs typeface="Comic Sans MS" charset="0"/>
              </a:rPr>
              <a:t>the equation.</a:t>
            </a:r>
            <a:endParaRPr lang="en-GB" dirty="0" smtClean="0">
              <a:latin typeface="Comic Sans MS" charset="0"/>
              <a:ea typeface="Comic Sans MS" charset="0"/>
              <a:cs typeface="Comic Sans MS" charset="0"/>
            </a:endParaRPr>
          </a:p>
          <a:p>
            <a:pPr marL="0" indent="0" algn="ctr">
              <a:buNone/>
            </a:pPr>
            <a:r>
              <a:rPr lang="en-GB" sz="15000" dirty="0">
                <a:latin typeface="Comic Sans MS" charset="0"/>
                <a:ea typeface="Comic Sans MS" charset="0"/>
                <a:cs typeface="Comic Sans MS" charset="0"/>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8035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3266" y="8360228"/>
            <a:ext cx="10686625" cy="718457"/>
          </a:xfrm>
        </p:spPr>
        <p:txBody>
          <a:bodyPr>
            <a:normAutofit/>
          </a:bodyPr>
          <a:lstStyle/>
          <a:p>
            <a:r>
              <a:rPr lang="en-GB" sz="4000" dirty="0" smtClean="0">
                <a:latin typeface="Comic Sans MS" charset="0"/>
                <a:ea typeface="Comic Sans MS" charset="0"/>
                <a:cs typeface="Comic Sans MS" charset="0"/>
              </a:rPr>
              <a:t>Board plan</a:t>
            </a:r>
            <a:endParaRPr lang="en-GB" sz="4000" dirty="0">
              <a:latin typeface="Comic Sans MS" charset="0"/>
              <a:ea typeface="Comic Sans MS" charset="0"/>
              <a:cs typeface="Comic Sans MS" charset="0"/>
            </a:endParaRPr>
          </a:p>
        </p:txBody>
      </p:sp>
      <p:pic>
        <p:nvPicPr>
          <p:cNvPr id="5" name="Picture Placeholder 4"/>
          <p:cNvPicPr>
            <a:picLocks noGrp="1" noChangeAspect="1"/>
          </p:cNvPicPr>
          <p:nvPr>
            <p:ph type="pic" idx="1"/>
          </p:nvPr>
        </p:nvPicPr>
        <p:blipFill>
          <a:blip r:embed="rId3"/>
          <a:srcRect t="15636" b="15636"/>
          <a:stretch>
            <a:fillRect/>
          </a:stretch>
        </p:blipFill>
        <p:spPr>
          <a:xfrm>
            <a:off x="729831" y="1001486"/>
            <a:ext cx="12010191" cy="616131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2909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8937" y="8385814"/>
            <a:ext cx="10686625" cy="806027"/>
          </a:xfrm>
        </p:spPr>
        <p:txBody>
          <a:bodyPr>
            <a:normAutofit/>
          </a:bodyPr>
          <a:lstStyle/>
          <a:p>
            <a:r>
              <a:rPr lang="en-GB" sz="4000" dirty="0" smtClean="0">
                <a:latin typeface="Comic Sans MS" charset="0"/>
                <a:ea typeface="Comic Sans MS" charset="0"/>
                <a:cs typeface="Comic Sans MS" charset="0"/>
              </a:rPr>
              <a:t>Actual board plan during lesson</a:t>
            </a:r>
            <a:endParaRPr lang="en-GB" sz="4000" dirty="0">
              <a:latin typeface="Comic Sans MS" charset="0"/>
              <a:ea typeface="Comic Sans MS" charset="0"/>
              <a:cs typeface="Comic Sans MS" charset="0"/>
            </a:endParaRPr>
          </a:p>
        </p:txBody>
      </p:sp>
      <p:pic>
        <p:nvPicPr>
          <p:cNvPr id="7" name="Picture Placeholder 6"/>
          <p:cNvPicPr>
            <a:picLocks noGrp="1" noChangeAspect="1"/>
          </p:cNvPicPr>
          <p:nvPr>
            <p:ph type="pic" idx="1"/>
          </p:nvPr>
        </p:nvPicPr>
        <p:blipFill>
          <a:blip r:embed="rId2"/>
          <a:srcRect t="19417" b="19417"/>
          <a:stretch>
            <a:fillRect/>
          </a:stretch>
        </p:blipFill>
        <p:spPr>
          <a:xfrm>
            <a:off x="608006" y="1260355"/>
            <a:ext cx="12227040" cy="627255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9902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charset="0"/>
                <a:ea typeface="Comic Sans MS" charset="0"/>
                <a:cs typeface="Comic Sans MS" charset="0"/>
              </a:rPr>
              <a:t>Reflections and Recommendations</a:t>
            </a:r>
            <a:endParaRPr lang="en-GB" dirty="0">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pPr marL="0" indent="0">
              <a:buNone/>
            </a:pPr>
            <a:r>
              <a:rPr lang="en-GB" sz="4800" dirty="0" smtClean="0">
                <a:latin typeface="Comic Sans MS" charset="0"/>
                <a:ea typeface="Comic Sans MS" charset="0"/>
                <a:cs typeface="Comic Sans MS" charset="0"/>
              </a:rPr>
              <a:t>Did we achieve our goal as set out in the proposal?</a:t>
            </a:r>
          </a:p>
          <a:p>
            <a:endParaRPr lang="en-GB" dirty="0"/>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8135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9836" y="2726266"/>
            <a:ext cx="10686627" cy="4443308"/>
          </a:xfrm>
        </p:spPr>
        <p:txBody>
          <a:bodyPr/>
          <a:lstStyle/>
          <a:p>
            <a:pPr marL="0" indent="0">
              <a:buNone/>
            </a:pPr>
            <a:r>
              <a:rPr lang="en-GB" sz="4800" dirty="0" smtClean="0">
                <a:latin typeface="Comic Sans MS" charset="0"/>
                <a:ea typeface="Comic Sans MS" charset="0"/>
                <a:cs typeface="Comic Sans MS" charset="0"/>
              </a:rPr>
              <a:t>Not </a:t>
            </a:r>
            <a:r>
              <a:rPr lang="en-GB" sz="4800" dirty="0">
                <a:latin typeface="Comic Sans MS" charset="0"/>
                <a:ea typeface="Comic Sans MS" charset="0"/>
                <a:cs typeface="Comic Sans MS" charset="0"/>
              </a:rPr>
              <a:t>fully</a:t>
            </a:r>
            <a:r>
              <a:rPr lang="en-GB" sz="4800" dirty="0" smtClean="0">
                <a:latin typeface="Comic Sans MS" charset="0"/>
                <a:ea typeface="Comic Sans MS" charset="0"/>
                <a:cs typeface="Comic Sans MS" charset="0"/>
              </a:rPr>
              <a:t>.</a:t>
            </a:r>
          </a:p>
          <a:p>
            <a:pPr marL="0" indent="0">
              <a:buNone/>
            </a:pPr>
            <a:endParaRPr lang="en-GB" sz="4800" dirty="0">
              <a:latin typeface="Comic Sans MS" charset="0"/>
              <a:ea typeface="Comic Sans MS" charset="0"/>
              <a:cs typeface="Comic Sans MS" charset="0"/>
            </a:endParaRPr>
          </a:p>
          <a:p>
            <a:pPr marL="0" indent="0">
              <a:buNone/>
            </a:pPr>
            <a:r>
              <a:rPr lang="en-US" sz="4800" dirty="0">
                <a:latin typeface="Comic Sans MS" charset="0"/>
                <a:ea typeface="Comic Sans MS" charset="0"/>
                <a:cs typeface="Comic Sans MS" charset="0"/>
              </a:rPr>
              <a:t>In hindsight we feel we may have been overly ambitious in our expectations of the students. To achieve the learning outcome, in terms of balancing the equation, may have been an unrealistic goal.</a:t>
            </a:r>
            <a:endParaRPr lang="en-GB" sz="4800" dirty="0">
              <a:latin typeface="Comic Sans MS" charset="0"/>
              <a:ea typeface="Comic Sans MS" charset="0"/>
              <a:cs typeface="Comic Sans MS" charset="0"/>
            </a:endParaRPr>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8836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4800" dirty="0" smtClean="0">
                <a:latin typeface="Comic Sans MS" charset="0"/>
                <a:ea typeface="Comic Sans MS" charset="0"/>
                <a:cs typeface="Comic Sans MS" charset="0"/>
              </a:rPr>
              <a:t>Did </a:t>
            </a:r>
            <a:r>
              <a:rPr lang="en-GB" sz="4800" dirty="0">
                <a:latin typeface="Comic Sans MS" charset="0"/>
                <a:ea typeface="Comic Sans MS" charset="0"/>
                <a:cs typeface="Comic Sans MS" charset="0"/>
              </a:rPr>
              <a:t>student learning take place?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4541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charset="0"/>
                <a:ea typeface="Comic Sans MS" charset="0"/>
                <a:cs typeface="Comic Sans MS" charset="0"/>
              </a:rPr>
              <a:t>Denise Carroll</a:t>
            </a:r>
            <a:endParaRPr lang="en-GB" dirty="0">
              <a:latin typeface="Comic Sans MS" charset="0"/>
              <a:ea typeface="Comic Sans MS" charset="0"/>
              <a:cs typeface="Comic Sans MS" charset="0"/>
            </a:endParaRPr>
          </a:p>
        </p:txBody>
      </p:sp>
      <p:sp>
        <p:nvSpPr>
          <p:cNvPr id="3" name="Subtitle 2"/>
          <p:cNvSpPr>
            <a:spLocks noGrp="1"/>
          </p:cNvSpPr>
          <p:nvPr>
            <p:ph type="subTitle" idx="1"/>
          </p:nvPr>
        </p:nvSpPr>
        <p:spPr/>
        <p:txBody>
          <a:bodyPr/>
          <a:lstStyle/>
          <a:p>
            <a:r>
              <a:rPr lang="en-GB" dirty="0" smtClean="0">
                <a:latin typeface="Comic Sans MS" charset="0"/>
                <a:ea typeface="Comic Sans MS" charset="0"/>
                <a:cs typeface="Comic Sans MS" charset="0"/>
              </a:rPr>
              <a:t>Part-Time Associate, Project Maths Team</a:t>
            </a:r>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277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0350" y="3031066"/>
            <a:ext cx="10686627" cy="4443308"/>
          </a:xfrm>
        </p:spPr>
        <p:txBody>
          <a:bodyPr/>
          <a:lstStyle/>
          <a:p>
            <a:pPr marL="0" indent="0">
              <a:buNone/>
            </a:pPr>
            <a:r>
              <a:rPr lang="en-GB" sz="4800" dirty="0" smtClean="0">
                <a:latin typeface="Comic Sans MS" charset="0"/>
                <a:ea typeface="Comic Sans MS" charset="0"/>
                <a:cs typeface="Comic Sans MS" charset="0"/>
              </a:rPr>
              <a:t>Yes </a:t>
            </a:r>
          </a:p>
          <a:p>
            <a:pPr marL="0" indent="0">
              <a:buNone/>
            </a:pPr>
            <a:endParaRPr lang="en-GB" sz="4800" dirty="0">
              <a:latin typeface="Comic Sans MS" charset="0"/>
              <a:ea typeface="Comic Sans MS" charset="0"/>
              <a:cs typeface="Comic Sans MS" charset="0"/>
            </a:endParaRPr>
          </a:p>
          <a:p>
            <a:pPr marL="0" indent="0">
              <a:buNone/>
            </a:pPr>
            <a:r>
              <a:rPr lang="en-US" sz="4800" dirty="0" smtClean="0">
                <a:latin typeface="Comic Sans MS" charset="0"/>
                <a:ea typeface="Comic Sans MS" charset="0"/>
                <a:cs typeface="Comic Sans MS" charset="0"/>
              </a:rPr>
              <a:t>We </a:t>
            </a:r>
            <a:r>
              <a:rPr lang="en-US" sz="4800" dirty="0">
                <a:latin typeface="Comic Sans MS" charset="0"/>
                <a:ea typeface="Comic Sans MS" charset="0"/>
                <a:cs typeface="Comic Sans MS" charset="0"/>
              </a:rPr>
              <a:t>do feel however that their success with this skill in subsequent lessons was partly due to our emphasis on inverse operations for this </a:t>
            </a:r>
            <a:r>
              <a:rPr lang="en-US" sz="4800" dirty="0" smtClean="0">
                <a:latin typeface="Comic Sans MS" charset="0"/>
                <a:ea typeface="Comic Sans MS" charset="0"/>
                <a:cs typeface="Comic Sans MS" charset="0"/>
              </a:rPr>
              <a:t>lesson</a:t>
            </a:r>
            <a:r>
              <a:rPr lang="en-GB" sz="4800" dirty="0" smtClean="0">
                <a:latin typeface="Comic Sans MS" charset="0"/>
                <a:ea typeface="Comic Sans MS" charset="0"/>
                <a:cs typeface="Comic Sans MS" charset="0"/>
              </a:rPr>
              <a:t>.</a:t>
            </a:r>
          </a:p>
          <a:p>
            <a:pPr marL="0" indent="0">
              <a:buNone/>
            </a:pPr>
            <a:endParaRPr lang="en-GB" sz="4800" dirty="0"/>
          </a:p>
          <a:p>
            <a:pPr marL="0" indent="0">
              <a:buNone/>
            </a:pPr>
            <a:endParaRPr lang="en-GB" sz="4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8765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4800" dirty="0" smtClean="0">
                <a:latin typeface="Comic Sans MS" charset="0"/>
                <a:ea typeface="Comic Sans MS" charset="0"/>
                <a:cs typeface="Comic Sans MS" charset="0"/>
              </a:rPr>
              <a:t>What changes should we make?</a:t>
            </a:r>
          </a:p>
          <a:p>
            <a:pPr marL="0" indent="0">
              <a:buNone/>
            </a:pPr>
            <a:endParaRPr lang="en-GB" sz="4800" dirty="0">
              <a:latin typeface="Comic Sans MS" charset="0"/>
              <a:ea typeface="Comic Sans MS" charset="0"/>
              <a:cs typeface="Comic Sans MS" charset="0"/>
            </a:endParaRPr>
          </a:p>
          <a:p>
            <a:pPr marL="0" indent="0">
              <a:buNone/>
            </a:pPr>
            <a:r>
              <a:rPr lang="en-US" sz="4800" dirty="0" smtClean="0">
                <a:latin typeface="Comic Sans MS" charset="0"/>
                <a:ea typeface="Comic Sans MS" charset="0"/>
                <a:cs typeface="Comic Sans MS" charset="0"/>
              </a:rPr>
              <a:t>On </a:t>
            </a:r>
            <a:r>
              <a:rPr lang="en-US" sz="4800" dirty="0">
                <a:latin typeface="Comic Sans MS" charset="0"/>
                <a:ea typeface="Comic Sans MS" charset="0"/>
                <a:cs typeface="Comic Sans MS" charset="0"/>
              </a:rPr>
              <a:t>reflection we feel that this lesson proposal is more suitable for introducing and reinforcing the idea of using inverse operations rather than as an introduction to the balancing method. In future classes, where this topic was being taught, we would use it for this purpose. </a:t>
            </a:r>
            <a:endParaRPr lang="en-GB" sz="4800" dirty="0" smtClean="0">
              <a:latin typeface="Comic Sans MS" charset="0"/>
              <a:ea typeface="Comic Sans MS" charset="0"/>
              <a:cs typeface="Comic Sans MS" charset="0"/>
            </a:endParaRPr>
          </a:p>
          <a:p>
            <a:pPr marL="0" indent="0">
              <a:buNone/>
            </a:pPr>
            <a:endParaRPr lang="en-GB" sz="4800" dirty="0"/>
          </a:p>
          <a:p>
            <a:pPr marL="0" indent="0">
              <a:buNone/>
            </a:pPr>
            <a:endParaRPr lang="en-GB" sz="4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23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omic Sans MS" charset="0"/>
                <a:ea typeface="Comic Sans MS" charset="0"/>
                <a:cs typeface="Comic Sans MS" charset="0"/>
              </a:rPr>
              <a:t>Any Questions?</a:t>
            </a:r>
            <a:endParaRPr lang="en-IE" dirty="0">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8000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4" y="4516760"/>
            <a:ext cx="12090864" cy="2736305"/>
          </a:xfrm>
        </p:spPr>
        <p:txBody>
          <a:bodyPr>
            <a:normAutofit/>
          </a:bodyPr>
          <a:lstStyle/>
          <a:p>
            <a:pPr eaLnBrk="1"/>
            <a:r>
              <a:rPr lang="en-US" altLang="en-US" sz="8000" dirty="0" smtClean="0">
                <a:latin typeface="Arial" panose="020B0604020202020204" pitchFamily="34" charset="0"/>
                <a:cs typeface="Arial" panose="020B0604020202020204" pitchFamily="34" charset="0"/>
              </a:rPr>
              <a:t>Thank You!</a:t>
            </a:r>
            <a:endParaRPr lang="en-US" altLang="en-US" sz="8000" dirty="0">
              <a:latin typeface="Arial" panose="020B0604020202020204" pitchFamily="34" charset="0"/>
              <a:cs typeface="Arial" panose="020B0604020202020204" pitchFamily="34" charset="0"/>
            </a:endParaRPr>
          </a:p>
        </p:txBody>
      </p:sp>
      <p:pic>
        <p:nvPicPr>
          <p:cNvPr id="5124" name="Picture 4" descr="tile_blackboard_gre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4506" y="2356520"/>
            <a:ext cx="3275281" cy="18460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7" name="TextBox 6"/>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979011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charset="0"/>
                <a:ea typeface="Comic Sans MS" charset="0"/>
                <a:cs typeface="Comic Sans MS" charset="0"/>
              </a:rPr>
              <a:t>Tommy Lyons</a:t>
            </a:r>
          </a:p>
          <a:p>
            <a:r>
              <a:rPr lang="en-GB" dirty="0" smtClean="0">
                <a:latin typeface="Comic Sans MS" charset="0"/>
                <a:ea typeface="Comic Sans MS" charset="0"/>
                <a:cs typeface="Comic Sans MS" charset="0"/>
              </a:rPr>
              <a:t>Teresa Egan</a:t>
            </a:r>
          </a:p>
          <a:p>
            <a:endParaRPr lang="en-GB" dirty="0">
              <a:latin typeface="Comic Sans MS" charset="0"/>
              <a:ea typeface="Comic Sans MS" charset="0"/>
              <a:cs typeface="Comic Sans MS" charset="0"/>
            </a:endParaRPr>
          </a:p>
        </p:txBody>
      </p:sp>
      <p:sp>
        <p:nvSpPr>
          <p:cNvPr id="3" name="Subtitle 2"/>
          <p:cNvSpPr>
            <a:spLocks noGrp="1"/>
          </p:cNvSpPr>
          <p:nvPr>
            <p:ph type="subTitle" idx="1"/>
          </p:nvPr>
        </p:nvSpPr>
        <p:spPr/>
        <p:txBody>
          <a:bodyPr/>
          <a:lstStyle/>
          <a:p>
            <a:r>
              <a:rPr lang="en-GB" dirty="0" smtClean="0">
                <a:latin typeface="Comic Sans MS" charset="0"/>
                <a:ea typeface="Comic Sans MS" charset="0"/>
                <a:cs typeface="Comic Sans MS" charset="0"/>
              </a:rPr>
              <a:t>Our Lady's Secondary School, </a:t>
            </a:r>
            <a:r>
              <a:rPr lang="en-GB" dirty="0" err="1" smtClean="0">
                <a:latin typeface="Comic Sans MS" charset="0"/>
                <a:ea typeface="Comic Sans MS" charset="0"/>
                <a:cs typeface="Comic Sans MS" charset="0"/>
              </a:rPr>
              <a:t>Templemore</a:t>
            </a:r>
            <a:r>
              <a:rPr lang="en-GB" dirty="0" smtClean="0">
                <a:latin typeface="Comic Sans MS" charset="0"/>
                <a:ea typeface="Comic Sans MS" charset="0"/>
                <a:cs typeface="Comic Sans MS" charset="0"/>
              </a:rPr>
              <a:t>.</a:t>
            </a:r>
          </a:p>
          <a:p>
            <a:r>
              <a:rPr lang="en-GB" dirty="0" err="1" smtClean="0">
                <a:latin typeface="Comic Sans MS" charset="0"/>
                <a:ea typeface="Comic Sans MS" charset="0"/>
                <a:cs typeface="Comic Sans MS" charset="0"/>
              </a:rPr>
              <a:t>Knockbeg</a:t>
            </a:r>
            <a:r>
              <a:rPr lang="en-GB" dirty="0" smtClean="0">
                <a:latin typeface="Comic Sans MS" charset="0"/>
                <a:ea typeface="Comic Sans MS" charset="0"/>
                <a:cs typeface="Comic Sans MS" charset="0"/>
              </a:rPr>
              <a:t> College, Carlow. </a:t>
            </a:r>
            <a:endParaRPr lang="en-GB" dirty="0">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434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3500" dirty="0" smtClean="0">
                <a:latin typeface="Comic Sans MS" charset="0"/>
                <a:ea typeface="Comic Sans MS" charset="0"/>
                <a:cs typeface="Comic Sans MS" charset="0"/>
              </a:rPr>
              <a:t>Tommy Lyons, Our Lady's Secondary School, </a:t>
            </a:r>
            <a:r>
              <a:rPr lang="en-GB" sz="3500" dirty="0" err="1" smtClean="0">
                <a:latin typeface="Comic Sans MS" charset="0"/>
                <a:ea typeface="Comic Sans MS" charset="0"/>
                <a:cs typeface="Comic Sans MS" charset="0"/>
              </a:rPr>
              <a:t>Templemore</a:t>
            </a:r>
            <a:r>
              <a:rPr lang="en-GB" sz="3500" dirty="0" smtClean="0">
                <a:latin typeface="Comic Sans MS" charset="0"/>
                <a:ea typeface="Comic Sans MS" charset="0"/>
                <a:cs typeface="Comic Sans MS" charset="0"/>
              </a:rPr>
              <a:t>.</a:t>
            </a:r>
          </a:p>
          <a:p>
            <a:r>
              <a:rPr lang="en-GB" sz="3500" dirty="0" smtClean="0">
                <a:latin typeface="Comic Sans MS" charset="0"/>
                <a:ea typeface="Comic Sans MS" charset="0"/>
                <a:cs typeface="Comic Sans MS" charset="0"/>
              </a:rPr>
              <a:t>25 February 2016</a:t>
            </a:r>
          </a:p>
          <a:p>
            <a:r>
              <a:rPr lang="en-GB" sz="3500" dirty="0" smtClean="0">
                <a:latin typeface="Comic Sans MS" charset="0"/>
                <a:ea typeface="Comic Sans MS" charset="0"/>
                <a:cs typeface="Comic Sans MS" charset="0"/>
              </a:rPr>
              <a:t>40 minute lesson</a:t>
            </a:r>
          </a:p>
          <a:p>
            <a:r>
              <a:rPr lang="en-GB" sz="3500" dirty="0" smtClean="0">
                <a:latin typeface="Comic Sans MS" charset="0"/>
                <a:ea typeface="Comic Sans MS" charset="0"/>
                <a:cs typeface="Comic Sans MS" charset="0"/>
              </a:rPr>
              <a:t>1st year mixed ability</a:t>
            </a:r>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5405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hevron 1"/>
          <p:cNvSpPr/>
          <p:nvPr/>
        </p:nvSpPr>
        <p:spPr>
          <a:xfrm>
            <a:off x="5141267" y="235925"/>
            <a:ext cx="4254926" cy="2721503"/>
          </a:xfrm>
          <a:prstGeom prst="chevron">
            <a:avLst>
              <a:gd name="adj" fmla="val 3144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000" dirty="0" smtClean="0">
                <a:solidFill>
                  <a:schemeClr val="tx1"/>
                </a:solidFill>
                <a:latin typeface="Comic Sans MS" charset="0"/>
                <a:ea typeface="Comic Sans MS" charset="0"/>
                <a:cs typeface="Comic Sans MS" charset="0"/>
              </a:rPr>
              <a:t>Identify the issue to overcome</a:t>
            </a:r>
            <a:endParaRPr lang="en-GB" sz="3000" dirty="0">
              <a:solidFill>
                <a:schemeClr val="tx1"/>
              </a:solidFill>
              <a:latin typeface="Comic Sans MS" charset="0"/>
              <a:ea typeface="Comic Sans MS" charset="0"/>
              <a:cs typeface="Comic Sans MS" charset="0"/>
            </a:endParaRPr>
          </a:p>
        </p:txBody>
      </p:sp>
      <p:sp>
        <p:nvSpPr>
          <p:cNvPr id="5" name="Chevron 4"/>
          <p:cNvSpPr/>
          <p:nvPr/>
        </p:nvSpPr>
        <p:spPr>
          <a:xfrm rot="2311315">
            <a:off x="9090783" y="1817818"/>
            <a:ext cx="4254926" cy="2721503"/>
          </a:xfrm>
          <a:prstGeom prst="chevron">
            <a:avLst>
              <a:gd name="adj" fmla="val 3144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000" dirty="0" err="1" smtClean="0">
                <a:solidFill>
                  <a:schemeClr val="tx1"/>
                </a:solidFill>
                <a:latin typeface="Comic Sans MS" charset="0"/>
                <a:ea typeface="Comic Sans MS" charset="0"/>
                <a:cs typeface="Comic Sans MS" charset="0"/>
              </a:rPr>
              <a:t>Meitheal</a:t>
            </a:r>
            <a:r>
              <a:rPr lang="en-GB" sz="3000" dirty="0" smtClean="0">
                <a:solidFill>
                  <a:schemeClr val="tx1"/>
                </a:solidFill>
                <a:latin typeface="Comic Sans MS" charset="0"/>
                <a:ea typeface="Comic Sans MS" charset="0"/>
                <a:cs typeface="Comic Sans MS" charset="0"/>
              </a:rPr>
              <a:t> </a:t>
            </a:r>
            <a:r>
              <a:rPr lang="en-GB" sz="3000" dirty="0" err="1" smtClean="0">
                <a:solidFill>
                  <a:schemeClr val="tx1"/>
                </a:solidFill>
                <a:latin typeface="Comic Sans MS" charset="0"/>
                <a:ea typeface="Comic Sans MS" charset="0"/>
                <a:cs typeface="Comic Sans MS" charset="0"/>
              </a:rPr>
              <a:t>Macnaimh</a:t>
            </a:r>
            <a:r>
              <a:rPr lang="en-GB" sz="3000" dirty="0" smtClean="0">
                <a:solidFill>
                  <a:schemeClr val="tx1"/>
                </a:solidFill>
                <a:latin typeface="Comic Sans MS" charset="0"/>
                <a:ea typeface="Comic Sans MS" charset="0"/>
                <a:cs typeface="Comic Sans MS" charset="0"/>
              </a:rPr>
              <a:t> as a groundwork for designing the lesson</a:t>
            </a:r>
            <a:endParaRPr lang="en-GB" sz="3000" dirty="0">
              <a:solidFill>
                <a:schemeClr val="tx1"/>
              </a:solidFill>
              <a:latin typeface="Comic Sans MS" charset="0"/>
              <a:ea typeface="Comic Sans MS" charset="0"/>
              <a:cs typeface="Comic Sans MS" charset="0"/>
            </a:endParaRPr>
          </a:p>
        </p:txBody>
      </p:sp>
      <p:sp>
        <p:nvSpPr>
          <p:cNvPr id="6" name="Chevron 5"/>
          <p:cNvSpPr/>
          <p:nvPr/>
        </p:nvSpPr>
        <p:spPr>
          <a:xfrm rot="6620085">
            <a:off x="8862087" y="5505305"/>
            <a:ext cx="4254926" cy="2721503"/>
          </a:xfrm>
          <a:prstGeom prst="chevron">
            <a:avLst>
              <a:gd name="adj" fmla="val 31444"/>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GB" sz="3000" dirty="0" smtClean="0">
                <a:solidFill>
                  <a:schemeClr val="tx1"/>
                </a:solidFill>
                <a:latin typeface="Comic Sans MS" charset="0"/>
                <a:ea typeface="Comic Sans MS" charset="0"/>
                <a:cs typeface="Comic Sans MS" charset="0"/>
              </a:rPr>
              <a:t>Designing unit and lesson</a:t>
            </a:r>
            <a:endParaRPr lang="en-GB" sz="3000" dirty="0">
              <a:solidFill>
                <a:schemeClr val="tx1"/>
              </a:solidFill>
              <a:latin typeface="Comic Sans MS" charset="0"/>
              <a:ea typeface="Comic Sans MS" charset="0"/>
              <a:cs typeface="Comic Sans MS" charset="0"/>
            </a:endParaRPr>
          </a:p>
        </p:txBody>
      </p:sp>
      <p:sp>
        <p:nvSpPr>
          <p:cNvPr id="7" name="Chevron 6"/>
          <p:cNvSpPr/>
          <p:nvPr/>
        </p:nvSpPr>
        <p:spPr>
          <a:xfrm rot="10800000">
            <a:off x="5141267" y="7054579"/>
            <a:ext cx="4254926" cy="2721503"/>
          </a:xfrm>
          <a:prstGeom prst="chevron">
            <a:avLst>
              <a:gd name="adj" fmla="val 31444"/>
            </a:avLst>
          </a:prstGeom>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en-GB" sz="3000" dirty="0" smtClean="0">
                <a:solidFill>
                  <a:schemeClr val="tx1"/>
                </a:solidFill>
                <a:latin typeface="Comic Sans MS" charset="0"/>
                <a:ea typeface="Comic Sans MS" charset="0"/>
                <a:cs typeface="Comic Sans MS" charset="0"/>
              </a:rPr>
              <a:t>Conduct research lesson with peer observation</a:t>
            </a:r>
            <a:endParaRPr lang="en-GB" sz="3000" dirty="0">
              <a:solidFill>
                <a:schemeClr val="tx1"/>
              </a:solidFill>
              <a:latin typeface="Comic Sans MS" charset="0"/>
              <a:ea typeface="Comic Sans MS" charset="0"/>
              <a:cs typeface="Comic Sans MS" charset="0"/>
            </a:endParaRPr>
          </a:p>
        </p:txBody>
      </p:sp>
      <p:sp>
        <p:nvSpPr>
          <p:cNvPr id="8" name="Chevron 7"/>
          <p:cNvSpPr/>
          <p:nvPr/>
        </p:nvSpPr>
        <p:spPr>
          <a:xfrm rot="13944594">
            <a:off x="876799" y="5452560"/>
            <a:ext cx="4419853" cy="2826992"/>
          </a:xfrm>
          <a:prstGeom prst="chevron">
            <a:avLst>
              <a:gd name="adj" fmla="val 31444"/>
            </a:avLst>
          </a:prstGeom>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en-GB" sz="3000" dirty="0" smtClean="0">
                <a:solidFill>
                  <a:schemeClr val="tx1"/>
                </a:solidFill>
                <a:latin typeface="Comic Sans MS" charset="0"/>
                <a:ea typeface="Comic Sans MS" charset="0"/>
                <a:cs typeface="Comic Sans MS" charset="0"/>
              </a:rPr>
              <a:t>Post lesson discussion to solidify the ideas to overcome the issue.</a:t>
            </a:r>
            <a:endParaRPr lang="en-GB" sz="3000" dirty="0">
              <a:solidFill>
                <a:schemeClr val="tx1"/>
              </a:solidFill>
              <a:latin typeface="Comic Sans MS" charset="0"/>
              <a:ea typeface="Comic Sans MS" charset="0"/>
              <a:cs typeface="Comic Sans MS" charset="0"/>
            </a:endParaRPr>
          </a:p>
        </p:txBody>
      </p:sp>
      <p:sp>
        <p:nvSpPr>
          <p:cNvPr id="9" name="Chevron 8"/>
          <p:cNvSpPr/>
          <p:nvPr/>
        </p:nvSpPr>
        <p:spPr>
          <a:xfrm rot="19122387">
            <a:off x="1176221" y="1301508"/>
            <a:ext cx="4254926" cy="2721503"/>
          </a:xfrm>
          <a:prstGeom prst="chevron">
            <a:avLst>
              <a:gd name="adj" fmla="val 3144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000" dirty="0" smtClean="0">
                <a:solidFill>
                  <a:schemeClr val="tx1"/>
                </a:solidFill>
                <a:latin typeface="Comic Sans MS" charset="0"/>
                <a:ea typeface="Comic Sans MS" charset="0"/>
                <a:cs typeface="Comic Sans MS" charset="0"/>
              </a:rPr>
              <a:t>Summarise the learning </a:t>
            </a:r>
            <a:r>
              <a:rPr lang="en-GB" sz="3000" smtClean="0">
                <a:solidFill>
                  <a:schemeClr val="tx1"/>
                </a:solidFill>
                <a:latin typeface="Comic Sans MS" charset="0"/>
                <a:ea typeface="Comic Sans MS" charset="0"/>
                <a:cs typeface="Comic Sans MS" charset="0"/>
              </a:rPr>
              <a:t>and identify the next step</a:t>
            </a:r>
            <a:endParaRPr lang="en-GB" sz="3000">
              <a:solidFill>
                <a:schemeClr val="tx1"/>
              </a:solidFill>
              <a:latin typeface="Comic Sans MS" charset="0"/>
              <a:ea typeface="Comic Sans MS" charset="0"/>
              <a:cs typeface="Comic Sans M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768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charset="0"/>
                <a:ea typeface="Comic Sans MS" charset="0"/>
                <a:cs typeface="Comic Sans MS" charset="0"/>
              </a:rPr>
              <a:t>Identifying </a:t>
            </a:r>
            <a:r>
              <a:rPr lang="en-GB" smtClean="0">
                <a:latin typeface="Comic Sans MS" charset="0"/>
                <a:ea typeface="Comic Sans MS" charset="0"/>
                <a:cs typeface="Comic Sans MS" charset="0"/>
              </a:rPr>
              <a:t>the Issue</a:t>
            </a:r>
            <a:endParaRPr lang="en-GB" dirty="0">
              <a:latin typeface="Comic Sans MS" charset="0"/>
              <a:ea typeface="Comic Sans MS" charset="0"/>
              <a:cs typeface="Comic Sans MS" charset="0"/>
            </a:endParaRPr>
          </a:p>
        </p:txBody>
      </p:sp>
      <p:sp>
        <p:nvSpPr>
          <p:cNvPr id="3" name="Content Placeholder 2"/>
          <p:cNvSpPr>
            <a:spLocks noGrp="1"/>
          </p:cNvSpPr>
          <p:nvPr>
            <p:ph idx="1"/>
          </p:nvPr>
        </p:nvSpPr>
        <p:spPr/>
        <p:txBody>
          <a:bodyPr/>
          <a:lstStyle/>
          <a:p>
            <a:r>
              <a:rPr lang="en-GB" dirty="0" smtClean="0">
                <a:latin typeface="Comic Sans MS" charset="0"/>
                <a:ea typeface="Comic Sans MS" charset="0"/>
                <a:cs typeface="Comic Sans MS" charset="0"/>
              </a:rPr>
              <a:t>Algebra</a:t>
            </a:r>
          </a:p>
          <a:p>
            <a:r>
              <a:rPr lang="en-GB" dirty="0" smtClean="0">
                <a:latin typeface="Comic Sans MS" charset="0"/>
                <a:ea typeface="Comic Sans MS" charset="0"/>
                <a:cs typeface="Comic Sans MS" charset="0"/>
              </a:rPr>
              <a:t>Students find difficult to learn</a:t>
            </a:r>
          </a:p>
          <a:p>
            <a:r>
              <a:rPr lang="en-GB" dirty="0" smtClean="0">
                <a:latin typeface="Comic Sans MS" charset="0"/>
                <a:ea typeface="Comic Sans MS" charset="0"/>
                <a:cs typeface="Comic Sans MS" charset="0"/>
              </a:rPr>
              <a:t>Teachers find difficult to teach using student activity</a:t>
            </a:r>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1910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a:xfrm>
            <a:off x="1583266" y="343523"/>
            <a:ext cx="10686627" cy="1308659"/>
          </a:xfrm>
        </p:spPr>
        <p:txBody>
          <a:bodyPr/>
          <a:lstStyle/>
          <a:p>
            <a:pPr eaLnBrk="1" hangingPunct="1">
              <a:defRPr/>
            </a:pPr>
            <a:r>
              <a:rPr lang="en-US" dirty="0" smtClean="0">
                <a:latin typeface="Comic Sans MS" charset="0"/>
                <a:ea typeface="Comic Sans MS" charset="0"/>
                <a:cs typeface="Comic Sans MS" charset="0"/>
              </a:rPr>
              <a:t>Student Learning Goals</a:t>
            </a:r>
          </a:p>
        </p:txBody>
      </p:sp>
      <p:sp>
        <p:nvSpPr>
          <p:cNvPr id="45066" name="Rectangle 10"/>
          <p:cNvSpPr>
            <a:spLocks noGrp="1" noChangeArrowheads="1"/>
          </p:cNvSpPr>
          <p:nvPr>
            <p:ph idx="1"/>
          </p:nvPr>
        </p:nvSpPr>
        <p:spPr/>
        <p:txBody>
          <a:bodyPr/>
          <a:lstStyle/>
          <a:p>
            <a:pPr marL="0" indent="0">
              <a:buNone/>
            </a:pPr>
            <a:r>
              <a:rPr lang="en-US" sz="2500" u="sng" dirty="0">
                <a:latin typeface="Comic Sans MS" charset="0"/>
                <a:ea typeface="Comic Sans MS" charset="0"/>
                <a:cs typeface="Comic Sans MS" charset="0"/>
              </a:rPr>
              <a:t>Long Term Goals</a:t>
            </a:r>
            <a:endParaRPr lang="en-GB" sz="2500" dirty="0">
              <a:latin typeface="Comic Sans MS" charset="0"/>
              <a:ea typeface="Comic Sans MS" charset="0"/>
              <a:cs typeface="Comic Sans MS" charset="0"/>
            </a:endParaRPr>
          </a:p>
          <a:p>
            <a:r>
              <a:rPr lang="en-IE" sz="2500" dirty="0">
                <a:latin typeface="Comic Sans MS" charset="0"/>
                <a:ea typeface="Comic Sans MS" charset="0"/>
                <a:cs typeface="Comic Sans MS" charset="0"/>
              </a:rPr>
              <a:t>I’d like my students to appreciate that mathematics can be used to communicate thinking effectively</a:t>
            </a:r>
            <a:endParaRPr lang="en-GB" sz="2500" dirty="0">
              <a:latin typeface="Comic Sans MS" charset="0"/>
              <a:ea typeface="Comic Sans MS" charset="0"/>
              <a:cs typeface="Comic Sans MS" charset="0"/>
            </a:endParaRPr>
          </a:p>
          <a:p>
            <a:r>
              <a:rPr lang="en-IE" sz="2500" dirty="0">
                <a:latin typeface="Comic Sans MS" charset="0"/>
                <a:ea typeface="Comic Sans MS" charset="0"/>
                <a:cs typeface="Comic Sans MS" charset="0"/>
              </a:rPr>
              <a:t>I’d like my students to appreciate that algebra is a tool for making sense of certain situations</a:t>
            </a:r>
            <a:endParaRPr lang="en-GB" sz="2500" dirty="0">
              <a:latin typeface="Comic Sans MS" charset="0"/>
              <a:ea typeface="Comic Sans MS" charset="0"/>
              <a:cs typeface="Comic Sans MS" charset="0"/>
            </a:endParaRPr>
          </a:p>
          <a:p>
            <a:r>
              <a:rPr lang="en-IE" sz="2500" dirty="0">
                <a:latin typeface="Comic Sans MS" charset="0"/>
                <a:ea typeface="Comic Sans MS" charset="0"/>
                <a:cs typeface="Comic Sans MS" charset="0"/>
              </a:rPr>
              <a:t>I’d like to foster my students to become independent learners</a:t>
            </a:r>
            <a:endParaRPr lang="en-GB" sz="2500" dirty="0">
              <a:latin typeface="Comic Sans MS" charset="0"/>
              <a:ea typeface="Comic Sans MS" charset="0"/>
              <a:cs typeface="Comic Sans MS" charset="0"/>
            </a:endParaRPr>
          </a:p>
          <a:p>
            <a:r>
              <a:rPr lang="en-IE" sz="2500" dirty="0">
                <a:latin typeface="Comic Sans MS" charset="0"/>
                <a:ea typeface="Comic Sans MS" charset="0"/>
                <a:cs typeface="Comic Sans MS" charset="0"/>
              </a:rPr>
              <a:t>I’d like my students to become more creative when devising approaches and methods to solve problems</a:t>
            </a:r>
            <a:endParaRPr lang="en-GB" sz="2500" dirty="0">
              <a:latin typeface="Comic Sans MS" charset="0"/>
              <a:ea typeface="Comic Sans MS" charset="0"/>
              <a:cs typeface="Comic Sans MS" charset="0"/>
            </a:endParaRPr>
          </a:p>
          <a:p>
            <a:r>
              <a:rPr lang="en-IE" sz="2500" dirty="0">
                <a:latin typeface="Comic Sans MS" charset="0"/>
                <a:ea typeface="Comic Sans MS" charset="0"/>
                <a:cs typeface="Comic Sans MS" charset="0"/>
              </a:rPr>
              <a:t>I’d like to emphasise to students that a problem can have several equally valid solutions</a:t>
            </a:r>
            <a:endParaRPr lang="en-GB" sz="2500" dirty="0">
              <a:latin typeface="Comic Sans MS" charset="0"/>
              <a:ea typeface="Comic Sans MS" charset="0"/>
              <a:cs typeface="Comic Sans MS" charset="0"/>
            </a:endParaRPr>
          </a:p>
          <a:p>
            <a:r>
              <a:rPr lang="en-IE" sz="2500" dirty="0">
                <a:latin typeface="Comic Sans MS" charset="0"/>
                <a:ea typeface="Comic Sans MS" charset="0"/>
                <a:cs typeface="Comic Sans MS" charset="0"/>
              </a:rPr>
              <a:t>I’d like to build my students’ enthusiasm for the subject by engaging them with stimulating activities</a:t>
            </a:r>
            <a:endParaRPr lang="en-GB" sz="2500" dirty="0">
              <a:latin typeface="Comic Sans MS" charset="0"/>
              <a:ea typeface="Comic Sans MS" charset="0"/>
              <a:cs typeface="Comic Sans MS" charset="0"/>
            </a:endParaRPr>
          </a:p>
          <a:p>
            <a:r>
              <a:rPr lang="en-IE" sz="2500" dirty="0">
                <a:latin typeface="Comic Sans MS" charset="0"/>
                <a:ea typeface="Comic Sans MS" charset="0"/>
                <a:cs typeface="Comic Sans MS" charset="0"/>
              </a:rPr>
              <a:t>I’d like my students to connect and review the concepts that we have studied already</a:t>
            </a:r>
            <a:r>
              <a:rPr lang="en-GB" sz="2500" dirty="0">
                <a:latin typeface="Comic Sans MS" charset="0"/>
                <a:ea typeface="Comic Sans MS" charset="0"/>
                <a:cs typeface="Comic Sans MS" charset="0"/>
              </a:rPr>
              <a:t> </a:t>
            </a:r>
            <a:endParaRPr lang="en-US" sz="2500" dirty="0" smtClean="0">
              <a:latin typeface="Comic Sans MS" charset="0"/>
              <a:ea typeface="Comic Sans MS" charset="0"/>
              <a:cs typeface="Comic Sans MS" charset="0"/>
            </a:endParaRPr>
          </a:p>
          <a:p>
            <a:pPr marL="487672" indent="-487672" eaLnBrk="1" hangingPunct="1">
              <a:buFont typeface="Wingdings" charset="0"/>
              <a:buChar char="¢"/>
              <a:defRPr/>
            </a:pPr>
            <a:endParaRPr lang="en-US" dirty="0" smtClean="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599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omic Sans MS" charset="0"/>
                <a:ea typeface="Comic Sans MS" charset="0"/>
                <a:cs typeface="Comic Sans MS" charset="0"/>
              </a:rPr>
              <a:t>Student Learning Goals</a:t>
            </a:r>
            <a:endParaRPr lang="en-GB" dirty="0"/>
          </a:p>
        </p:txBody>
      </p:sp>
      <p:sp>
        <p:nvSpPr>
          <p:cNvPr id="3" name="Content Placeholder 2"/>
          <p:cNvSpPr>
            <a:spLocks noGrp="1"/>
          </p:cNvSpPr>
          <p:nvPr>
            <p:ph idx="1"/>
          </p:nvPr>
        </p:nvSpPr>
        <p:spPr/>
        <p:txBody>
          <a:bodyPr/>
          <a:lstStyle/>
          <a:p>
            <a:pPr marL="0" indent="0">
              <a:buNone/>
            </a:pPr>
            <a:r>
              <a:rPr lang="en-IE" u="sng" dirty="0">
                <a:latin typeface="Comic Sans MS" charset="0"/>
                <a:ea typeface="Comic Sans MS" charset="0"/>
                <a:cs typeface="Comic Sans MS" charset="0"/>
              </a:rPr>
              <a:t>Short Term Goals</a:t>
            </a:r>
            <a:endParaRPr lang="en-GB" dirty="0">
              <a:latin typeface="Comic Sans MS" charset="0"/>
              <a:ea typeface="Comic Sans MS" charset="0"/>
              <a:cs typeface="Comic Sans MS" charset="0"/>
            </a:endParaRPr>
          </a:p>
          <a:p>
            <a:r>
              <a:rPr lang="en-IE" dirty="0">
                <a:latin typeface="Comic Sans MS" charset="0"/>
                <a:ea typeface="Comic Sans MS" charset="0"/>
                <a:cs typeface="Comic Sans MS" charset="0"/>
              </a:rPr>
              <a:t>I’d like my students to understand inverse operations</a:t>
            </a:r>
            <a:endParaRPr lang="en-GB" dirty="0">
              <a:latin typeface="Comic Sans MS" charset="0"/>
              <a:ea typeface="Comic Sans MS" charset="0"/>
              <a:cs typeface="Comic Sans MS" charset="0"/>
            </a:endParaRPr>
          </a:p>
          <a:p>
            <a:r>
              <a:rPr lang="en-IE" dirty="0">
                <a:latin typeface="Comic Sans MS" charset="0"/>
                <a:ea typeface="Comic Sans MS" charset="0"/>
                <a:cs typeface="Comic Sans MS" charset="0"/>
              </a:rPr>
              <a:t>I’d like my students to be able to use inverse operations to balance a linear relationship</a:t>
            </a:r>
            <a:endParaRPr lang="en-GB" dirty="0">
              <a:latin typeface="Comic Sans MS" charset="0"/>
              <a:ea typeface="Comic Sans MS" charset="0"/>
              <a:cs typeface="Comic Sans MS" charset="0"/>
            </a:endParaRPr>
          </a:p>
          <a:p>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4853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7402e58fc4d9e1b8256060dab3649d14b7c5b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51504D"/>
      </a:dk2>
      <a:lt2>
        <a:srgbClr val="CBC8C2"/>
      </a:lt2>
      <a:accent1>
        <a:srgbClr val="71B0E2"/>
      </a:accent1>
      <a:accent2>
        <a:srgbClr val="A8E685"/>
      </a:accent2>
      <a:accent3>
        <a:srgbClr val="FFFFFF"/>
      </a:accent3>
      <a:accent4>
        <a:srgbClr val="000000"/>
      </a:accent4>
      <a:accent5>
        <a:srgbClr val="BBD4EE"/>
      </a:accent5>
      <a:accent6>
        <a:srgbClr val="98D07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Parallax_16x9</Template>
  <TotalTime>304</TotalTime>
  <Words>929</Words>
  <Application>Microsoft Macintosh PowerPoint</Application>
  <PresentationFormat>Custom</PresentationFormat>
  <Paragraphs>107</Paragraphs>
  <Slides>33</Slides>
  <Notes>1</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Parallax</vt:lpstr>
      <vt:lpstr>Reflections on Practice</vt:lpstr>
      <vt:lpstr>Introduction to Linear Equations</vt:lpstr>
      <vt:lpstr>Denise Carroll</vt:lpstr>
      <vt:lpstr>Tommy Lyons Teresa Egan </vt:lpstr>
      <vt:lpstr>Slide 5</vt:lpstr>
      <vt:lpstr>Slide 6</vt:lpstr>
      <vt:lpstr>Identifying the Issue</vt:lpstr>
      <vt:lpstr>Student Learning Goals</vt:lpstr>
      <vt:lpstr>Student Learning Goals</vt:lpstr>
      <vt:lpstr>Design of the lesson</vt:lpstr>
      <vt:lpstr>Identify the task</vt:lpstr>
      <vt:lpstr>Anticipated student responses  - Meitheal Macnaimh  </vt:lpstr>
      <vt:lpstr>Refine the Task</vt:lpstr>
      <vt:lpstr>Anticipated student responses  - Meitheal Macnaimh </vt:lpstr>
      <vt:lpstr>Anticipated student responses  - Meitheal Macnaimh </vt:lpstr>
      <vt:lpstr>Our third anticipated response was using inverse operations but used twice to balance both sides. This, we hoped, would be done by at least one student in any format and could then be displayed on the board as one of our student responses. </vt:lpstr>
      <vt:lpstr>Plan for Peer Observation</vt:lpstr>
      <vt:lpstr>Findings</vt:lpstr>
      <vt:lpstr>Slide 19</vt:lpstr>
      <vt:lpstr>All students progressed immediately to using inverse operations </vt:lpstr>
      <vt:lpstr>Slide 21</vt:lpstr>
      <vt:lpstr>Slide 22</vt:lpstr>
      <vt:lpstr>Misconception – subtraction is commutative</vt:lpstr>
      <vt:lpstr>Slide 24</vt:lpstr>
      <vt:lpstr>Board plan</vt:lpstr>
      <vt:lpstr>Actual board plan during lesson</vt:lpstr>
      <vt:lpstr>Reflections and Recommendations</vt:lpstr>
      <vt:lpstr>Slide 28</vt:lpstr>
      <vt:lpstr>Slide 29</vt:lpstr>
      <vt:lpstr>Slide 30</vt:lpstr>
      <vt:lpstr>Slide 31</vt:lpstr>
      <vt:lpstr>Any 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Practice</dc:title>
  <dc:creator>Kieran Sweeney</dc:creator>
  <cp:lastModifiedBy>Anne Brosnan</cp:lastModifiedBy>
  <cp:revision>149</cp:revision>
  <dcterms:created xsi:type="dcterms:W3CDTF">2016-03-31T13:09:59Z</dcterms:created>
  <dcterms:modified xsi:type="dcterms:W3CDTF">2016-03-31T13:10:30Z</dcterms:modified>
</cp:coreProperties>
</file>