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erverZoom="100000" strictFirstAndLastChars="0" saveSubsetFonts="1">
  <p:sldMasterIdLst>
    <p:sldMasterId id="2147483696" r:id="rId1"/>
    <p:sldMasterId id="2147483720" r:id="rId2"/>
    <p:sldMasterId id="2147483732" r:id="rId3"/>
  </p:sldMasterIdLst>
  <p:notesMasterIdLst>
    <p:notesMasterId r:id="rId24"/>
  </p:notesMasterIdLst>
  <p:sldIdLst>
    <p:sldId id="256" r:id="rId4"/>
    <p:sldId id="271" r:id="rId5"/>
    <p:sldId id="272" r:id="rId6"/>
    <p:sldId id="273" r:id="rId7"/>
    <p:sldId id="275" r:id="rId8"/>
    <p:sldId id="287" r:id="rId9"/>
    <p:sldId id="286" r:id="rId10"/>
    <p:sldId id="276" r:id="rId11"/>
    <p:sldId id="277" r:id="rId12"/>
    <p:sldId id="278" r:id="rId13"/>
    <p:sldId id="279" r:id="rId14"/>
    <p:sldId id="288" r:id="rId15"/>
    <p:sldId id="280" r:id="rId16"/>
    <p:sldId id="289" r:id="rId17"/>
    <p:sldId id="290" r:id="rId18"/>
    <p:sldId id="282" r:id="rId19"/>
    <p:sldId id="281" r:id="rId20"/>
    <p:sldId id="283" r:id="rId21"/>
    <p:sldId id="285" r:id="rId22"/>
    <p:sldId id="284" r:id="rId23"/>
  </p:sldIdLst>
  <p:sldSz cx="13004800" cy="9753600"/>
  <p:notesSz cx="6858000" cy="9144000"/>
  <p:custDataLst>
    <p:tags r:id="rId26"/>
  </p:custDataLst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latin typeface="Chalkduster"/>
        <a:ea typeface="Chalkduster"/>
        <a:cs typeface="Chalkduster"/>
        <a:sym typeface="Chalkduster"/>
      </a:defRPr>
    </a:lvl1pPr>
    <a:lvl2pPr marL="227013" indent="227013" algn="l" defTabSz="455613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latin typeface="Chalkduster"/>
        <a:ea typeface="Chalkduster"/>
        <a:cs typeface="Chalkduster"/>
        <a:sym typeface="Chalkduster"/>
      </a:defRPr>
    </a:lvl2pPr>
    <a:lvl3pPr marL="455613" indent="455613" algn="l" defTabSz="455613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latin typeface="Chalkduster"/>
        <a:ea typeface="Chalkduster"/>
        <a:cs typeface="Chalkduster"/>
        <a:sym typeface="Chalkduster"/>
      </a:defRPr>
    </a:lvl3pPr>
    <a:lvl4pPr marL="684213" indent="684213" algn="l" defTabSz="455613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latin typeface="Chalkduster"/>
        <a:ea typeface="Chalkduster"/>
        <a:cs typeface="Chalkduster"/>
        <a:sym typeface="Chalkduster"/>
      </a:defRPr>
    </a:lvl4pPr>
    <a:lvl5pPr marL="912813" indent="912813" algn="l" defTabSz="455613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latin typeface="Chalkduster"/>
        <a:ea typeface="Chalkduster"/>
        <a:cs typeface="Chalkduster"/>
        <a:sym typeface="Chalkduster"/>
      </a:defRPr>
    </a:lvl5pPr>
    <a:lvl6pPr marL="2286000" algn="l" defTabSz="914400" rtl="0" eaLnBrk="1" latinLnBrk="0" hangingPunct="1">
      <a:defRPr sz="4300" kern="1200">
        <a:solidFill>
          <a:srgbClr val="FFFFFF"/>
        </a:solidFill>
        <a:latin typeface="Chalkduster"/>
        <a:ea typeface="Chalkduster"/>
        <a:cs typeface="Chalkduster"/>
        <a:sym typeface="Chalkduster"/>
      </a:defRPr>
    </a:lvl6pPr>
    <a:lvl7pPr marL="2743200" algn="l" defTabSz="914400" rtl="0" eaLnBrk="1" latinLnBrk="0" hangingPunct="1">
      <a:defRPr sz="4300" kern="1200">
        <a:solidFill>
          <a:srgbClr val="FFFFFF"/>
        </a:solidFill>
        <a:latin typeface="Chalkduster"/>
        <a:ea typeface="Chalkduster"/>
        <a:cs typeface="Chalkduster"/>
        <a:sym typeface="Chalkduster"/>
      </a:defRPr>
    </a:lvl7pPr>
    <a:lvl8pPr marL="3200400" algn="l" defTabSz="914400" rtl="0" eaLnBrk="1" latinLnBrk="0" hangingPunct="1">
      <a:defRPr sz="4300" kern="1200">
        <a:solidFill>
          <a:srgbClr val="FFFFFF"/>
        </a:solidFill>
        <a:latin typeface="Chalkduster"/>
        <a:ea typeface="Chalkduster"/>
        <a:cs typeface="Chalkduster"/>
        <a:sym typeface="Chalkduster"/>
      </a:defRPr>
    </a:lvl8pPr>
    <a:lvl9pPr marL="3657600" algn="l" defTabSz="914400" rtl="0" eaLnBrk="1" latinLnBrk="0" hangingPunct="1">
      <a:defRPr sz="4300" kern="1200">
        <a:solidFill>
          <a:srgbClr val="FFFFFF"/>
        </a:solidFill>
        <a:latin typeface="Chalkduster"/>
        <a:ea typeface="Chalkduster"/>
        <a:cs typeface="Chalkduster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12" y="-31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altLang="en-US" noProof="0" smtClean="0">
                <a:sym typeface="Avenir" charset="0"/>
              </a:rPr>
              <a:t>Second level</a:t>
            </a:r>
          </a:p>
          <a:p>
            <a:pPr lvl="2"/>
            <a:r>
              <a:rPr lang="en-US" altLang="en-US" noProof="0" smtClean="0">
                <a:sym typeface="Avenir" charset="0"/>
              </a:rPr>
              <a:t>Third level</a:t>
            </a:r>
          </a:p>
          <a:p>
            <a:pPr lvl="3"/>
            <a:r>
              <a:rPr lang="en-US" altLang="en-US" noProof="0" smtClean="0">
                <a:sym typeface="Avenir" charset="0"/>
              </a:rPr>
              <a:t>Fourth level</a:t>
            </a:r>
          </a:p>
          <a:p>
            <a:pPr lvl="4"/>
            <a:r>
              <a:rPr lang="en-US" altLang="en-US" noProof="0" smtClean="0">
                <a:sym typeface="Avenir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/>
      </a:defRPr>
    </a:lvl1pPr>
    <a:lvl2pPr marL="227013" algn="l" defTabSz="455613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/>
      </a:defRPr>
    </a:lvl2pPr>
    <a:lvl3pPr marL="455613" algn="l" defTabSz="455613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/>
      </a:defRPr>
    </a:lvl3pPr>
    <a:lvl4pPr marL="684213" algn="l" defTabSz="455613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/>
      </a:defRPr>
    </a:lvl4pPr>
    <a:lvl5pPr marL="912813" algn="l" defTabSz="455613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/>
      </a:defRPr>
    </a:lvl5pPr>
    <a:lvl6pPr marL="2285534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37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45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altLang="en-US" smtClean="0">
              <a:latin typeface="Avenir"/>
              <a:ea typeface="Avenir"/>
              <a:cs typeface="Avenir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IE" smtClean="0">
                <a:latin typeface="Avenir"/>
                <a:ea typeface="Avenir"/>
                <a:cs typeface="Avenir"/>
              </a:rPr>
              <a:t>Refer to note 3 of lesson plan</a:t>
            </a:r>
            <a:endParaRPr lang="en-GB" smtClean="0">
              <a:latin typeface="Avenir"/>
              <a:ea typeface="Avenir"/>
              <a:cs typeface="Avenir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IE" smtClean="0">
                <a:latin typeface="Avenir"/>
                <a:ea typeface="Avenir"/>
                <a:cs typeface="Avenir"/>
              </a:rPr>
              <a:t>Refer to note 3 of lesson plan</a:t>
            </a:r>
            <a:endParaRPr lang="en-GB" smtClean="0">
              <a:latin typeface="Avenir"/>
              <a:ea typeface="Avenir"/>
              <a:cs typeface="Avenir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IE" smtClean="0">
                <a:latin typeface="Avenir"/>
                <a:ea typeface="Avenir"/>
                <a:cs typeface="Avenir"/>
              </a:rPr>
              <a:t>Refer to note 3 of lesson plan</a:t>
            </a:r>
            <a:endParaRPr lang="en-GB" smtClean="0">
              <a:latin typeface="Avenir"/>
              <a:ea typeface="Avenir"/>
              <a:cs typeface="Avenir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IE" smtClean="0">
                <a:latin typeface="Avenir"/>
                <a:ea typeface="Avenir"/>
                <a:cs typeface="Avenir"/>
              </a:rPr>
              <a:t>Refer to notes 5-9 of lesson plan during presentation</a:t>
            </a:r>
            <a:endParaRPr lang="en-GB" smtClean="0">
              <a:latin typeface="Avenir"/>
              <a:ea typeface="Avenir"/>
              <a:cs typeface="Avenir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latin typeface="Avenir"/>
              <a:ea typeface="Avenir"/>
              <a:cs typeface="Avenir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44337-E66A-4775-A70C-9B34EE535EEE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CF7FE-3FAC-4B92-BB87-9552EF1F37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2758B-9192-45BE-BB2A-98663BA54E2A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BA45-8495-4EFE-A97B-25682BE387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08943" y="555416"/>
            <a:ext cx="4161084" cy="11835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689" y="555416"/>
            <a:ext cx="12266507" cy="11835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D4B31-7552-4B2D-B18B-61FB8178C008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3526C-E606-4B93-99E9-FCC9F0C5B6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709863" y="1733550"/>
            <a:ext cx="0" cy="2925763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130046" tIns="65023" rIns="130046" bIns="65023"/>
          <a:lstStyle/>
          <a:p>
            <a:pPr defTabSz="914400" eaLnBrk="0" hangingPunct="0">
              <a:defRPr/>
            </a:pPr>
            <a:endParaRPr lang="en-US" sz="1800">
              <a:solidFill>
                <a:srgbClr val="336666"/>
              </a:solidFill>
              <a:latin typeface="Arial" charset="0"/>
              <a:ea typeface="ＭＳ Ｐゴシック" charset="0"/>
              <a:cs typeface="+mn-cs"/>
              <a:sym typeface="Chalkduster" charset="0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31775" y="2990850"/>
            <a:ext cx="495300" cy="4953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130046" tIns="65023" rIns="130046" bIns="65023" anchor="ctr"/>
          <a:lstStyle/>
          <a:p>
            <a:pPr algn="ctr" defTabSz="914400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  <a:sym typeface="Chalkduster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2513" y="2994025"/>
            <a:ext cx="496887" cy="4937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130046" tIns="65023" rIns="130046" bIns="65023" anchor="ctr"/>
          <a:lstStyle/>
          <a:p>
            <a:pPr algn="ctr" defTabSz="914400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  <a:sym typeface="Chalkduster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873250" y="2994025"/>
            <a:ext cx="495300" cy="4937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130046" tIns="65023" rIns="130046" bIns="65023" anchor="ctr"/>
          <a:lstStyle/>
          <a:p>
            <a:pPr algn="ctr" defTabSz="914400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  <a:sym typeface="Chalkduster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34454" y="1950720"/>
            <a:ext cx="9211733" cy="2492587"/>
          </a:xfrm>
        </p:spPr>
        <p:txBody>
          <a:bodyPr/>
          <a:lstStyle>
            <a:lvl1pPr>
              <a:defRPr sz="7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34454" y="5310293"/>
            <a:ext cx="9211733" cy="2817707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079038" y="8886825"/>
            <a:ext cx="2166937" cy="649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418138" y="8886825"/>
            <a:ext cx="4117975" cy="649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3250" y="8886825"/>
            <a:ext cx="1733550" cy="649288"/>
          </a:xfrm>
        </p:spPr>
        <p:txBody>
          <a:bodyPr/>
          <a:lstStyle>
            <a:lvl1pPr algn="ctr">
              <a:defRPr>
                <a:latin typeface="Chalkduster"/>
                <a:ea typeface="Chalkduster"/>
              </a:defRPr>
            </a:lvl1pPr>
          </a:lstStyle>
          <a:p>
            <a:pPr>
              <a:defRPr/>
            </a:pPr>
            <a:fld id="{9EC029F6-1937-4C4A-8948-E7886EBCEA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latin typeface="Chalkduster"/>
                <a:ea typeface="Chalkduster"/>
              </a:defRPr>
            </a:lvl1pPr>
          </a:lstStyle>
          <a:p>
            <a:pPr>
              <a:defRPr/>
            </a:pPr>
            <a:fld id="{6F435233-554F-4E17-B227-721AEE4A4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latin typeface="Chalkduster"/>
                <a:ea typeface="Chalkduster"/>
              </a:defRPr>
            </a:lvl1pPr>
          </a:lstStyle>
          <a:p>
            <a:pPr>
              <a:defRPr/>
            </a:pPr>
            <a:fld id="{2D214697-E4F0-4174-AF22-A66411CF07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7467" y="2709333"/>
            <a:ext cx="4876800" cy="585216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1013" y="2709333"/>
            <a:ext cx="4876800" cy="585216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latin typeface="Chalkduster"/>
                <a:ea typeface="Chalkduster"/>
              </a:defRPr>
            </a:lvl1pPr>
          </a:lstStyle>
          <a:p>
            <a:pPr>
              <a:defRPr/>
            </a:pPr>
            <a:fld id="{2E649A61-E294-4F3C-ABA6-E120253B5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latin typeface="Chalkduster"/>
                <a:ea typeface="Chalkduster"/>
              </a:defRPr>
            </a:lvl1pPr>
          </a:lstStyle>
          <a:p>
            <a:pPr>
              <a:defRPr/>
            </a:pPr>
            <a:fld id="{056B483F-9FB4-48F8-9E72-5B53669B4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latin typeface="Chalkduster"/>
                <a:ea typeface="Chalkduster"/>
              </a:defRPr>
            </a:lvl1pPr>
          </a:lstStyle>
          <a:p>
            <a:pPr>
              <a:defRPr/>
            </a:pPr>
            <a:fld id="{E23B35EB-EFF5-47D7-B1D2-329D4F402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latin typeface="Chalkduster"/>
                <a:ea typeface="Chalkduster"/>
              </a:defRPr>
            </a:lvl1pPr>
          </a:lstStyle>
          <a:p>
            <a:pPr>
              <a:defRPr/>
            </a:pPr>
            <a:fld id="{C9C0908C-E842-44E6-90DF-718818263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latin typeface="Chalkduster"/>
                <a:ea typeface="Chalkduster"/>
              </a:defRPr>
            </a:lvl1pPr>
          </a:lstStyle>
          <a:p>
            <a:pPr>
              <a:defRPr/>
            </a:pPr>
            <a:fld id="{8FEACF80-3EC2-4C1B-A358-6D736913F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7FFD-DE3F-41C4-BC42-4B36F2A62A37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F2623-9324-43FB-AB08-D0DCECFB6F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latin typeface="Chalkduster"/>
                <a:ea typeface="Chalkduster"/>
              </a:defRPr>
            </a:lvl1pPr>
          </a:lstStyle>
          <a:p>
            <a:pPr>
              <a:defRPr/>
            </a:pPr>
            <a:fld id="{DA73BF19-4DBF-4656-9795-4CFB8FACF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latin typeface="Chalkduster"/>
                <a:ea typeface="Chalkduster"/>
              </a:defRPr>
            </a:lvl1pPr>
          </a:lstStyle>
          <a:p>
            <a:pPr>
              <a:defRPr/>
            </a:pPr>
            <a:fld id="{E169A4B1-61E9-4509-BBBF-9FD3D71869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5227" y="270933"/>
            <a:ext cx="2492587" cy="82905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467" y="270933"/>
            <a:ext cx="7261013" cy="82905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latin typeface="Chalkduster"/>
                <a:ea typeface="Chalkduster"/>
              </a:defRPr>
            </a:lvl1pPr>
          </a:lstStyle>
          <a:p>
            <a:pPr>
              <a:defRPr/>
            </a:pPr>
            <a:fld id="{A06648EC-A5F8-4448-8B2F-B3345C58C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224B1-F9C8-4022-8A03-01569CA80522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E4146-4A43-41E5-9DCB-E6F310A53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5A57-6412-4EE9-85FA-3BE8059381F0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C08C5-9EAE-48EF-8C1C-7C3C565246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50000-8B6A-43CE-997C-5604D01A1E4B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3EBCB-F89B-4C31-BC79-1FEE457A2F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689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6233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1F14C-EFA5-4515-8996-713A85488977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5543D-1705-4D7B-BDA8-00600EA832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9B6B-4E59-4D49-BC49-3F22F70C0C34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AD16B-519F-4EDB-A0B2-8C49955FB7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9F6BE-F5E1-41C1-BA90-E8CA4753B515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9276-0EF7-4EBE-A395-ADFBF5E934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8B163-9B32-4832-9A0F-7984D0086AFC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FF7DE-DFF4-4846-AA72-1B7771830B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B27E-661F-4D1F-877A-078D4F77BE33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61AE5-55F6-403D-89DD-345FCDF6C7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88FD5-5D73-4645-882F-D200CC71B07E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8A038-0019-4434-823E-5A97468D02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64C9-9272-4FA5-9C4E-768ABE8DF4F1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99AC-EAED-4A8F-B9C4-2CCB84B9BC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C8592-3AC9-4A18-A272-644983B4389A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49A49-F443-4BF4-9E46-F2F18BA374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08943" y="555416"/>
            <a:ext cx="4161084" cy="11835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689" y="555416"/>
            <a:ext cx="12266507" cy="11835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1C85A-8609-4A7F-974A-F5858B6EEC8E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368CE-AD2D-4FED-99BF-F71855F3E0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689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6233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EF7DB-EA99-4B58-A27F-ECC8FCE0CD93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DB9A-0771-4695-A97F-F204C0D331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2160-2E67-459E-A539-58458FF4E435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6A1F5-FEA0-4F78-AB7D-5D803A63D1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666BF-FBDA-48A2-B5D7-C65E4A35C2AF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5019-DCFA-4F4B-A7B4-9E67467C2B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5B54A-616C-4240-AE93-1A2AC043DC06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7C5D1-A783-425F-8A9C-8D98BED67E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F1A1D-D601-4C98-BC89-D7F20476A481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C065A-8198-4830-A56D-0F5F1CA46F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92A20-0FE0-4425-8157-547A6A3739F9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3F6F0-353D-4293-894F-08E988709D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39" tIns="65020" rIns="130039" bIns="650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75" y="2276475"/>
            <a:ext cx="11703050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 defTabSz="457105" hangingPunct="0">
              <a:defRPr sz="1700">
                <a:solidFill>
                  <a:schemeClr val="tx1">
                    <a:tint val="75000"/>
                  </a:schemeClr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1pPr>
          </a:lstStyle>
          <a:p>
            <a:pPr>
              <a:defRPr/>
            </a:pPr>
            <a:fld id="{01D889C0-6D1F-4C1E-B02B-44A7DD8F408E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 defTabSz="457105" hangingPunct="0">
              <a:defRPr sz="1700">
                <a:solidFill>
                  <a:schemeClr val="tx1">
                    <a:tint val="75000"/>
                  </a:schemeClr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 defTabSz="457105" hangingPunct="0">
              <a:defRPr sz="1700">
                <a:solidFill>
                  <a:schemeClr val="tx1">
                    <a:tint val="75000"/>
                  </a:schemeClr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1pPr>
          </a:lstStyle>
          <a:p>
            <a:pPr>
              <a:defRPr/>
            </a:pPr>
            <a:fld id="{E6BBCF4F-EBD5-4F15-A3EF-90FDA1E3A4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747" r:id="rId8"/>
    <p:sldLayoutId id="2147483746" r:id="rId9"/>
    <p:sldLayoutId id="2147483745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ctr" defTabSz="1300163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2pPr>
      <a:lvl3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3pPr>
      <a:lvl4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4pPr>
      <a:lvl5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5pPr>
      <a:lvl6pPr marL="4572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6pPr>
      <a:lvl7pPr marL="9144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7pPr>
      <a:lvl8pPr marL="13716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8pPr>
      <a:lvl9pPr marL="18288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9pPr>
    </p:titleStyle>
    <p:bodyStyle>
      <a:lvl1pPr marL="487363" indent="-487363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688" indent="-404813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013" indent="-323850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888" indent="-323850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763" indent="-323850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8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66938" y="271463"/>
            <a:ext cx="997108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66938" y="2709863"/>
            <a:ext cx="9971087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28163" y="8886825"/>
            <a:ext cx="27098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6666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59313" y="8886825"/>
            <a:ext cx="41195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36666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6938" y="8886825"/>
            <a:ext cx="1843087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336666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022576C8-C737-4FE4-9435-BF4D19640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1951038" y="433388"/>
            <a:ext cx="0" cy="18430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130046" tIns="65023" rIns="130046" bIns="65023"/>
          <a:lstStyle/>
          <a:p>
            <a:pPr defTabSz="914400" eaLnBrk="0" hangingPunct="0">
              <a:defRPr/>
            </a:pPr>
            <a:endParaRPr lang="en-US" sz="1800">
              <a:solidFill>
                <a:srgbClr val="336666"/>
              </a:solidFill>
              <a:latin typeface="Arial" charset="0"/>
              <a:ea typeface="ＭＳ Ｐゴシック" charset="0"/>
              <a:cs typeface="+mn-cs"/>
              <a:sym typeface="Chalkduster" charset="0"/>
            </a:endParaRP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217488" y="1192213"/>
            <a:ext cx="323850" cy="32543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130046" tIns="65023" rIns="130046" bIns="65023" anchor="ctr"/>
          <a:lstStyle/>
          <a:p>
            <a:pPr algn="ctr" defTabSz="914400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  <a:sym typeface="Chalkduster" charset="0"/>
            </a:endParaRP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768350" y="1192213"/>
            <a:ext cx="323850" cy="3254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130046" tIns="65023" rIns="130046" bIns="65023" anchor="ctr"/>
          <a:lstStyle/>
          <a:p>
            <a:pPr algn="ctr" defTabSz="914400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  <a:sym typeface="Chalkduster" charset="0"/>
            </a:endParaRP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1319213" y="1192213"/>
            <a:ext cx="323850" cy="3254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130046" tIns="65023" rIns="130046" bIns="65023" anchor="ctr"/>
          <a:lstStyle/>
          <a:p>
            <a:pPr algn="ctr" defTabSz="914400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  <a:sym typeface="Chalkduste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65023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ＭＳ Ｐゴシック" charset="0"/>
        </a:defRPr>
      </a:lvl6pPr>
      <a:lvl7pPr marL="130046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ＭＳ Ｐゴシック" charset="0"/>
        </a:defRPr>
      </a:lvl7pPr>
      <a:lvl8pPr marL="195069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ＭＳ Ｐゴシック" charset="0"/>
        </a:defRPr>
      </a:lvl8pPr>
      <a:lvl9pPr marL="2600919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87363" indent="-4873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43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1055688" indent="-404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4000">
          <a:solidFill>
            <a:schemeClr val="tx2"/>
          </a:solidFill>
          <a:latin typeface="+mn-lt"/>
          <a:ea typeface="MS PGothic" pitchFamily="34" charset="-128"/>
        </a:defRPr>
      </a:lvl2pPr>
      <a:lvl3pPr marL="1624013" indent="-3238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400">
          <a:solidFill>
            <a:schemeClr val="tx2"/>
          </a:solidFill>
          <a:latin typeface="+mn-lt"/>
          <a:ea typeface="MS PGothic" pitchFamily="34" charset="-128"/>
        </a:defRPr>
      </a:lvl3pPr>
      <a:lvl4pPr marL="2274888" indent="-3238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2"/>
          </a:solidFill>
          <a:latin typeface="+mn-lt"/>
          <a:ea typeface="MS PGothic" pitchFamily="34" charset="-128"/>
        </a:defRPr>
      </a:lvl4pPr>
      <a:lvl5pPr marL="2925763" indent="-323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MS PGothic" pitchFamily="34" charset="-128"/>
        </a:defRPr>
      </a:lvl5pPr>
      <a:lvl6pPr marL="3576264" indent="-325115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</a:defRPr>
      </a:lvl6pPr>
      <a:lvl7pPr marL="4226494" indent="-325115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</a:defRPr>
      </a:lvl7pPr>
      <a:lvl8pPr marL="4876724" indent="-325115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</a:defRPr>
      </a:lvl8pPr>
      <a:lvl9pPr marL="5526954" indent="-325115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39" tIns="65020" rIns="130039" bIns="650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75" y="2276475"/>
            <a:ext cx="11703050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 defTabSz="457105" hangingPunct="0">
              <a:defRPr sz="1700">
                <a:solidFill>
                  <a:prstClr val="black">
                    <a:tint val="75000"/>
                  </a:prstClr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1pPr>
          </a:lstStyle>
          <a:p>
            <a:pPr>
              <a:defRPr/>
            </a:pPr>
            <a:fld id="{C45FAC42-3FCF-40E3-AFC9-3975DD2AFE06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 defTabSz="457105" hangingPunct="0">
              <a:defRPr sz="1700">
                <a:solidFill>
                  <a:prstClr val="black">
                    <a:tint val="75000"/>
                  </a:prstClr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 defTabSz="457105" hangingPunct="0">
              <a:defRPr sz="1700">
                <a:solidFill>
                  <a:prstClr val="black">
                    <a:tint val="75000"/>
                  </a:prstClr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1pPr>
          </a:lstStyle>
          <a:p>
            <a:pPr>
              <a:defRPr/>
            </a:pPr>
            <a:fld id="{B9C2B7EC-EA00-44BD-AA5B-2990020D58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4" r:id="rId2"/>
    <p:sldLayoutId id="2147483763" r:id="rId3"/>
    <p:sldLayoutId id="2147483762" r:id="rId4"/>
    <p:sldLayoutId id="2147483761" r:id="rId5"/>
    <p:sldLayoutId id="2147483760" r:id="rId6"/>
    <p:sldLayoutId id="2147483759" r:id="rId7"/>
    <p:sldLayoutId id="2147483758" r:id="rId8"/>
    <p:sldLayoutId id="2147483757" r:id="rId9"/>
    <p:sldLayoutId id="2147483756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1300163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2pPr>
      <a:lvl3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3pPr>
      <a:lvl4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4pPr>
      <a:lvl5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5pPr>
      <a:lvl6pPr marL="4572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6pPr>
      <a:lvl7pPr marL="9144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7pPr>
      <a:lvl8pPr marL="13716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8pPr>
      <a:lvl9pPr marL="18288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9pPr>
    </p:titleStyle>
    <p:bodyStyle>
      <a:lvl1pPr marL="487363" indent="-487363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688" indent="-404813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013" indent="-323850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888" indent="-323850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763" indent="-323850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8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4025" y="4084638"/>
            <a:ext cx="12090400" cy="2735262"/>
          </a:xfrm>
        </p:spPr>
        <p:txBody>
          <a:bodyPr/>
          <a:lstStyle/>
          <a:p>
            <a:pPr eaLnBrk="1" hangingPunct="1"/>
            <a:r>
              <a:rPr lang="en-US" altLang="en-US" sz="8000" i="1" smtClean="0">
                <a:latin typeface="Bradley Hand ITC" pitchFamily="66" charset="0"/>
                <a:cs typeface="Arial" charset="0"/>
              </a:rPr>
              <a:t>Reflections on Practice</a:t>
            </a:r>
          </a:p>
        </p:txBody>
      </p:sp>
      <p:pic>
        <p:nvPicPr>
          <p:cNvPr id="38914" name="Picture 4" descr="tile_blackboard_gre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913" y="2305050"/>
            <a:ext cx="25558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6" descr="tile_blackboard_gre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8337550"/>
            <a:ext cx="1046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762000" y="196850"/>
            <a:ext cx="1153477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en-IE" sz="10600" b="1" i="1">
                <a:solidFill>
                  <a:schemeClr val="tx2"/>
                </a:solidFill>
                <a:latin typeface="Bradley Hand ITC" pitchFamily="66" charset="0"/>
              </a:rPr>
              <a:t>Maths Counts 2016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Plan for Peer Observation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2181225" y="2716213"/>
            <a:ext cx="9971088" cy="5851525"/>
          </a:xfrm>
        </p:spPr>
        <p:txBody>
          <a:bodyPr/>
          <a:lstStyle/>
          <a:p>
            <a:r>
              <a:rPr lang="en-IE" smtClean="0"/>
              <a:t>An observation record is used during the lesson to assess students thinking and expansion of mathematical relationships.</a:t>
            </a:r>
          </a:p>
          <a:p>
            <a:r>
              <a:rPr lang="en-IE" smtClean="0"/>
              <a:t>refer to appendix 3 of lesson plan. </a:t>
            </a:r>
          </a:p>
          <a:p>
            <a:endParaRPr lang="en-I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Findings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The general consensus was that individual work allowed students to engage and allow for further clarification of outcomes among the group.</a:t>
            </a:r>
          </a:p>
          <a:p>
            <a:r>
              <a:rPr lang="en-IE" smtClean="0"/>
              <a:t>Confidence levels increased across the group and weaker students </a:t>
            </a:r>
          </a:p>
          <a:p>
            <a:endParaRPr lang="en-I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IE" smtClean="0"/>
              <a:t>Findings contd.</a:t>
            </a:r>
            <a:endParaRPr lang="en-GB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IE" smtClean="0"/>
              <a:t>Observers agreed thelesson was successful and more time for student feedback was desirable.</a:t>
            </a:r>
          </a:p>
          <a:p>
            <a:r>
              <a:rPr lang="en-IE" smtClean="0"/>
              <a:t>The success of this teaching technique is dependent on a good teacher pupil relationship, clearly evident in this lesson.</a:t>
            </a:r>
            <a:endParaRPr lang="en-GB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Findings/Student Learning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Lesson criteria was understood by the majority of students</a:t>
            </a:r>
          </a:p>
          <a:p>
            <a:r>
              <a:rPr lang="en-IE" smtClean="0"/>
              <a:t>Little time was given to student instruction</a:t>
            </a:r>
          </a:p>
          <a:p>
            <a:r>
              <a:rPr lang="en-IE" smtClean="0"/>
              <a:t>Students ran out of strategies and included incorrect answers as they felt the need to insert answers.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IE" smtClean="0"/>
              <a:t>Findings contd.</a:t>
            </a:r>
            <a:endParaRPr lang="en-GB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IE" smtClean="0"/>
              <a:t>Students thinking it was a minimum of 2 construction lines to be used.</a:t>
            </a:r>
          </a:p>
          <a:p>
            <a:r>
              <a:rPr lang="en-IE" smtClean="0"/>
              <a:t>Student were unaware that triangles were the only shape permitted, accidental quadrilaterals produced.</a:t>
            </a:r>
          </a:p>
          <a:p>
            <a:r>
              <a:rPr lang="en-IE" smtClean="0"/>
              <a:t>A lack of focus as time progressed</a:t>
            </a:r>
          </a:p>
          <a:p>
            <a:r>
              <a:rPr lang="en-IE" smtClean="0"/>
              <a:t>Two students came up with solutions not anticipated</a:t>
            </a:r>
          </a:p>
          <a:p>
            <a:endParaRPr lang="en-GB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IE" smtClean="0"/>
              <a:t>Findings contd.</a:t>
            </a:r>
            <a:endParaRPr lang="en-GB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IE" smtClean="0"/>
              <a:t>Positive feedback was experienced by all students</a:t>
            </a:r>
          </a:p>
          <a:p>
            <a:r>
              <a:rPr lang="en-IE" smtClean="0"/>
              <a:t>Preparation of visual displays was time consuming, however, very effective.</a:t>
            </a:r>
          </a:p>
          <a:p>
            <a:r>
              <a:rPr lang="en-IE" smtClean="0"/>
              <a:t>Students were more attentive to peers and learned from them.</a:t>
            </a:r>
            <a:endParaRPr lang="en-GB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2181225" y="268288"/>
            <a:ext cx="9971088" cy="2171700"/>
          </a:xfrm>
        </p:spPr>
        <p:txBody>
          <a:bodyPr/>
          <a:lstStyle/>
          <a:p>
            <a:r>
              <a:rPr lang="en-IE" smtClean="0"/>
              <a:t>Board Plan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2181225" y="2716213"/>
            <a:ext cx="9971088" cy="5851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IE" smtClean="0"/>
          </a:p>
        </p:txBody>
      </p:sp>
      <p:pic>
        <p:nvPicPr>
          <p:cNvPr id="57348" name="Picture 4" descr="maths 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9063" y="2355850"/>
            <a:ext cx="10298112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Recommendations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>
                <a:solidFill>
                  <a:srgbClr val="000000"/>
                </a:solidFill>
                <a:sym typeface="Chalkduster"/>
              </a:rPr>
              <a:t>Students should read instructions and teacher questions for understanding prior to activity.</a:t>
            </a:r>
          </a:p>
          <a:p>
            <a:r>
              <a:rPr lang="en-US" sz="4400" smtClean="0">
                <a:solidFill>
                  <a:srgbClr val="000000"/>
                </a:solidFill>
                <a:sym typeface="Chalkduster"/>
              </a:rPr>
              <a:t>Lesson should be carried out in a standard class room, (this lesson was conducted in a science laboratory)</a:t>
            </a:r>
            <a:endParaRPr lang="en-I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2181225" y="268288"/>
            <a:ext cx="9971088" cy="2171700"/>
          </a:xfrm>
        </p:spPr>
        <p:txBody>
          <a:bodyPr/>
          <a:lstStyle/>
          <a:p>
            <a:r>
              <a:rPr lang="en-IE" sz="7200" b="1" smtClean="0">
                <a:latin typeface="Bradley Hand ITC" pitchFamily="66" charset="0"/>
              </a:rPr>
              <a:t>Questions anyone??</a:t>
            </a:r>
          </a:p>
        </p:txBody>
      </p:sp>
      <p:pic>
        <p:nvPicPr>
          <p:cNvPr id="59395" name="Picture 3" descr="551207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4475" y="2573338"/>
            <a:ext cx="4762500" cy="569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Sources Used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Junior certificate mathematics syllabus</a:t>
            </a:r>
          </a:p>
          <a:p>
            <a:r>
              <a:rPr lang="en-IE" smtClean="0"/>
              <a:t>Various JC maths textbooks</a:t>
            </a:r>
          </a:p>
          <a:p>
            <a:r>
              <a:rPr lang="en-IE" smtClean="0"/>
              <a:t>Instructional video from Drumcondra reflections on practice pilot lesson.</a:t>
            </a:r>
          </a:p>
          <a:p>
            <a:endParaRPr lang="en-I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2181225" y="268288"/>
            <a:ext cx="9971088" cy="2171700"/>
          </a:xfrm>
        </p:spPr>
        <p:txBody>
          <a:bodyPr/>
          <a:lstStyle/>
          <a:p>
            <a:pPr algn="ctr"/>
            <a:r>
              <a:rPr lang="en-IE" sz="6600" smtClean="0">
                <a:latin typeface="Comic Sans MS" pitchFamily="66" charset="0"/>
              </a:rPr>
              <a:t>GEOMETRY and Types of Triangles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2181225" y="2716213"/>
            <a:ext cx="9971088" cy="5851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IE" smtClean="0">
              <a:latin typeface="Bookman Old Style" pitchFamily="18" charset="0"/>
            </a:endParaRPr>
          </a:p>
          <a:p>
            <a:pPr>
              <a:buFont typeface="Wingdings" pitchFamily="2" charset="2"/>
              <a:buNone/>
            </a:pPr>
            <a:endParaRPr lang="en-IE" smtClean="0">
              <a:latin typeface="Bookman Old Style" pitchFamily="18" charset="0"/>
            </a:endParaRPr>
          </a:p>
          <a:p>
            <a:pPr>
              <a:buFont typeface="Wingdings" pitchFamily="2" charset="2"/>
              <a:buNone/>
            </a:pPr>
            <a:endParaRPr lang="en-IE" smtClean="0">
              <a:latin typeface="Bookman Old Style" pitchFamily="18" charset="0"/>
            </a:endParaRPr>
          </a:p>
        </p:txBody>
      </p:sp>
      <p:pic>
        <p:nvPicPr>
          <p:cNvPr id="39939" name="Picture 4" descr="486xNxpnemonic-ro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8713" y="3292475"/>
            <a:ext cx="929005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484188" y="4516438"/>
            <a:ext cx="12090400" cy="2736850"/>
          </a:xfrm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chemeClr val="accent2"/>
                </a:solidFill>
                <a:latin typeface="Bradley Hand ITC" pitchFamily="66" charset="0"/>
                <a:cs typeface="Arial" charset="0"/>
              </a:rPr>
              <a:t>Thank you for your attention after such a long day of presentations.</a:t>
            </a:r>
            <a:br>
              <a:rPr lang="en-US" altLang="en-US" sz="5400" b="1" smtClean="0">
                <a:solidFill>
                  <a:schemeClr val="accent2"/>
                </a:solidFill>
                <a:latin typeface="Bradley Hand ITC" pitchFamily="66" charset="0"/>
                <a:cs typeface="Arial" charset="0"/>
              </a:rPr>
            </a:br>
            <a:r>
              <a:rPr lang="en-US" altLang="en-US" sz="5400" b="1" smtClean="0">
                <a:solidFill>
                  <a:schemeClr val="accent2"/>
                </a:solidFill>
                <a:latin typeface="Bradley Hand ITC" pitchFamily="66" charset="0"/>
                <a:cs typeface="Arial" charset="0"/>
              </a:rPr>
              <a:t>Jimmy Meaney</a:t>
            </a:r>
            <a:br>
              <a:rPr lang="en-US" altLang="en-US" sz="5400" b="1" smtClean="0">
                <a:solidFill>
                  <a:schemeClr val="accent2"/>
                </a:solidFill>
                <a:latin typeface="Bradley Hand ITC" pitchFamily="66" charset="0"/>
                <a:cs typeface="Arial" charset="0"/>
              </a:rPr>
            </a:br>
            <a:r>
              <a:rPr lang="en-US" altLang="en-US" sz="5400" b="1" smtClean="0">
                <a:solidFill>
                  <a:schemeClr val="accent2"/>
                </a:solidFill>
                <a:latin typeface="Bradley Hand ITC" pitchFamily="66" charset="0"/>
                <a:cs typeface="Arial" charset="0"/>
              </a:rPr>
              <a:t>meano@me.com</a:t>
            </a:r>
          </a:p>
        </p:txBody>
      </p:sp>
      <p:pic>
        <p:nvPicPr>
          <p:cNvPr id="61442" name="Picture 4" descr="tile_blackboard_gre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9513" y="2355850"/>
            <a:ext cx="327501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6" descr="tile_blackboard_gre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8337550"/>
            <a:ext cx="10467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Box 6"/>
          <p:cNvSpPr txBox="1">
            <a:spLocks noChangeArrowheads="1"/>
          </p:cNvSpPr>
          <p:nvPr/>
        </p:nvSpPr>
        <p:spPr bwMode="auto">
          <a:xfrm>
            <a:off x="815975" y="196850"/>
            <a:ext cx="1142523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en-IE" sz="10600" b="1" i="1">
                <a:solidFill>
                  <a:schemeClr val="tx2"/>
                </a:solidFill>
                <a:latin typeface="Bradley Hand ITC" pitchFamily="66" charset="0"/>
              </a:rPr>
              <a:t>Maths Counts 2016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6413" y="1276350"/>
            <a:ext cx="9359900" cy="6840538"/>
          </a:xfrm>
        </p:spPr>
        <p:txBody>
          <a:bodyPr/>
          <a:lstStyle/>
          <a:p>
            <a:pPr algn="ctr" eaLnBrk="1" hangingPunct="1"/>
            <a:r>
              <a:rPr lang="en-US" altLang="en-US" sz="4000" smtClean="0">
                <a:latin typeface="Comic Sans MS" pitchFamily="66" charset="0"/>
              </a:rPr>
              <a:t/>
            </a:r>
            <a:br>
              <a:rPr lang="en-US" altLang="en-US" sz="4000" smtClean="0">
                <a:latin typeface="Comic Sans MS" pitchFamily="66" charset="0"/>
              </a:rPr>
            </a:br>
            <a:r>
              <a:rPr lang="en-US" altLang="en-US" sz="4000" smtClean="0">
                <a:latin typeface="Comic Sans MS" pitchFamily="66" charset="0"/>
              </a:rPr>
              <a:t/>
            </a:r>
            <a:br>
              <a:rPr lang="en-US" altLang="en-US" sz="4000" smtClean="0">
                <a:latin typeface="Comic Sans MS" pitchFamily="66" charset="0"/>
              </a:rPr>
            </a:br>
            <a:r>
              <a:rPr lang="en-US" altLang="en-US" sz="4000" b="1" smtClean="0">
                <a:latin typeface="Bradley Hand ITC" pitchFamily="66" charset="0"/>
              </a:rPr>
              <a:t>Jimmy Meaney, Ramsgrange Community School, Wexford</a:t>
            </a:r>
            <a:br>
              <a:rPr lang="en-US" altLang="en-US" sz="4000" b="1" smtClean="0">
                <a:latin typeface="Bradley Hand ITC" pitchFamily="66" charset="0"/>
              </a:rPr>
            </a:br>
            <a:r>
              <a:rPr lang="en-US" altLang="en-US" sz="4000" b="1" smtClean="0">
                <a:latin typeface="Bradley Hand ITC" pitchFamily="66" charset="0"/>
              </a:rPr>
              <a:t/>
            </a:r>
            <a:br>
              <a:rPr lang="en-US" altLang="en-US" sz="4000" b="1" smtClean="0">
                <a:latin typeface="Bradley Hand ITC" pitchFamily="66" charset="0"/>
              </a:rPr>
            </a:br>
            <a:r>
              <a:rPr lang="en-US" altLang="en-US" sz="4000" b="1" smtClean="0">
                <a:latin typeface="Bradley Hand ITC" pitchFamily="66" charset="0"/>
              </a:rPr>
              <a:t>Mary Lenane, CBS Carrick on Suir, Tipperary</a:t>
            </a:r>
            <a:br>
              <a:rPr lang="en-US" altLang="en-US" sz="4000" b="1" smtClean="0">
                <a:latin typeface="Bradley Hand ITC" pitchFamily="66" charset="0"/>
              </a:rPr>
            </a:br>
            <a:r>
              <a:rPr lang="en-US" altLang="en-US" sz="4000" b="1" smtClean="0">
                <a:latin typeface="Bradley Hand ITC" pitchFamily="66" charset="0"/>
              </a:rPr>
              <a:t/>
            </a:r>
            <a:br>
              <a:rPr lang="en-US" altLang="en-US" sz="4000" b="1" smtClean="0">
                <a:latin typeface="Bradley Hand ITC" pitchFamily="66" charset="0"/>
              </a:rPr>
            </a:br>
            <a:r>
              <a:rPr lang="en-US" altLang="en-US" sz="4000" b="1" smtClean="0">
                <a:latin typeface="Bradley Hand ITC" pitchFamily="66" charset="0"/>
              </a:rPr>
              <a:t>Sean Ryan, Rockwell, Tipperary</a:t>
            </a:r>
            <a:br>
              <a:rPr lang="en-US" altLang="en-US" sz="4000" b="1" smtClean="0">
                <a:latin typeface="Bradley Hand ITC" pitchFamily="66" charset="0"/>
              </a:rPr>
            </a:br>
            <a:r>
              <a:rPr lang="en-US" altLang="en-US" sz="4000" b="1" smtClean="0">
                <a:latin typeface="Bradley Hand ITC" pitchFamily="66" charset="0"/>
              </a:rPr>
              <a:t/>
            </a:r>
            <a:br>
              <a:rPr lang="en-US" altLang="en-US" sz="4000" b="1" smtClean="0">
                <a:latin typeface="Bradley Hand ITC" pitchFamily="66" charset="0"/>
              </a:rPr>
            </a:br>
            <a:r>
              <a:rPr lang="en-US" altLang="en-US" sz="4000" b="1" smtClean="0">
                <a:latin typeface="Bradley Hand ITC" pitchFamily="66" charset="0"/>
              </a:rPr>
              <a:t>Mary Hally, Ard Scoil na Mara, Tramore, Waterford</a:t>
            </a:r>
            <a:br>
              <a:rPr lang="en-US" altLang="en-US" sz="4000" b="1" smtClean="0">
                <a:latin typeface="Bradley Hand ITC" pitchFamily="66" charset="0"/>
              </a:rPr>
            </a:br>
            <a:r>
              <a:rPr lang="en-US" altLang="en-US" sz="5400" smtClean="0"/>
              <a:t> </a:t>
            </a:r>
            <a:br>
              <a:rPr lang="en-US" altLang="en-US" sz="5400" smtClean="0"/>
            </a:br>
            <a:endParaRPr lang="en-US" altLang="en-US" sz="5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Details</a:t>
            </a: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336666"/>
              </a:buClr>
            </a:pPr>
            <a:r>
              <a:rPr lang="en-IE" sz="4000" smtClean="0">
                <a:solidFill>
                  <a:srgbClr val="000000"/>
                </a:solidFill>
                <a:latin typeface="Comic Sans MS" pitchFamily="66" charset="0"/>
              </a:rPr>
              <a:t>This lesson is for a 1</a:t>
            </a:r>
            <a:r>
              <a:rPr lang="en-IE" sz="4000" baseline="30000" smtClean="0">
                <a:solidFill>
                  <a:srgbClr val="000000"/>
                </a:solidFill>
                <a:latin typeface="Comic Sans MS" pitchFamily="66" charset="0"/>
              </a:rPr>
              <a:t>st</a:t>
            </a:r>
            <a:r>
              <a:rPr lang="en-IE" sz="4000" smtClean="0">
                <a:solidFill>
                  <a:srgbClr val="000000"/>
                </a:solidFill>
                <a:latin typeface="Comic Sans MS" pitchFamily="66" charset="0"/>
              </a:rPr>
              <a:t> year group who have prior knowledge of geometry from previous lessons</a:t>
            </a:r>
          </a:p>
          <a:p>
            <a:pPr eaLnBrk="1" hangingPunct="1">
              <a:lnSpc>
                <a:spcPct val="90000"/>
              </a:lnSpc>
              <a:buClr>
                <a:srgbClr val="336666"/>
              </a:buClr>
            </a:pPr>
            <a:r>
              <a:rPr lang="en-IE" sz="4000" smtClean="0">
                <a:solidFill>
                  <a:srgbClr val="000000"/>
                </a:solidFill>
                <a:latin typeface="Comic Sans MS" pitchFamily="66" charset="0"/>
              </a:rPr>
              <a:t>length of lesson, 35 mins</a:t>
            </a:r>
          </a:p>
          <a:p>
            <a:pPr eaLnBrk="1" hangingPunct="1">
              <a:lnSpc>
                <a:spcPct val="90000"/>
              </a:lnSpc>
              <a:buClr>
                <a:srgbClr val="336666"/>
              </a:buClr>
            </a:pPr>
            <a:r>
              <a:rPr lang="en-IE" sz="4000" smtClean="0">
                <a:solidFill>
                  <a:srgbClr val="000000"/>
                </a:solidFill>
                <a:latin typeface="Comic Sans MS" pitchFamily="66" charset="0"/>
              </a:rPr>
              <a:t>Date of the lesson, 29/1/2016</a:t>
            </a:r>
          </a:p>
          <a:p>
            <a:pPr eaLnBrk="1" hangingPunct="1">
              <a:lnSpc>
                <a:spcPct val="90000"/>
              </a:lnSpc>
              <a:buClr>
                <a:srgbClr val="336666"/>
              </a:buClr>
            </a:pPr>
            <a:r>
              <a:rPr lang="en-IE" sz="4000" smtClean="0">
                <a:solidFill>
                  <a:srgbClr val="000000"/>
                </a:solidFill>
                <a:latin typeface="Comic Sans MS" pitchFamily="66" charset="0"/>
              </a:rPr>
              <a:t>This is lesson designed to slot in after 6/8 lessons an geometry with up to 4 lessons required to complete section.</a:t>
            </a:r>
          </a:p>
          <a:p>
            <a:pPr eaLnBrk="1" hangingPunct="1">
              <a:lnSpc>
                <a:spcPct val="90000"/>
              </a:lnSpc>
            </a:pP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Student Learning Goals</a:t>
            </a:r>
          </a:p>
        </p:txBody>
      </p:sp>
      <p:sp>
        <p:nvSpPr>
          <p:cNvPr id="44034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9150" indent="-819150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smtClean="0">
                <a:latin typeface="Comic Sans MS" pitchFamily="66" charset="0"/>
              </a:rPr>
              <a:t>Aims of the Lesson:</a:t>
            </a:r>
          </a:p>
          <a:p>
            <a:pPr marL="819150" indent="-819150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smtClean="0">
                <a:latin typeface="Comic Sans MS" pitchFamily="66" charset="0"/>
              </a:rPr>
              <a:t>Long term goals;</a:t>
            </a:r>
          </a:p>
          <a:p>
            <a:pPr marL="819150" indent="-819150">
              <a:lnSpc>
                <a:spcPct val="80000"/>
              </a:lnSpc>
            </a:pPr>
            <a:r>
              <a:rPr lang="en-IE" sz="3200" smtClean="0">
                <a:latin typeface="Comic Sans MS" pitchFamily="66" charset="0"/>
              </a:rPr>
              <a:t>Students appreciate that mathematics can be used to communicate thinking effectively, through reflection and expansion of mathematical relationships.</a:t>
            </a:r>
          </a:p>
          <a:p>
            <a:pPr marL="819150" indent="-819150">
              <a:lnSpc>
                <a:spcPct val="80000"/>
              </a:lnSpc>
            </a:pPr>
            <a:r>
              <a:rPr lang="en-IE" sz="3200" smtClean="0">
                <a:latin typeface="Comic Sans MS" pitchFamily="66" charset="0"/>
              </a:rPr>
              <a:t>Students will become independent learners.</a:t>
            </a:r>
          </a:p>
          <a:p>
            <a:pPr marL="819150" indent="-819150">
              <a:lnSpc>
                <a:spcPct val="80000"/>
              </a:lnSpc>
            </a:pPr>
            <a:r>
              <a:rPr lang="en-IE" sz="3200" smtClean="0">
                <a:latin typeface="Comic Sans MS" pitchFamily="66" charset="0"/>
              </a:rPr>
              <a:t>Students become more creative when devising approaches and methods to solving problems.</a:t>
            </a:r>
          </a:p>
          <a:p>
            <a:pPr marL="819150" indent="-819150">
              <a:lnSpc>
                <a:spcPct val="80000"/>
              </a:lnSpc>
            </a:pPr>
            <a:r>
              <a:rPr lang="en-IE" sz="3200" smtClean="0">
                <a:latin typeface="Comic Sans MS" pitchFamily="66" charset="0"/>
              </a:rPr>
              <a:t>Students discover that any problem can have several equally valid solutions.</a:t>
            </a:r>
          </a:p>
          <a:p>
            <a:pPr marL="819150" indent="-819150">
              <a:lnSpc>
                <a:spcPct val="80000"/>
              </a:lnSpc>
            </a:pPr>
            <a:r>
              <a:rPr lang="en-IE" sz="3200" smtClean="0">
                <a:latin typeface="Comic Sans MS" pitchFamily="66" charset="0"/>
              </a:rPr>
              <a:t>Build upon my students’ enthusiasm for the subject by engaging them with stimulating activities.</a:t>
            </a:r>
          </a:p>
          <a:p>
            <a:pPr marL="819150" indent="-819150">
              <a:lnSpc>
                <a:spcPct val="80000"/>
              </a:lnSpc>
              <a:buFont typeface="Wingdings" pitchFamily="2" charset="2"/>
              <a:buNone/>
            </a:pPr>
            <a:endParaRPr lang="en-GB" sz="3200" smtClean="0">
              <a:latin typeface="Comic Sans MS" pitchFamily="66" charset="0"/>
            </a:endParaRPr>
          </a:p>
          <a:p>
            <a:pPr marL="819150" indent="-819150" eaLnBrk="1" hangingPunct="1">
              <a:lnSpc>
                <a:spcPct val="80000"/>
              </a:lnSpc>
            </a:pPr>
            <a:endParaRPr lang="en-US" sz="3200" smtClean="0">
              <a:latin typeface="Comic Sans MS" pitchFamily="66" charset="0"/>
            </a:endParaRPr>
          </a:p>
          <a:p>
            <a:pPr marL="819150" indent="-819150" eaLnBrk="1" hangingPunct="1">
              <a:lnSpc>
                <a:spcPct val="80000"/>
              </a:lnSpc>
            </a:pPr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Student Learning Goals</a:t>
            </a:r>
          </a:p>
        </p:txBody>
      </p:sp>
      <p:sp>
        <p:nvSpPr>
          <p:cNvPr id="46082" name="Rectangle 1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819150" indent="-819150">
              <a:lnSpc>
                <a:spcPct val="90000"/>
              </a:lnSpc>
              <a:buFont typeface="Wingdings" pitchFamily="2" charset="2"/>
              <a:buNone/>
            </a:pPr>
            <a:endParaRPr lang="en-GB" sz="4500" smtClean="0">
              <a:latin typeface="Comic Sans MS" pitchFamily="66" charset="0"/>
            </a:endParaRPr>
          </a:p>
          <a:p>
            <a:pPr marL="819150" indent="-819150">
              <a:lnSpc>
                <a:spcPct val="90000"/>
              </a:lnSpc>
              <a:buFont typeface="Wingdings" pitchFamily="2" charset="2"/>
              <a:buNone/>
            </a:pPr>
            <a:r>
              <a:rPr lang="en-IE" sz="4500" b="1" smtClean="0">
                <a:latin typeface="Comic Sans MS" pitchFamily="66" charset="0"/>
              </a:rPr>
              <a:t>Short term goals;</a:t>
            </a:r>
            <a:endParaRPr lang="en-GB" sz="4500" smtClean="0">
              <a:latin typeface="Comic Sans MS" pitchFamily="66" charset="0"/>
            </a:endParaRPr>
          </a:p>
          <a:p>
            <a:pPr marL="819150" indent="-819150">
              <a:lnSpc>
                <a:spcPct val="90000"/>
              </a:lnSpc>
            </a:pPr>
            <a:r>
              <a:rPr lang="en-IE" sz="4500" smtClean="0">
                <a:latin typeface="Comic Sans MS" pitchFamily="66" charset="0"/>
              </a:rPr>
              <a:t>Students will be able name the triangles and identify different characteristics of each type.</a:t>
            </a:r>
          </a:p>
          <a:p>
            <a:pPr marL="819150" indent="-819150">
              <a:lnSpc>
                <a:spcPct val="90000"/>
              </a:lnSpc>
            </a:pPr>
            <a:r>
              <a:rPr lang="en-IE" sz="4500" smtClean="0">
                <a:latin typeface="Comic Sans MS" pitchFamily="66" charset="0"/>
              </a:rPr>
              <a:t>Students will use appropriate language when describing triangles, i.e. right angle, isosceles and scalene.</a:t>
            </a:r>
            <a:endParaRPr lang="en-GB" sz="4500" smtClean="0">
              <a:latin typeface="Comic Sans MS" pitchFamily="66" charset="0"/>
            </a:endParaRPr>
          </a:p>
          <a:p>
            <a:pPr marL="819150" indent="-819150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Student Learning Goals</a:t>
            </a:r>
          </a:p>
        </p:txBody>
      </p:sp>
      <p:sp>
        <p:nvSpPr>
          <p:cNvPr id="48130" name="Rectangle 1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819150" indent="-819150">
              <a:buFont typeface="Wingdings" pitchFamily="2" charset="2"/>
              <a:buNone/>
            </a:pPr>
            <a:r>
              <a:rPr lang="en-US" sz="4500" b="1" smtClean="0">
                <a:latin typeface="Comic Sans MS" pitchFamily="66" charset="0"/>
              </a:rPr>
              <a:t>Learning Outcomes: </a:t>
            </a:r>
          </a:p>
          <a:p>
            <a:pPr marL="819150" indent="-819150"/>
            <a:r>
              <a:rPr lang="en-US" sz="4500" smtClean="0">
                <a:latin typeface="Comic Sans MS" pitchFamily="66" charset="0"/>
              </a:rPr>
              <a:t>Students will name and describe the fundamental characteristics of the 3 of the main types the triangles in geometry. </a:t>
            </a:r>
            <a:endParaRPr lang="en-US" sz="4500" b="1" smtClean="0">
              <a:latin typeface="Comic Sans MS" pitchFamily="66" charset="0"/>
            </a:endParaRPr>
          </a:p>
          <a:p>
            <a:pPr marL="819150" indent="-819150" eaLnBrk="1" hangingPunct="1"/>
            <a:endParaRPr lang="en-US" sz="4500" smtClean="0">
              <a:latin typeface="Comic Sans MS" pitchFamily="66" charset="0"/>
            </a:endParaRPr>
          </a:p>
          <a:p>
            <a:pPr marL="819150" indent="-81915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2181225" y="268288"/>
            <a:ext cx="9971088" cy="2171700"/>
          </a:xfrm>
        </p:spPr>
        <p:txBody>
          <a:bodyPr/>
          <a:lstStyle/>
          <a:p>
            <a:r>
              <a:rPr lang="en-IE" smtClean="0"/>
              <a:t>Design of Lesson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smtClean="0">
                <a:latin typeface="Comic Sans MS" pitchFamily="66" charset="0"/>
              </a:rPr>
              <a:t>We first researched the maths inspectorate reports where inspectors are looking for more differentiation built into lessons, catering directly for the learner diversity within each classroom.</a:t>
            </a:r>
          </a:p>
          <a:p>
            <a:endParaRPr lang="en-IE" sz="2800" smtClean="0">
              <a:latin typeface="Comic Sans MS" pitchFamily="66" charset="0"/>
            </a:endParaRPr>
          </a:p>
          <a:p>
            <a:r>
              <a:rPr lang="en-IE" sz="2800" smtClean="0">
                <a:latin typeface="Comic Sans MS" pitchFamily="66" charset="0"/>
              </a:rPr>
              <a:t>The theme of the research is learning through problem solving with the distinct aim of students expressing thoughts in logical steps using words, numbers and diagrams. </a:t>
            </a:r>
          </a:p>
          <a:p>
            <a:pPr>
              <a:buFont typeface="Wingdings" pitchFamily="2" charset="2"/>
              <a:buNone/>
            </a:pPr>
            <a:endParaRPr lang="en-IE" sz="2800" smtClean="0">
              <a:latin typeface="Comic Sans MS" pitchFamily="66" charset="0"/>
            </a:endParaRPr>
          </a:p>
          <a:p>
            <a:r>
              <a:rPr lang="en-IE" sz="2800" smtClean="0">
                <a:latin typeface="Comic Sans MS" pitchFamily="66" charset="0"/>
              </a:rPr>
              <a:t>Students also listen others thoughts and deepen their understanding by noticing similarities and differences. </a:t>
            </a:r>
          </a:p>
          <a:p>
            <a:endParaRPr lang="en-IE" sz="28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Materials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2181225" y="2716213"/>
            <a:ext cx="9971088" cy="5851525"/>
          </a:xfrm>
        </p:spPr>
        <p:txBody>
          <a:bodyPr/>
          <a:lstStyle/>
          <a:p>
            <a:r>
              <a:rPr lang="en-IE" smtClean="0"/>
              <a:t>Cut outs of different triangle types</a:t>
            </a:r>
          </a:p>
          <a:p>
            <a:r>
              <a:rPr lang="en-IE" smtClean="0"/>
              <a:t>Predesigned worksheets, see appendix 1.</a:t>
            </a:r>
          </a:p>
          <a:p>
            <a:r>
              <a:rPr lang="en-IE" smtClean="0"/>
              <a:t>Pencils and rulers each.</a:t>
            </a:r>
          </a:p>
          <a:p>
            <a:r>
              <a:rPr lang="en-IE" smtClean="0"/>
              <a:t>Flip chart and blue tack for students presentation sheets to be displayed</a:t>
            </a:r>
          </a:p>
          <a:p>
            <a:r>
              <a:rPr lang="en-IE" smtClean="0"/>
              <a:t>Observation records for teachers.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SPRING_RESOURCE_PATHS_HASH_PRESENTER" val="7402e58fc4d9e1b8256060dab3649d14b7c5b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 xmlns:a="http://schemas.openxmlformats.org/drawingml/2006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 xmlns:a="http://schemas.openxmlformats.org/drawingml/2006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FFFF"/>
      </a:accent3>
      <a:accent4>
        <a:srgbClr val="000000"/>
      </a:accent4>
      <a:accent5>
        <a:srgbClr val="BBD4EE"/>
      </a:accent5>
      <a:accent6>
        <a:srgbClr val="98D078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704</Words>
  <Application>Microsoft Macintosh PowerPoint</Application>
  <PresentationFormat>Custom</PresentationFormat>
  <Paragraphs>76</Paragraphs>
  <Slides>20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Echo</vt:lpstr>
      <vt:lpstr>1_Office Theme</vt:lpstr>
      <vt:lpstr>Reflections on Practice</vt:lpstr>
      <vt:lpstr>GEOMETRY and Types of Triangles</vt:lpstr>
      <vt:lpstr>  Jimmy Meaney, Ramsgrange Community School, Wexford  Mary Lenane, CBS Carrick on Suir, Tipperary  Sean Ryan, Rockwell, Tipperary  Mary Hally, Ard Scoil na Mara, Tramore, Waterford   </vt:lpstr>
      <vt:lpstr>Details</vt:lpstr>
      <vt:lpstr>Student Learning Goals</vt:lpstr>
      <vt:lpstr>Student Learning Goals</vt:lpstr>
      <vt:lpstr>Student Learning Goals</vt:lpstr>
      <vt:lpstr>Design of Lesson</vt:lpstr>
      <vt:lpstr>Materials</vt:lpstr>
      <vt:lpstr>Plan for Peer Observation</vt:lpstr>
      <vt:lpstr>Findings</vt:lpstr>
      <vt:lpstr>Findings contd.</vt:lpstr>
      <vt:lpstr>Findings/Student Learning</vt:lpstr>
      <vt:lpstr>Findings contd.</vt:lpstr>
      <vt:lpstr>Findings contd.</vt:lpstr>
      <vt:lpstr>Board Plan</vt:lpstr>
      <vt:lpstr>Recommendations</vt:lpstr>
      <vt:lpstr>Questions anyone??</vt:lpstr>
      <vt:lpstr>Sources Used</vt:lpstr>
      <vt:lpstr>Thank you for your attention after such a long day of presentations. Jimmy Meaney meano@me.com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 on Practice</dc:title>
  <dc:creator>Kieran Sweeney</dc:creator>
  <cp:lastModifiedBy>Anne Brosnan</cp:lastModifiedBy>
  <cp:revision>17</cp:revision>
  <dcterms:created xsi:type="dcterms:W3CDTF">2016-04-07T18:39:33Z</dcterms:created>
  <dcterms:modified xsi:type="dcterms:W3CDTF">2016-04-07T18:40:26Z</dcterms:modified>
</cp:coreProperties>
</file>