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tags/tag1.xml" ContentType="application/vnd.openxmlformats-officedocument.presentationml.tags+xml"/>
  <Override PartName="/ppt/slides/slide33.xml" ContentType="application/vnd.openxmlformats-officedocument.presentationml.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Layouts/slideLayout24.xml" ContentType="application/vnd.openxmlformats-officedocument.presentationml.slideLayout+xml"/>
  <Override PartName="/ppt/theme/theme1.xml" ContentType="application/vnd.openxmlformats-officedocument.theme+xml"/>
  <Override PartName="/ppt/slideLayouts/slideLayout43.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Layouts/slideLayout28.xml" ContentType="application/vnd.openxmlformats-officedocument.presentationml.slideLayout+xml"/>
  <Override PartName="/ppt/slideMasters/slideMaster3.xml" ContentType="application/vnd.openxmlformats-officedocument.presentationml.slideMaster+xml"/>
  <Override PartName="/ppt/slides/slide46.xml" ContentType="application/vnd.openxmlformats-officedocument.presentationml.slide+xml"/>
  <Override PartName="/ppt/slideLayouts/slideLayout47.xml" ContentType="application/vnd.openxmlformats-officedocument.presentationml.slideLayout+xml"/>
  <Override PartName="/ppt/theme/theme5.xml" ContentType="application/vnd.openxmlformats-officedocument.theme+xml"/>
  <Override PartName="/ppt/charts/chart4.xml" ContentType="application/vnd.openxmlformats-officedocument.drawingml.chart+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Layouts/slideLayout25.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charts/chart1.xml" ContentType="application/vnd.openxmlformats-officedocument.drawingml.char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slides/slide50.xml" ContentType="application/vnd.openxmlformats-officedocument.presentationml.slide+xml"/>
  <Override PartName="/ppt/slideLayouts/slideLayout29.xml" ContentType="application/vnd.openxmlformats-officedocument.presentationml.slideLayout+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48.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26.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charts/chart2.xml" ContentType="application/vnd.openxmlformats-officedocument.drawingml.char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Masters/slideMaster5.xml" ContentType="application/vnd.openxmlformats-officedocument.presentationml.slideMaster+xml"/>
  <Override PartName="/ppt/slides/slide48.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49.xml" ContentType="application/vnd.openxmlformats-officedocument.presentationml.slideLayout+xml"/>
  <Override PartName="/ppt/notesMasters/notesMaster1.xml" ContentType="application/vnd.openxmlformats-officedocument.presentationml.notesMaster+xml"/>
  <Override PartName="/ppt/slideLayouts/slideLayout54.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notesSlides/notesSlide5.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Layouts/slideLayout46.xml" ContentType="application/vnd.openxmlformats-officedocument.presentationml.slideLayout+xml"/>
  <Override PartName="/ppt/slides/slide10.xml" ContentType="application/vnd.openxmlformats-officedocument.presentationml.slide+xml"/>
  <Override PartName="/ppt/slideLayouts/slideLayout27.xml" ContentType="application/vnd.openxmlformats-officedocument.presentationml.slideLayout+xml"/>
  <Override PartName="/ppt/charts/chart3.xml" ContentType="application/vnd.openxmlformats-officedocument.drawingml.char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erverZoom="100000" strictFirstAndLastChars="0" saveSubsetFonts="1">
  <p:sldMasterIdLst>
    <p:sldMasterId id="2147483696" r:id="rId1"/>
    <p:sldMasterId id="2147483720" r:id="rId2"/>
    <p:sldMasterId id="2147483732" r:id="rId3"/>
    <p:sldMasterId id="2147483744" r:id="rId4"/>
    <p:sldMasterId id="2147483756" r:id="rId5"/>
  </p:sldMasterIdLst>
  <p:notesMasterIdLst>
    <p:notesMasterId r:id="rId61"/>
  </p:notesMasterIdLst>
  <p:sldIdLst>
    <p:sldId id="256" r:id="rId6"/>
    <p:sldId id="271" r:id="rId7"/>
    <p:sldId id="272" r:id="rId8"/>
    <p:sldId id="273" r:id="rId9"/>
    <p:sldId id="325" r:id="rId10"/>
    <p:sldId id="370" r:id="rId11"/>
    <p:sldId id="275" r:id="rId12"/>
    <p:sldId id="324" r:id="rId13"/>
    <p:sldId id="369" r:id="rId14"/>
    <p:sldId id="332" r:id="rId15"/>
    <p:sldId id="329" r:id="rId16"/>
    <p:sldId id="326" r:id="rId17"/>
    <p:sldId id="337" r:id="rId18"/>
    <p:sldId id="338" r:id="rId19"/>
    <p:sldId id="339" r:id="rId20"/>
    <p:sldId id="340" r:id="rId21"/>
    <p:sldId id="341" r:id="rId22"/>
    <p:sldId id="342" r:id="rId23"/>
    <p:sldId id="343" r:id="rId24"/>
    <p:sldId id="348" r:id="rId25"/>
    <p:sldId id="344" r:id="rId26"/>
    <p:sldId id="345" r:id="rId27"/>
    <p:sldId id="347" r:id="rId28"/>
    <p:sldId id="349" r:id="rId29"/>
    <p:sldId id="367" r:id="rId30"/>
    <p:sldId id="368" r:id="rId31"/>
    <p:sldId id="351" r:id="rId32"/>
    <p:sldId id="352" r:id="rId33"/>
    <p:sldId id="353" r:id="rId34"/>
    <p:sldId id="354" r:id="rId35"/>
    <p:sldId id="355" r:id="rId36"/>
    <p:sldId id="356" r:id="rId37"/>
    <p:sldId id="357" r:id="rId38"/>
    <p:sldId id="358" r:id="rId39"/>
    <p:sldId id="359" r:id="rId40"/>
    <p:sldId id="373" r:id="rId41"/>
    <p:sldId id="330" r:id="rId42"/>
    <p:sldId id="303" r:id="rId43"/>
    <p:sldId id="304" r:id="rId44"/>
    <p:sldId id="360" r:id="rId45"/>
    <p:sldId id="361" r:id="rId46"/>
    <p:sldId id="362" r:id="rId47"/>
    <p:sldId id="363" r:id="rId48"/>
    <p:sldId id="364" r:id="rId49"/>
    <p:sldId id="365" r:id="rId50"/>
    <p:sldId id="366" r:id="rId51"/>
    <p:sldId id="305" r:id="rId52"/>
    <p:sldId id="306" r:id="rId53"/>
    <p:sldId id="307" r:id="rId54"/>
    <p:sldId id="308" r:id="rId55"/>
    <p:sldId id="281" r:id="rId56"/>
    <p:sldId id="285" r:id="rId57"/>
    <p:sldId id="371" r:id="rId58"/>
    <p:sldId id="372" r:id="rId59"/>
    <p:sldId id="284" r:id="rId60"/>
  </p:sldIdLst>
  <p:sldSz cx="13004800" cy="9753600"/>
  <p:notesSz cx="6858000" cy="9144000"/>
  <p:custDataLst>
    <p:tags r:id="rId63"/>
  </p:custDataLst>
  <p:defaultTextStyle>
    <a:defPPr>
      <a:defRPr lang="en-US"/>
    </a:defPPr>
    <a:lvl1pPr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1pPr>
    <a:lvl2pPr marL="228553" indent="228553"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2pPr>
    <a:lvl3pPr marL="457105" indent="457105"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3pPr>
    <a:lvl4pPr marL="685658" indent="685658"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4pPr>
    <a:lvl5pPr marL="914213" indent="914213"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5pPr>
    <a:lvl6pPr marL="2285534" algn="l" defTabSz="914213" rtl="0" eaLnBrk="1" latinLnBrk="0" hangingPunct="1">
      <a:defRPr sz="4300" kern="1200">
        <a:solidFill>
          <a:srgbClr val="FFFFFF"/>
        </a:solidFill>
        <a:latin typeface="Chalkduster" charset="0"/>
        <a:ea typeface="Chalkduster" charset="0"/>
        <a:cs typeface="Chalkduster" charset="0"/>
        <a:sym typeface="Chalkduster" charset="0"/>
      </a:defRPr>
    </a:lvl6pPr>
    <a:lvl7pPr marL="2742637" algn="l" defTabSz="914213" rtl="0" eaLnBrk="1" latinLnBrk="0" hangingPunct="1">
      <a:defRPr sz="4300" kern="1200">
        <a:solidFill>
          <a:srgbClr val="FFFFFF"/>
        </a:solidFill>
        <a:latin typeface="Chalkduster" charset="0"/>
        <a:ea typeface="Chalkduster" charset="0"/>
        <a:cs typeface="Chalkduster" charset="0"/>
        <a:sym typeface="Chalkduster" charset="0"/>
      </a:defRPr>
    </a:lvl7pPr>
    <a:lvl8pPr marL="3199745" algn="l" defTabSz="914213" rtl="0" eaLnBrk="1" latinLnBrk="0" hangingPunct="1">
      <a:defRPr sz="4300" kern="1200">
        <a:solidFill>
          <a:srgbClr val="FFFFFF"/>
        </a:solidFill>
        <a:latin typeface="Chalkduster" charset="0"/>
        <a:ea typeface="Chalkduster" charset="0"/>
        <a:cs typeface="Chalkduster" charset="0"/>
        <a:sym typeface="Chalkduster" charset="0"/>
      </a:defRPr>
    </a:lvl8pPr>
    <a:lvl9pPr marL="3656852" algn="l" defTabSz="914213" rtl="0" eaLnBrk="1" latinLnBrk="0" hangingPunct="1">
      <a:defRPr sz="4300" kern="1200">
        <a:solidFill>
          <a:srgbClr val="FFFFFF"/>
        </a:solidFill>
        <a:latin typeface="Chalkduster" charset="0"/>
        <a:ea typeface="Chalkduster" charset="0"/>
        <a:cs typeface="Chalkduster" charset="0"/>
        <a:sym typeface="Chalkduster" charset="0"/>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Default Section" id="{92673673-4F94-401D-8E75-79AD8C9982AE}">
          <p14:sldIdLst>
            <p14:sldId id="256"/>
            <p14:sldId id="271"/>
            <p14:sldId id="272"/>
            <p14:sldId id="273"/>
            <p14:sldId id="325"/>
            <p14:sldId id="370"/>
            <p14:sldId id="275"/>
            <p14:sldId id="324"/>
            <p14:sldId id="369"/>
            <p14:sldId id="332"/>
            <p14:sldId id="329"/>
            <p14:sldId id="326"/>
            <p14:sldId id="337"/>
            <p14:sldId id="338"/>
            <p14:sldId id="339"/>
            <p14:sldId id="340"/>
            <p14:sldId id="341"/>
            <p14:sldId id="342"/>
            <p14:sldId id="343"/>
            <p14:sldId id="348"/>
            <p14:sldId id="344"/>
            <p14:sldId id="345"/>
            <p14:sldId id="347"/>
            <p14:sldId id="349"/>
            <p14:sldId id="367"/>
            <p14:sldId id="368"/>
            <p14:sldId id="351"/>
            <p14:sldId id="352"/>
            <p14:sldId id="353"/>
            <p14:sldId id="354"/>
            <p14:sldId id="355"/>
            <p14:sldId id="356"/>
            <p14:sldId id="357"/>
            <p14:sldId id="358"/>
            <p14:sldId id="359"/>
            <p14:sldId id="373"/>
            <p14:sldId id="330"/>
            <p14:sldId id="303"/>
            <p14:sldId id="304"/>
            <p14:sldId id="360"/>
            <p14:sldId id="361"/>
            <p14:sldId id="362"/>
            <p14:sldId id="363"/>
            <p14:sldId id="364"/>
            <p14:sldId id="365"/>
            <p14:sldId id="366"/>
            <p14:sldId id="305"/>
            <p14:sldId id="306"/>
            <p14:sldId id="307"/>
            <p14:sldId id="308"/>
            <p14:sldId id="281"/>
            <p14:sldId id="285"/>
            <p14:sldId id="371"/>
            <p14:sldId id="372"/>
            <p14:sldId id="284"/>
          </p14:sldIdLst>
        </p14:section>
        <p14:section name="Untitled Section" id="{BC26F1D4-5D7F-46C5-8D60-FF8384E6557C}">
          <p14:sldIdLst/>
        </p14:section>
      </p14:sectionLst>
    </p:ex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3072">
          <p15:clr>
            <a:srgbClr val="A4A3A4"/>
          </p15:clr>
        </p15:guide>
        <p15:guide id="2" pos="4096">
          <p15:clr>
            <a:srgbClr val="A4A3A4"/>
          </p15:clr>
        </p15:guide>
      </p15:sldGuideLst>
    </p:ext>
    <p:ext uri="{2D200454-40CA-4A62-9FC3-DE9A4176ACB9}">
      <p15:notesGuideLst xmlns="" xmlns:p15="http://schemas.microsoft.com/office/powerpoint/2012/main" xmlns:p="http://schemas.openxmlformats.org/presentationml/2006/main" xmlns:r="http://schemas.openxmlformats.org/officeDocument/2006/relationships" xmlns:a="http://schemas.openxmlformats.org/drawingml/2006/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4559" autoAdjust="0"/>
    <p:restoredTop sz="98934" autoAdjust="0"/>
  </p:normalViewPr>
  <p:slideViewPr>
    <p:cSldViewPr>
      <p:cViewPr>
        <p:scale>
          <a:sx n="51" d="100"/>
          <a:sy n="51" d="100"/>
        </p:scale>
        <p:origin x="-480" y="-472"/>
      </p:cViewPr>
      <p:guideLst>
        <p:guide orient="horz" pos="3072"/>
        <p:guide pos="4096"/>
      </p:guideLst>
    </p:cSldViewPr>
  </p:slideViewPr>
  <p:outlineViewPr>
    <p:cViewPr>
      <p:scale>
        <a:sx n="100" d="100"/>
        <a:sy n="100" d="100"/>
      </p:scale>
      <p:origin x="0" y="-181188"/>
    </p:cViewPr>
  </p:outlineViewPr>
  <p:notesTextViewPr>
    <p:cViewPr>
      <p:scale>
        <a:sx n="1" d="1"/>
        <a:sy n="1" d="1"/>
      </p:scale>
      <p:origin x="0" y="0"/>
    </p:cViewPr>
  </p:notesTextViewPr>
  <p:sorterViewPr>
    <p:cViewPr>
      <p:scale>
        <a:sx n="70" d="100"/>
        <a:sy n="70" d="100"/>
      </p:scale>
      <p:origin x="0" y="0"/>
    </p:cViewPr>
  </p:sorterViewPr>
  <p:notesViewPr>
    <p:cSldViewPr>
      <p:cViewPr varScale="1">
        <p:scale>
          <a:sx n="53" d="100"/>
          <a:sy n="53" d="100"/>
        </p:scale>
        <p:origin x="-286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tags" Target="tags/tag1.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slide" Target="slides/slide55.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0542231933077395"/>
          <c:y val="0.0421082511996022"/>
          <c:w val="0.94382743481177"/>
          <c:h val="0.822157161109083"/>
        </c:manualLayout>
      </c:layout>
      <c:barChart>
        <c:barDir val="col"/>
        <c:grouping val="clustered"/>
        <c:ser>
          <c:idx val="0"/>
          <c:order val="0"/>
          <c:tx>
            <c:strRef>
              <c:f>Sheet1!$C$2</c:f>
              <c:strCache>
                <c:ptCount val="1"/>
                <c:pt idx="0">
                  <c:v>First method</c:v>
                </c:pt>
              </c:strCache>
            </c:strRef>
          </c:tx>
          <c:cat>
            <c:strRef>
              <c:f>Sheet1!$B$3:$B$9</c:f>
              <c:strCache>
                <c:ptCount val="7"/>
                <c:pt idx="0">
                  <c:v>Trial and error</c:v>
                </c:pt>
                <c:pt idx="1">
                  <c:v>numerical</c:v>
                </c:pt>
                <c:pt idx="2">
                  <c:v>table</c:v>
                </c:pt>
                <c:pt idx="3">
                  <c:v>circle diagram</c:v>
                </c:pt>
                <c:pt idx="4">
                  <c:v>equation</c:v>
                </c:pt>
                <c:pt idx="5">
                  <c:v>change sign</c:v>
                </c:pt>
                <c:pt idx="6">
                  <c:v>balancing</c:v>
                </c:pt>
              </c:strCache>
            </c:strRef>
          </c:cat>
          <c:val>
            <c:numRef>
              <c:f>Sheet1!$C$3:$C$9</c:f>
              <c:numCache>
                <c:formatCode>General</c:formatCode>
                <c:ptCount val="7"/>
                <c:pt idx="0">
                  <c:v>1.0</c:v>
                </c:pt>
                <c:pt idx="1">
                  <c:v>5.0</c:v>
                </c:pt>
                <c:pt idx="3">
                  <c:v>1.0</c:v>
                </c:pt>
                <c:pt idx="4">
                  <c:v>6.0</c:v>
                </c:pt>
                <c:pt idx="5">
                  <c:v>1.0</c:v>
                </c:pt>
                <c:pt idx="6">
                  <c:v>3.0</c:v>
                </c:pt>
              </c:numCache>
            </c:numRef>
          </c:val>
        </c:ser>
        <c:dLbls/>
        <c:axId val="237933336"/>
        <c:axId val="237591032"/>
      </c:barChart>
      <c:catAx>
        <c:axId val="237933336"/>
        <c:scaling>
          <c:orientation val="minMax"/>
        </c:scaling>
        <c:axPos val="b"/>
        <c:numFmt formatCode="General" sourceLinked="0"/>
        <c:tickLblPos val="nextTo"/>
        <c:txPr>
          <a:bodyPr/>
          <a:lstStyle/>
          <a:p>
            <a:pPr>
              <a:defRPr sz="2200" baseline="0"/>
            </a:pPr>
            <a:endParaRPr lang="en-US"/>
          </a:p>
        </c:txPr>
        <c:crossAx val="237591032"/>
        <c:crosses val="autoZero"/>
        <c:auto val="1"/>
        <c:lblAlgn val="ctr"/>
        <c:lblOffset val="100"/>
      </c:catAx>
      <c:valAx>
        <c:axId val="237591032"/>
        <c:scaling>
          <c:orientation val="minMax"/>
        </c:scaling>
        <c:axPos val="l"/>
        <c:majorGridlines/>
        <c:numFmt formatCode="General" sourceLinked="1"/>
        <c:tickLblPos val="nextTo"/>
        <c:txPr>
          <a:bodyPr/>
          <a:lstStyle/>
          <a:p>
            <a:pPr>
              <a:defRPr sz="1800"/>
            </a:pPr>
            <a:endParaRPr lang="en-US"/>
          </a:p>
        </c:txPr>
        <c:crossAx val="23793333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0733518114845477"/>
          <c:y val="0.0550524911151508"/>
          <c:w val="0.922766435913251"/>
          <c:h val="0.796897109112418"/>
        </c:manualLayout>
      </c:layout>
      <c:barChart>
        <c:barDir val="col"/>
        <c:grouping val="clustered"/>
        <c:ser>
          <c:idx val="0"/>
          <c:order val="0"/>
          <c:tx>
            <c:strRef>
              <c:f>Sheet1!$C$13</c:f>
              <c:strCache>
                <c:ptCount val="1"/>
                <c:pt idx="0">
                  <c:v>Second method</c:v>
                </c:pt>
              </c:strCache>
            </c:strRef>
          </c:tx>
          <c:cat>
            <c:strRef>
              <c:f>Sheet1!$B$14:$B$20</c:f>
              <c:strCache>
                <c:ptCount val="7"/>
                <c:pt idx="0">
                  <c:v>Trial and error</c:v>
                </c:pt>
                <c:pt idx="1">
                  <c:v>numerical</c:v>
                </c:pt>
                <c:pt idx="2">
                  <c:v>table</c:v>
                </c:pt>
                <c:pt idx="3">
                  <c:v>circle diagram</c:v>
                </c:pt>
                <c:pt idx="4">
                  <c:v>equation</c:v>
                </c:pt>
                <c:pt idx="5">
                  <c:v>change sign</c:v>
                </c:pt>
                <c:pt idx="6">
                  <c:v>balancing</c:v>
                </c:pt>
              </c:strCache>
            </c:strRef>
          </c:cat>
          <c:val>
            <c:numRef>
              <c:f>Sheet1!$C$14:$C$20</c:f>
              <c:numCache>
                <c:formatCode>General</c:formatCode>
                <c:ptCount val="7"/>
                <c:pt idx="0">
                  <c:v>1.0</c:v>
                </c:pt>
                <c:pt idx="1">
                  <c:v>3.0</c:v>
                </c:pt>
                <c:pt idx="3">
                  <c:v>5.0</c:v>
                </c:pt>
                <c:pt idx="4">
                  <c:v>1.0</c:v>
                </c:pt>
                <c:pt idx="5">
                  <c:v>2.0</c:v>
                </c:pt>
                <c:pt idx="6">
                  <c:v>5.0</c:v>
                </c:pt>
              </c:numCache>
            </c:numRef>
          </c:val>
        </c:ser>
        <c:dLbls/>
        <c:axId val="218125992"/>
        <c:axId val="425649864"/>
      </c:barChart>
      <c:catAx>
        <c:axId val="218125992"/>
        <c:scaling>
          <c:orientation val="minMax"/>
        </c:scaling>
        <c:axPos val="b"/>
        <c:numFmt formatCode="General" sourceLinked="0"/>
        <c:tickLblPos val="nextTo"/>
        <c:txPr>
          <a:bodyPr/>
          <a:lstStyle/>
          <a:p>
            <a:pPr>
              <a:defRPr sz="2400" baseline="0"/>
            </a:pPr>
            <a:endParaRPr lang="en-US"/>
          </a:p>
        </c:txPr>
        <c:crossAx val="425649864"/>
        <c:crosses val="autoZero"/>
        <c:auto val="1"/>
        <c:lblAlgn val="ctr"/>
        <c:lblOffset val="100"/>
      </c:catAx>
      <c:valAx>
        <c:axId val="425649864"/>
        <c:scaling>
          <c:orientation val="minMax"/>
        </c:scaling>
        <c:axPos val="l"/>
        <c:majorGridlines/>
        <c:numFmt formatCode="General" sourceLinked="1"/>
        <c:tickLblPos val="nextTo"/>
        <c:txPr>
          <a:bodyPr/>
          <a:lstStyle/>
          <a:p>
            <a:pPr>
              <a:defRPr sz="2400" baseline="0"/>
            </a:pPr>
            <a:endParaRPr lang="en-US"/>
          </a:p>
        </c:txPr>
        <c:crossAx val="218125992"/>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0613702317937828"/>
          <c:y val="0.0448688068475484"/>
          <c:w val="0.923241843374599"/>
          <c:h val="0.537286768861431"/>
        </c:manualLayout>
      </c:layout>
      <c:barChart>
        <c:barDir val="col"/>
        <c:grouping val="clustered"/>
        <c:ser>
          <c:idx val="0"/>
          <c:order val="0"/>
          <c:tx>
            <c:strRef>
              <c:f>Sheet1!$Q$11</c:f>
              <c:strCache>
                <c:ptCount val="1"/>
                <c:pt idx="0">
                  <c:v>Most popular method</c:v>
                </c:pt>
              </c:strCache>
            </c:strRef>
          </c:tx>
          <c:cat>
            <c:strRef>
              <c:f>Sheet1!$P$12:$P$19</c:f>
              <c:strCache>
                <c:ptCount val="8"/>
                <c:pt idx="0">
                  <c:v>balancing</c:v>
                </c:pt>
                <c:pt idx="1">
                  <c:v>circle diagram</c:v>
                </c:pt>
                <c:pt idx="2">
                  <c:v>numerical</c:v>
                </c:pt>
                <c:pt idx="3">
                  <c:v>backtracking table</c:v>
                </c:pt>
                <c:pt idx="4">
                  <c:v>equation + backtracking</c:v>
                </c:pt>
                <c:pt idx="5">
                  <c:v>equation: change sign</c:v>
                </c:pt>
                <c:pt idx="6">
                  <c:v>Balancing, first divinding</c:v>
                </c:pt>
                <c:pt idx="7">
                  <c:v>Trial and error</c:v>
                </c:pt>
              </c:strCache>
            </c:strRef>
          </c:cat>
          <c:val>
            <c:numRef>
              <c:f>Sheet1!$Q$12:$Q$19</c:f>
              <c:numCache>
                <c:formatCode>General</c:formatCode>
                <c:ptCount val="8"/>
                <c:pt idx="0">
                  <c:v>13.0</c:v>
                </c:pt>
                <c:pt idx="1">
                  <c:v>12.0</c:v>
                </c:pt>
                <c:pt idx="2">
                  <c:v>8.0</c:v>
                </c:pt>
                <c:pt idx="3">
                  <c:v>8.0</c:v>
                </c:pt>
                <c:pt idx="4">
                  <c:v>7.0</c:v>
                </c:pt>
                <c:pt idx="5">
                  <c:v>6.0</c:v>
                </c:pt>
                <c:pt idx="6">
                  <c:v>3.0</c:v>
                </c:pt>
                <c:pt idx="7">
                  <c:v>2.0</c:v>
                </c:pt>
              </c:numCache>
            </c:numRef>
          </c:val>
        </c:ser>
        <c:dLbls/>
        <c:axId val="237526232"/>
        <c:axId val="237512600"/>
      </c:barChart>
      <c:catAx>
        <c:axId val="237526232"/>
        <c:scaling>
          <c:orientation val="minMax"/>
        </c:scaling>
        <c:axPos val="b"/>
        <c:numFmt formatCode="General" sourceLinked="0"/>
        <c:tickLblPos val="nextTo"/>
        <c:txPr>
          <a:bodyPr/>
          <a:lstStyle/>
          <a:p>
            <a:pPr>
              <a:defRPr sz="2400" baseline="0"/>
            </a:pPr>
            <a:endParaRPr lang="en-US"/>
          </a:p>
        </c:txPr>
        <c:crossAx val="237512600"/>
        <c:crosses val="autoZero"/>
        <c:auto val="1"/>
        <c:lblAlgn val="ctr"/>
        <c:lblOffset val="100"/>
      </c:catAx>
      <c:valAx>
        <c:axId val="237512600"/>
        <c:scaling>
          <c:orientation val="minMax"/>
        </c:scaling>
        <c:axPos val="l"/>
        <c:majorGridlines/>
        <c:numFmt formatCode="General" sourceLinked="1"/>
        <c:tickLblPos val="nextTo"/>
        <c:txPr>
          <a:bodyPr/>
          <a:lstStyle/>
          <a:p>
            <a:pPr>
              <a:defRPr sz="2400" baseline="0"/>
            </a:pPr>
            <a:endParaRPr lang="en-US"/>
          </a:p>
        </c:txPr>
        <c:crossAx val="237526232"/>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051985102816105"/>
          <c:y val="0.0439062326408177"/>
          <c:w val="0.932220632201729"/>
          <c:h val="0.87027367329556"/>
        </c:manualLayout>
      </c:layout>
      <c:barChart>
        <c:barDir val="col"/>
        <c:grouping val="clustered"/>
        <c:ser>
          <c:idx val="0"/>
          <c:order val="0"/>
          <c:tx>
            <c:strRef>
              <c:f>Sheet1!$C$23</c:f>
              <c:strCache>
                <c:ptCount val="1"/>
                <c:pt idx="0">
                  <c:v>Number methods</c:v>
                </c:pt>
              </c:strCache>
            </c:strRef>
          </c:tx>
          <c:cat>
            <c:numRef>
              <c:f>Sheet1!$B$24:$B$29</c:f>
              <c:numCache>
                <c:formatCode>General</c:formatCode>
                <c:ptCount val="6"/>
                <c:pt idx="0">
                  <c:v>1.0</c:v>
                </c:pt>
                <c:pt idx="1">
                  <c:v>2.0</c:v>
                </c:pt>
                <c:pt idx="2">
                  <c:v>3.0</c:v>
                </c:pt>
                <c:pt idx="3">
                  <c:v>4.0</c:v>
                </c:pt>
                <c:pt idx="4">
                  <c:v>5.0</c:v>
                </c:pt>
                <c:pt idx="5">
                  <c:v>6.0</c:v>
                </c:pt>
              </c:numCache>
            </c:numRef>
          </c:cat>
          <c:val>
            <c:numRef>
              <c:f>Sheet1!$C$24:$C$29</c:f>
              <c:numCache>
                <c:formatCode>General</c:formatCode>
                <c:ptCount val="6"/>
                <c:pt idx="0">
                  <c:v>0.0</c:v>
                </c:pt>
                <c:pt idx="1">
                  <c:v>2.0</c:v>
                </c:pt>
                <c:pt idx="2">
                  <c:v>4.0</c:v>
                </c:pt>
                <c:pt idx="3">
                  <c:v>5.0</c:v>
                </c:pt>
                <c:pt idx="4">
                  <c:v>2.0</c:v>
                </c:pt>
                <c:pt idx="5">
                  <c:v>4.0</c:v>
                </c:pt>
              </c:numCache>
            </c:numRef>
          </c:val>
        </c:ser>
        <c:dLbls/>
        <c:axId val="237454168"/>
        <c:axId val="237449480"/>
      </c:barChart>
      <c:catAx>
        <c:axId val="237454168"/>
        <c:scaling>
          <c:orientation val="minMax"/>
        </c:scaling>
        <c:axPos val="b"/>
        <c:numFmt formatCode="General" sourceLinked="1"/>
        <c:tickLblPos val="nextTo"/>
        <c:txPr>
          <a:bodyPr/>
          <a:lstStyle/>
          <a:p>
            <a:pPr>
              <a:defRPr sz="2400" baseline="0"/>
            </a:pPr>
            <a:endParaRPr lang="en-US"/>
          </a:p>
        </c:txPr>
        <c:crossAx val="237449480"/>
        <c:crosses val="autoZero"/>
        <c:auto val="1"/>
        <c:lblAlgn val="ctr"/>
        <c:lblOffset val="100"/>
      </c:catAx>
      <c:valAx>
        <c:axId val="237449480"/>
        <c:scaling>
          <c:orientation val="minMax"/>
        </c:scaling>
        <c:axPos val="l"/>
        <c:majorGridlines/>
        <c:numFmt formatCode="General" sourceLinked="1"/>
        <c:tickLblPos val="nextTo"/>
        <c:txPr>
          <a:bodyPr/>
          <a:lstStyle/>
          <a:p>
            <a:pPr>
              <a:defRPr sz="2400" baseline="0"/>
            </a:pPr>
            <a:endParaRPr lang="en-US"/>
          </a:p>
        </c:txPr>
        <c:crossAx val="237454168"/>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sym typeface="Avenir" charset="0"/>
              </a:rPr>
              <a:t>Click to edit Master text styles</a:t>
            </a:r>
          </a:p>
          <a:p>
            <a:pPr lvl="1"/>
            <a:r>
              <a:rPr lang="en-US" altLang="en-US" noProof="0" smtClean="0">
                <a:sym typeface="Avenir" charset="0"/>
              </a:rPr>
              <a:t>Second level</a:t>
            </a:r>
          </a:p>
          <a:p>
            <a:pPr lvl="2"/>
            <a:r>
              <a:rPr lang="en-US" altLang="en-US" noProof="0" smtClean="0">
                <a:sym typeface="Avenir" charset="0"/>
              </a:rPr>
              <a:t>Third level</a:t>
            </a:r>
          </a:p>
          <a:p>
            <a:pPr lvl="3"/>
            <a:r>
              <a:rPr lang="en-US" altLang="en-US" noProof="0" smtClean="0">
                <a:sym typeface="Avenir" charset="0"/>
              </a:rPr>
              <a:t>Fourth level</a:t>
            </a:r>
          </a:p>
          <a:p>
            <a:pPr lvl="4"/>
            <a:r>
              <a:rPr lang="en-US" altLang="en-US" noProof="0" smtClean="0">
                <a:sym typeface="Avenir" charset="0"/>
              </a:rPr>
              <a:t>Fifth level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5538687"/>
      </p:ext>
    </p:extLst>
  </p:cSld>
  <p:clrMap bg1="lt1" tx1="dk1" bg2="lt2" tx2="dk2" accent1="accent1" accent2="accent2" accent3="accent3" accent4="accent4" accent5="accent5" accent6="accent6" hlink="hlink" folHlink="folHlink"/>
  <p:notesStyle>
    <a:lvl1pPr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553"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105"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658"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213"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5534" algn="l" defTabSz="914213" rtl="0" eaLnBrk="1" latinLnBrk="0" hangingPunct="1">
      <a:defRPr sz="1100" kern="1200">
        <a:solidFill>
          <a:schemeClr val="tx1"/>
        </a:solidFill>
        <a:latin typeface="+mn-lt"/>
        <a:ea typeface="+mn-ea"/>
        <a:cs typeface="+mn-cs"/>
      </a:defRPr>
    </a:lvl6pPr>
    <a:lvl7pPr marL="2742637" algn="l" defTabSz="914213" rtl="0" eaLnBrk="1" latinLnBrk="0" hangingPunct="1">
      <a:defRPr sz="1100" kern="1200">
        <a:solidFill>
          <a:schemeClr val="tx1"/>
        </a:solidFill>
        <a:latin typeface="+mn-lt"/>
        <a:ea typeface="+mn-ea"/>
        <a:cs typeface="+mn-cs"/>
      </a:defRPr>
    </a:lvl7pPr>
    <a:lvl8pPr marL="3199745" algn="l" defTabSz="914213" rtl="0" eaLnBrk="1" latinLnBrk="0" hangingPunct="1">
      <a:defRPr sz="1100" kern="1200">
        <a:solidFill>
          <a:schemeClr val="tx1"/>
        </a:solidFill>
        <a:latin typeface="+mn-lt"/>
        <a:ea typeface="+mn-ea"/>
        <a:cs typeface="+mn-cs"/>
      </a:defRPr>
    </a:lvl8pPr>
    <a:lvl9pPr marL="3656852" algn="l" defTabSz="91421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rgbClr val="000000"/>
                </a:solidFill>
                <a:miter lim="800000"/>
                <a:headEnd/>
                <a:tailEnd/>
              </a14:hiddenLine>
            </a:ext>
          </a:extLst>
        </p:spPr>
        <p:txBody>
          <a:bodyPr/>
          <a:lstStyle/>
          <a:p>
            <a:endParaRPr lang="en-IE" alt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525838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889330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2400" dirty="0" smtClean="0"/>
              <a:t>Slide 4: ‘Number’ </a:t>
            </a:r>
            <a:r>
              <a:rPr lang="en-IE" sz="2400" i="1" dirty="0" smtClean="0"/>
              <a:t>‘builds on the ideas about number that learners developed in primary school and facilities the transition between arithmetic and algebra’ </a:t>
            </a:r>
          </a:p>
          <a:p>
            <a:pPr marL="0" marR="0" indent="0" algn="l" defTabSz="457105" rtl="0" eaLnBrk="0" fontAlgn="base" latinLnBrk="0" hangingPunct="0">
              <a:lnSpc>
                <a:spcPct val="125000"/>
              </a:lnSpc>
              <a:spcBef>
                <a:spcPct val="0"/>
              </a:spcBef>
              <a:spcAft>
                <a:spcPct val="0"/>
              </a:spcAft>
              <a:buClrTx/>
              <a:buSzTx/>
              <a:buFontTx/>
              <a:buNone/>
              <a:tabLst/>
              <a:defRPr/>
            </a:pPr>
            <a:r>
              <a:rPr lang="en-IE" sz="2400" dirty="0" smtClean="0"/>
              <a:t>‘Algebra’, two aspects of algebra are said to be: </a:t>
            </a:r>
            <a:r>
              <a:rPr lang="en-IE" sz="2400" i="1" dirty="0" smtClean="0"/>
              <a:t>‘a systematic way of expressing generality and abstraction.’</a:t>
            </a:r>
          </a:p>
          <a:p>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207577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2400" dirty="0" smtClean="0"/>
              <a:t>Slide 4: ‘Number’ </a:t>
            </a:r>
            <a:r>
              <a:rPr lang="en-IE" sz="2400" i="1" dirty="0" smtClean="0"/>
              <a:t>‘builds on the ideas about number that learners developed in primary school and facilities the transition between arithmetic and algebra’ </a:t>
            </a:r>
          </a:p>
          <a:p>
            <a:pPr marL="0" marR="0" indent="0" algn="l" defTabSz="457105" rtl="0" eaLnBrk="0" fontAlgn="base" latinLnBrk="0" hangingPunct="0">
              <a:lnSpc>
                <a:spcPct val="125000"/>
              </a:lnSpc>
              <a:spcBef>
                <a:spcPct val="0"/>
              </a:spcBef>
              <a:spcAft>
                <a:spcPct val="0"/>
              </a:spcAft>
              <a:buClrTx/>
              <a:buSzTx/>
              <a:buFontTx/>
              <a:buNone/>
              <a:tabLst/>
              <a:defRPr/>
            </a:pPr>
            <a:r>
              <a:rPr lang="en-IE" sz="2400" dirty="0" smtClean="0"/>
              <a:t>‘Algebra’, two aspects of algebra are said to be: </a:t>
            </a:r>
            <a:r>
              <a:rPr lang="en-IE" sz="2400" i="1" dirty="0" smtClean="0"/>
              <a:t>‘a systematic way of expressing generality and abstraction.’</a:t>
            </a:r>
          </a:p>
          <a:p>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207577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2400" dirty="0" smtClean="0"/>
              <a:t>Slide 4: ‘Number’ </a:t>
            </a:r>
            <a:r>
              <a:rPr lang="en-IE" sz="2400" i="1" dirty="0" smtClean="0"/>
              <a:t>‘builds on the ideas about number that learners developed in primary school and facilities the transition between arithmetic and algebra’ </a:t>
            </a:r>
          </a:p>
          <a:p>
            <a:pPr marL="0" marR="0" indent="0" algn="l" defTabSz="457105" rtl="0" eaLnBrk="0" fontAlgn="base" latinLnBrk="0" hangingPunct="0">
              <a:lnSpc>
                <a:spcPct val="125000"/>
              </a:lnSpc>
              <a:spcBef>
                <a:spcPct val="0"/>
              </a:spcBef>
              <a:spcAft>
                <a:spcPct val="0"/>
              </a:spcAft>
              <a:buClrTx/>
              <a:buSzTx/>
              <a:buFontTx/>
              <a:buNone/>
              <a:tabLst/>
              <a:defRPr/>
            </a:pPr>
            <a:r>
              <a:rPr lang="en-IE" sz="2400" dirty="0" smtClean="0"/>
              <a:t>‘Algebra’, two aspects of algebra are said to be: </a:t>
            </a:r>
            <a:r>
              <a:rPr lang="en-IE" sz="2400" i="1" dirty="0" smtClean="0"/>
              <a:t>‘a systematic way of expressing generality and abstraction.’</a:t>
            </a:r>
          </a:p>
          <a:p>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207577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2400" dirty="0" smtClean="0"/>
              <a:t>Slide 4: ‘Number’ </a:t>
            </a:r>
            <a:r>
              <a:rPr lang="en-IE" sz="2400" i="1" dirty="0" smtClean="0"/>
              <a:t>‘builds on the ideas about number that learners developed in primary school and facilities the transition between arithmetic and algebra’ </a:t>
            </a:r>
          </a:p>
          <a:p>
            <a:pPr marL="0" marR="0" indent="0" algn="l" defTabSz="457105" rtl="0" eaLnBrk="0" fontAlgn="base" latinLnBrk="0" hangingPunct="0">
              <a:lnSpc>
                <a:spcPct val="125000"/>
              </a:lnSpc>
              <a:spcBef>
                <a:spcPct val="0"/>
              </a:spcBef>
              <a:spcAft>
                <a:spcPct val="0"/>
              </a:spcAft>
              <a:buClrTx/>
              <a:buSzTx/>
              <a:buFontTx/>
              <a:buNone/>
              <a:tabLst/>
              <a:defRPr/>
            </a:pPr>
            <a:r>
              <a:rPr lang="en-IE" sz="2400" dirty="0" smtClean="0"/>
              <a:t>‘Algebra’, two aspects of algebra are said to be: </a:t>
            </a:r>
            <a:r>
              <a:rPr lang="en-IE" sz="2400" i="1" dirty="0" smtClean="0"/>
              <a:t>‘a systematic way of expressing generality and abstraction.’</a:t>
            </a:r>
          </a:p>
          <a:p>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207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320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45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08943" y="555416"/>
            <a:ext cx="4161084" cy="11835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25689" y="555416"/>
            <a:ext cx="12266507" cy="11835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663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709863" y="1733550"/>
            <a:ext cx="0" cy="2925763"/>
          </a:xfrm>
          <a:prstGeom prst="line">
            <a:avLst/>
          </a:prstGeom>
          <a:noFill/>
          <a:ln w="34925">
            <a:solidFill>
              <a:schemeClr val="tx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a:solidFill>
                <a:srgbClr val="336666"/>
              </a:solidFill>
              <a:latin typeface="Arial" charset="0"/>
              <a:ea typeface="ＭＳ Ｐゴシック" charset="0"/>
              <a:cs typeface="+mn-cs"/>
            </a:endParaRPr>
          </a:p>
        </p:txBody>
      </p:sp>
      <p:sp>
        <p:nvSpPr>
          <p:cNvPr id="5" name="Oval 8"/>
          <p:cNvSpPr>
            <a:spLocks noChangeArrowheads="1"/>
          </p:cNvSpPr>
          <p:nvPr/>
        </p:nvSpPr>
        <p:spPr bwMode="auto">
          <a:xfrm>
            <a:off x="231775" y="2990850"/>
            <a:ext cx="495300" cy="495300"/>
          </a:xfrm>
          <a:prstGeom prst="ellipse">
            <a:avLst/>
          </a:prstGeom>
          <a:solidFill>
            <a:schemeClr val="tx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6" name="Oval 9"/>
          <p:cNvSpPr>
            <a:spLocks noChangeArrowheads="1"/>
          </p:cNvSpPr>
          <p:nvPr/>
        </p:nvSpPr>
        <p:spPr bwMode="auto">
          <a:xfrm>
            <a:off x="1052513" y="2994025"/>
            <a:ext cx="496887" cy="493713"/>
          </a:xfrm>
          <a:prstGeom prst="ellipse">
            <a:avLst/>
          </a:prstGeom>
          <a:solidFill>
            <a:schemeClr val="accent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7" name="Oval 10"/>
          <p:cNvSpPr>
            <a:spLocks noChangeArrowheads="1"/>
          </p:cNvSpPr>
          <p:nvPr/>
        </p:nvSpPr>
        <p:spPr bwMode="auto">
          <a:xfrm>
            <a:off x="1873250" y="2994025"/>
            <a:ext cx="495300" cy="493713"/>
          </a:xfrm>
          <a:prstGeom prst="ellipse">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4034" name="Rectangle 2"/>
          <p:cNvSpPr>
            <a:spLocks noGrp="1" noChangeArrowheads="1"/>
          </p:cNvSpPr>
          <p:nvPr>
            <p:ph type="ctrTitle"/>
          </p:nvPr>
        </p:nvSpPr>
        <p:spPr>
          <a:xfrm>
            <a:off x="3034454" y="1950720"/>
            <a:ext cx="9211733" cy="2492587"/>
          </a:xfrm>
        </p:spPr>
        <p:txBody>
          <a:bodyPr/>
          <a:lstStyle>
            <a:lvl1pPr>
              <a:defRPr sz="7700"/>
            </a:lvl1pPr>
          </a:lstStyle>
          <a:p>
            <a:pPr lvl="0"/>
            <a:r>
              <a:rPr lang="en-US" noProof="0" smtClean="0"/>
              <a:t>Click to edit Master title style</a:t>
            </a:r>
          </a:p>
        </p:txBody>
      </p:sp>
      <p:sp>
        <p:nvSpPr>
          <p:cNvPr id="44035" name="Rectangle 3"/>
          <p:cNvSpPr>
            <a:spLocks noGrp="1" noChangeArrowheads="1"/>
          </p:cNvSpPr>
          <p:nvPr>
            <p:ph type="subTitle" idx="1"/>
          </p:nvPr>
        </p:nvSpPr>
        <p:spPr>
          <a:xfrm>
            <a:off x="3034454" y="5310293"/>
            <a:ext cx="9211733" cy="2817707"/>
          </a:xfrm>
        </p:spPr>
        <p:txBody>
          <a:bodyPr/>
          <a:lstStyle>
            <a:lvl1pPr marL="0" indent="0">
              <a:buFont typeface="Wingdings" charset="0"/>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10079038" y="8886825"/>
            <a:ext cx="2166937" cy="649288"/>
          </a:xfrm>
        </p:spPr>
        <p:txBody>
          <a:bodyPr/>
          <a:lstStyle>
            <a:lvl1pPr defTabSz="457200">
              <a:defRPr/>
            </a:lvl1pPr>
          </a:lstStyle>
          <a:p>
            <a:pPr>
              <a:defRPr/>
            </a:pPr>
            <a:endParaRPr lang="en-US"/>
          </a:p>
        </p:txBody>
      </p:sp>
      <p:sp>
        <p:nvSpPr>
          <p:cNvPr id="9" name="Rectangle 5"/>
          <p:cNvSpPr>
            <a:spLocks noGrp="1" noChangeArrowheads="1"/>
          </p:cNvSpPr>
          <p:nvPr>
            <p:ph type="ftr" sz="quarter" idx="11"/>
          </p:nvPr>
        </p:nvSpPr>
        <p:spPr>
          <a:xfrm>
            <a:off x="5418138" y="8886825"/>
            <a:ext cx="4117975" cy="649288"/>
          </a:xfrm>
        </p:spPr>
        <p:txBody>
          <a:bodyPr/>
          <a:lstStyle>
            <a:lvl1pPr defTabSz="457200">
              <a:defRPr/>
            </a:lvl1pPr>
          </a:lstStyle>
          <a:p>
            <a:pPr>
              <a:defRPr/>
            </a:pPr>
            <a:endParaRPr lang="en-US"/>
          </a:p>
        </p:txBody>
      </p:sp>
      <p:sp>
        <p:nvSpPr>
          <p:cNvPr id="10" name="Rectangle 6"/>
          <p:cNvSpPr>
            <a:spLocks noGrp="1" noChangeArrowheads="1"/>
          </p:cNvSpPr>
          <p:nvPr>
            <p:ph type="sldNum" sz="quarter" idx="12"/>
          </p:nvPr>
        </p:nvSpPr>
        <p:spPr>
          <a:xfrm>
            <a:off x="3143250" y="8886825"/>
            <a:ext cx="1733550" cy="649288"/>
          </a:xfrm>
        </p:spPr>
        <p:txBody>
          <a:bodyPr/>
          <a:lstStyle>
            <a:lvl1pPr algn="ctr" defTabSz="457200">
              <a:defRPr>
                <a:latin typeface="Chalkduster" charset="0"/>
                <a:ea typeface="Chalkduster" charset="0"/>
                <a:cs typeface="Chalkduster" charset="0"/>
              </a:defRPr>
            </a:lvl1pPr>
          </a:lstStyle>
          <a:p>
            <a:pPr>
              <a:defRPr/>
            </a:pPr>
            <a:fld id="{66D8C4D6-B1E3-4BE4-B515-99A5813D6E0F}"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83662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8E50189F-D328-4D84-9A9D-BB7DE46D3B24}"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7422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lvl1pPr>
            <a:lvl2pPr marL="650230" indent="0">
              <a:buNone/>
              <a:defRPr sz="2600"/>
            </a:lvl2pPr>
            <a:lvl3pPr marL="1300460" indent="0">
              <a:buNone/>
              <a:defRPr sz="2300"/>
            </a:lvl3pPr>
            <a:lvl4pPr marL="1950690" indent="0">
              <a:buNone/>
              <a:defRPr sz="2000"/>
            </a:lvl4pPr>
            <a:lvl5pPr marL="2600919" indent="0">
              <a:buNone/>
              <a:defRPr sz="2000"/>
            </a:lvl5pPr>
            <a:lvl6pPr marL="3251149" indent="0">
              <a:buNone/>
              <a:defRPr sz="2000"/>
            </a:lvl6pPr>
            <a:lvl7pPr marL="3901379" indent="0">
              <a:buNone/>
              <a:defRPr sz="2000"/>
            </a:lvl7pPr>
            <a:lvl8pPr marL="4551609" indent="0">
              <a:buNone/>
              <a:defRPr sz="2000"/>
            </a:lvl8pPr>
            <a:lvl9pPr marL="5201839"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C17065F-6BED-4888-9025-69F3800FAFF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3478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67467"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261013"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06580BA5-77D6-46C0-BE98-B887AC8F3780}"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1943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F04D02F7-40F9-4C97-B363-70756ED7CF71}"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7030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CFC3B4C9-CCEE-4641-850F-DFB2CF721B0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1034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32EC66C1-038D-42EB-A364-61DC1CE909D8}"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8079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A3BDB2EC-9989-41E4-8C31-9642E8CAA89B}"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927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19995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endParaRPr lang="en-US" noProof="0" smtClean="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22C8EEC-F4B4-434B-A2B0-BEB7252F474A}"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2912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8342A56-AEE2-4712-9505-69040B1C0991}"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2534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45227" y="270933"/>
            <a:ext cx="2492587" cy="82905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67467" y="270933"/>
            <a:ext cx="7261013" cy="829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B864F86-B4C5-477E-81AB-97D63E87C9B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9521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9407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49969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5700" b="1" cap="all"/>
            </a:lvl1pPr>
          </a:lstStyle>
          <a:p>
            <a:r>
              <a:rPr lang="en-US" smtClean="0"/>
              <a:t>Click to edit Master title style</a:t>
            </a:r>
            <a:endParaRPr lang="en-GB"/>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00">
                <a:solidFill>
                  <a:schemeClr val="tx1">
                    <a:tint val="75000"/>
                  </a:schemeClr>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4345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25689"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356233"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249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4210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8014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37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5700" b="1" cap="all"/>
            </a:lvl1pPr>
          </a:lstStyle>
          <a:p>
            <a:r>
              <a:rPr lang="en-US" smtClean="0"/>
              <a:t>Click to edit Master title style</a:t>
            </a:r>
            <a:endParaRPr lang="en-GB"/>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00">
                <a:solidFill>
                  <a:schemeClr val="tx1">
                    <a:tint val="75000"/>
                  </a:schemeClr>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6170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00" b="1"/>
            </a:lvl1pPr>
          </a:lstStyle>
          <a:p>
            <a:r>
              <a:rPr lang="en-US" smtClean="0"/>
              <a:t>Click to edit Master title style</a:t>
            </a:r>
            <a:endParaRPr lang="en-GB"/>
          </a:p>
        </p:txBody>
      </p:sp>
      <p:sp>
        <p:nvSpPr>
          <p:cNvPr id="3" name="Content Placeholder 2"/>
          <p:cNvSpPr>
            <a:spLocks noGrp="1"/>
          </p:cNvSpPr>
          <p:nvPr>
            <p:ph idx="1"/>
          </p:nvPr>
        </p:nvSpPr>
        <p:spPr>
          <a:xfrm>
            <a:off x="5084516" y="38834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242" y="2041033"/>
            <a:ext cx="4278490" cy="6671734"/>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9993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endParaRPr lang="en-GB"/>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0399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7358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08943" y="555416"/>
            <a:ext cx="4161084" cy="11835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25689" y="555416"/>
            <a:ext cx="12266507" cy="11835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5111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709863" y="1733550"/>
            <a:ext cx="0" cy="2925763"/>
          </a:xfrm>
          <a:prstGeom prst="line">
            <a:avLst/>
          </a:prstGeom>
          <a:noFill/>
          <a:ln w="34925">
            <a:solidFill>
              <a:schemeClr val="tx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a:solidFill>
                <a:srgbClr val="336666"/>
              </a:solidFill>
              <a:latin typeface="Arial" charset="0"/>
              <a:ea typeface="ＭＳ Ｐゴシック" charset="0"/>
              <a:cs typeface="+mn-cs"/>
            </a:endParaRPr>
          </a:p>
        </p:txBody>
      </p:sp>
      <p:sp>
        <p:nvSpPr>
          <p:cNvPr id="5" name="Oval 8"/>
          <p:cNvSpPr>
            <a:spLocks noChangeArrowheads="1"/>
          </p:cNvSpPr>
          <p:nvPr/>
        </p:nvSpPr>
        <p:spPr bwMode="auto">
          <a:xfrm>
            <a:off x="231775" y="2990850"/>
            <a:ext cx="495300" cy="495300"/>
          </a:xfrm>
          <a:prstGeom prst="ellipse">
            <a:avLst/>
          </a:prstGeom>
          <a:solidFill>
            <a:schemeClr val="tx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6" name="Oval 9"/>
          <p:cNvSpPr>
            <a:spLocks noChangeArrowheads="1"/>
          </p:cNvSpPr>
          <p:nvPr/>
        </p:nvSpPr>
        <p:spPr bwMode="auto">
          <a:xfrm>
            <a:off x="1052513" y="2994025"/>
            <a:ext cx="496887" cy="493713"/>
          </a:xfrm>
          <a:prstGeom prst="ellipse">
            <a:avLst/>
          </a:prstGeom>
          <a:solidFill>
            <a:schemeClr val="accent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7" name="Oval 10"/>
          <p:cNvSpPr>
            <a:spLocks noChangeArrowheads="1"/>
          </p:cNvSpPr>
          <p:nvPr/>
        </p:nvSpPr>
        <p:spPr bwMode="auto">
          <a:xfrm>
            <a:off x="1873250" y="2994025"/>
            <a:ext cx="495300" cy="493713"/>
          </a:xfrm>
          <a:prstGeom prst="ellipse">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4034" name="Rectangle 2"/>
          <p:cNvSpPr>
            <a:spLocks noGrp="1" noChangeArrowheads="1"/>
          </p:cNvSpPr>
          <p:nvPr>
            <p:ph type="ctrTitle"/>
          </p:nvPr>
        </p:nvSpPr>
        <p:spPr>
          <a:xfrm>
            <a:off x="3034454" y="1950720"/>
            <a:ext cx="9211733" cy="2492587"/>
          </a:xfrm>
        </p:spPr>
        <p:txBody>
          <a:bodyPr/>
          <a:lstStyle>
            <a:lvl1pPr>
              <a:defRPr sz="7700"/>
            </a:lvl1pPr>
          </a:lstStyle>
          <a:p>
            <a:pPr lvl="0"/>
            <a:r>
              <a:rPr lang="en-US" noProof="0" smtClean="0"/>
              <a:t>Click to edit Master title style</a:t>
            </a:r>
          </a:p>
        </p:txBody>
      </p:sp>
      <p:sp>
        <p:nvSpPr>
          <p:cNvPr id="44035" name="Rectangle 3"/>
          <p:cNvSpPr>
            <a:spLocks noGrp="1" noChangeArrowheads="1"/>
          </p:cNvSpPr>
          <p:nvPr>
            <p:ph type="subTitle" idx="1"/>
          </p:nvPr>
        </p:nvSpPr>
        <p:spPr>
          <a:xfrm>
            <a:off x="3034454" y="5310293"/>
            <a:ext cx="9211733" cy="2817707"/>
          </a:xfrm>
        </p:spPr>
        <p:txBody>
          <a:bodyPr/>
          <a:lstStyle>
            <a:lvl1pPr marL="0" indent="0">
              <a:buFont typeface="Wingdings" charset="0"/>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10079038" y="8886825"/>
            <a:ext cx="2166937" cy="649288"/>
          </a:xfrm>
        </p:spPr>
        <p:txBody>
          <a:bodyPr/>
          <a:lstStyle>
            <a:lvl1pPr defTabSz="457200">
              <a:defRPr/>
            </a:lvl1pPr>
          </a:lstStyle>
          <a:p>
            <a:pPr>
              <a:defRPr/>
            </a:pPr>
            <a:endParaRPr lang="en-US"/>
          </a:p>
        </p:txBody>
      </p:sp>
      <p:sp>
        <p:nvSpPr>
          <p:cNvPr id="9" name="Rectangle 5"/>
          <p:cNvSpPr>
            <a:spLocks noGrp="1" noChangeArrowheads="1"/>
          </p:cNvSpPr>
          <p:nvPr>
            <p:ph type="ftr" sz="quarter" idx="11"/>
          </p:nvPr>
        </p:nvSpPr>
        <p:spPr>
          <a:xfrm>
            <a:off x="5418138" y="8886825"/>
            <a:ext cx="4117975" cy="649288"/>
          </a:xfrm>
        </p:spPr>
        <p:txBody>
          <a:bodyPr/>
          <a:lstStyle>
            <a:lvl1pPr defTabSz="457200">
              <a:defRPr/>
            </a:lvl1pPr>
          </a:lstStyle>
          <a:p>
            <a:pPr>
              <a:defRPr/>
            </a:pPr>
            <a:endParaRPr lang="en-US"/>
          </a:p>
        </p:txBody>
      </p:sp>
      <p:sp>
        <p:nvSpPr>
          <p:cNvPr id="10" name="Rectangle 6"/>
          <p:cNvSpPr>
            <a:spLocks noGrp="1" noChangeArrowheads="1"/>
          </p:cNvSpPr>
          <p:nvPr>
            <p:ph type="sldNum" sz="quarter" idx="12"/>
          </p:nvPr>
        </p:nvSpPr>
        <p:spPr>
          <a:xfrm>
            <a:off x="3143250" y="8886825"/>
            <a:ext cx="1733550" cy="649288"/>
          </a:xfrm>
        </p:spPr>
        <p:txBody>
          <a:bodyPr/>
          <a:lstStyle>
            <a:lvl1pPr algn="ctr" defTabSz="457200">
              <a:defRPr>
                <a:latin typeface="Chalkduster" charset="0"/>
                <a:ea typeface="Chalkduster" charset="0"/>
                <a:cs typeface="Chalkduster" charset="0"/>
              </a:defRPr>
            </a:lvl1pPr>
          </a:lstStyle>
          <a:p>
            <a:pPr>
              <a:defRPr/>
            </a:pPr>
            <a:fld id="{66D8C4D6-B1E3-4BE4-B515-99A5813D6E0F}"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05029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8E50189F-D328-4D84-9A9D-BB7DE46D3B24}"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7783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lvl1pPr>
            <a:lvl2pPr marL="650230" indent="0">
              <a:buNone/>
              <a:defRPr sz="2600"/>
            </a:lvl2pPr>
            <a:lvl3pPr marL="1300460" indent="0">
              <a:buNone/>
              <a:defRPr sz="2300"/>
            </a:lvl3pPr>
            <a:lvl4pPr marL="1950690" indent="0">
              <a:buNone/>
              <a:defRPr sz="2000"/>
            </a:lvl4pPr>
            <a:lvl5pPr marL="2600919" indent="0">
              <a:buNone/>
              <a:defRPr sz="2000"/>
            </a:lvl5pPr>
            <a:lvl6pPr marL="3251149" indent="0">
              <a:buNone/>
              <a:defRPr sz="2000"/>
            </a:lvl6pPr>
            <a:lvl7pPr marL="3901379" indent="0">
              <a:buNone/>
              <a:defRPr sz="2000"/>
            </a:lvl7pPr>
            <a:lvl8pPr marL="4551609" indent="0">
              <a:buNone/>
              <a:defRPr sz="2000"/>
            </a:lvl8pPr>
            <a:lvl9pPr marL="5201839"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C17065F-6BED-4888-9025-69F3800FAFF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3031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67467"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261013"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06580BA5-77D6-46C0-BE98-B887AC8F3780}"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4456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F04D02F7-40F9-4C97-B363-70756ED7CF71}"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1978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CFC3B4C9-CCEE-4641-850F-DFB2CF721B0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98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25689"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356233"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081EB3-8125-4699-9E01-7D10BFE4A4BD}" type="datetimeFigureOut">
              <a:rPr lang="en-GB" smtClean="0"/>
              <a:pPr/>
              <a:t>4/4/16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8812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32EC66C1-038D-42EB-A364-61DC1CE909D8}"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0037442"/>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A3BDB2EC-9989-41E4-8C31-9642E8CAA89B}"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7101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endParaRPr lang="en-US" noProof="0" smtClean="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22C8EEC-F4B4-434B-A2B0-BEB7252F474A}"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1278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8342A56-AEE2-4712-9505-69040B1C0991}"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4799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45227" y="270933"/>
            <a:ext cx="2492587" cy="82905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67467" y="270933"/>
            <a:ext cx="7261013" cy="829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B864F86-B4C5-477E-81AB-97D63E87C9B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4362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709863" y="1733550"/>
            <a:ext cx="0" cy="2925763"/>
          </a:xfrm>
          <a:prstGeom prst="line">
            <a:avLst/>
          </a:prstGeom>
          <a:noFill/>
          <a:ln w="34925">
            <a:solidFill>
              <a:schemeClr val="tx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a:solidFill>
                <a:srgbClr val="336666"/>
              </a:solidFill>
              <a:latin typeface="Arial" charset="0"/>
              <a:ea typeface="ＭＳ Ｐゴシック" charset="0"/>
              <a:cs typeface="+mn-cs"/>
            </a:endParaRPr>
          </a:p>
        </p:txBody>
      </p:sp>
      <p:sp>
        <p:nvSpPr>
          <p:cNvPr id="5" name="Oval 8"/>
          <p:cNvSpPr>
            <a:spLocks noChangeArrowheads="1"/>
          </p:cNvSpPr>
          <p:nvPr/>
        </p:nvSpPr>
        <p:spPr bwMode="auto">
          <a:xfrm>
            <a:off x="231775" y="2990850"/>
            <a:ext cx="495300" cy="495300"/>
          </a:xfrm>
          <a:prstGeom prst="ellipse">
            <a:avLst/>
          </a:prstGeom>
          <a:solidFill>
            <a:schemeClr val="tx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6" name="Oval 9"/>
          <p:cNvSpPr>
            <a:spLocks noChangeArrowheads="1"/>
          </p:cNvSpPr>
          <p:nvPr/>
        </p:nvSpPr>
        <p:spPr bwMode="auto">
          <a:xfrm>
            <a:off x="1052513" y="2994025"/>
            <a:ext cx="496887" cy="493713"/>
          </a:xfrm>
          <a:prstGeom prst="ellipse">
            <a:avLst/>
          </a:prstGeom>
          <a:solidFill>
            <a:schemeClr val="accent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7" name="Oval 10"/>
          <p:cNvSpPr>
            <a:spLocks noChangeArrowheads="1"/>
          </p:cNvSpPr>
          <p:nvPr/>
        </p:nvSpPr>
        <p:spPr bwMode="auto">
          <a:xfrm>
            <a:off x="1873250" y="2994025"/>
            <a:ext cx="495300" cy="493713"/>
          </a:xfrm>
          <a:prstGeom prst="ellipse">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4034" name="Rectangle 2"/>
          <p:cNvSpPr>
            <a:spLocks noGrp="1" noChangeArrowheads="1"/>
          </p:cNvSpPr>
          <p:nvPr>
            <p:ph type="ctrTitle"/>
          </p:nvPr>
        </p:nvSpPr>
        <p:spPr>
          <a:xfrm>
            <a:off x="3034454" y="1950720"/>
            <a:ext cx="9211733" cy="2492587"/>
          </a:xfrm>
        </p:spPr>
        <p:txBody>
          <a:bodyPr/>
          <a:lstStyle>
            <a:lvl1pPr>
              <a:defRPr sz="7700"/>
            </a:lvl1pPr>
          </a:lstStyle>
          <a:p>
            <a:pPr lvl="0"/>
            <a:r>
              <a:rPr lang="en-US" noProof="0" smtClean="0"/>
              <a:t>Click to edit Master title style</a:t>
            </a:r>
          </a:p>
        </p:txBody>
      </p:sp>
      <p:sp>
        <p:nvSpPr>
          <p:cNvPr id="44035" name="Rectangle 3"/>
          <p:cNvSpPr>
            <a:spLocks noGrp="1" noChangeArrowheads="1"/>
          </p:cNvSpPr>
          <p:nvPr>
            <p:ph type="subTitle" idx="1"/>
          </p:nvPr>
        </p:nvSpPr>
        <p:spPr>
          <a:xfrm>
            <a:off x="3034454" y="5310293"/>
            <a:ext cx="9211733" cy="2817707"/>
          </a:xfrm>
        </p:spPr>
        <p:txBody>
          <a:bodyPr/>
          <a:lstStyle>
            <a:lvl1pPr marL="0" indent="0">
              <a:buFont typeface="Wingdings" charset="0"/>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10079038" y="8886825"/>
            <a:ext cx="2166937" cy="649288"/>
          </a:xfrm>
        </p:spPr>
        <p:txBody>
          <a:bodyPr/>
          <a:lstStyle>
            <a:lvl1pPr defTabSz="457200">
              <a:defRPr/>
            </a:lvl1pPr>
          </a:lstStyle>
          <a:p>
            <a:pPr>
              <a:defRPr/>
            </a:pPr>
            <a:endParaRPr lang="en-US"/>
          </a:p>
        </p:txBody>
      </p:sp>
      <p:sp>
        <p:nvSpPr>
          <p:cNvPr id="9" name="Rectangle 5"/>
          <p:cNvSpPr>
            <a:spLocks noGrp="1" noChangeArrowheads="1"/>
          </p:cNvSpPr>
          <p:nvPr>
            <p:ph type="ftr" sz="quarter" idx="11"/>
          </p:nvPr>
        </p:nvSpPr>
        <p:spPr>
          <a:xfrm>
            <a:off x="5418138" y="8886825"/>
            <a:ext cx="4117975" cy="649288"/>
          </a:xfrm>
        </p:spPr>
        <p:txBody>
          <a:bodyPr/>
          <a:lstStyle>
            <a:lvl1pPr defTabSz="457200">
              <a:defRPr/>
            </a:lvl1pPr>
          </a:lstStyle>
          <a:p>
            <a:pPr>
              <a:defRPr/>
            </a:pPr>
            <a:endParaRPr lang="en-US"/>
          </a:p>
        </p:txBody>
      </p:sp>
      <p:sp>
        <p:nvSpPr>
          <p:cNvPr id="10" name="Rectangle 6"/>
          <p:cNvSpPr>
            <a:spLocks noGrp="1" noChangeArrowheads="1"/>
          </p:cNvSpPr>
          <p:nvPr>
            <p:ph type="sldNum" sz="quarter" idx="12"/>
          </p:nvPr>
        </p:nvSpPr>
        <p:spPr>
          <a:xfrm>
            <a:off x="3143250" y="8886825"/>
            <a:ext cx="1733550" cy="649288"/>
          </a:xfrm>
        </p:spPr>
        <p:txBody>
          <a:bodyPr/>
          <a:lstStyle>
            <a:lvl1pPr algn="ctr" defTabSz="457200">
              <a:defRPr>
                <a:latin typeface="Chalkduster" charset="0"/>
                <a:ea typeface="Chalkduster" charset="0"/>
                <a:cs typeface="Chalkduster" charset="0"/>
              </a:defRPr>
            </a:lvl1pPr>
          </a:lstStyle>
          <a:p>
            <a:pPr>
              <a:defRPr/>
            </a:pPr>
            <a:fld id="{66D8C4D6-B1E3-4BE4-B515-99A5813D6E0F}"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855200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8E50189F-D328-4D84-9A9D-BB7DE46D3B24}"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892672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lvl1pPr>
            <a:lvl2pPr marL="650230" indent="0">
              <a:buNone/>
              <a:defRPr sz="2600"/>
            </a:lvl2pPr>
            <a:lvl3pPr marL="1300460" indent="0">
              <a:buNone/>
              <a:defRPr sz="2300"/>
            </a:lvl3pPr>
            <a:lvl4pPr marL="1950690" indent="0">
              <a:buNone/>
              <a:defRPr sz="2000"/>
            </a:lvl4pPr>
            <a:lvl5pPr marL="2600919" indent="0">
              <a:buNone/>
              <a:defRPr sz="2000"/>
            </a:lvl5pPr>
            <a:lvl6pPr marL="3251149" indent="0">
              <a:buNone/>
              <a:defRPr sz="2000"/>
            </a:lvl6pPr>
            <a:lvl7pPr marL="3901379" indent="0">
              <a:buNone/>
              <a:defRPr sz="2000"/>
            </a:lvl7pPr>
            <a:lvl8pPr marL="4551609" indent="0">
              <a:buNone/>
              <a:defRPr sz="2000"/>
            </a:lvl8pPr>
            <a:lvl9pPr marL="5201839"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C17065F-6BED-4888-9025-69F3800FAFF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9718251"/>
      </p:ext>
    </p:extLst>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67467"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261013"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06580BA5-77D6-46C0-BE98-B887AC8F3780}"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9812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F04D02F7-40F9-4C97-B363-70756ED7CF71}"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937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081EB3-8125-4699-9E01-7D10BFE4A4BD}" type="datetimeFigureOut">
              <a:rPr lang="en-GB" smtClean="0"/>
              <a:pPr/>
              <a:t>4/4/16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133734"/>
      </p:ext>
    </p:extLst>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CFC3B4C9-CCEE-4641-850F-DFB2CF721B0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1096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32EC66C1-038D-42EB-A364-61DC1CE909D8}"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9813702"/>
      </p:ext>
    </p:extLst>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A3BDB2EC-9989-41E4-8C31-9642E8CAA89B}"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766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endParaRPr lang="en-US" noProof="0" smtClean="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22C8EEC-F4B4-434B-A2B0-BEB7252F474A}"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2215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8342A56-AEE2-4712-9505-69040B1C0991}"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4051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45227" y="270933"/>
            <a:ext cx="2492587" cy="82905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67467" y="270933"/>
            <a:ext cx="7261013" cy="829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B864F86-B4C5-477E-81AB-97D63E87C9B5}" type="slidenum">
              <a:rPr lang="en-US" altLang="en-US"/>
              <a:pPr>
                <a:defRPr/>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331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081EB3-8125-4699-9E01-7D10BFE4A4BD}" type="datetimeFigureOut">
              <a:rPr lang="en-GB" smtClean="0"/>
              <a:pPr/>
              <a:t>4/4/16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230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1EB3-8125-4699-9E01-7D10BFE4A4BD}" type="datetimeFigureOut">
              <a:rPr lang="en-GB" smtClean="0"/>
              <a:pPr/>
              <a:t>4/4/16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373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00" b="1"/>
            </a:lvl1pPr>
          </a:lstStyle>
          <a:p>
            <a:r>
              <a:rPr lang="en-US" smtClean="0"/>
              <a:t>Click to edit Master title style</a:t>
            </a:r>
            <a:endParaRPr lang="en-GB"/>
          </a:p>
        </p:txBody>
      </p:sp>
      <p:sp>
        <p:nvSpPr>
          <p:cNvPr id="3" name="Content Placeholder 2"/>
          <p:cNvSpPr>
            <a:spLocks noGrp="1"/>
          </p:cNvSpPr>
          <p:nvPr>
            <p:ph idx="1"/>
          </p:nvPr>
        </p:nvSpPr>
        <p:spPr>
          <a:xfrm>
            <a:off x="5084516" y="38834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242" y="2041033"/>
            <a:ext cx="4278490" cy="6671734"/>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4/4/16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267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endParaRPr lang="en-GB"/>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4/4/16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9816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39" tIns="65020" rIns="130039" bIns="650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50240" y="2275842"/>
            <a:ext cx="11704320" cy="6436925"/>
          </a:xfrm>
          <a:prstGeom prst="rect">
            <a:avLst/>
          </a:prstGeom>
        </p:spPr>
        <p:txBody>
          <a:bodyPr vert="horz" lIns="130039" tIns="65020" rIns="130039" bIns="650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50240" y="9040144"/>
            <a:ext cx="3034453" cy="519289"/>
          </a:xfrm>
          <a:prstGeom prst="rect">
            <a:avLst/>
          </a:prstGeom>
        </p:spPr>
        <p:txBody>
          <a:bodyPr vert="horz" lIns="130039" tIns="65020" rIns="130039" bIns="65020" rtlCol="0" anchor="ctr"/>
          <a:lstStyle>
            <a:lvl1pPr algn="l">
              <a:defRPr sz="1700">
                <a:solidFill>
                  <a:schemeClr val="tx1">
                    <a:tint val="75000"/>
                  </a:schemeClr>
                </a:solidFill>
              </a:defRPr>
            </a:lvl1pPr>
          </a:lstStyle>
          <a:p>
            <a:fld id="{03081EB3-8125-4699-9E01-7D10BFE4A4BD}" type="datetimeFigureOut">
              <a:rPr lang="en-GB" smtClean="0"/>
              <a:pPr/>
              <a:t>4/4/16</a:t>
            </a:fld>
            <a:endParaRPr lang="en-GB"/>
          </a:p>
        </p:txBody>
      </p:sp>
      <p:sp>
        <p:nvSpPr>
          <p:cNvPr id="5" name="Footer Placeholder 4"/>
          <p:cNvSpPr>
            <a:spLocks noGrp="1"/>
          </p:cNvSpPr>
          <p:nvPr>
            <p:ph type="ftr" sz="quarter" idx="3"/>
          </p:nvPr>
        </p:nvSpPr>
        <p:spPr>
          <a:xfrm>
            <a:off x="4443308" y="9040144"/>
            <a:ext cx="4118187" cy="519289"/>
          </a:xfrm>
          <a:prstGeom prst="rect">
            <a:avLst/>
          </a:prstGeom>
        </p:spPr>
        <p:txBody>
          <a:bodyPr vert="horz" lIns="130039" tIns="65020" rIns="130039" bIns="65020" rtlCol="0" anchor="ctr"/>
          <a:lstStyle>
            <a:lvl1pPr algn="ctr">
              <a:defRPr sz="1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320107" y="9040144"/>
            <a:ext cx="3034453" cy="519289"/>
          </a:xfrm>
          <a:prstGeom prst="rect">
            <a:avLst/>
          </a:prstGeom>
        </p:spPr>
        <p:txBody>
          <a:bodyPr vert="horz" lIns="130039" tIns="65020" rIns="130039" bIns="65020" rtlCol="0" anchor="ctr"/>
          <a:lstStyle>
            <a:lvl1pPr algn="r">
              <a:defRPr sz="1700">
                <a:solidFill>
                  <a:schemeClr val="tx1">
                    <a:tint val="75000"/>
                  </a:schemeClr>
                </a:solidFill>
              </a:defRPr>
            </a:lvl1p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06333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1300393" rtl="0" eaLnBrk="1" latinLnBrk="0" hangingPunct="1">
        <a:spcBef>
          <a:spcPct val="0"/>
        </a:spcBef>
        <a:buNone/>
        <a:defRPr sz="6300" kern="1200">
          <a:solidFill>
            <a:schemeClr val="tx1"/>
          </a:solidFill>
          <a:latin typeface="+mj-lt"/>
          <a:ea typeface="+mj-ea"/>
          <a:cs typeface="+mj-cs"/>
        </a:defRPr>
      </a:lvl1pPr>
    </p:titleStyle>
    <p:bodyStyle>
      <a:lvl1pPr marL="487647" indent="-487647" algn="l" defTabSz="1300393"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569" indent="-406374" algn="l" defTabSz="1300393"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492" indent="-325098" algn="l" defTabSz="130039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68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88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608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2166938" y="271463"/>
            <a:ext cx="9971087" cy="2171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nvPr>
        </p:nvSpPr>
        <p:spPr bwMode="auto">
          <a:xfrm>
            <a:off x="2166938" y="2709863"/>
            <a:ext cx="9971087" cy="58515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9428163" y="8886825"/>
            <a:ext cx="2709862"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algn="r" defTabSz="914400" eaLnBrk="1" hangingPunct="1">
              <a:defRPr sz="1400">
                <a:solidFill>
                  <a:srgbClr val="336666"/>
                </a:solidFill>
                <a:latin typeface="Arial" charset="0"/>
                <a:ea typeface="ＭＳ Ｐゴシック" charset="0"/>
                <a:cs typeface="+mn-cs"/>
              </a:defRPr>
            </a:lvl1pPr>
          </a:lstStyle>
          <a:p>
            <a:pPr>
              <a:defRPr/>
            </a:pPr>
            <a:endParaRPr lang="en-US"/>
          </a:p>
        </p:txBody>
      </p:sp>
      <p:sp>
        <p:nvSpPr>
          <p:cNvPr id="43013" name="Rectangle 5"/>
          <p:cNvSpPr>
            <a:spLocks noGrp="1" noChangeArrowheads="1"/>
          </p:cNvSpPr>
          <p:nvPr>
            <p:ph type="ftr" sz="quarter" idx="3"/>
          </p:nvPr>
        </p:nvSpPr>
        <p:spPr bwMode="auto">
          <a:xfrm>
            <a:off x="4659313" y="8886825"/>
            <a:ext cx="4119562"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algn="ctr" defTabSz="914400" eaLnBrk="1" hangingPunct="1">
              <a:defRPr sz="1400">
                <a:solidFill>
                  <a:srgbClr val="336666"/>
                </a:solidFill>
                <a:latin typeface="Arial" charset="0"/>
                <a:ea typeface="ＭＳ Ｐゴシック" charset="0"/>
                <a:cs typeface="+mn-cs"/>
              </a:defRPr>
            </a:lvl1pPr>
          </a:lstStyle>
          <a:p>
            <a:pPr>
              <a:defRPr/>
            </a:pPr>
            <a:endParaRPr lang="en-US"/>
          </a:p>
        </p:txBody>
      </p:sp>
      <p:sp>
        <p:nvSpPr>
          <p:cNvPr id="43014" name="Rectangle 6"/>
          <p:cNvSpPr>
            <a:spLocks noGrp="1" noChangeArrowheads="1"/>
          </p:cNvSpPr>
          <p:nvPr>
            <p:ph type="sldNum" sz="quarter" idx="4"/>
          </p:nvPr>
        </p:nvSpPr>
        <p:spPr bwMode="auto">
          <a:xfrm>
            <a:off x="2166938" y="8886825"/>
            <a:ext cx="1843087"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algn="l" defTabSz="914400" eaLnBrk="1" hangingPunct="1">
              <a:defRPr sz="2000">
                <a:solidFill>
                  <a:srgbClr val="336666"/>
                </a:solidFill>
                <a:latin typeface="Arial" pitchFamily="34" charset="0"/>
                <a:ea typeface="MS PGothic" pitchFamily="34" charset="-128"/>
                <a:cs typeface="+mn-cs"/>
              </a:defRPr>
            </a:lvl1pPr>
          </a:lstStyle>
          <a:p>
            <a:pPr>
              <a:defRPr/>
            </a:pPr>
            <a:fld id="{25528924-D14A-4CAC-A0F6-E01FC6DCD064}" type="slidenum">
              <a:rPr lang="en-US" altLang="en-US"/>
              <a:pPr>
                <a:defRPr/>
              </a:pPr>
              <a:t>‹#›</a:t>
            </a:fld>
            <a:endParaRPr lang="en-US" altLang="en-US"/>
          </a:p>
        </p:txBody>
      </p:sp>
      <p:sp>
        <p:nvSpPr>
          <p:cNvPr id="43015" name="Line 7"/>
          <p:cNvSpPr>
            <a:spLocks noChangeShapeType="1"/>
          </p:cNvSpPr>
          <p:nvPr/>
        </p:nvSpPr>
        <p:spPr bwMode="auto">
          <a:xfrm flipV="1">
            <a:off x="1951038" y="433388"/>
            <a:ext cx="0" cy="1843087"/>
          </a:xfrm>
          <a:prstGeom prst="line">
            <a:avLst/>
          </a:prstGeom>
          <a:noFill/>
          <a:ln w="38100">
            <a:solidFill>
              <a:schemeClr val="tx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a:solidFill>
                <a:srgbClr val="336666"/>
              </a:solidFill>
              <a:latin typeface="Arial" charset="0"/>
              <a:ea typeface="ＭＳ Ｐゴシック" charset="0"/>
              <a:cs typeface="+mn-cs"/>
            </a:endParaRPr>
          </a:p>
        </p:txBody>
      </p:sp>
      <p:sp>
        <p:nvSpPr>
          <p:cNvPr id="43016" name="Oval 8"/>
          <p:cNvSpPr>
            <a:spLocks noChangeArrowheads="1"/>
          </p:cNvSpPr>
          <p:nvPr/>
        </p:nvSpPr>
        <p:spPr bwMode="auto">
          <a:xfrm>
            <a:off x="217488" y="1192213"/>
            <a:ext cx="323850" cy="325437"/>
          </a:xfrm>
          <a:prstGeom prst="ellipse">
            <a:avLst/>
          </a:prstGeom>
          <a:solidFill>
            <a:schemeClr val="tx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3017" name="Oval 9"/>
          <p:cNvSpPr>
            <a:spLocks noChangeArrowheads="1"/>
          </p:cNvSpPr>
          <p:nvPr/>
        </p:nvSpPr>
        <p:spPr bwMode="auto">
          <a:xfrm>
            <a:off x="768350" y="1192213"/>
            <a:ext cx="323850" cy="325437"/>
          </a:xfrm>
          <a:prstGeom prst="ellipse">
            <a:avLst/>
          </a:prstGeom>
          <a:solidFill>
            <a:schemeClr val="accent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3018" name="Oval 10"/>
          <p:cNvSpPr>
            <a:spLocks noChangeArrowheads="1"/>
          </p:cNvSpPr>
          <p:nvPr/>
        </p:nvSpPr>
        <p:spPr bwMode="auto">
          <a:xfrm>
            <a:off x="1319213" y="1192213"/>
            <a:ext cx="323850" cy="325437"/>
          </a:xfrm>
          <a:prstGeom prst="ellipse">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4951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rtl="0" eaLnBrk="0" fontAlgn="base" hangingPunct="0">
        <a:spcBef>
          <a:spcPct val="0"/>
        </a:spcBef>
        <a:spcAft>
          <a:spcPct val="0"/>
        </a:spcAft>
        <a:defRPr sz="60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5pPr>
      <a:lvl6pPr marL="650230" algn="l" rtl="0" fontAlgn="base">
        <a:spcBef>
          <a:spcPct val="0"/>
        </a:spcBef>
        <a:spcAft>
          <a:spcPct val="0"/>
        </a:spcAft>
        <a:defRPr sz="6000">
          <a:solidFill>
            <a:schemeClr val="tx2"/>
          </a:solidFill>
          <a:latin typeface="Arial" charset="0"/>
          <a:ea typeface="ＭＳ Ｐゴシック" charset="0"/>
        </a:defRPr>
      </a:lvl6pPr>
      <a:lvl7pPr marL="1300460" algn="l" rtl="0" fontAlgn="base">
        <a:spcBef>
          <a:spcPct val="0"/>
        </a:spcBef>
        <a:spcAft>
          <a:spcPct val="0"/>
        </a:spcAft>
        <a:defRPr sz="6000">
          <a:solidFill>
            <a:schemeClr val="tx2"/>
          </a:solidFill>
          <a:latin typeface="Arial" charset="0"/>
          <a:ea typeface="ＭＳ Ｐゴシック" charset="0"/>
        </a:defRPr>
      </a:lvl7pPr>
      <a:lvl8pPr marL="1950690" algn="l" rtl="0" fontAlgn="base">
        <a:spcBef>
          <a:spcPct val="0"/>
        </a:spcBef>
        <a:spcAft>
          <a:spcPct val="0"/>
        </a:spcAft>
        <a:defRPr sz="6000">
          <a:solidFill>
            <a:schemeClr val="tx2"/>
          </a:solidFill>
          <a:latin typeface="Arial" charset="0"/>
          <a:ea typeface="ＭＳ Ｐゴシック" charset="0"/>
        </a:defRPr>
      </a:lvl8pPr>
      <a:lvl9pPr marL="2600919" algn="l" rtl="0" fontAlgn="base">
        <a:spcBef>
          <a:spcPct val="0"/>
        </a:spcBef>
        <a:spcAft>
          <a:spcPct val="0"/>
        </a:spcAft>
        <a:defRPr sz="6000">
          <a:solidFill>
            <a:schemeClr val="tx2"/>
          </a:solidFill>
          <a:latin typeface="Arial" charset="0"/>
          <a:ea typeface="ＭＳ Ｐゴシック" charset="0"/>
        </a:defRPr>
      </a:lvl9pPr>
    </p:titleStyle>
    <p:body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p:bodyStyle>
    <p:otherStyle>
      <a:defPPr>
        <a:defRPr lang="en-US"/>
      </a:defPPr>
      <a:lvl1pPr marL="0" algn="l" defTabSz="650230" rtl="0" eaLnBrk="1" latinLnBrk="0" hangingPunct="1">
        <a:defRPr sz="2600" kern="1200">
          <a:solidFill>
            <a:schemeClr val="tx1"/>
          </a:solidFill>
          <a:latin typeface="+mn-lt"/>
          <a:ea typeface="+mn-ea"/>
          <a:cs typeface="+mn-cs"/>
        </a:defRPr>
      </a:lvl1pPr>
      <a:lvl2pPr marL="650230" algn="l" defTabSz="650230" rtl="0" eaLnBrk="1" latinLnBrk="0" hangingPunct="1">
        <a:defRPr sz="2600" kern="1200">
          <a:solidFill>
            <a:schemeClr val="tx1"/>
          </a:solidFill>
          <a:latin typeface="+mn-lt"/>
          <a:ea typeface="+mn-ea"/>
          <a:cs typeface="+mn-cs"/>
        </a:defRPr>
      </a:lvl2pPr>
      <a:lvl3pPr marL="1300460" algn="l" defTabSz="650230" rtl="0" eaLnBrk="1" latinLnBrk="0" hangingPunct="1">
        <a:defRPr sz="2600" kern="1200">
          <a:solidFill>
            <a:schemeClr val="tx1"/>
          </a:solidFill>
          <a:latin typeface="+mn-lt"/>
          <a:ea typeface="+mn-ea"/>
          <a:cs typeface="+mn-cs"/>
        </a:defRPr>
      </a:lvl3pPr>
      <a:lvl4pPr marL="1950690" algn="l" defTabSz="650230" rtl="0" eaLnBrk="1" latinLnBrk="0" hangingPunct="1">
        <a:defRPr sz="2600" kern="1200">
          <a:solidFill>
            <a:schemeClr val="tx1"/>
          </a:solidFill>
          <a:latin typeface="+mn-lt"/>
          <a:ea typeface="+mn-ea"/>
          <a:cs typeface="+mn-cs"/>
        </a:defRPr>
      </a:lvl4pPr>
      <a:lvl5pPr marL="2600919" algn="l" defTabSz="650230" rtl="0" eaLnBrk="1" latinLnBrk="0" hangingPunct="1">
        <a:defRPr sz="2600" kern="1200">
          <a:solidFill>
            <a:schemeClr val="tx1"/>
          </a:solidFill>
          <a:latin typeface="+mn-lt"/>
          <a:ea typeface="+mn-ea"/>
          <a:cs typeface="+mn-cs"/>
        </a:defRPr>
      </a:lvl5pPr>
      <a:lvl6pPr marL="3251149" algn="l" defTabSz="650230" rtl="0" eaLnBrk="1" latinLnBrk="0" hangingPunct="1">
        <a:defRPr sz="2600" kern="1200">
          <a:solidFill>
            <a:schemeClr val="tx1"/>
          </a:solidFill>
          <a:latin typeface="+mn-lt"/>
          <a:ea typeface="+mn-ea"/>
          <a:cs typeface="+mn-cs"/>
        </a:defRPr>
      </a:lvl6pPr>
      <a:lvl7pPr marL="3901379" algn="l" defTabSz="650230" rtl="0" eaLnBrk="1" latinLnBrk="0" hangingPunct="1">
        <a:defRPr sz="2600" kern="1200">
          <a:solidFill>
            <a:schemeClr val="tx1"/>
          </a:solidFill>
          <a:latin typeface="+mn-lt"/>
          <a:ea typeface="+mn-ea"/>
          <a:cs typeface="+mn-cs"/>
        </a:defRPr>
      </a:lvl7pPr>
      <a:lvl8pPr marL="4551609" algn="l" defTabSz="650230" rtl="0" eaLnBrk="1" latinLnBrk="0" hangingPunct="1">
        <a:defRPr sz="2600" kern="1200">
          <a:solidFill>
            <a:schemeClr val="tx1"/>
          </a:solidFill>
          <a:latin typeface="+mn-lt"/>
          <a:ea typeface="+mn-ea"/>
          <a:cs typeface="+mn-cs"/>
        </a:defRPr>
      </a:lvl8pPr>
      <a:lvl9pPr marL="5201839" algn="l" defTabSz="65023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39" tIns="65020" rIns="130039" bIns="650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50240" y="2275842"/>
            <a:ext cx="11704320" cy="6436925"/>
          </a:xfrm>
          <a:prstGeom prst="rect">
            <a:avLst/>
          </a:prstGeom>
        </p:spPr>
        <p:txBody>
          <a:bodyPr vert="horz" lIns="130039" tIns="65020" rIns="130039" bIns="650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50240" y="9040144"/>
            <a:ext cx="3034453" cy="519289"/>
          </a:xfrm>
          <a:prstGeom prst="rect">
            <a:avLst/>
          </a:prstGeom>
        </p:spPr>
        <p:txBody>
          <a:bodyPr vert="horz" lIns="130039" tIns="65020" rIns="130039" bIns="65020" rtlCol="0" anchor="ctr"/>
          <a:lstStyle>
            <a:lvl1pPr algn="l">
              <a:defRPr sz="1700">
                <a:solidFill>
                  <a:schemeClr val="tx1">
                    <a:tint val="75000"/>
                  </a:schemeClr>
                </a:solidFill>
              </a:defRPr>
            </a:lvl1p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3"/>
          </p:nvPr>
        </p:nvSpPr>
        <p:spPr>
          <a:xfrm>
            <a:off x="4443308" y="9040144"/>
            <a:ext cx="4118187" cy="519289"/>
          </a:xfrm>
          <a:prstGeom prst="rect">
            <a:avLst/>
          </a:prstGeom>
        </p:spPr>
        <p:txBody>
          <a:bodyPr vert="horz" lIns="130039" tIns="65020" rIns="130039" bIns="65020" rtlCol="0" anchor="ctr"/>
          <a:lstStyle>
            <a:lvl1pPr algn="ctr">
              <a:defRPr sz="17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9320107" y="9040144"/>
            <a:ext cx="3034453" cy="519289"/>
          </a:xfrm>
          <a:prstGeom prst="rect">
            <a:avLst/>
          </a:prstGeom>
        </p:spPr>
        <p:txBody>
          <a:bodyPr vert="horz" lIns="130039" tIns="65020" rIns="130039" bIns="65020" rtlCol="0" anchor="ctr"/>
          <a:lstStyle>
            <a:lvl1pPr algn="r">
              <a:defRPr sz="1700">
                <a:solidFill>
                  <a:schemeClr val="tx1">
                    <a:tint val="75000"/>
                  </a:schemeClr>
                </a:solidFill>
              </a:defRPr>
            </a:lvl1p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07084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defTabSz="1300393" rtl="0" eaLnBrk="1" latinLnBrk="0" hangingPunct="1">
        <a:spcBef>
          <a:spcPct val="0"/>
        </a:spcBef>
        <a:buNone/>
        <a:defRPr sz="6300" kern="1200">
          <a:solidFill>
            <a:schemeClr val="tx1"/>
          </a:solidFill>
          <a:latin typeface="+mj-lt"/>
          <a:ea typeface="+mj-ea"/>
          <a:cs typeface="+mj-cs"/>
        </a:defRPr>
      </a:lvl1pPr>
    </p:titleStyle>
    <p:bodyStyle>
      <a:lvl1pPr marL="487647" indent="-487647" algn="l" defTabSz="1300393"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569" indent="-406374" algn="l" defTabSz="1300393"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492" indent="-325098" algn="l" defTabSz="130039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68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88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608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2166938" y="271463"/>
            <a:ext cx="9971087" cy="2171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nvPr>
        </p:nvSpPr>
        <p:spPr bwMode="auto">
          <a:xfrm>
            <a:off x="2166938" y="2709863"/>
            <a:ext cx="9971087" cy="58515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9428163" y="8886825"/>
            <a:ext cx="2709862"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algn="r" defTabSz="914400" eaLnBrk="1" hangingPunct="1">
              <a:defRPr sz="1400">
                <a:solidFill>
                  <a:srgbClr val="336666"/>
                </a:solidFill>
                <a:latin typeface="Arial" charset="0"/>
                <a:ea typeface="ＭＳ Ｐゴシック" charset="0"/>
                <a:cs typeface="+mn-cs"/>
              </a:defRPr>
            </a:lvl1pPr>
          </a:lstStyle>
          <a:p>
            <a:pPr>
              <a:defRPr/>
            </a:pPr>
            <a:endParaRPr lang="en-US"/>
          </a:p>
        </p:txBody>
      </p:sp>
      <p:sp>
        <p:nvSpPr>
          <p:cNvPr id="43013" name="Rectangle 5"/>
          <p:cNvSpPr>
            <a:spLocks noGrp="1" noChangeArrowheads="1"/>
          </p:cNvSpPr>
          <p:nvPr>
            <p:ph type="ftr" sz="quarter" idx="3"/>
          </p:nvPr>
        </p:nvSpPr>
        <p:spPr bwMode="auto">
          <a:xfrm>
            <a:off x="4659313" y="8886825"/>
            <a:ext cx="4119562"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algn="ctr" defTabSz="914400" eaLnBrk="1" hangingPunct="1">
              <a:defRPr sz="1400">
                <a:solidFill>
                  <a:srgbClr val="336666"/>
                </a:solidFill>
                <a:latin typeface="Arial" charset="0"/>
                <a:ea typeface="ＭＳ Ｐゴシック" charset="0"/>
                <a:cs typeface="+mn-cs"/>
              </a:defRPr>
            </a:lvl1pPr>
          </a:lstStyle>
          <a:p>
            <a:pPr>
              <a:defRPr/>
            </a:pPr>
            <a:endParaRPr lang="en-US"/>
          </a:p>
        </p:txBody>
      </p:sp>
      <p:sp>
        <p:nvSpPr>
          <p:cNvPr id="43014" name="Rectangle 6"/>
          <p:cNvSpPr>
            <a:spLocks noGrp="1" noChangeArrowheads="1"/>
          </p:cNvSpPr>
          <p:nvPr>
            <p:ph type="sldNum" sz="quarter" idx="4"/>
          </p:nvPr>
        </p:nvSpPr>
        <p:spPr bwMode="auto">
          <a:xfrm>
            <a:off x="2166938" y="8886825"/>
            <a:ext cx="1843087"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algn="l" defTabSz="914400" eaLnBrk="1" hangingPunct="1">
              <a:defRPr sz="2000">
                <a:solidFill>
                  <a:srgbClr val="336666"/>
                </a:solidFill>
                <a:latin typeface="Arial" pitchFamily="34" charset="0"/>
                <a:ea typeface="MS PGothic" pitchFamily="34" charset="-128"/>
                <a:cs typeface="+mn-cs"/>
              </a:defRPr>
            </a:lvl1pPr>
          </a:lstStyle>
          <a:p>
            <a:pPr>
              <a:defRPr/>
            </a:pPr>
            <a:fld id="{25528924-D14A-4CAC-A0F6-E01FC6DCD064}" type="slidenum">
              <a:rPr lang="en-US" altLang="en-US"/>
              <a:pPr>
                <a:defRPr/>
              </a:pPr>
              <a:t>‹#›</a:t>
            </a:fld>
            <a:endParaRPr lang="en-US" altLang="en-US"/>
          </a:p>
        </p:txBody>
      </p:sp>
      <p:sp>
        <p:nvSpPr>
          <p:cNvPr id="43015" name="Line 7"/>
          <p:cNvSpPr>
            <a:spLocks noChangeShapeType="1"/>
          </p:cNvSpPr>
          <p:nvPr/>
        </p:nvSpPr>
        <p:spPr bwMode="auto">
          <a:xfrm flipV="1">
            <a:off x="1951038" y="433388"/>
            <a:ext cx="0" cy="1843087"/>
          </a:xfrm>
          <a:prstGeom prst="line">
            <a:avLst/>
          </a:prstGeom>
          <a:noFill/>
          <a:ln w="38100">
            <a:solidFill>
              <a:schemeClr val="tx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a:solidFill>
                <a:srgbClr val="336666"/>
              </a:solidFill>
              <a:latin typeface="Arial" charset="0"/>
              <a:ea typeface="ＭＳ Ｐゴシック" charset="0"/>
              <a:cs typeface="+mn-cs"/>
            </a:endParaRPr>
          </a:p>
        </p:txBody>
      </p:sp>
      <p:sp>
        <p:nvSpPr>
          <p:cNvPr id="43016" name="Oval 8"/>
          <p:cNvSpPr>
            <a:spLocks noChangeArrowheads="1"/>
          </p:cNvSpPr>
          <p:nvPr/>
        </p:nvSpPr>
        <p:spPr bwMode="auto">
          <a:xfrm>
            <a:off x="217488" y="1192213"/>
            <a:ext cx="323850" cy="325437"/>
          </a:xfrm>
          <a:prstGeom prst="ellipse">
            <a:avLst/>
          </a:prstGeom>
          <a:solidFill>
            <a:schemeClr val="tx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3017" name="Oval 9"/>
          <p:cNvSpPr>
            <a:spLocks noChangeArrowheads="1"/>
          </p:cNvSpPr>
          <p:nvPr/>
        </p:nvSpPr>
        <p:spPr bwMode="auto">
          <a:xfrm>
            <a:off x="768350" y="1192213"/>
            <a:ext cx="323850" cy="325437"/>
          </a:xfrm>
          <a:prstGeom prst="ellipse">
            <a:avLst/>
          </a:prstGeom>
          <a:solidFill>
            <a:schemeClr val="accent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3018" name="Oval 10"/>
          <p:cNvSpPr>
            <a:spLocks noChangeArrowheads="1"/>
          </p:cNvSpPr>
          <p:nvPr/>
        </p:nvSpPr>
        <p:spPr bwMode="auto">
          <a:xfrm>
            <a:off x="1319213" y="1192213"/>
            <a:ext cx="323850" cy="325437"/>
          </a:xfrm>
          <a:prstGeom prst="ellipse">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300366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rtl="0" eaLnBrk="0" fontAlgn="base" hangingPunct="0">
        <a:spcBef>
          <a:spcPct val="0"/>
        </a:spcBef>
        <a:spcAft>
          <a:spcPct val="0"/>
        </a:spcAft>
        <a:defRPr sz="60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5pPr>
      <a:lvl6pPr marL="650230" algn="l" rtl="0" fontAlgn="base">
        <a:spcBef>
          <a:spcPct val="0"/>
        </a:spcBef>
        <a:spcAft>
          <a:spcPct val="0"/>
        </a:spcAft>
        <a:defRPr sz="6000">
          <a:solidFill>
            <a:schemeClr val="tx2"/>
          </a:solidFill>
          <a:latin typeface="Arial" charset="0"/>
          <a:ea typeface="ＭＳ Ｐゴシック" charset="0"/>
        </a:defRPr>
      </a:lvl6pPr>
      <a:lvl7pPr marL="1300460" algn="l" rtl="0" fontAlgn="base">
        <a:spcBef>
          <a:spcPct val="0"/>
        </a:spcBef>
        <a:spcAft>
          <a:spcPct val="0"/>
        </a:spcAft>
        <a:defRPr sz="6000">
          <a:solidFill>
            <a:schemeClr val="tx2"/>
          </a:solidFill>
          <a:latin typeface="Arial" charset="0"/>
          <a:ea typeface="ＭＳ Ｐゴシック" charset="0"/>
        </a:defRPr>
      </a:lvl7pPr>
      <a:lvl8pPr marL="1950690" algn="l" rtl="0" fontAlgn="base">
        <a:spcBef>
          <a:spcPct val="0"/>
        </a:spcBef>
        <a:spcAft>
          <a:spcPct val="0"/>
        </a:spcAft>
        <a:defRPr sz="6000">
          <a:solidFill>
            <a:schemeClr val="tx2"/>
          </a:solidFill>
          <a:latin typeface="Arial" charset="0"/>
          <a:ea typeface="ＭＳ Ｐゴシック" charset="0"/>
        </a:defRPr>
      </a:lvl8pPr>
      <a:lvl9pPr marL="2600919" algn="l" rtl="0" fontAlgn="base">
        <a:spcBef>
          <a:spcPct val="0"/>
        </a:spcBef>
        <a:spcAft>
          <a:spcPct val="0"/>
        </a:spcAft>
        <a:defRPr sz="6000">
          <a:solidFill>
            <a:schemeClr val="tx2"/>
          </a:solidFill>
          <a:latin typeface="Arial" charset="0"/>
          <a:ea typeface="ＭＳ Ｐゴシック" charset="0"/>
        </a:defRPr>
      </a:lvl9pPr>
    </p:titleStyle>
    <p:body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p:bodyStyle>
    <p:otherStyle>
      <a:defPPr>
        <a:defRPr lang="en-US"/>
      </a:defPPr>
      <a:lvl1pPr marL="0" algn="l" defTabSz="650230" rtl="0" eaLnBrk="1" latinLnBrk="0" hangingPunct="1">
        <a:defRPr sz="2600" kern="1200">
          <a:solidFill>
            <a:schemeClr val="tx1"/>
          </a:solidFill>
          <a:latin typeface="+mn-lt"/>
          <a:ea typeface="+mn-ea"/>
          <a:cs typeface="+mn-cs"/>
        </a:defRPr>
      </a:lvl1pPr>
      <a:lvl2pPr marL="650230" algn="l" defTabSz="650230" rtl="0" eaLnBrk="1" latinLnBrk="0" hangingPunct="1">
        <a:defRPr sz="2600" kern="1200">
          <a:solidFill>
            <a:schemeClr val="tx1"/>
          </a:solidFill>
          <a:latin typeface="+mn-lt"/>
          <a:ea typeface="+mn-ea"/>
          <a:cs typeface="+mn-cs"/>
        </a:defRPr>
      </a:lvl2pPr>
      <a:lvl3pPr marL="1300460" algn="l" defTabSz="650230" rtl="0" eaLnBrk="1" latinLnBrk="0" hangingPunct="1">
        <a:defRPr sz="2600" kern="1200">
          <a:solidFill>
            <a:schemeClr val="tx1"/>
          </a:solidFill>
          <a:latin typeface="+mn-lt"/>
          <a:ea typeface="+mn-ea"/>
          <a:cs typeface="+mn-cs"/>
        </a:defRPr>
      </a:lvl3pPr>
      <a:lvl4pPr marL="1950690" algn="l" defTabSz="650230" rtl="0" eaLnBrk="1" latinLnBrk="0" hangingPunct="1">
        <a:defRPr sz="2600" kern="1200">
          <a:solidFill>
            <a:schemeClr val="tx1"/>
          </a:solidFill>
          <a:latin typeface="+mn-lt"/>
          <a:ea typeface="+mn-ea"/>
          <a:cs typeface="+mn-cs"/>
        </a:defRPr>
      </a:lvl4pPr>
      <a:lvl5pPr marL="2600919" algn="l" defTabSz="650230" rtl="0" eaLnBrk="1" latinLnBrk="0" hangingPunct="1">
        <a:defRPr sz="2600" kern="1200">
          <a:solidFill>
            <a:schemeClr val="tx1"/>
          </a:solidFill>
          <a:latin typeface="+mn-lt"/>
          <a:ea typeface="+mn-ea"/>
          <a:cs typeface="+mn-cs"/>
        </a:defRPr>
      </a:lvl5pPr>
      <a:lvl6pPr marL="3251149" algn="l" defTabSz="650230" rtl="0" eaLnBrk="1" latinLnBrk="0" hangingPunct="1">
        <a:defRPr sz="2600" kern="1200">
          <a:solidFill>
            <a:schemeClr val="tx1"/>
          </a:solidFill>
          <a:latin typeface="+mn-lt"/>
          <a:ea typeface="+mn-ea"/>
          <a:cs typeface="+mn-cs"/>
        </a:defRPr>
      </a:lvl6pPr>
      <a:lvl7pPr marL="3901379" algn="l" defTabSz="650230" rtl="0" eaLnBrk="1" latinLnBrk="0" hangingPunct="1">
        <a:defRPr sz="2600" kern="1200">
          <a:solidFill>
            <a:schemeClr val="tx1"/>
          </a:solidFill>
          <a:latin typeface="+mn-lt"/>
          <a:ea typeface="+mn-ea"/>
          <a:cs typeface="+mn-cs"/>
        </a:defRPr>
      </a:lvl7pPr>
      <a:lvl8pPr marL="4551609" algn="l" defTabSz="650230" rtl="0" eaLnBrk="1" latinLnBrk="0" hangingPunct="1">
        <a:defRPr sz="2600" kern="1200">
          <a:solidFill>
            <a:schemeClr val="tx1"/>
          </a:solidFill>
          <a:latin typeface="+mn-lt"/>
          <a:ea typeface="+mn-ea"/>
          <a:cs typeface="+mn-cs"/>
        </a:defRPr>
      </a:lvl8pPr>
      <a:lvl9pPr marL="5201839" algn="l" defTabSz="650230" rtl="0" eaLnBrk="1" latinLnBrk="0" hangingPunct="1">
        <a:defRPr sz="2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2166938" y="271463"/>
            <a:ext cx="9971087" cy="2171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nvPr>
        </p:nvSpPr>
        <p:spPr bwMode="auto">
          <a:xfrm>
            <a:off x="2166938" y="2709863"/>
            <a:ext cx="9971087" cy="58515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9428163" y="8886825"/>
            <a:ext cx="2709862"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algn="r" defTabSz="914400" eaLnBrk="1" hangingPunct="1">
              <a:defRPr sz="1400">
                <a:solidFill>
                  <a:srgbClr val="336666"/>
                </a:solidFill>
                <a:latin typeface="Arial" charset="0"/>
                <a:ea typeface="ＭＳ Ｐゴシック" charset="0"/>
                <a:cs typeface="+mn-cs"/>
              </a:defRPr>
            </a:lvl1pPr>
          </a:lstStyle>
          <a:p>
            <a:pPr>
              <a:defRPr/>
            </a:pPr>
            <a:endParaRPr lang="en-US"/>
          </a:p>
        </p:txBody>
      </p:sp>
      <p:sp>
        <p:nvSpPr>
          <p:cNvPr id="43013" name="Rectangle 5"/>
          <p:cNvSpPr>
            <a:spLocks noGrp="1" noChangeArrowheads="1"/>
          </p:cNvSpPr>
          <p:nvPr>
            <p:ph type="ftr" sz="quarter" idx="3"/>
          </p:nvPr>
        </p:nvSpPr>
        <p:spPr bwMode="auto">
          <a:xfrm>
            <a:off x="4659313" y="8886825"/>
            <a:ext cx="4119562"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algn="ctr" defTabSz="914400" eaLnBrk="1" hangingPunct="1">
              <a:defRPr sz="1400">
                <a:solidFill>
                  <a:srgbClr val="336666"/>
                </a:solidFill>
                <a:latin typeface="Arial" charset="0"/>
                <a:ea typeface="ＭＳ Ｐゴシック" charset="0"/>
                <a:cs typeface="+mn-cs"/>
              </a:defRPr>
            </a:lvl1pPr>
          </a:lstStyle>
          <a:p>
            <a:pPr>
              <a:defRPr/>
            </a:pPr>
            <a:endParaRPr lang="en-US"/>
          </a:p>
        </p:txBody>
      </p:sp>
      <p:sp>
        <p:nvSpPr>
          <p:cNvPr id="43014" name="Rectangle 6"/>
          <p:cNvSpPr>
            <a:spLocks noGrp="1" noChangeArrowheads="1"/>
          </p:cNvSpPr>
          <p:nvPr>
            <p:ph type="sldNum" sz="quarter" idx="4"/>
          </p:nvPr>
        </p:nvSpPr>
        <p:spPr bwMode="auto">
          <a:xfrm>
            <a:off x="2166938" y="8886825"/>
            <a:ext cx="1843087"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algn="l" defTabSz="914400" eaLnBrk="1" hangingPunct="1">
              <a:defRPr sz="2000">
                <a:solidFill>
                  <a:srgbClr val="336666"/>
                </a:solidFill>
                <a:latin typeface="Arial" pitchFamily="34" charset="0"/>
                <a:ea typeface="MS PGothic" pitchFamily="34" charset="-128"/>
                <a:cs typeface="+mn-cs"/>
              </a:defRPr>
            </a:lvl1pPr>
          </a:lstStyle>
          <a:p>
            <a:pPr>
              <a:defRPr/>
            </a:pPr>
            <a:fld id="{25528924-D14A-4CAC-A0F6-E01FC6DCD064}" type="slidenum">
              <a:rPr lang="en-US" altLang="en-US"/>
              <a:pPr>
                <a:defRPr/>
              </a:pPr>
              <a:t>‹#›</a:t>
            </a:fld>
            <a:endParaRPr lang="en-US" altLang="en-US"/>
          </a:p>
        </p:txBody>
      </p:sp>
      <p:sp>
        <p:nvSpPr>
          <p:cNvPr id="43015" name="Line 7"/>
          <p:cNvSpPr>
            <a:spLocks noChangeShapeType="1"/>
          </p:cNvSpPr>
          <p:nvPr/>
        </p:nvSpPr>
        <p:spPr bwMode="auto">
          <a:xfrm flipV="1">
            <a:off x="1951038" y="433388"/>
            <a:ext cx="0" cy="1843087"/>
          </a:xfrm>
          <a:prstGeom prst="line">
            <a:avLst/>
          </a:prstGeom>
          <a:noFill/>
          <a:ln w="38100">
            <a:solidFill>
              <a:schemeClr val="tx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a:solidFill>
                <a:srgbClr val="336666"/>
              </a:solidFill>
              <a:latin typeface="Arial" charset="0"/>
              <a:ea typeface="ＭＳ Ｐゴシック" charset="0"/>
              <a:cs typeface="+mn-cs"/>
            </a:endParaRPr>
          </a:p>
        </p:txBody>
      </p:sp>
      <p:sp>
        <p:nvSpPr>
          <p:cNvPr id="43016" name="Oval 8"/>
          <p:cNvSpPr>
            <a:spLocks noChangeArrowheads="1"/>
          </p:cNvSpPr>
          <p:nvPr/>
        </p:nvSpPr>
        <p:spPr bwMode="auto">
          <a:xfrm>
            <a:off x="217488" y="1192213"/>
            <a:ext cx="323850" cy="325437"/>
          </a:xfrm>
          <a:prstGeom prst="ellipse">
            <a:avLst/>
          </a:prstGeom>
          <a:solidFill>
            <a:schemeClr val="tx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3017" name="Oval 9"/>
          <p:cNvSpPr>
            <a:spLocks noChangeArrowheads="1"/>
          </p:cNvSpPr>
          <p:nvPr/>
        </p:nvSpPr>
        <p:spPr bwMode="auto">
          <a:xfrm>
            <a:off x="768350" y="1192213"/>
            <a:ext cx="323850" cy="325437"/>
          </a:xfrm>
          <a:prstGeom prst="ellipse">
            <a:avLst/>
          </a:prstGeom>
          <a:solidFill>
            <a:schemeClr val="accent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3018" name="Oval 10"/>
          <p:cNvSpPr>
            <a:spLocks noChangeArrowheads="1"/>
          </p:cNvSpPr>
          <p:nvPr/>
        </p:nvSpPr>
        <p:spPr bwMode="auto">
          <a:xfrm>
            <a:off x="1319213" y="1192213"/>
            <a:ext cx="323850" cy="325437"/>
          </a:xfrm>
          <a:prstGeom prst="ellipse">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48937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rtl="0" eaLnBrk="0" fontAlgn="base" hangingPunct="0">
        <a:spcBef>
          <a:spcPct val="0"/>
        </a:spcBef>
        <a:spcAft>
          <a:spcPct val="0"/>
        </a:spcAft>
        <a:defRPr sz="60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5pPr>
      <a:lvl6pPr marL="650230" algn="l" rtl="0" fontAlgn="base">
        <a:spcBef>
          <a:spcPct val="0"/>
        </a:spcBef>
        <a:spcAft>
          <a:spcPct val="0"/>
        </a:spcAft>
        <a:defRPr sz="6000">
          <a:solidFill>
            <a:schemeClr val="tx2"/>
          </a:solidFill>
          <a:latin typeface="Arial" charset="0"/>
          <a:ea typeface="ＭＳ Ｐゴシック" charset="0"/>
        </a:defRPr>
      </a:lvl6pPr>
      <a:lvl7pPr marL="1300460" algn="l" rtl="0" fontAlgn="base">
        <a:spcBef>
          <a:spcPct val="0"/>
        </a:spcBef>
        <a:spcAft>
          <a:spcPct val="0"/>
        </a:spcAft>
        <a:defRPr sz="6000">
          <a:solidFill>
            <a:schemeClr val="tx2"/>
          </a:solidFill>
          <a:latin typeface="Arial" charset="0"/>
          <a:ea typeface="ＭＳ Ｐゴシック" charset="0"/>
        </a:defRPr>
      </a:lvl7pPr>
      <a:lvl8pPr marL="1950690" algn="l" rtl="0" fontAlgn="base">
        <a:spcBef>
          <a:spcPct val="0"/>
        </a:spcBef>
        <a:spcAft>
          <a:spcPct val="0"/>
        </a:spcAft>
        <a:defRPr sz="6000">
          <a:solidFill>
            <a:schemeClr val="tx2"/>
          </a:solidFill>
          <a:latin typeface="Arial" charset="0"/>
          <a:ea typeface="ＭＳ Ｐゴシック" charset="0"/>
        </a:defRPr>
      </a:lvl8pPr>
      <a:lvl9pPr marL="2600919" algn="l" rtl="0" fontAlgn="base">
        <a:spcBef>
          <a:spcPct val="0"/>
        </a:spcBef>
        <a:spcAft>
          <a:spcPct val="0"/>
        </a:spcAft>
        <a:defRPr sz="6000">
          <a:solidFill>
            <a:schemeClr val="tx2"/>
          </a:solidFill>
          <a:latin typeface="Arial" charset="0"/>
          <a:ea typeface="ＭＳ Ｐゴシック" charset="0"/>
        </a:defRPr>
      </a:lvl9pPr>
    </p:titleStyle>
    <p:body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p:bodyStyle>
    <p:otherStyle>
      <a:defPPr>
        <a:defRPr lang="en-US"/>
      </a:defPPr>
      <a:lvl1pPr marL="0" algn="l" defTabSz="650230" rtl="0" eaLnBrk="1" latinLnBrk="0" hangingPunct="1">
        <a:defRPr sz="2600" kern="1200">
          <a:solidFill>
            <a:schemeClr val="tx1"/>
          </a:solidFill>
          <a:latin typeface="+mn-lt"/>
          <a:ea typeface="+mn-ea"/>
          <a:cs typeface="+mn-cs"/>
        </a:defRPr>
      </a:lvl1pPr>
      <a:lvl2pPr marL="650230" algn="l" defTabSz="650230" rtl="0" eaLnBrk="1" latinLnBrk="0" hangingPunct="1">
        <a:defRPr sz="2600" kern="1200">
          <a:solidFill>
            <a:schemeClr val="tx1"/>
          </a:solidFill>
          <a:latin typeface="+mn-lt"/>
          <a:ea typeface="+mn-ea"/>
          <a:cs typeface="+mn-cs"/>
        </a:defRPr>
      </a:lvl2pPr>
      <a:lvl3pPr marL="1300460" algn="l" defTabSz="650230" rtl="0" eaLnBrk="1" latinLnBrk="0" hangingPunct="1">
        <a:defRPr sz="2600" kern="1200">
          <a:solidFill>
            <a:schemeClr val="tx1"/>
          </a:solidFill>
          <a:latin typeface="+mn-lt"/>
          <a:ea typeface="+mn-ea"/>
          <a:cs typeface="+mn-cs"/>
        </a:defRPr>
      </a:lvl3pPr>
      <a:lvl4pPr marL="1950690" algn="l" defTabSz="650230" rtl="0" eaLnBrk="1" latinLnBrk="0" hangingPunct="1">
        <a:defRPr sz="2600" kern="1200">
          <a:solidFill>
            <a:schemeClr val="tx1"/>
          </a:solidFill>
          <a:latin typeface="+mn-lt"/>
          <a:ea typeface="+mn-ea"/>
          <a:cs typeface="+mn-cs"/>
        </a:defRPr>
      </a:lvl4pPr>
      <a:lvl5pPr marL="2600919" algn="l" defTabSz="650230" rtl="0" eaLnBrk="1" latinLnBrk="0" hangingPunct="1">
        <a:defRPr sz="2600" kern="1200">
          <a:solidFill>
            <a:schemeClr val="tx1"/>
          </a:solidFill>
          <a:latin typeface="+mn-lt"/>
          <a:ea typeface="+mn-ea"/>
          <a:cs typeface="+mn-cs"/>
        </a:defRPr>
      </a:lvl5pPr>
      <a:lvl6pPr marL="3251149" algn="l" defTabSz="650230" rtl="0" eaLnBrk="1" latinLnBrk="0" hangingPunct="1">
        <a:defRPr sz="2600" kern="1200">
          <a:solidFill>
            <a:schemeClr val="tx1"/>
          </a:solidFill>
          <a:latin typeface="+mn-lt"/>
          <a:ea typeface="+mn-ea"/>
          <a:cs typeface="+mn-cs"/>
        </a:defRPr>
      </a:lvl6pPr>
      <a:lvl7pPr marL="3901379" algn="l" defTabSz="650230" rtl="0" eaLnBrk="1" latinLnBrk="0" hangingPunct="1">
        <a:defRPr sz="2600" kern="1200">
          <a:solidFill>
            <a:schemeClr val="tx1"/>
          </a:solidFill>
          <a:latin typeface="+mn-lt"/>
          <a:ea typeface="+mn-ea"/>
          <a:cs typeface="+mn-cs"/>
        </a:defRPr>
      </a:lvl7pPr>
      <a:lvl8pPr marL="4551609" algn="l" defTabSz="650230" rtl="0" eaLnBrk="1" latinLnBrk="0" hangingPunct="1">
        <a:defRPr sz="2600" kern="1200">
          <a:solidFill>
            <a:schemeClr val="tx1"/>
          </a:solidFill>
          <a:latin typeface="+mn-lt"/>
          <a:ea typeface="+mn-ea"/>
          <a:cs typeface="+mn-cs"/>
        </a:defRPr>
      </a:lvl8pPr>
      <a:lvl9pPr marL="5201839" algn="l" defTabSz="65023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8.png"/><Relationship Id="rId3"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0.png"/><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png"/><Relationship Id="rId3"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20.png"/><Relationship Id="rId1" Type="http://schemas.openxmlformats.org/officeDocument/2006/relationships/slideLayout" Target="../slideLayouts/slideLayout35.xml"/><Relationship Id="rId2"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44.png"/><Relationship Id="rId1" Type="http://schemas.openxmlformats.org/officeDocument/2006/relationships/slideLayout" Target="../slideLayouts/slideLayout35.xml"/><Relationship Id="rId2"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35.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chart" Target="../charts/char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chart" Target="../charts/char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chart" Target="../charts/char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projectmaths.ie/documents/T&amp;L/IntroductionToEquations.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83633" y="3436640"/>
            <a:ext cx="12090864" cy="2736305"/>
          </a:xfrm>
        </p:spPr>
        <p:txBody>
          <a:bodyPr>
            <a:normAutofit/>
          </a:bodyPr>
          <a:lstStyle/>
          <a:p>
            <a:pPr eaLnBrk="1"/>
            <a:r>
              <a:rPr lang="en-US" altLang="en-US" sz="8000" i="1" dirty="0">
                <a:latin typeface="Arial" panose="020B0604020202020204" pitchFamily="34" charset="0"/>
                <a:cs typeface="Arial" panose="020B0604020202020204" pitchFamily="34" charset="0"/>
              </a:rPr>
              <a:t>Reflections on Practice</a:t>
            </a:r>
          </a:p>
        </p:txBody>
      </p:sp>
      <p:pic>
        <p:nvPicPr>
          <p:cNvPr id="5124" name="Picture 4" descr="tile_blackboard_gre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95220" y="2305477"/>
            <a:ext cx="2556127" cy="16946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pic>
        <p:nvPicPr>
          <p:cNvPr id="5126" name="Picture 6" descr="tile_blackboard_gre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079" y="8337660"/>
            <a:ext cx="10467975" cy="1247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sp>
        <p:nvSpPr>
          <p:cNvPr id="4" name="TextBox 3"/>
          <p:cNvSpPr txBox="1"/>
          <p:nvPr/>
        </p:nvSpPr>
        <p:spPr>
          <a:xfrm>
            <a:off x="761301" y="196395"/>
            <a:ext cx="11535530" cy="1723549"/>
          </a:xfrm>
          <a:prstGeom prst="rect">
            <a:avLst/>
          </a:prstGeom>
          <a:noFill/>
        </p:spPr>
        <p:txBody>
          <a:bodyPr wrap="none" rtlCol="0">
            <a:spAutoFit/>
          </a:bodyPr>
          <a:lstStyle/>
          <a:p>
            <a:r>
              <a:rPr lang="en-IE" sz="10600" b="1" i="1" dirty="0" smtClean="0">
                <a:solidFill>
                  <a:schemeClr val="tx2"/>
                </a:solidFill>
                <a:latin typeface="Bradley Hand ITC" panose="03070402050302030203" pitchFamily="66" charset="0"/>
              </a:rPr>
              <a:t>Maths Counts 2016</a:t>
            </a:r>
            <a:endParaRPr lang="en-IE" sz="10600" b="1" i="1" dirty="0">
              <a:solidFill>
                <a:schemeClr val="tx2"/>
              </a:solidFill>
              <a:latin typeface="Bradley Hand ITC" panose="03070402050302030203" pitchFamily="66"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Expected methods</a:t>
            </a:r>
            <a:endParaRPr lang="en-IE" dirty="0"/>
          </a:p>
        </p:txBody>
      </p:sp>
      <p:sp>
        <p:nvSpPr>
          <p:cNvPr id="6" name="Rectangle 10"/>
          <p:cNvSpPr txBox="1">
            <a:spLocks noChangeArrowheads="1"/>
          </p:cNvSpPr>
          <p:nvPr/>
        </p:nvSpPr>
        <p:spPr bwMode="auto">
          <a:xfrm>
            <a:off x="1965896" y="2379248"/>
            <a:ext cx="9971087" cy="616995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487672" indent="-487672" eaLnBrk="1" hangingPunct="1">
              <a:defRPr/>
            </a:pPr>
            <a:r>
              <a:rPr lang="en-IE" sz="4000" dirty="0" smtClean="0"/>
              <a:t>Trial and error</a:t>
            </a:r>
            <a:endParaRPr lang="en-IE" sz="4000" dirty="0"/>
          </a:p>
          <a:p>
            <a:pPr marL="487672" indent="-487672">
              <a:defRPr/>
            </a:pPr>
            <a:r>
              <a:rPr lang="en-IE" sz="4000" dirty="0" smtClean="0"/>
              <a:t>Backtracking</a:t>
            </a:r>
          </a:p>
          <a:p>
            <a:pPr marL="1055997" lvl="1" indent="-487672">
              <a:defRPr/>
            </a:pPr>
            <a:r>
              <a:rPr lang="en-IE" sz="3700" dirty="0" smtClean="0"/>
              <a:t>Numerical </a:t>
            </a:r>
          </a:p>
          <a:p>
            <a:pPr marL="1055997" lvl="1" indent="-487672">
              <a:defRPr/>
            </a:pPr>
            <a:r>
              <a:rPr lang="en-IE" sz="3700" dirty="0" smtClean="0"/>
              <a:t>Circle diagram</a:t>
            </a:r>
          </a:p>
          <a:p>
            <a:pPr marL="1055997" lvl="1" indent="-487672">
              <a:defRPr/>
            </a:pPr>
            <a:r>
              <a:rPr lang="en-IE" sz="3700" dirty="0" smtClean="0"/>
              <a:t>Table</a:t>
            </a:r>
          </a:p>
          <a:p>
            <a:pPr marL="487672" indent="-487672" eaLnBrk="1" hangingPunct="1">
              <a:defRPr/>
            </a:pPr>
            <a:r>
              <a:rPr lang="en-IE" sz="4000" dirty="0" smtClean="0"/>
              <a:t>Solving equation</a:t>
            </a:r>
          </a:p>
          <a:p>
            <a:pPr marL="1055997" lvl="1" indent="-487672" eaLnBrk="1" hangingPunct="1">
              <a:defRPr/>
            </a:pPr>
            <a:r>
              <a:rPr lang="en-IE" sz="3700" dirty="0" smtClean="0"/>
              <a:t>Changing signs</a:t>
            </a:r>
          </a:p>
          <a:p>
            <a:pPr marL="1055997" lvl="1" indent="-487672" eaLnBrk="1" hangingPunct="1">
              <a:defRPr/>
            </a:pPr>
            <a:r>
              <a:rPr lang="en-IE" sz="3700" dirty="0" smtClean="0"/>
              <a:t>Balancing</a:t>
            </a:r>
            <a:endParaRPr lang="en-US" sz="3700" dirty="0" smtClean="0"/>
          </a:p>
          <a:p>
            <a:pPr marL="0" indent="0" defTabSz="914400" eaLnBrk="1" hangingPunct="1">
              <a:buFont typeface="Wingdings" pitchFamily="2" charset="2"/>
              <a:buNone/>
              <a:defRPr/>
            </a:pPr>
            <a:endParaRPr lang="en-US" b="1" kern="0" dirty="0" smtClean="0">
              <a:solidFill>
                <a:srgbClr val="FF0000"/>
              </a:solidFill>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46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Materials</a:t>
            </a:r>
            <a:endParaRPr lang="en-IE"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74032" y="1448224"/>
            <a:ext cx="3548848" cy="1862050"/>
          </a:xfrm>
          <a:prstGeom prst="rect">
            <a:avLst/>
          </a:prstGeom>
        </p:spPr>
      </p:pic>
      <p:sp>
        <p:nvSpPr>
          <p:cNvPr id="5" name="Rectangle 10"/>
          <p:cNvSpPr txBox="1">
            <a:spLocks noChangeArrowheads="1"/>
          </p:cNvSpPr>
          <p:nvPr/>
        </p:nvSpPr>
        <p:spPr bwMode="auto">
          <a:xfrm>
            <a:off x="1965896" y="2379248"/>
            <a:ext cx="9971087" cy="616995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487672" indent="-487672" eaLnBrk="1" hangingPunct="1">
              <a:defRPr/>
            </a:pPr>
            <a:r>
              <a:rPr lang="en-IE" sz="4000" dirty="0" smtClean="0"/>
              <a:t>Balance </a:t>
            </a:r>
            <a:endParaRPr lang="en-IE" sz="4000" dirty="0"/>
          </a:p>
          <a:p>
            <a:pPr marL="487672" indent="-487672" eaLnBrk="1" hangingPunct="1">
              <a:defRPr/>
            </a:pPr>
            <a:endParaRPr lang="en-US" sz="4000" dirty="0"/>
          </a:p>
          <a:p>
            <a:pPr marL="487672" indent="-487672">
              <a:defRPr/>
            </a:pPr>
            <a:r>
              <a:rPr lang="en-IE" sz="4000" dirty="0" smtClean="0"/>
              <a:t>To </a:t>
            </a:r>
            <a:r>
              <a:rPr lang="en-IE" sz="4000" dirty="0"/>
              <a:t>stretch the students we distributed worksheets with the problem and included space for 6 </a:t>
            </a:r>
            <a:r>
              <a:rPr lang="en-IE" sz="4000" dirty="0" smtClean="0"/>
              <a:t>expected </a:t>
            </a:r>
            <a:r>
              <a:rPr lang="en-IE" sz="4000" dirty="0"/>
              <a:t>methods</a:t>
            </a:r>
            <a:r>
              <a:rPr lang="en-IE" sz="4000" dirty="0" smtClean="0"/>
              <a:t>.</a:t>
            </a:r>
          </a:p>
          <a:p>
            <a:pPr marL="0" indent="0">
              <a:buNone/>
              <a:defRPr/>
            </a:pPr>
            <a:endParaRPr lang="en-IE" sz="4000" dirty="0"/>
          </a:p>
          <a:p>
            <a:pPr marL="487672" indent="-487672" eaLnBrk="1" hangingPunct="1">
              <a:defRPr/>
            </a:pPr>
            <a:r>
              <a:rPr lang="en-IE" sz="4000" dirty="0" smtClean="0"/>
              <a:t>We </a:t>
            </a:r>
            <a:r>
              <a:rPr lang="en-IE" sz="4000" dirty="0"/>
              <a:t>had cards for different anticipated methods which could be ‘</a:t>
            </a:r>
            <a:r>
              <a:rPr lang="en-IE" sz="4000" dirty="0" err="1"/>
              <a:t>blu</a:t>
            </a:r>
            <a:r>
              <a:rPr lang="en-IE" sz="4000" dirty="0"/>
              <a:t>-tacked’ onto the board beside selected answers.</a:t>
            </a:r>
            <a:endParaRPr lang="en-US" sz="4000" dirty="0" smtClean="0"/>
          </a:p>
          <a:p>
            <a:pPr marL="0" indent="0" defTabSz="914400" eaLnBrk="1" hangingPunct="1">
              <a:buFont typeface="Wingdings" pitchFamily="2" charset="2"/>
              <a:buNone/>
              <a:defRPr/>
            </a:pPr>
            <a:endParaRPr lang="en-US" b="1" kern="0" dirty="0" smtClean="0">
              <a:solidFill>
                <a:srgbClr val="FF0000"/>
              </a:solidFill>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203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Design of Lesson</a:t>
            </a:r>
            <a:endParaRPr lang="en-IE" dirty="0"/>
          </a:p>
        </p:txBody>
      </p:sp>
      <p:pic>
        <p:nvPicPr>
          <p:cNvPr id="4" name="Picture 3" descr="C:\Users\Eilish\Pictures\2016-01-24\IMG_0501.JPG"/>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986"/>
          <a:stretch/>
        </p:blipFill>
        <p:spPr bwMode="auto">
          <a:xfrm>
            <a:off x="3046016" y="3843129"/>
            <a:ext cx="2951480" cy="2329815"/>
          </a:xfrm>
          <a:prstGeom prst="rect">
            <a:avLst/>
          </a:prstGeom>
          <a:noFill/>
          <a:ln>
            <a:noFill/>
          </a:ln>
          <a:extLs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a:ext>
          </a:extLst>
        </p:spPr>
      </p:pic>
      <p:pic>
        <p:nvPicPr>
          <p:cNvPr id="5" name="Picture 4" descr="C:\Users\Eilish\Pictures\2016-01-24\IMG_0502.JPG"/>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0253"/>
          <a:stretch/>
        </p:blipFill>
        <p:spPr bwMode="auto">
          <a:xfrm>
            <a:off x="7510512" y="3884360"/>
            <a:ext cx="3456384" cy="2288584"/>
          </a:xfrm>
          <a:prstGeom prst="rect">
            <a:avLst/>
          </a:prstGeom>
          <a:noFill/>
          <a:ln>
            <a:noFill/>
          </a:ln>
          <a:extLs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a:ext>
          </a:extLst>
        </p:spPr>
      </p:pic>
      <p:sp>
        <p:nvSpPr>
          <p:cNvPr id="6" name="Rectangle 10"/>
          <p:cNvSpPr txBox="1">
            <a:spLocks noChangeArrowheads="1"/>
          </p:cNvSpPr>
          <p:nvPr/>
        </p:nvSpPr>
        <p:spPr bwMode="auto">
          <a:xfrm>
            <a:off x="1893888" y="2321124"/>
            <a:ext cx="10585177" cy="633670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487672" indent="-487672">
              <a:defRPr/>
            </a:pPr>
            <a:r>
              <a:rPr lang="en-IE" sz="3400" b="1" dirty="0" smtClean="0">
                <a:solidFill>
                  <a:srgbClr val="00B050"/>
                </a:solidFill>
              </a:rPr>
              <a:t>Recap of </a:t>
            </a:r>
            <a:r>
              <a:rPr lang="en-IE" sz="3400" b="1" dirty="0">
                <a:solidFill>
                  <a:srgbClr val="00B050"/>
                </a:solidFill>
              </a:rPr>
              <a:t>vocabulary previously introduced</a:t>
            </a:r>
            <a:r>
              <a:rPr lang="en-IE" sz="3400" dirty="0"/>
              <a:t>.</a:t>
            </a:r>
          </a:p>
          <a:p>
            <a:pPr marL="0" indent="0">
              <a:buNone/>
              <a:defRPr/>
            </a:pPr>
            <a:r>
              <a:rPr lang="en-IE" sz="2800" dirty="0" smtClean="0"/>
              <a:t>	‘</a:t>
            </a:r>
            <a:r>
              <a:rPr lang="en-IE" sz="2800" dirty="0"/>
              <a:t>Give me some words related to algebra, we have been doing.’</a:t>
            </a:r>
          </a:p>
          <a:p>
            <a:pPr marL="0" indent="0">
              <a:buNone/>
              <a:defRPr/>
            </a:pPr>
            <a:endParaRPr lang="en-IE" sz="4000" dirty="0" smtClean="0"/>
          </a:p>
          <a:p>
            <a:pPr marL="0" indent="0">
              <a:buNone/>
              <a:defRPr/>
            </a:pPr>
            <a:endParaRPr lang="en-IE" sz="4000" dirty="0"/>
          </a:p>
          <a:p>
            <a:pPr marL="0" indent="0">
              <a:buNone/>
              <a:defRPr/>
            </a:pPr>
            <a:endParaRPr lang="en-IE" sz="4000" dirty="0" smtClean="0"/>
          </a:p>
          <a:p>
            <a:pPr marL="0" indent="0">
              <a:buNone/>
              <a:defRPr/>
            </a:pPr>
            <a:endParaRPr lang="en-IE" sz="4000" dirty="0"/>
          </a:p>
          <a:p>
            <a:pPr marL="487672" indent="-487672" eaLnBrk="1" hangingPunct="1">
              <a:defRPr/>
            </a:pPr>
            <a:r>
              <a:rPr lang="en-IE" sz="4000" b="1" dirty="0" smtClean="0">
                <a:solidFill>
                  <a:srgbClr val="00B050"/>
                </a:solidFill>
              </a:rPr>
              <a:t>Introduce </a:t>
            </a:r>
            <a:r>
              <a:rPr lang="en-IE" sz="4000" b="1" dirty="0">
                <a:solidFill>
                  <a:srgbClr val="00B050"/>
                </a:solidFill>
              </a:rPr>
              <a:t>and distribute worksheet</a:t>
            </a:r>
          </a:p>
          <a:p>
            <a:pPr marL="457200" indent="0">
              <a:buNone/>
              <a:defRPr/>
            </a:pPr>
            <a:r>
              <a:rPr lang="en-IE" sz="2800" dirty="0"/>
              <a:t>‘I have a worksheet for you </a:t>
            </a:r>
            <a:r>
              <a:rPr lang="en-IE" sz="2800" dirty="0" smtClean="0"/>
              <a:t>with </a:t>
            </a:r>
            <a:r>
              <a:rPr lang="en-IE" sz="2800" dirty="0"/>
              <a:t>a problem. The problem </a:t>
            </a:r>
            <a:r>
              <a:rPr lang="en-IE" sz="2800" dirty="0" smtClean="0"/>
              <a:t>might </a:t>
            </a:r>
            <a:r>
              <a:rPr lang="en-IE" sz="2800" dirty="0"/>
              <a:t>be easy </a:t>
            </a:r>
            <a:r>
              <a:rPr lang="en-IE" sz="2800" dirty="0" smtClean="0"/>
              <a:t>for </a:t>
            </a:r>
            <a:r>
              <a:rPr lang="en-IE" sz="2800" dirty="0"/>
              <a:t>you but the aim is to find as many ways as </a:t>
            </a:r>
            <a:r>
              <a:rPr lang="en-IE" sz="2800" dirty="0" smtClean="0"/>
              <a:t>possible </a:t>
            </a:r>
            <a:r>
              <a:rPr lang="en-IE" sz="2800" dirty="0"/>
              <a:t>to solve the problem.’</a:t>
            </a:r>
            <a:endParaRPr lang="en-IE" sz="2800" dirty="0">
              <a:solidFill>
                <a:srgbClr val="00B050"/>
              </a:solidFill>
            </a:endParaRPr>
          </a:p>
          <a:p>
            <a:pPr marL="0" indent="0" defTabSz="914400" eaLnBrk="1" hangingPunct="1">
              <a:buFont typeface="Wingdings" pitchFamily="2" charset="2"/>
              <a:buNone/>
              <a:defRPr/>
            </a:pPr>
            <a:endParaRPr lang="en-US" b="1" kern="0" dirty="0" smtClean="0">
              <a:solidFill>
                <a:srgbClr val="FF0000"/>
              </a:solidFill>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644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Design of Lesson</a:t>
            </a:r>
            <a:endParaRPr lang="en-IE" dirty="0"/>
          </a:p>
        </p:txBody>
      </p:sp>
      <p:sp>
        <p:nvSpPr>
          <p:cNvPr id="6" name="Rectangle 10"/>
          <p:cNvSpPr txBox="1">
            <a:spLocks noChangeArrowheads="1"/>
          </p:cNvSpPr>
          <p:nvPr/>
        </p:nvSpPr>
        <p:spPr bwMode="auto">
          <a:xfrm>
            <a:off x="1893888" y="2321124"/>
            <a:ext cx="10585177" cy="270752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487672" indent="-487672">
              <a:defRPr/>
            </a:pPr>
            <a:r>
              <a:rPr lang="en-IE" sz="3400" b="1" dirty="0" smtClean="0">
                <a:solidFill>
                  <a:srgbClr val="00B050"/>
                </a:solidFill>
                <a:latin typeface="+mj-lt"/>
              </a:rPr>
              <a:t>As students </a:t>
            </a:r>
            <a:r>
              <a:rPr lang="en-IE" sz="3600" b="1" dirty="0" smtClean="0">
                <a:solidFill>
                  <a:srgbClr val="00B050"/>
                </a:solidFill>
                <a:latin typeface="+mj-lt"/>
                <a:cs typeface="Arial" panose="020B0604020202020204" pitchFamily="34" charset="0"/>
              </a:rPr>
              <a:t>work, </a:t>
            </a:r>
            <a:r>
              <a:rPr lang="en-IE" sz="3600" b="1" dirty="0">
                <a:solidFill>
                  <a:srgbClr val="00B050"/>
                </a:solidFill>
                <a:latin typeface="+mj-lt"/>
                <a:cs typeface="Arial" panose="020B0604020202020204" pitchFamily="34" charset="0"/>
              </a:rPr>
              <a:t>the teacher walks around observing </a:t>
            </a:r>
            <a:r>
              <a:rPr lang="en-IE" sz="3600" b="1" dirty="0" smtClean="0">
                <a:solidFill>
                  <a:srgbClr val="00B050"/>
                </a:solidFill>
                <a:latin typeface="+mj-lt"/>
                <a:cs typeface="Arial" panose="020B0604020202020204" pitchFamily="34" charset="0"/>
              </a:rPr>
              <a:t>them</a:t>
            </a:r>
            <a:r>
              <a:rPr lang="en-IE" sz="3600" dirty="0" smtClean="0">
                <a:solidFill>
                  <a:srgbClr val="00B050"/>
                </a:solidFill>
                <a:latin typeface="+mj-lt"/>
                <a:cs typeface="Arial" panose="020B0604020202020204" pitchFamily="34" charset="0"/>
              </a:rPr>
              <a:t>. </a:t>
            </a:r>
            <a:r>
              <a:rPr lang="en-IE" sz="3600" dirty="0">
                <a:solidFill>
                  <a:srgbClr val="00B050"/>
                </a:solidFill>
                <a:latin typeface="+mj-lt"/>
                <a:cs typeface="Arial" panose="020B0604020202020204" pitchFamily="34" charset="0"/>
              </a:rPr>
              <a:t>Teacher notes the different methods being used and selects </a:t>
            </a:r>
            <a:r>
              <a:rPr lang="en-IE" sz="3600" dirty="0" smtClean="0">
                <a:solidFill>
                  <a:srgbClr val="00B050"/>
                </a:solidFill>
                <a:latin typeface="+mj-lt"/>
                <a:cs typeface="Arial" panose="020B0604020202020204" pitchFamily="34" charset="0"/>
              </a:rPr>
              <a:t>students who will demonstrate, on the board, one method each, in the order laid out as follows. </a:t>
            </a:r>
            <a:r>
              <a:rPr lang="en-IE" sz="2800" dirty="0" smtClean="0">
                <a:solidFill>
                  <a:srgbClr val="00B050"/>
                </a:solidFill>
                <a:latin typeface="+mj-lt"/>
              </a:rPr>
              <a:t>	</a:t>
            </a:r>
            <a:endParaRPr lang="en-IE" sz="4000" dirty="0" smtClean="0">
              <a:solidFill>
                <a:srgbClr val="00B050"/>
              </a:solidFill>
              <a:latin typeface="+mj-lt"/>
            </a:endParaRPr>
          </a:p>
          <a:p>
            <a:pPr marL="0" indent="0" defTabSz="914400" eaLnBrk="1" hangingPunct="1">
              <a:buFont typeface="Wingdings" pitchFamily="2" charset="2"/>
              <a:buNone/>
              <a:defRPr/>
            </a:pPr>
            <a:endParaRPr lang="en-US" b="1" kern="0" dirty="0" smtClean="0">
              <a:solidFill>
                <a:srgbClr val="FF0000"/>
              </a:solidFill>
              <a:ea typeface="+mn-ea"/>
              <a:cs typeface="+mn-cs"/>
            </a:endParaRPr>
          </a:p>
        </p:txBody>
      </p:sp>
      <p:pic>
        <p:nvPicPr>
          <p:cNvPr id="7" name="Picture 6" descr="C:\Users\Eilish\Pictures\2016-01-24\IMG_0507.JPG"/>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66938" y="5312839"/>
            <a:ext cx="3753579" cy="3530948"/>
          </a:xfrm>
          <a:prstGeom prst="rect">
            <a:avLst/>
          </a:prstGeom>
          <a:noFill/>
          <a:ln>
            <a:noFill/>
          </a:ln>
        </p:spPr>
      </p:pic>
      <p:pic>
        <p:nvPicPr>
          <p:cNvPr id="8" name="Picture 7" descr="C:\Users\Eilish\Pictures\2016-01-24\IMG_0511.JPG"/>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3573" t="11745" b="27749"/>
          <a:stretch/>
        </p:blipFill>
        <p:spPr bwMode="auto">
          <a:xfrm>
            <a:off x="7438504" y="6172944"/>
            <a:ext cx="4608513" cy="3091780"/>
          </a:xfrm>
          <a:prstGeom prst="rect">
            <a:avLst/>
          </a:prstGeom>
          <a:noFill/>
          <a:ln>
            <a:noFill/>
          </a:ln>
          <a:extLs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19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Trial and Error</a:t>
            </a:r>
            <a:br>
              <a:rPr lang="en-IE" dirty="0"/>
            </a:br>
            <a:endParaRPr lang="en-IE" dirty="0"/>
          </a:p>
        </p:txBody>
      </p:sp>
      <p:sp>
        <p:nvSpPr>
          <p:cNvPr id="4" name="Rectangle 3"/>
          <p:cNvSpPr/>
          <p:nvPr/>
        </p:nvSpPr>
        <p:spPr>
          <a:xfrm>
            <a:off x="875645" y="6963574"/>
            <a:ext cx="2236510" cy="754053"/>
          </a:xfrm>
          <a:prstGeom prst="rect">
            <a:avLst/>
          </a:prstGeom>
        </p:spPr>
        <p:txBody>
          <a:bodyPr wrap="none">
            <a:spAutoFit/>
          </a:bodyPr>
          <a:lstStyle/>
          <a:p>
            <a:r>
              <a:rPr lang="en-IE" dirty="0"/>
              <a:t>answers</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3625" y="1946970"/>
            <a:ext cx="6768752" cy="3837513"/>
          </a:xfrm>
          <a:prstGeom prst="rect">
            <a:avLst/>
          </a:prstGeom>
        </p:spPr>
      </p:pic>
      <p:sp>
        <p:nvSpPr>
          <p:cNvPr id="6" name="Rounded Rectangle 5"/>
          <p:cNvSpPr/>
          <p:nvPr/>
        </p:nvSpPr>
        <p:spPr bwMode="auto">
          <a:xfrm>
            <a:off x="7870552" y="6965032"/>
            <a:ext cx="4032448" cy="1296144"/>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Arial" charset="0"/>
                <a:ea typeface="ＭＳ Ｐゴシック" charset="0"/>
              </a:rPr>
              <a:t>Misconception:</a:t>
            </a:r>
          </a:p>
          <a:p>
            <a:pPr marL="0" marR="0" indent="0" algn="l" defTabSz="914400" rtl="0" eaLnBrk="0" fontAlgn="base" latinLnBrk="0" hangingPunct="0">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Arial" charset="0"/>
                <a:ea typeface="ＭＳ Ｐゴシック" charset="0"/>
              </a:rPr>
              <a:t>Having 2 equal signs in</a:t>
            </a:r>
            <a:r>
              <a:rPr kumimoji="0" lang="en-IE" sz="2400" b="0" i="0" u="none" strike="noStrike" cap="none" normalizeH="0" dirty="0" smtClean="0">
                <a:ln>
                  <a:noFill/>
                </a:ln>
                <a:solidFill>
                  <a:schemeClr val="tx1"/>
                </a:solidFill>
                <a:effectLst/>
                <a:latin typeface="Arial" charset="0"/>
                <a:ea typeface="ＭＳ Ｐゴシック" charset="0"/>
              </a:rPr>
              <a:t> an equation.</a:t>
            </a:r>
            <a:r>
              <a:rPr kumimoji="0" lang="en-IE" sz="2400" b="0" i="0" u="none" strike="noStrike" cap="none" normalizeH="0" baseline="0" dirty="0" smtClean="0">
                <a:ln>
                  <a:noFill/>
                </a:ln>
                <a:solidFill>
                  <a:schemeClr val="tx1"/>
                </a:solidFill>
                <a:effectLst/>
                <a:latin typeface="Arial" charset="0"/>
                <a:ea typeface="ＭＳ Ｐゴシック" charset="0"/>
              </a:rPr>
              <a:t> </a:t>
            </a:r>
            <a:endParaRPr kumimoji="0" lang="en-IE" sz="2400" b="0" i="0" u="none" strike="noStrike" cap="none" normalizeH="0" baseline="0" dirty="0">
              <a:ln>
                <a:noFill/>
              </a:ln>
              <a:solidFill>
                <a:schemeClr val="tx1"/>
              </a:solidFill>
              <a:effectLst/>
              <a:latin typeface="Arial" charset="0"/>
              <a:ea typeface="ＭＳ Ｐゴシック"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6995511" y="3663609"/>
            <a:ext cx="4414378" cy="6984776"/>
          </a:xfrm>
          <a:prstGeom prst="rect">
            <a:avLst/>
          </a:prstGeom>
        </p:spPr>
      </p:pic>
      <p:sp>
        <p:nvSpPr>
          <p:cNvPr id="8" name="Rounded Rectangle 7"/>
          <p:cNvSpPr/>
          <p:nvPr/>
        </p:nvSpPr>
        <p:spPr bwMode="auto">
          <a:xfrm>
            <a:off x="8158584" y="4300736"/>
            <a:ext cx="4536504" cy="838636"/>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IE" sz="2800" b="0" i="0" u="none" strike="noStrike" cap="none" normalizeH="0" baseline="0" dirty="0" smtClean="0">
                <a:ln>
                  <a:noFill/>
                </a:ln>
                <a:solidFill>
                  <a:schemeClr val="tx1"/>
                </a:solidFill>
                <a:effectLst/>
                <a:latin typeface="Arial" charset="0"/>
                <a:ea typeface="ＭＳ Ｐゴシック" charset="0"/>
              </a:rPr>
              <a:t>Systematic trial and error</a:t>
            </a:r>
            <a:endParaRPr kumimoji="0" lang="en-IE" sz="2800" b="0" i="0" u="none" strike="noStrike" cap="none" normalizeH="0" baseline="0" dirty="0">
              <a:ln>
                <a:noFill/>
              </a:ln>
              <a:solidFill>
                <a:schemeClr val="tx1"/>
              </a:solidFill>
              <a:effectLst/>
              <a:latin typeface="Arial" charset="0"/>
              <a:ea typeface="ＭＳ Ｐゴシック" charset="0"/>
            </a:endParaRPr>
          </a:p>
        </p:txBody>
      </p:sp>
      <p:sp>
        <p:nvSpPr>
          <p:cNvPr id="9" name="Rounded Rectangle 8"/>
          <p:cNvSpPr/>
          <p:nvPr/>
        </p:nvSpPr>
        <p:spPr bwMode="auto">
          <a:xfrm>
            <a:off x="6199646" y="1547714"/>
            <a:ext cx="3341812" cy="1512168"/>
          </a:xfrm>
          <a:prstGeom prst="roundRect">
            <a:avLst/>
          </a:prstGeom>
          <a:ln>
            <a:solidFill>
              <a:srgbClr val="C0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IE" sz="2800" b="0" i="0" u="none" strike="noStrike" cap="none" normalizeH="0" baseline="0" dirty="0" smtClean="0">
                <a:ln>
                  <a:noFill/>
                </a:ln>
                <a:solidFill>
                  <a:schemeClr val="tx1"/>
                </a:solidFill>
                <a:effectLst/>
                <a:latin typeface="Arial" charset="0"/>
                <a:ea typeface="ＭＳ Ｐゴシック" charset="0"/>
              </a:rPr>
              <a:t>Student insists on including</a:t>
            </a:r>
            <a:r>
              <a:rPr kumimoji="0" lang="en-IE" sz="2800" b="0" i="0" u="none" strike="noStrike" cap="none" normalizeH="0" dirty="0" smtClean="0">
                <a:ln>
                  <a:noFill/>
                </a:ln>
                <a:solidFill>
                  <a:schemeClr val="tx1"/>
                </a:solidFill>
                <a:effectLst/>
                <a:latin typeface="Arial" charset="0"/>
                <a:ea typeface="ＭＳ Ｐゴシック" charset="0"/>
              </a:rPr>
              <a:t> 65 in the equation</a:t>
            </a:r>
            <a:r>
              <a:rPr kumimoji="0" lang="en-IE" sz="2800" b="0" i="0" u="none" strike="noStrike" cap="none" normalizeH="0" baseline="0" dirty="0" smtClean="0">
                <a:ln>
                  <a:noFill/>
                </a:ln>
                <a:solidFill>
                  <a:schemeClr val="tx1"/>
                </a:solidFill>
                <a:effectLst/>
                <a:latin typeface="Arial" charset="0"/>
                <a:ea typeface="ＭＳ Ｐゴシック" charset="0"/>
              </a:rPr>
              <a:t>.</a:t>
            </a:r>
            <a:endParaRPr kumimoji="0" lang="en-IE" sz="2800" b="0" i="0" u="none" strike="noStrike" cap="none" normalizeH="0" baseline="0" dirty="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2475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Backtracking - numerical</a:t>
            </a:r>
            <a:endParaRPr lang="en-IE"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90812" y="6965032"/>
            <a:ext cx="6439799" cy="1838582"/>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8005" y="3003228"/>
            <a:ext cx="3673925" cy="4990684"/>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06056" y="1975408"/>
            <a:ext cx="3096344" cy="4583404"/>
          </a:xfrm>
          <a:prstGeom prst="rect">
            <a:avLst/>
          </a:prstGeom>
        </p:spPr>
      </p:pic>
      <p:sp>
        <p:nvSpPr>
          <p:cNvPr id="9" name="Rounded Rectangle 8"/>
          <p:cNvSpPr/>
          <p:nvPr/>
        </p:nvSpPr>
        <p:spPr bwMode="auto">
          <a:xfrm>
            <a:off x="8760742" y="5226546"/>
            <a:ext cx="3910112" cy="2016224"/>
          </a:xfrm>
          <a:prstGeom prst="roundRect">
            <a:avLst/>
          </a:prstGeom>
          <a:ln>
            <a:solidFill>
              <a:srgbClr val="C0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a:r>
              <a:rPr lang="en-IE" sz="2800" dirty="0" smtClean="0">
                <a:solidFill>
                  <a:srgbClr val="336666"/>
                </a:solidFill>
              </a:rPr>
              <a:t>Student works from left to right; </a:t>
            </a:r>
            <a:r>
              <a:rPr lang="en-IE" sz="2800" dirty="0">
                <a:solidFill>
                  <a:srgbClr val="336666"/>
                </a:solidFill>
              </a:rPr>
              <a:t>d</a:t>
            </a:r>
            <a:r>
              <a:rPr lang="en-IE" sz="2800" dirty="0" smtClean="0">
                <a:solidFill>
                  <a:srgbClr val="336666"/>
                </a:solidFill>
              </a:rPr>
              <a:t>oes not have the right concept of equal sign.</a:t>
            </a:r>
            <a:endParaRPr lang="en-IE" sz="2800" dirty="0">
              <a:solidFill>
                <a:srgbClr val="336666"/>
              </a:solidFill>
            </a:endParaRPr>
          </a:p>
        </p:txBody>
      </p:sp>
      <p:pic>
        <p:nvPicPr>
          <p:cNvPr id="10" name="Picture 9" descr="Screen Clippi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8514236" y="488699"/>
            <a:ext cx="2548945" cy="599655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4360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Backtracking – table format</a:t>
            </a:r>
            <a:endParaRPr lang="en-IE"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1479738" y="1834566"/>
            <a:ext cx="4428700" cy="5760640"/>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6903809" y="3322433"/>
            <a:ext cx="5565004" cy="579341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4203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66938" y="271463"/>
            <a:ext cx="10456142" cy="2171700"/>
          </a:xfrm>
        </p:spPr>
        <p:txBody>
          <a:bodyPr/>
          <a:lstStyle/>
          <a:p>
            <a:r>
              <a:rPr lang="en-IE" dirty="0" smtClean="0"/>
              <a:t>Backtracking – circle diagram</a:t>
            </a:r>
            <a:br>
              <a:rPr lang="en-IE" dirty="0" smtClean="0"/>
            </a:br>
            <a:endParaRPr lang="en-IE"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65896" y="2428528"/>
            <a:ext cx="9585711" cy="568863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6157793"/>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Further along </a:t>
            </a:r>
            <a:r>
              <a:rPr lang="en-IE" dirty="0"/>
              <a:t>the path to a formal approach…</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5780" y="2516358"/>
            <a:ext cx="5877746" cy="240063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798544" y="4300736"/>
            <a:ext cx="4989216" cy="5184576"/>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29792" y="5092824"/>
            <a:ext cx="6128005" cy="3965883"/>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33366" y="2438058"/>
            <a:ext cx="3581900" cy="2438741"/>
          </a:xfrm>
          <a:prstGeom prst="rect">
            <a:avLst/>
          </a:prstGeom>
        </p:spPr>
      </p:pic>
      <p:sp>
        <p:nvSpPr>
          <p:cNvPr id="8" name="Rounded Rectangle 7"/>
          <p:cNvSpPr/>
          <p:nvPr/>
        </p:nvSpPr>
        <p:spPr bwMode="auto">
          <a:xfrm>
            <a:off x="237704" y="7757120"/>
            <a:ext cx="1656184" cy="1512168"/>
          </a:xfrm>
          <a:prstGeom prst="roundRect">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defTabSz="914400" eaLnBrk="0"/>
            <a:r>
              <a:rPr lang="en-IE" sz="2400" dirty="0" smtClean="0">
                <a:solidFill>
                  <a:srgbClr val="336666"/>
                </a:solidFill>
              </a:rPr>
              <a:t>Student verifies answer.</a:t>
            </a:r>
            <a:endParaRPr lang="en-IE" sz="2400" dirty="0">
              <a:solidFill>
                <a:srgbClr val="336666"/>
              </a:solidFill>
            </a:endParaRPr>
          </a:p>
        </p:txBody>
      </p:sp>
      <p:sp>
        <p:nvSpPr>
          <p:cNvPr id="10" name="Rounded Rectangle 9"/>
          <p:cNvSpPr/>
          <p:nvPr/>
        </p:nvSpPr>
        <p:spPr bwMode="auto">
          <a:xfrm>
            <a:off x="10515266" y="2592216"/>
            <a:ext cx="2478762" cy="2401412"/>
          </a:xfrm>
          <a:prstGeom prst="roundRect">
            <a:avLst/>
          </a:prstGeom>
          <a:ln>
            <a:solidFill>
              <a:srgbClr val="C00000"/>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defTabSz="914400" eaLnBrk="0"/>
            <a:r>
              <a:rPr lang="en-IE" sz="2400" dirty="0" smtClean="0">
                <a:solidFill>
                  <a:srgbClr val="336666"/>
                </a:solidFill>
              </a:rPr>
              <a:t>Misconception: Students work from left to right, omitting brackets.</a:t>
            </a:r>
            <a:endParaRPr lang="en-IE" sz="2400" dirty="0">
              <a:solidFill>
                <a:srgbClr val="336666"/>
              </a:solidFill>
            </a:endParaRPr>
          </a:p>
        </p:txBody>
      </p:sp>
      <p:sp>
        <p:nvSpPr>
          <p:cNvPr id="11" name="Rounded Rectangle 10"/>
          <p:cNvSpPr/>
          <p:nvPr/>
        </p:nvSpPr>
        <p:spPr bwMode="auto">
          <a:xfrm>
            <a:off x="4702200" y="3220616"/>
            <a:ext cx="2088232" cy="1696377"/>
          </a:xfrm>
          <a:prstGeom prst="roundRect">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defTabSz="914400" eaLnBrk="0"/>
            <a:r>
              <a:rPr lang="en-IE" sz="2400" dirty="0">
                <a:solidFill>
                  <a:schemeClr val="tx1"/>
                </a:solidFill>
                <a:latin typeface="Arial" charset="0"/>
                <a:ea typeface="ＭＳ Ｐゴシック" charset="0"/>
              </a:rPr>
              <a:t>Student using an equation but x gets lost.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7240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 and even further</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29792" y="3004592"/>
            <a:ext cx="4651657" cy="421894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6802030" y="2920987"/>
            <a:ext cx="4572986" cy="603634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592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Many paths from word problems to linear </a:t>
            </a:r>
            <a:r>
              <a:rPr lang="en-IE" dirty="0" smtClean="0"/>
              <a:t>equations</a:t>
            </a:r>
            <a:endParaRPr lang="en-IE" dirty="0"/>
          </a:p>
        </p:txBody>
      </p:sp>
      <p:pic>
        <p:nvPicPr>
          <p:cNvPr id="4" name="Content Placeholder 3" descr="C:\Users\Eilish\Pictures\2016-01-24\IMG_0503.JPG"/>
          <p:cNvPicPr>
            <a:picLocks noGrp="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8559" t="16177" r="7082" b="66751"/>
          <a:stretch/>
        </p:blipFill>
        <p:spPr bwMode="auto">
          <a:xfrm rot="20918125">
            <a:off x="902602" y="3138206"/>
            <a:ext cx="6627449" cy="1561064"/>
          </a:xfrm>
          <a:prstGeom prst="rect">
            <a:avLst/>
          </a:prstGeom>
          <a:noFill/>
          <a:ln>
            <a:noFill/>
          </a:ln>
          <a:extLs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a:ext>
          </a:extLst>
        </p:spPr>
      </p:pic>
      <p:pic>
        <p:nvPicPr>
          <p:cNvPr id="5" name="Picture 4" descr="C:\Users\Eilish\Pictures\2016-01-24\IMG_0508.JPG"/>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4737" t="52298" r="25374" b="13353"/>
          <a:stretch/>
        </p:blipFill>
        <p:spPr bwMode="auto">
          <a:xfrm>
            <a:off x="7798544" y="4571311"/>
            <a:ext cx="4140000" cy="2016000"/>
          </a:xfrm>
          <a:prstGeom prst="rect">
            <a:avLst/>
          </a:prstGeom>
          <a:noFill/>
          <a:ln>
            <a:noFill/>
          </a:ln>
          <a:extLs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a:ext>
          </a:extLst>
        </p:spPr>
      </p:pic>
      <p:pic>
        <p:nvPicPr>
          <p:cNvPr id="6" name="Content Placeholder 7" descr="C:\Users\Eilish\Pictures\2016-01-24\IMG_0503.JPG"/>
          <p:cNvPicPr>
            <a:picLocks/>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8559" t="33915" r="34167" b="43912"/>
          <a:stretch/>
        </p:blipFill>
        <p:spPr bwMode="auto">
          <a:xfrm rot="406178">
            <a:off x="3118024" y="6073831"/>
            <a:ext cx="3325246" cy="2027499"/>
          </a:xfrm>
          <a:prstGeom prst="rect">
            <a:avLst/>
          </a:prstGeom>
          <a:noFill/>
          <a:ln>
            <a:noFill/>
          </a:ln>
          <a:effectLst/>
          <a:extLs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5377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Solving equation using </a:t>
            </a:r>
            <a:r>
              <a:rPr lang="en-IE" dirty="0" smtClean="0">
                <a:solidFill>
                  <a:srgbClr val="FF0000"/>
                </a:solidFill>
              </a:rPr>
              <a:t>‘</a:t>
            </a:r>
            <a:r>
              <a:rPr lang="en-IE" dirty="0" smtClean="0"/>
              <a:t>changing signs</a:t>
            </a:r>
            <a:r>
              <a:rPr lang="en-IE" dirty="0" smtClean="0">
                <a:solidFill>
                  <a:srgbClr val="FF0000"/>
                </a:solidFill>
              </a:rPr>
              <a:t>’</a:t>
            </a:r>
            <a:endParaRPr lang="en-IE"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696" y="3292624"/>
            <a:ext cx="5796018" cy="6081068"/>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6867500" y="-36361"/>
            <a:ext cx="3744417" cy="853018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7858055" y="5841599"/>
            <a:ext cx="3265354" cy="424847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5860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Solving equation using balancing method</a:t>
            </a:r>
            <a:endParaRPr lang="en-IE"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3728" y="2716560"/>
            <a:ext cx="5354408" cy="4437888"/>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084934" y="2142055"/>
            <a:ext cx="4752528" cy="4471996"/>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4012447" y="4990489"/>
            <a:ext cx="4043804" cy="482453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8230108"/>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Surprise method</a:t>
            </a:r>
            <a:endParaRPr lang="en-IE"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3417962" y="-175666"/>
            <a:ext cx="3144539" cy="8496943"/>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2455055" y="4387641"/>
            <a:ext cx="3702205" cy="6552729"/>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8186303" y="4447391"/>
            <a:ext cx="4328088" cy="4959587"/>
          </a:xfrm>
          <a:prstGeom prst="rect">
            <a:avLst/>
          </a:prstGeom>
        </p:spPr>
      </p:pic>
      <p:sp>
        <p:nvSpPr>
          <p:cNvPr id="11" name="Rounded Rectangle 10"/>
          <p:cNvSpPr/>
          <p:nvPr/>
        </p:nvSpPr>
        <p:spPr bwMode="auto">
          <a:xfrm>
            <a:off x="8950672" y="1492424"/>
            <a:ext cx="3450188" cy="1224135"/>
          </a:xfrm>
          <a:prstGeom prst="roundRect">
            <a:avLst/>
          </a:prstGeom>
          <a:ln>
            <a:solidFill>
              <a:srgbClr val="0070C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914400" eaLnBrk="0"/>
            <a:r>
              <a:rPr lang="en-IE" sz="2800" dirty="0" smtClean="0">
                <a:solidFill>
                  <a:srgbClr val="0070C0"/>
                </a:solidFill>
              </a:rPr>
              <a:t>Students do multiplication first.</a:t>
            </a:r>
            <a:endParaRPr lang="en-IE" sz="2800" dirty="0">
              <a:solidFill>
                <a:srgbClr val="0070C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822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Being creative</a:t>
            </a:r>
            <a:endParaRPr lang="en-IE"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4560204" y="-1173892"/>
            <a:ext cx="2880320" cy="10229176"/>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6256559" y="3445108"/>
            <a:ext cx="3998726" cy="7294157"/>
          </a:xfrm>
          <a:prstGeom prst="rect">
            <a:avLst/>
          </a:prstGeom>
        </p:spPr>
      </p:pic>
      <p:sp>
        <p:nvSpPr>
          <p:cNvPr id="6" name="Rounded Rectangle 5"/>
          <p:cNvSpPr/>
          <p:nvPr/>
        </p:nvSpPr>
        <p:spPr bwMode="auto">
          <a:xfrm>
            <a:off x="1893888" y="7613104"/>
            <a:ext cx="3024336" cy="1152129"/>
          </a:xfrm>
          <a:prstGeom prst="roundRect">
            <a:avLst/>
          </a:prstGeom>
          <a:ln>
            <a:solidFill>
              <a:srgbClr val="0070C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IE" sz="2800" b="0" i="0" u="none" strike="noStrike" cap="none" normalizeH="0" baseline="0" dirty="0" smtClean="0">
                <a:ln>
                  <a:noFill/>
                </a:ln>
                <a:solidFill>
                  <a:srgbClr val="0070C0"/>
                </a:solidFill>
                <a:effectLst/>
                <a:latin typeface="Arial" charset="0"/>
                <a:ea typeface="ＭＳ Ｐゴシック" charset="0"/>
              </a:rPr>
              <a:t>A challenge to the teacher. </a:t>
            </a:r>
            <a:endParaRPr kumimoji="0" lang="en-IE" sz="2800" b="0" i="0" u="none" strike="noStrike" cap="none" normalizeH="0" baseline="0" dirty="0">
              <a:ln>
                <a:noFill/>
              </a:ln>
              <a:solidFill>
                <a:srgbClr val="0070C0"/>
              </a:solidFill>
              <a:effectLst/>
              <a:latin typeface="Arial" charset="0"/>
              <a:ea typeface="ＭＳ Ｐゴシック"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030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err="1" smtClean="0"/>
              <a:t>Boardplan</a:t>
            </a:r>
            <a:endParaRPr lang="en-IE" dirty="0"/>
          </a:p>
        </p:txBody>
      </p:sp>
      <p:sp>
        <p:nvSpPr>
          <p:cNvPr id="6" name="Rectangle 10"/>
          <p:cNvSpPr txBox="1">
            <a:spLocks noChangeArrowheads="1"/>
          </p:cNvSpPr>
          <p:nvPr/>
        </p:nvSpPr>
        <p:spPr bwMode="auto">
          <a:xfrm>
            <a:off x="1893888" y="2321124"/>
            <a:ext cx="10585177" cy="135376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487672" indent="-487672">
              <a:defRPr/>
            </a:pPr>
            <a:r>
              <a:rPr lang="en-IE" sz="3400" b="1" dirty="0" smtClean="0">
                <a:solidFill>
                  <a:srgbClr val="00B050"/>
                </a:solidFill>
              </a:rPr>
              <a:t>Students </a:t>
            </a:r>
            <a:r>
              <a:rPr lang="en-IE" sz="3600" b="1" dirty="0">
                <a:solidFill>
                  <a:srgbClr val="00B050"/>
                </a:solidFill>
              </a:rPr>
              <a:t>present their work at the board and explain their answer to the class</a:t>
            </a:r>
            <a:r>
              <a:rPr lang="en-IE" sz="3600" b="1" dirty="0" smtClean="0">
                <a:solidFill>
                  <a:srgbClr val="00B050"/>
                </a:solidFill>
              </a:rPr>
              <a:t>.</a:t>
            </a:r>
            <a:r>
              <a:rPr lang="en-IE" sz="2800" dirty="0" smtClean="0"/>
              <a:t>	</a:t>
            </a:r>
            <a:endParaRPr lang="en-IE" sz="4000" dirty="0" smtClean="0"/>
          </a:p>
          <a:p>
            <a:pPr marL="0" indent="0" defTabSz="914400" eaLnBrk="1" hangingPunct="1">
              <a:buFont typeface="Wingdings" pitchFamily="2" charset="2"/>
              <a:buNone/>
              <a:defRPr/>
            </a:pPr>
            <a:endParaRPr lang="en-US" b="1" kern="0" dirty="0" smtClean="0">
              <a:solidFill>
                <a:srgbClr val="FF0000"/>
              </a:solidFill>
              <a:ea typeface="+mn-ea"/>
              <a:cs typeface="+mn-cs"/>
            </a:endParaRPr>
          </a:p>
        </p:txBody>
      </p:sp>
      <p:pic>
        <p:nvPicPr>
          <p:cNvPr id="10" name="Picture 9" descr="C:\Users\Mieke\AppData\Local\Microsoft\Windows\Temporary Internet Files\Content.Outlook\49JFB2CI\image (2).jpg"/>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37904" y="3660030"/>
            <a:ext cx="10729192" cy="5393234"/>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345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Presentation of work</a:t>
            </a:r>
            <a:endParaRPr lang="en-IE" dirty="0"/>
          </a:p>
        </p:txBody>
      </p:sp>
      <p:sp>
        <p:nvSpPr>
          <p:cNvPr id="3" name="Content Placeholder 2"/>
          <p:cNvSpPr>
            <a:spLocks noGrp="1"/>
          </p:cNvSpPr>
          <p:nvPr>
            <p:ph idx="1"/>
          </p:nvPr>
        </p:nvSpPr>
        <p:spPr/>
        <p:txBody>
          <a:bodyPr/>
          <a:lstStyle/>
          <a:p>
            <a:pPr lvl="0"/>
            <a:r>
              <a:rPr lang="en-IE" dirty="0"/>
              <a:t>Teacher calls particular students to the board to present their solution</a:t>
            </a:r>
          </a:p>
          <a:p>
            <a:pPr lvl="0"/>
            <a:r>
              <a:rPr lang="en-IE" dirty="0"/>
              <a:t>Teacher highlights connections between methods. “Can you show me where that step is done in </a:t>
            </a:r>
            <a:r>
              <a:rPr lang="en-IE" dirty="0" smtClean="0"/>
              <a:t>another method?” </a:t>
            </a:r>
            <a:endParaRPr lang="en-IE" dirty="0"/>
          </a:p>
          <a:p>
            <a:r>
              <a:rPr lang="en-IE" dirty="0"/>
              <a:t>“Did anyone come up with another method?”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494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Presentation of work: </a:t>
            </a:r>
            <a:br>
              <a:rPr lang="en-IE" dirty="0" smtClean="0"/>
            </a:br>
            <a:r>
              <a:rPr lang="en-IE" dirty="0"/>
              <a:t>	T</a:t>
            </a:r>
            <a:r>
              <a:rPr lang="en-IE" dirty="0" smtClean="0"/>
              <a:t>rial and error</a:t>
            </a:r>
            <a:endParaRPr lang="en-IE"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01800" y="2932584"/>
            <a:ext cx="4894309" cy="2232248"/>
          </a:xfrm>
          <a:prstGeom prst="rect">
            <a:avLst/>
          </a:prstGeom>
        </p:spPr>
      </p:pic>
      <p:sp>
        <p:nvSpPr>
          <p:cNvPr id="8" name="Rounded Rectangle 7"/>
          <p:cNvSpPr/>
          <p:nvPr/>
        </p:nvSpPr>
        <p:spPr bwMode="auto">
          <a:xfrm>
            <a:off x="1821880" y="6929028"/>
            <a:ext cx="9865096" cy="1404156"/>
          </a:xfrm>
          <a:prstGeom prst="roundRect">
            <a:avLst/>
          </a:prstGeom>
          <a:ln>
            <a:solidFill>
              <a:srgbClr val="0070C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lvl="0"/>
            <a:r>
              <a:rPr lang="en-IE" sz="2800" dirty="0" smtClean="0"/>
              <a:t>This </a:t>
            </a:r>
            <a:r>
              <a:rPr lang="en-IE" sz="2800" dirty="0"/>
              <a:t>goes some way to addressing our objective of seeing the efficiency of a formal approach to problem solving. </a:t>
            </a:r>
          </a:p>
        </p:txBody>
      </p:sp>
      <p:sp>
        <p:nvSpPr>
          <p:cNvPr id="9" name="Rounded Rectangle 8"/>
          <p:cNvSpPr/>
          <p:nvPr/>
        </p:nvSpPr>
        <p:spPr bwMode="auto">
          <a:xfrm>
            <a:off x="6286376" y="2550654"/>
            <a:ext cx="6048672" cy="1530846"/>
          </a:xfrm>
          <a:prstGeom prst="roundRect">
            <a:avLst/>
          </a:prstGeom>
          <a:ln>
            <a:solidFill>
              <a:srgbClr val="0070C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r>
              <a:rPr lang="en-IE" sz="2800" dirty="0"/>
              <a:t>Student comment: </a:t>
            </a:r>
            <a:r>
              <a:rPr lang="en-IE" sz="2800" dirty="0" smtClean="0"/>
              <a:t>“That </a:t>
            </a:r>
            <a:r>
              <a:rPr lang="en-IE" sz="2800" dirty="0"/>
              <a:t>will take ages to get to the </a:t>
            </a:r>
            <a:r>
              <a:rPr lang="en-IE" sz="2800" dirty="0" smtClean="0"/>
              <a:t>answer.”</a:t>
            </a:r>
            <a:endParaRPr lang="en-IE" sz="2800" dirty="0"/>
          </a:p>
        </p:txBody>
      </p:sp>
      <p:sp>
        <p:nvSpPr>
          <p:cNvPr id="10" name="Rounded Rectangle 9"/>
          <p:cNvSpPr/>
          <p:nvPr/>
        </p:nvSpPr>
        <p:spPr bwMode="auto">
          <a:xfrm>
            <a:off x="6321648" y="4759449"/>
            <a:ext cx="6048672" cy="1530846"/>
          </a:xfrm>
          <a:prstGeom prst="roundRect">
            <a:avLst/>
          </a:prstGeom>
          <a:ln>
            <a:solidFill>
              <a:srgbClr val="0070C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lvl="0"/>
            <a:r>
              <a:rPr lang="en-IE" sz="2800" dirty="0" smtClean="0"/>
              <a:t>Teacher’s reply: </a:t>
            </a:r>
          </a:p>
          <a:p>
            <a:pPr lvl="0"/>
            <a:r>
              <a:rPr lang="en-IE" sz="2800" dirty="0" smtClean="0"/>
              <a:t>Not </a:t>
            </a:r>
            <a:r>
              <a:rPr lang="en-IE" sz="2800" dirty="0"/>
              <a:t>a great approach. </a:t>
            </a:r>
            <a:r>
              <a:rPr lang="en-IE" sz="2800" dirty="0" smtClean="0"/>
              <a:t>But </a:t>
            </a:r>
            <a:r>
              <a:rPr lang="en-IE" sz="2800" dirty="0"/>
              <a:t>if all else fails, it is </a:t>
            </a:r>
            <a:r>
              <a:rPr lang="en-IE" sz="2800" dirty="0" smtClean="0"/>
              <a:t>something.</a:t>
            </a:r>
            <a:endParaRPr lang="en-IE"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241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Student evaluation</a:t>
            </a:r>
            <a:endParaRPr lang="en-IE" dirty="0"/>
          </a:p>
        </p:txBody>
      </p:sp>
      <p:sp>
        <p:nvSpPr>
          <p:cNvPr id="6" name="Rectangle 10"/>
          <p:cNvSpPr txBox="1">
            <a:spLocks noChangeArrowheads="1"/>
          </p:cNvSpPr>
          <p:nvPr/>
        </p:nvSpPr>
        <p:spPr bwMode="auto">
          <a:xfrm>
            <a:off x="1893888" y="2321124"/>
            <a:ext cx="10585177" cy="313174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487672" indent="-487672">
              <a:defRPr/>
            </a:pPr>
            <a:r>
              <a:rPr lang="en-IE" sz="4000" b="1" dirty="0" smtClean="0">
                <a:solidFill>
                  <a:srgbClr val="00B050"/>
                </a:solidFill>
              </a:rPr>
              <a:t>Students were asked 2 questions:</a:t>
            </a:r>
          </a:p>
          <a:p>
            <a:pPr marL="1055997" lvl="1" indent="-487672">
              <a:defRPr/>
            </a:pPr>
            <a:r>
              <a:rPr lang="en-IE" dirty="0" smtClean="0"/>
              <a:t>What did you learn from this lesson?</a:t>
            </a:r>
          </a:p>
          <a:p>
            <a:pPr marL="1055997" lvl="1" indent="-487672">
              <a:defRPr/>
            </a:pPr>
            <a:r>
              <a:rPr lang="en-IE" dirty="0" smtClean="0"/>
              <a:t>What could be improved?</a:t>
            </a:r>
          </a:p>
          <a:p>
            <a:pPr marL="1055997" lvl="1" indent="-487672">
              <a:defRPr/>
            </a:pPr>
            <a:endParaRPr lang="en-IE" sz="3700" dirty="0" smtClean="0"/>
          </a:p>
          <a:p>
            <a:pPr marL="0" indent="0" defTabSz="914400" eaLnBrk="1" hangingPunct="1">
              <a:buFont typeface="Wingdings" pitchFamily="2" charset="2"/>
              <a:buNone/>
              <a:defRPr/>
            </a:pPr>
            <a:endParaRPr lang="en-US" b="1" kern="0" dirty="0" smtClean="0">
              <a:solidFill>
                <a:srgbClr val="FF0000"/>
              </a:solidFill>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144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did you learn from this lesson</a:t>
            </a:r>
            <a:r>
              <a:rPr lang="en-IE" dirty="0" smtClean="0"/>
              <a:t>? </a:t>
            </a:r>
            <a:endParaRPr lang="en-IE" dirty="0"/>
          </a:p>
        </p:txBody>
      </p:sp>
      <p:sp>
        <p:nvSpPr>
          <p:cNvPr id="3" name="Content Placeholder 2"/>
          <p:cNvSpPr>
            <a:spLocks noGrp="1"/>
          </p:cNvSpPr>
          <p:nvPr>
            <p:ph idx="1"/>
          </p:nvPr>
        </p:nvSpPr>
        <p:spPr>
          <a:xfrm>
            <a:off x="741760" y="2709863"/>
            <a:ext cx="12025336" cy="5851525"/>
          </a:xfrm>
        </p:spPr>
        <p:txBody>
          <a:bodyPr/>
          <a:lstStyle/>
          <a:p>
            <a:pPr lvl="0"/>
            <a:r>
              <a:rPr lang="en-IE" dirty="0" smtClean="0"/>
              <a:t>I </a:t>
            </a:r>
            <a:r>
              <a:rPr lang="en-IE" dirty="0"/>
              <a:t>learned multiple ways of solving an </a:t>
            </a:r>
            <a:r>
              <a:rPr lang="en-IE" dirty="0" smtClean="0"/>
              <a:t>equation.</a:t>
            </a:r>
            <a:endParaRPr lang="en-IE" dirty="0"/>
          </a:p>
          <a:p>
            <a:pPr lvl="0"/>
            <a:r>
              <a:rPr lang="en-IE" dirty="0"/>
              <a:t>There are more than 2 or 3 ways of doing an </a:t>
            </a:r>
            <a:r>
              <a:rPr lang="en-IE" dirty="0" smtClean="0"/>
              <a:t>equation.</a:t>
            </a:r>
            <a:endParaRPr lang="en-IE" dirty="0"/>
          </a:p>
          <a:p>
            <a:pPr lvl="0"/>
            <a:r>
              <a:rPr lang="en-IE" dirty="0" smtClean="0">
                <a:solidFill>
                  <a:srgbClr val="0070C0"/>
                </a:solidFill>
              </a:rPr>
              <a:t>I </a:t>
            </a:r>
            <a:r>
              <a:rPr lang="en-IE" dirty="0">
                <a:solidFill>
                  <a:srgbClr val="0070C0"/>
                </a:solidFill>
              </a:rPr>
              <a:t>learned that there are many ways to approach one </a:t>
            </a:r>
            <a:r>
              <a:rPr lang="en-IE" dirty="0" smtClean="0">
                <a:solidFill>
                  <a:srgbClr val="0070C0"/>
                </a:solidFill>
              </a:rPr>
              <a:t>question.</a:t>
            </a:r>
            <a:endParaRPr lang="en-IE" dirty="0">
              <a:solidFill>
                <a:srgbClr val="0070C0"/>
              </a:solidFill>
            </a:endParaRPr>
          </a:p>
          <a:p>
            <a:pPr lvl="0"/>
            <a:r>
              <a:rPr lang="en-IE" dirty="0"/>
              <a:t>I learned that there are more ways than I thought to solve this type of problem. Some of these suit certain problems and less so others. I learnt some of the new ways that were shown. </a:t>
            </a:r>
          </a:p>
          <a:p>
            <a:pPr lvl="0"/>
            <a:r>
              <a:rPr lang="en-IE" dirty="0"/>
              <a:t>I learned another way to solve equations</a:t>
            </a:r>
          </a:p>
          <a:p>
            <a:pPr lvl="0"/>
            <a:r>
              <a:rPr lang="en-IE" dirty="0"/>
              <a:t>I learned different ways of figuring out sums</a:t>
            </a:r>
          </a:p>
          <a:p>
            <a:pPr lvl="0"/>
            <a:r>
              <a:rPr lang="en-IE" dirty="0"/>
              <a:t>I learned two new ways of solving algebraic equations: table and backtracking and </a:t>
            </a:r>
            <a:r>
              <a:rPr lang="en-IE" dirty="0" err="1"/>
              <a:t>Varisnavi’s</a:t>
            </a:r>
            <a:r>
              <a:rPr lang="en-IE" dirty="0"/>
              <a:t> way. </a:t>
            </a:r>
          </a:p>
          <a:p>
            <a:pPr lvl="0"/>
            <a:r>
              <a:rPr lang="en-IE" dirty="0"/>
              <a:t> I learned a lot and that it is easier to do the problem many ways. </a:t>
            </a:r>
          </a:p>
          <a:p>
            <a:pPr lvl="0"/>
            <a:r>
              <a:rPr lang="en-IE" dirty="0"/>
              <a:t>Not much, just one more way</a:t>
            </a:r>
          </a:p>
          <a:p>
            <a:pPr lvl="0"/>
            <a:r>
              <a:rPr lang="en-IE" dirty="0"/>
              <a:t>I learned many other ways to solve algebraic equations</a:t>
            </a:r>
          </a:p>
          <a:p>
            <a:pPr lvl="0"/>
            <a:r>
              <a:rPr lang="en-IE" dirty="0"/>
              <a:t>I learned there are many ways to do maths and to always try them all. </a:t>
            </a:r>
          </a:p>
          <a:p>
            <a:pPr lvl="0"/>
            <a:r>
              <a:rPr lang="en-IE" dirty="0"/>
              <a:t>Different people have different ways of solving problems</a:t>
            </a:r>
          </a:p>
          <a:p>
            <a:pPr lvl="0"/>
            <a:r>
              <a:rPr lang="en-IE" dirty="0"/>
              <a:t>I learnt that there are a lot of different methods to use for just one question and that the easier methods will be easier for easier question but a heard method might be better for a harder question. </a:t>
            </a:r>
          </a:p>
          <a:p>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792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did you learn from this lesson</a:t>
            </a:r>
            <a:r>
              <a:rPr lang="en-IE" dirty="0" smtClean="0"/>
              <a:t>? </a:t>
            </a:r>
            <a:endParaRPr lang="en-IE" dirty="0"/>
          </a:p>
        </p:txBody>
      </p:sp>
      <p:sp>
        <p:nvSpPr>
          <p:cNvPr id="3" name="Content Placeholder 2"/>
          <p:cNvSpPr>
            <a:spLocks noGrp="1"/>
          </p:cNvSpPr>
          <p:nvPr>
            <p:ph idx="1"/>
          </p:nvPr>
        </p:nvSpPr>
        <p:spPr>
          <a:xfrm>
            <a:off x="741760" y="2709863"/>
            <a:ext cx="12025336" cy="5851525"/>
          </a:xfrm>
        </p:spPr>
        <p:txBody>
          <a:bodyPr/>
          <a:lstStyle/>
          <a:p>
            <a:pPr lvl="0"/>
            <a:r>
              <a:rPr lang="en-IE" dirty="0" smtClean="0"/>
              <a:t>I </a:t>
            </a:r>
            <a:r>
              <a:rPr lang="en-IE" dirty="0"/>
              <a:t>learned another way to solve </a:t>
            </a:r>
            <a:r>
              <a:rPr lang="en-IE" dirty="0" smtClean="0"/>
              <a:t>equations.</a:t>
            </a:r>
            <a:endParaRPr lang="en-IE" dirty="0"/>
          </a:p>
          <a:p>
            <a:pPr lvl="0"/>
            <a:r>
              <a:rPr lang="en-IE" dirty="0"/>
              <a:t>I learned different ways of figuring out </a:t>
            </a:r>
            <a:r>
              <a:rPr lang="en-IE" dirty="0" smtClean="0"/>
              <a:t>sums.</a:t>
            </a:r>
            <a:endParaRPr lang="en-IE" dirty="0"/>
          </a:p>
          <a:p>
            <a:pPr lvl="0"/>
            <a:r>
              <a:rPr lang="en-IE" dirty="0" smtClean="0"/>
              <a:t>I learned two new ways of solving algebraic equations: table and backtracking and </a:t>
            </a:r>
            <a:r>
              <a:rPr lang="en-IE" dirty="0" err="1" smtClean="0"/>
              <a:t>Vaishnavi’s</a:t>
            </a:r>
            <a:r>
              <a:rPr lang="en-IE" dirty="0" smtClean="0"/>
              <a:t> way. </a:t>
            </a:r>
          </a:p>
          <a:p>
            <a:pPr lvl="0"/>
            <a:r>
              <a:rPr lang="en-IE" dirty="0" smtClean="0"/>
              <a:t>I </a:t>
            </a:r>
            <a:r>
              <a:rPr lang="en-IE" dirty="0"/>
              <a:t>learned many other ways to solve algebraic </a:t>
            </a:r>
            <a:r>
              <a:rPr lang="en-IE" dirty="0" smtClean="0"/>
              <a:t>equations.</a:t>
            </a:r>
            <a:endParaRPr lang="en-IE" dirty="0"/>
          </a:p>
          <a:p>
            <a:pPr lvl="0"/>
            <a:r>
              <a:rPr lang="en-IE" dirty="0">
                <a:solidFill>
                  <a:srgbClr val="0070C0"/>
                </a:solidFill>
              </a:rPr>
              <a:t>I learned there are many ways to do maths and to always try them all. </a:t>
            </a:r>
          </a:p>
          <a:p>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1158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902000" y="1852464"/>
            <a:ext cx="9212262" cy="6768752"/>
          </a:xfrm>
        </p:spPr>
        <p:txBody>
          <a:bodyPr/>
          <a:lstStyle/>
          <a:p>
            <a:pPr algn="ctr" eaLnBrk="1" hangingPunct="1">
              <a:defRPr/>
            </a:pPr>
            <a:r>
              <a:rPr lang="en-US" altLang="en-US" sz="5400" dirty="0" smtClean="0"/>
              <a:t>Philip Brady </a:t>
            </a:r>
            <a:r>
              <a:rPr lang="en-US" altLang="en-US" sz="4400" dirty="0"/>
              <a:t>– </a:t>
            </a:r>
            <a:r>
              <a:rPr lang="en-US" altLang="en-US" sz="4400" dirty="0" smtClean="0"/>
              <a:t>John </a:t>
            </a:r>
            <a:r>
              <a:rPr lang="en-US" altLang="en-US" sz="4400" dirty="0" err="1" smtClean="0"/>
              <a:t>Scottus</a:t>
            </a:r>
            <a:r>
              <a:rPr lang="en-US" altLang="en-US" sz="4400" dirty="0" smtClean="0"/>
              <a:t> Secondary School, Dublin</a:t>
            </a:r>
            <a:r>
              <a:rPr lang="en-US" altLang="en-US" sz="5400" dirty="0" smtClean="0"/>
              <a:t/>
            </a:r>
            <a:br>
              <a:rPr lang="en-US" altLang="en-US" sz="5400" dirty="0" smtClean="0"/>
            </a:br>
            <a:r>
              <a:rPr lang="en-US" altLang="en-US" sz="5400" dirty="0"/>
              <a:t/>
            </a:r>
            <a:br>
              <a:rPr lang="en-US" altLang="en-US" sz="5400" dirty="0"/>
            </a:br>
            <a:r>
              <a:rPr lang="en-US" altLang="en-US" sz="5400" dirty="0" smtClean="0"/>
              <a:t> </a:t>
            </a:r>
            <a:r>
              <a:rPr lang="en-US" altLang="en-US" sz="5400" dirty="0" err="1" smtClean="0"/>
              <a:t>Mieke</a:t>
            </a:r>
            <a:r>
              <a:rPr lang="en-US" altLang="en-US" sz="5400" dirty="0" smtClean="0"/>
              <a:t> Sanders </a:t>
            </a:r>
            <a:r>
              <a:rPr lang="en-US" altLang="en-US" sz="4400" dirty="0" smtClean="0"/>
              <a:t>– Killinarden Community School, Dublin</a:t>
            </a:r>
            <a:br>
              <a:rPr lang="en-US" altLang="en-US" sz="4400" dirty="0" smtClean="0"/>
            </a:br>
            <a:r>
              <a:rPr lang="en-US" altLang="en-US" sz="5400" dirty="0"/>
              <a:t/>
            </a:r>
            <a:br>
              <a:rPr lang="en-US" altLang="en-US" sz="5400" dirty="0"/>
            </a:br>
            <a:r>
              <a:rPr lang="en-US" altLang="en-US" sz="5400" dirty="0" smtClean="0"/>
              <a:t> Eilish O’Leary </a:t>
            </a:r>
            <a:r>
              <a:rPr lang="en-US" altLang="en-US" sz="4400" dirty="0" smtClean="0"/>
              <a:t>– Holy Family Secondary School, </a:t>
            </a:r>
            <a:r>
              <a:rPr lang="en-US" altLang="en-US" sz="4400" dirty="0" err="1" smtClean="0"/>
              <a:t>Newbridge</a:t>
            </a:r>
            <a:endParaRPr lang="en-US" altLang="en-US" sz="4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473853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did you learn from this lesson</a:t>
            </a:r>
            <a:r>
              <a:rPr lang="en-IE" dirty="0" smtClean="0"/>
              <a:t>? </a:t>
            </a:r>
            <a:endParaRPr lang="en-IE" dirty="0"/>
          </a:p>
        </p:txBody>
      </p:sp>
      <p:sp>
        <p:nvSpPr>
          <p:cNvPr id="3" name="Content Placeholder 2"/>
          <p:cNvSpPr>
            <a:spLocks noGrp="1"/>
          </p:cNvSpPr>
          <p:nvPr>
            <p:ph idx="1"/>
          </p:nvPr>
        </p:nvSpPr>
        <p:spPr>
          <a:xfrm>
            <a:off x="525736" y="2709863"/>
            <a:ext cx="12241360" cy="5851525"/>
          </a:xfrm>
        </p:spPr>
        <p:txBody>
          <a:bodyPr/>
          <a:lstStyle/>
          <a:p>
            <a:r>
              <a:rPr lang="en-IE" dirty="0" smtClean="0"/>
              <a:t>Nothing really  ?? Not </a:t>
            </a:r>
            <a:r>
              <a:rPr lang="en-IE" dirty="0"/>
              <a:t>much, just one more </a:t>
            </a:r>
            <a:r>
              <a:rPr lang="en-IE" dirty="0" smtClean="0"/>
              <a:t>way</a:t>
            </a:r>
            <a:endParaRPr lang="en-IE" dirty="0"/>
          </a:p>
          <a:p>
            <a:pPr lvl="0"/>
            <a:r>
              <a:rPr lang="en-IE" dirty="0" smtClean="0">
                <a:solidFill>
                  <a:srgbClr val="0070C0"/>
                </a:solidFill>
              </a:rPr>
              <a:t>Different </a:t>
            </a:r>
            <a:r>
              <a:rPr lang="en-IE" dirty="0">
                <a:solidFill>
                  <a:srgbClr val="0070C0"/>
                </a:solidFill>
              </a:rPr>
              <a:t>people have different ways of solving </a:t>
            </a:r>
            <a:r>
              <a:rPr lang="en-IE" dirty="0" smtClean="0">
                <a:solidFill>
                  <a:srgbClr val="0070C0"/>
                </a:solidFill>
              </a:rPr>
              <a:t>problems.</a:t>
            </a:r>
          </a:p>
          <a:p>
            <a:r>
              <a:rPr lang="en-IE" dirty="0"/>
              <a:t>I learned a lot and that it is easier to do the problem many ways. </a:t>
            </a:r>
          </a:p>
          <a:p>
            <a:pPr lvl="0"/>
            <a:r>
              <a:rPr lang="en-IE" dirty="0">
                <a:solidFill>
                  <a:srgbClr val="0070C0"/>
                </a:solidFill>
              </a:rPr>
              <a:t>I learnt that there are a lot of different methods to use for just one question and that the easier methods will be easier for easier question but a </a:t>
            </a:r>
            <a:r>
              <a:rPr lang="en-IE" dirty="0" smtClean="0">
                <a:solidFill>
                  <a:srgbClr val="0070C0"/>
                </a:solidFill>
              </a:rPr>
              <a:t>hard </a:t>
            </a:r>
            <a:r>
              <a:rPr lang="en-IE" dirty="0">
                <a:solidFill>
                  <a:srgbClr val="0070C0"/>
                </a:solidFill>
              </a:rPr>
              <a:t>method might be better for a harder question. </a:t>
            </a:r>
          </a:p>
          <a:p>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3314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could be improved</a:t>
            </a:r>
            <a:r>
              <a:rPr lang="en-IE" dirty="0" smtClean="0"/>
              <a:t>?</a:t>
            </a:r>
            <a:endParaRPr lang="en-IE" dirty="0"/>
          </a:p>
        </p:txBody>
      </p:sp>
      <p:sp>
        <p:nvSpPr>
          <p:cNvPr id="3" name="Content Placeholder 2"/>
          <p:cNvSpPr>
            <a:spLocks noGrp="1"/>
          </p:cNvSpPr>
          <p:nvPr>
            <p:ph idx="1"/>
          </p:nvPr>
        </p:nvSpPr>
        <p:spPr>
          <a:xfrm>
            <a:off x="1173808" y="2709863"/>
            <a:ext cx="10964217" cy="5851525"/>
          </a:xfrm>
        </p:spPr>
        <p:txBody>
          <a:bodyPr/>
          <a:lstStyle/>
          <a:p>
            <a:pPr lvl="0"/>
            <a:r>
              <a:rPr lang="en-IE" dirty="0" smtClean="0"/>
              <a:t>Maybe </a:t>
            </a:r>
            <a:r>
              <a:rPr lang="en-IE" dirty="0"/>
              <a:t>group </a:t>
            </a:r>
            <a:r>
              <a:rPr lang="en-IE" dirty="0" smtClean="0"/>
              <a:t>activities.</a:t>
            </a:r>
            <a:endParaRPr lang="en-IE" dirty="0"/>
          </a:p>
          <a:p>
            <a:pPr lvl="0"/>
            <a:r>
              <a:rPr lang="en-IE" dirty="0"/>
              <a:t>I could not give up after finding most of the </a:t>
            </a:r>
            <a:r>
              <a:rPr lang="en-IE" dirty="0" smtClean="0"/>
              <a:t>answers.</a:t>
            </a:r>
            <a:endParaRPr lang="en-IE" dirty="0"/>
          </a:p>
          <a:p>
            <a:pPr lvl="0"/>
            <a:r>
              <a:rPr lang="en-IE" dirty="0"/>
              <a:t>Working in pairs, more chance to </a:t>
            </a:r>
            <a:r>
              <a:rPr lang="en-IE" dirty="0" smtClean="0"/>
              <a:t>speak.</a:t>
            </a:r>
            <a:endParaRPr lang="en-IE" dirty="0"/>
          </a:p>
          <a:p>
            <a:pPr lvl="0"/>
            <a:r>
              <a:rPr lang="en-IE" dirty="0"/>
              <a:t>I don’t think anything could be improved. </a:t>
            </a:r>
          </a:p>
          <a:p>
            <a:pPr lvl="0"/>
            <a:r>
              <a:rPr lang="en-IE" dirty="0"/>
              <a:t>I don’t know. </a:t>
            </a:r>
          </a:p>
          <a:p>
            <a:pPr lvl="0"/>
            <a:r>
              <a:rPr lang="en-IE" dirty="0"/>
              <a:t>I want to know how to do each method </a:t>
            </a:r>
            <a:r>
              <a:rPr lang="en-IE" dirty="0" smtClean="0"/>
              <a:t>exactly.</a:t>
            </a:r>
            <a:endParaRPr lang="en-IE" dirty="0"/>
          </a:p>
          <a:p>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222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could be improved</a:t>
            </a:r>
            <a:r>
              <a:rPr lang="en-IE" dirty="0" smtClean="0"/>
              <a:t>?</a:t>
            </a:r>
            <a:endParaRPr lang="en-IE" dirty="0"/>
          </a:p>
        </p:txBody>
      </p:sp>
      <p:sp>
        <p:nvSpPr>
          <p:cNvPr id="3" name="Content Placeholder 2"/>
          <p:cNvSpPr>
            <a:spLocks noGrp="1"/>
          </p:cNvSpPr>
          <p:nvPr>
            <p:ph idx="1"/>
          </p:nvPr>
        </p:nvSpPr>
        <p:spPr>
          <a:xfrm>
            <a:off x="1173808" y="2709863"/>
            <a:ext cx="10964217" cy="5851525"/>
          </a:xfrm>
        </p:spPr>
        <p:txBody>
          <a:bodyPr/>
          <a:lstStyle/>
          <a:p>
            <a:pPr lvl="0"/>
            <a:r>
              <a:rPr lang="en-IE" dirty="0"/>
              <a:t>Maybe spend less time using the textbook and whiteboard and more group work. </a:t>
            </a:r>
          </a:p>
          <a:p>
            <a:pPr lvl="0"/>
            <a:r>
              <a:rPr lang="en-IE" dirty="0"/>
              <a:t>It could help me more if we did even more ways. </a:t>
            </a:r>
          </a:p>
          <a:p>
            <a:pPr lvl="0"/>
            <a:r>
              <a:rPr lang="en-IE" dirty="0" smtClean="0"/>
              <a:t>I </a:t>
            </a:r>
            <a:r>
              <a:rPr lang="en-IE" dirty="0"/>
              <a:t>would have liked it to be a little longer so I got to see everyone’s way of doing something.</a:t>
            </a:r>
          </a:p>
          <a:p>
            <a:pPr lvl="0"/>
            <a:r>
              <a:rPr lang="en-IE" dirty="0"/>
              <a:t>When we do problems let people do it their own way. </a:t>
            </a:r>
          </a:p>
          <a:p>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4928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could be improved</a:t>
            </a:r>
            <a:r>
              <a:rPr lang="en-IE" dirty="0" smtClean="0"/>
              <a:t>?</a:t>
            </a:r>
            <a:endParaRPr lang="en-IE" dirty="0"/>
          </a:p>
        </p:txBody>
      </p:sp>
      <p:sp>
        <p:nvSpPr>
          <p:cNvPr id="3" name="Content Placeholder 2"/>
          <p:cNvSpPr>
            <a:spLocks noGrp="1"/>
          </p:cNvSpPr>
          <p:nvPr>
            <p:ph idx="1"/>
          </p:nvPr>
        </p:nvSpPr>
        <p:spPr>
          <a:xfrm>
            <a:off x="1173808" y="2709863"/>
            <a:ext cx="10964217" cy="5851525"/>
          </a:xfrm>
        </p:spPr>
        <p:txBody>
          <a:bodyPr/>
          <a:lstStyle/>
          <a:p>
            <a:pPr lvl="0"/>
            <a:r>
              <a:rPr lang="en-IE" dirty="0"/>
              <a:t>Maybe spend less time using the textbook and whiteboard and more group work. </a:t>
            </a:r>
          </a:p>
          <a:p>
            <a:pPr lvl="0"/>
            <a:r>
              <a:rPr lang="en-IE" dirty="0"/>
              <a:t>It could help me more if we did even more ways. </a:t>
            </a:r>
          </a:p>
          <a:p>
            <a:pPr lvl="0"/>
            <a:r>
              <a:rPr lang="en-IE" dirty="0" smtClean="0"/>
              <a:t>I </a:t>
            </a:r>
            <a:r>
              <a:rPr lang="en-IE" dirty="0"/>
              <a:t>would have liked it to be a little longer so I got to see everyone’s way of doing something.</a:t>
            </a:r>
          </a:p>
          <a:p>
            <a:pPr lvl="0"/>
            <a:r>
              <a:rPr lang="en-IE" dirty="0"/>
              <a:t>When we do problems let people do it their own way. </a:t>
            </a:r>
          </a:p>
          <a:p>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5527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can you improve on?</a:t>
            </a:r>
          </a:p>
        </p:txBody>
      </p:sp>
      <p:sp>
        <p:nvSpPr>
          <p:cNvPr id="3" name="Content Placeholder 2"/>
          <p:cNvSpPr>
            <a:spLocks noGrp="1"/>
          </p:cNvSpPr>
          <p:nvPr>
            <p:ph idx="1"/>
          </p:nvPr>
        </p:nvSpPr>
        <p:spPr>
          <a:xfrm>
            <a:off x="1173808" y="2709863"/>
            <a:ext cx="10964217" cy="5851525"/>
          </a:xfrm>
        </p:spPr>
        <p:txBody>
          <a:bodyPr/>
          <a:lstStyle/>
          <a:p>
            <a:pPr lvl="0"/>
            <a:r>
              <a:rPr lang="en-IE" dirty="0" smtClean="0"/>
              <a:t>To </a:t>
            </a:r>
            <a:r>
              <a:rPr lang="en-IE" dirty="0"/>
              <a:t>try out different ways, not to stick with one way.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6381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033713" y="271463"/>
            <a:ext cx="9971087" cy="2171700"/>
          </a:xfrm>
        </p:spPr>
        <p:txBody>
          <a:bodyPr/>
          <a:lstStyle/>
          <a:p>
            <a:r>
              <a:rPr lang="en-IE" dirty="0" smtClean="0"/>
              <a:t>Our Observation and evaluation</a:t>
            </a:r>
            <a:endParaRPr lang="en-IE" dirty="0"/>
          </a:p>
        </p:txBody>
      </p:sp>
      <p:sp>
        <p:nvSpPr>
          <p:cNvPr id="5" name="Content Placeholder 4"/>
          <p:cNvSpPr>
            <a:spLocks noGrp="1"/>
          </p:cNvSpPr>
          <p:nvPr>
            <p:ph idx="4294967295"/>
          </p:nvPr>
        </p:nvSpPr>
        <p:spPr>
          <a:xfrm>
            <a:off x="3033713" y="2709863"/>
            <a:ext cx="9971087" cy="5851525"/>
          </a:xfrm>
        </p:spPr>
        <p:txBody>
          <a:bodyPr/>
          <a:lstStyle/>
          <a:p>
            <a:r>
              <a:rPr lang="en-IE" dirty="0" smtClean="0"/>
              <a:t>Though there was some doubt that one problem would keep the class going for the full two lessons, it was clear that depth rather than breadth in this case sufficed. Some students even wished for more time, as their evaluations indicated.</a:t>
            </a:r>
          </a:p>
          <a:p>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1459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65896" y="484311"/>
            <a:ext cx="10172129" cy="1958851"/>
          </a:xfrm>
        </p:spPr>
        <p:txBody>
          <a:bodyPr/>
          <a:lstStyle/>
          <a:p>
            <a:r>
              <a:rPr lang="en-IE" sz="3600" dirty="0" smtClean="0"/>
              <a:t/>
            </a:r>
            <a:br>
              <a:rPr lang="en-IE" sz="3600" dirty="0" smtClean="0"/>
            </a:br>
            <a:r>
              <a:rPr lang="en-IE" sz="3600" dirty="0" smtClean="0"/>
              <a:t/>
            </a:r>
            <a:br>
              <a:rPr lang="en-IE" sz="3600" dirty="0" smtClean="0"/>
            </a:br>
            <a:r>
              <a:rPr lang="en-IE" sz="3600" dirty="0" smtClean="0"/>
              <a:t>We would agree with Paul </a:t>
            </a:r>
            <a:r>
              <a:rPr lang="en-IE" sz="3600" dirty="0"/>
              <a:t>Black, Emeritus professor, King’s College, </a:t>
            </a:r>
            <a:r>
              <a:rPr lang="en-IE" sz="3600" dirty="0" smtClean="0"/>
              <a:t>London, who says that:</a:t>
            </a:r>
            <a:r>
              <a:rPr lang="en-IE" sz="3600" dirty="0"/>
              <a:t/>
            </a:r>
            <a:br>
              <a:rPr lang="en-IE" sz="3600" dirty="0"/>
            </a:br>
            <a:r>
              <a:rPr lang="en-IE" sz="3600" dirty="0"/>
              <a:t/>
            </a:r>
            <a:br>
              <a:rPr lang="en-IE" sz="3600" dirty="0"/>
            </a:br>
            <a:endParaRPr lang="en-IE" sz="3600" dirty="0"/>
          </a:p>
        </p:txBody>
      </p:sp>
      <p:sp>
        <p:nvSpPr>
          <p:cNvPr id="3" name="Content Placeholder 2"/>
          <p:cNvSpPr>
            <a:spLocks noGrp="1"/>
          </p:cNvSpPr>
          <p:nvPr>
            <p:ph idx="1"/>
          </p:nvPr>
        </p:nvSpPr>
        <p:spPr/>
        <p:txBody>
          <a:bodyPr/>
          <a:lstStyle/>
          <a:p>
            <a:r>
              <a:rPr lang="en-IE" sz="3600" i="1" dirty="0"/>
              <a:t>It's about the way a teacher gives feedback to pupils and is quite delicate. Perhaps the best example we've had, just as an anecdote, is a pupil who said to one of our researchers, "Now I know she's interested in what I think, not in whether I've got the right answer." And for a pupil to make that change is to establish a climate of trust so that thinking, speculation, and misconceptions can be brought out.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1173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Student’s path through the problem</a:t>
            </a:r>
            <a:endParaRPr lang="en-IE"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720" y="5020816"/>
            <a:ext cx="8628422" cy="3724021"/>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98344" y="1956092"/>
            <a:ext cx="6790432" cy="2840896"/>
          </a:xfrm>
          <a:prstGeom prst="rect">
            <a:avLst/>
          </a:prstGeom>
        </p:spPr>
      </p:pic>
      <p:sp>
        <p:nvSpPr>
          <p:cNvPr id="3" name="Rounded Rectangle 2"/>
          <p:cNvSpPr/>
          <p:nvPr/>
        </p:nvSpPr>
        <p:spPr bwMode="auto">
          <a:xfrm>
            <a:off x="4254600" y="1964138"/>
            <a:ext cx="1768986" cy="864096"/>
          </a:xfrm>
          <a:prstGeom prst="round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eaLnBrk="0"/>
            <a:r>
              <a:rPr lang="en-IE" sz="2400" dirty="0" smtClean="0">
                <a:solidFill>
                  <a:srgbClr val="336666"/>
                </a:solidFill>
              </a:rPr>
              <a:t>Method 1: </a:t>
            </a:r>
            <a:endParaRPr lang="en-IE" sz="2400" dirty="0">
              <a:solidFill>
                <a:srgbClr val="33666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5417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Student correcting his error in the next method.</a:t>
            </a:r>
            <a:endParaRPr lang="en-IE"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3044281" y="486048"/>
            <a:ext cx="3096344" cy="7125321"/>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6787273" y="5167991"/>
            <a:ext cx="3822742" cy="496855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1505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Learning from others</a:t>
            </a:r>
            <a:endParaRPr lang="en-IE"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4297270" y="241171"/>
            <a:ext cx="4194239" cy="10153129"/>
          </a:xfrm>
          <a:prstGeom prst="rect">
            <a:avLst/>
          </a:prstGeom>
        </p:spPr>
      </p:pic>
      <p:sp>
        <p:nvSpPr>
          <p:cNvPr id="6" name="Rounded Rectangle 5"/>
          <p:cNvSpPr/>
          <p:nvPr/>
        </p:nvSpPr>
        <p:spPr bwMode="auto">
          <a:xfrm>
            <a:off x="2325936" y="2644552"/>
            <a:ext cx="3096344" cy="72008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914400" eaLnBrk="0"/>
            <a:r>
              <a:rPr lang="en-IE" sz="2400" dirty="0" smtClean="0">
                <a:solidFill>
                  <a:srgbClr val="336666"/>
                </a:solidFill>
              </a:rPr>
              <a:t>Students work</a:t>
            </a:r>
            <a:endParaRPr lang="en-IE" sz="2400" dirty="0">
              <a:solidFill>
                <a:srgbClr val="336666"/>
              </a:solidFill>
            </a:endParaRPr>
          </a:p>
        </p:txBody>
      </p:sp>
      <p:sp>
        <p:nvSpPr>
          <p:cNvPr id="7" name="Rounded Rectangle 6"/>
          <p:cNvSpPr/>
          <p:nvPr/>
        </p:nvSpPr>
        <p:spPr bwMode="auto">
          <a:xfrm>
            <a:off x="8086576" y="2860575"/>
            <a:ext cx="3096344" cy="720080"/>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914400" eaLnBrk="0"/>
            <a:r>
              <a:rPr lang="en-IE" sz="2400" dirty="0" smtClean="0">
                <a:solidFill>
                  <a:srgbClr val="336666"/>
                </a:solidFill>
              </a:rPr>
              <a:t>Method presented on the board</a:t>
            </a:r>
            <a:endParaRPr lang="en-IE" sz="2400" dirty="0">
              <a:solidFill>
                <a:srgbClr val="33666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1813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5" name="Rectangle 9"/>
          <p:cNvSpPr>
            <a:spLocks noGrp="1" noChangeArrowheads="1"/>
          </p:cNvSpPr>
          <p:nvPr>
            <p:ph type="title"/>
          </p:nvPr>
        </p:nvSpPr>
        <p:spPr/>
        <p:txBody>
          <a:bodyPr/>
          <a:lstStyle/>
          <a:p>
            <a:pPr eaLnBrk="1" hangingPunct="1">
              <a:defRPr/>
            </a:pPr>
            <a:r>
              <a:rPr lang="en-US" dirty="0" smtClean="0">
                <a:ea typeface="+mj-ea"/>
                <a:cs typeface="+mj-cs"/>
              </a:rPr>
              <a:t>Details</a:t>
            </a:r>
          </a:p>
        </p:txBody>
      </p:sp>
      <p:sp>
        <p:nvSpPr>
          <p:cNvPr id="45066" name="Rectangle 10"/>
          <p:cNvSpPr>
            <a:spLocks noGrp="1" noChangeArrowheads="1"/>
          </p:cNvSpPr>
          <p:nvPr>
            <p:ph type="body" idx="1"/>
          </p:nvPr>
        </p:nvSpPr>
        <p:spPr>
          <a:xfrm>
            <a:off x="2166938" y="2709863"/>
            <a:ext cx="9971087" cy="3463081"/>
          </a:xfrm>
        </p:spPr>
        <p:txBody>
          <a:bodyPr/>
          <a:lstStyle/>
          <a:p>
            <a:pPr marL="0" indent="0" eaLnBrk="1" hangingPunct="1">
              <a:buClr>
                <a:srgbClr val="336666"/>
              </a:buClr>
              <a:buNone/>
              <a:defRPr/>
            </a:pPr>
            <a:r>
              <a:rPr lang="en-IE" dirty="0" smtClean="0">
                <a:solidFill>
                  <a:srgbClr val="000000"/>
                </a:solidFill>
                <a:ea typeface="ＭＳ Ｐゴシック"/>
                <a:cs typeface="+mn-cs"/>
              </a:rPr>
              <a:t>Level: 1</a:t>
            </a:r>
            <a:r>
              <a:rPr lang="en-IE" baseline="30000" dirty="0" smtClean="0">
                <a:solidFill>
                  <a:srgbClr val="000000"/>
                </a:solidFill>
                <a:ea typeface="ＭＳ Ｐゴシック"/>
                <a:cs typeface="+mn-cs"/>
              </a:rPr>
              <a:t>st</a:t>
            </a:r>
            <a:r>
              <a:rPr lang="en-IE" dirty="0" smtClean="0">
                <a:solidFill>
                  <a:srgbClr val="000000"/>
                </a:solidFill>
                <a:ea typeface="ＭＳ Ｐゴシック"/>
                <a:cs typeface="+mn-cs"/>
              </a:rPr>
              <a:t> Year Mixed Ability class</a:t>
            </a:r>
            <a:endParaRPr lang="en-IE" dirty="0">
              <a:solidFill>
                <a:srgbClr val="000000"/>
              </a:solidFill>
              <a:ea typeface="ＭＳ Ｐゴシック"/>
              <a:cs typeface="+mn-cs"/>
            </a:endParaRPr>
          </a:p>
          <a:p>
            <a:pPr marL="0" indent="0" eaLnBrk="1" hangingPunct="1">
              <a:buClr>
                <a:srgbClr val="336666"/>
              </a:buClr>
              <a:buNone/>
              <a:defRPr/>
            </a:pPr>
            <a:r>
              <a:rPr lang="en-IE" dirty="0" smtClean="0">
                <a:solidFill>
                  <a:srgbClr val="000000"/>
                </a:solidFill>
                <a:ea typeface="ＭＳ Ｐゴシック"/>
                <a:cs typeface="+mn-cs"/>
              </a:rPr>
              <a:t>Duration:70 </a:t>
            </a:r>
            <a:r>
              <a:rPr lang="en-IE" dirty="0" smtClean="0">
                <a:ea typeface="ＭＳ Ｐゴシック"/>
                <a:cs typeface="+mn-cs"/>
              </a:rPr>
              <a:t>minutes</a:t>
            </a:r>
            <a:endParaRPr lang="en-IE" dirty="0">
              <a:ea typeface="ＭＳ Ｐゴシック"/>
              <a:cs typeface="+mn-cs"/>
            </a:endParaRPr>
          </a:p>
          <a:p>
            <a:pPr marL="0" indent="0" eaLnBrk="1" hangingPunct="1">
              <a:buClr>
                <a:srgbClr val="336666"/>
              </a:buClr>
              <a:buNone/>
              <a:defRPr/>
            </a:pPr>
            <a:r>
              <a:rPr lang="en-IE" dirty="0" smtClean="0">
                <a:ea typeface="ＭＳ Ｐゴシック"/>
                <a:cs typeface="+mn-cs"/>
              </a:rPr>
              <a:t>Date: Friday 22</a:t>
            </a:r>
            <a:r>
              <a:rPr lang="en-IE" baseline="30000" dirty="0" smtClean="0">
                <a:ea typeface="ＭＳ Ｐゴシック"/>
                <a:cs typeface="+mn-cs"/>
              </a:rPr>
              <a:t>nd</a:t>
            </a:r>
            <a:r>
              <a:rPr lang="en-IE" dirty="0" smtClean="0">
                <a:ea typeface="ＭＳ Ｐゴシック"/>
                <a:cs typeface="+mn-cs"/>
              </a:rPr>
              <a:t> January 2016</a:t>
            </a:r>
            <a:endParaRPr lang="en-IE" dirty="0">
              <a:ea typeface="ＭＳ Ｐゴシック"/>
              <a:cs typeface="+mn-cs"/>
            </a:endParaRPr>
          </a:p>
          <a:p>
            <a:pPr marL="0" indent="0" eaLnBrk="1" hangingPunct="1">
              <a:buNone/>
              <a:defRPr/>
            </a:pPr>
            <a:r>
              <a:rPr lang="en-US" dirty="0" smtClean="0">
                <a:ea typeface="+mn-ea"/>
                <a:cs typeface="+mn-cs"/>
              </a:rPr>
              <a:t>Number of students: 20 </a:t>
            </a:r>
          </a:p>
          <a:p>
            <a:pPr marL="0" indent="0" eaLnBrk="1" hangingPunct="1">
              <a:buNone/>
              <a:defRPr/>
            </a:pPr>
            <a:endParaRPr lang="en-US" b="1" dirty="0" smtClean="0">
              <a:solidFill>
                <a:srgbClr val="FF0000"/>
              </a:solidFill>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4530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Misconception from one student</a:t>
            </a:r>
            <a:endParaRPr lang="en-IE"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65895" y="2668509"/>
            <a:ext cx="6439799" cy="1838582"/>
          </a:xfrm>
          <a:prstGeom prst="rect">
            <a:avLst/>
          </a:prstGeom>
        </p:spPr>
      </p:pic>
      <p:sp>
        <p:nvSpPr>
          <p:cNvPr id="9" name="Rounded Rectangle 8"/>
          <p:cNvSpPr/>
          <p:nvPr/>
        </p:nvSpPr>
        <p:spPr bwMode="auto">
          <a:xfrm>
            <a:off x="8590632" y="2124316"/>
            <a:ext cx="3334048" cy="2104411"/>
          </a:xfrm>
          <a:prstGeom prst="roundRect">
            <a:avLst/>
          </a:prstGeom>
          <a:ln>
            <a:solidFill>
              <a:srgbClr val="C0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914400" eaLnBrk="0"/>
            <a:r>
              <a:rPr lang="en-IE" sz="2800" dirty="0" smtClean="0">
                <a:solidFill>
                  <a:srgbClr val="336666"/>
                </a:solidFill>
              </a:rPr>
              <a:t>Student works from left to right. Does not have the right concept of equal sign.</a:t>
            </a:r>
            <a:endParaRPr lang="en-IE" sz="2800" dirty="0">
              <a:solidFill>
                <a:srgbClr val="336666"/>
              </a:solidFill>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6759885" y="4469844"/>
            <a:ext cx="4309570" cy="5688633"/>
          </a:xfrm>
          <a:prstGeom prst="rect">
            <a:avLst/>
          </a:prstGeom>
        </p:spPr>
      </p:pic>
      <p:sp>
        <p:nvSpPr>
          <p:cNvPr id="11" name="Rounded Rectangle 10"/>
          <p:cNvSpPr/>
          <p:nvPr/>
        </p:nvSpPr>
        <p:spPr bwMode="auto">
          <a:xfrm>
            <a:off x="2736305" y="5159375"/>
            <a:ext cx="3334048" cy="1085577"/>
          </a:xfrm>
          <a:prstGeom prst="roundRect">
            <a:avLst/>
          </a:prstGeom>
          <a:ln>
            <a:solidFill>
              <a:srgbClr val="C0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914400" eaLnBrk="0"/>
            <a:r>
              <a:rPr lang="en-IE" sz="2800" dirty="0" smtClean="0">
                <a:solidFill>
                  <a:srgbClr val="336666"/>
                </a:solidFill>
              </a:rPr>
              <a:t>Two equal signs in the same line. </a:t>
            </a:r>
            <a:endParaRPr lang="en-IE" sz="2800" dirty="0">
              <a:solidFill>
                <a:srgbClr val="33666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83759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Misconceptions by same student</a:t>
            </a:r>
            <a:endParaRPr lang="en-IE"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45816" y="2410650"/>
            <a:ext cx="5884191" cy="4006259"/>
          </a:xfrm>
          <a:prstGeom prst="rect">
            <a:avLst/>
          </a:prstGeom>
        </p:spPr>
      </p:pic>
      <p:sp>
        <p:nvSpPr>
          <p:cNvPr id="7" name="Rounded Rectangle 6"/>
          <p:cNvSpPr/>
          <p:nvPr/>
        </p:nvSpPr>
        <p:spPr bwMode="auto">
          <a:xfrm>
            <a:off x="7130006" y="1996481"/>
            <a:ext cx="2828777" cy="1512168"/>
          </a:xfrm>
          <a:prstGeom prst="roundRect">
            <a:avLst/>
          </a:prstGeom>
          <a:ln>
            <a:solidFill>
              <a:srgbClr val="C00000"/>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defTabSz="914400" eaLnBrk="0"/>
            <a:r>
              <a:rPr lang="en-IE" sz="2400" dirty="0" smtClean="0">
                <a:solidFill>
                  <a:srgbClr val="336666"/>
                </a:solidFill>
              </a:rPr>
              <a:t>Students work from left to right, omitting brackets.</a:t>
            </a:r>
            <a:endParaRPr lang="en-IE" sz="2400" dirty="0">
              <a:solidFill>
                <a:srgbClr val="33666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0507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Misconceptions</a:t>
            </a:r>
            <a:endParaRPr lang="en-IE"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49872" y="2716560"/>
            <a:ext cx="6768752" cy="3837513"/>
          </a:xfrm>
          <a:prstGeom prst="rect">
            <a:avLst/>
          </a:prstGeom>
        </p:spPr>
      </p:pic>
      <p:sp>
        <p:nvSpPr>
          <p:cNvPr id="5" name="Rounded Rectangle 4"/>
          <p:cNvSpPr/>
          <p:nvPr/>
        </p:nvSpPr>
        <p:spPr bwMode="auto">
          <a:xfrm>
            <a:off x="7726536" y="2284512"/>
            <a:ext cx="3334048" cy="1296144"/>
          </a:xfrm>
          <a:prstGeom prst="roundRect">
            <a:avLst/>
          </a:prstGeom>
          <a:ln>
            <a:solidFill>
              <a:srgbClr val="C0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914400" eaLnBrk="0"/>
            <a:r>
              <a:rPr lang="en-IE" sz="2400" dirty="0" smtClean="0">
                <a:solidFill>
                  <a:srgbClr val="336666"/>
                </a:solidFill>
              </a:rPr>
              <a:t>Student insists on including 65 in the equation.</a:t>
            </a:r>
            <a:endParaRPr lang="en-IE" sz="2400" dirty="0">
              <a:solidFill>
                <a:srgbClr val="33666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8725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Misconceptions in solving equations</a:t>
            </a:r>
            <a:endParaRPr lang="en-IE" dirty="0"/>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1143260" y="2315060"/>
            <a:ext cx="4309570" cy="5688633"/>
          </a:xfrm>
          <a:prstGeom prst="rect">
            <a:avLst/>
          </a:prstGeom>
        </p:spPr>
      </p:pic>
      <p:sp>
        <p:nvSpPr>
          <p:cNvPr id="6" name="Rounded Rectangle 5"/>
          <p:cNvSpPr/>
          <p:nvPr/>
        </p:nvSpPr>
        <p:spPr bwMode="auto">
          <a:xfrm>
            <a:off x="3545906" y="2356519"/>
            <a:ext cx="3334048" cy="1296144"/>
          </a:xfrm>
          <a:prstGeom prst="roundRect">
            <a:avLst/>
          </a:prstGeom>
          <a:ln>
            <a:solidFill>
              <a:srgbClr val="C0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914400" eaLnBrk="0"/>
            <a:r>
              <a:rPr lang="en-IE" sz="2400" dirty="0" smtClean="0">
                <a:solidFill>
                  <a:srgbClr val="336666"/>
                </a:solidFill>
              </a:rPr>
              <a:t>Two equal signs in the same line. </a:t>
            </a:r>
            <a:endParaRPr lang="en-IE" sz="2400" dirty="0">
              <a:solidFill>
                <a:srgbClr val="336666"/>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5331782" y="4441032"/>
            <a:ext cx="3096344" cy="7125321"/>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438504" y="1708448"/>
            <a:ext cx="4989216" cy="5184576"/>
          </a:xfrm>
          <a:prstGeom prst="rect">
            <a:avLst/>
          </a:prstGeom>
        </p:spPr>
      </p:pic>
      <p:sp>
        <p:nvSpPr>
          <p:cNvPr id="8" name="Rounded Rectangle 7"/>
          <p:cNvSpPr/>
          <p:nvPr/>
        </p:nvSpPr>
        <p:spPr bwMode="auto">
          <a:xfrm>
            <a:off x="9759066" y="6688835"/>
            <a:ext cx="2884678" cy="1250653"/>
          </a:xfrm>
          <a:prstGeom prst="roundRect">
            <a:avLst/>
          </a:prstGeom>
          <a:ln>
            <a:solidFill>
              <a:srgbClr val="C0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914400" eaLnBrk="0"/>
            <a:r>
              <a:rPr lang="en-IE" sz="2400" dirty="0" smtClean="0">
                <a:solidFill>
                  <a:srgbClr val="336666"/>
                </a:solidFill>
              </a:rPr>
              <a:t>Two errors compensate each other.</a:t>
            </a:r>
            <a:endParaRPr lang="en-IE" sz="2400" dirty="0">
              <a:solidFill>
                <a:srgbClr val="33666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97663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Observation</a:t>
            </a:r>
            <a:endParaRPr lang="en-IE" dirty="0"/>
          </a:p>
        </p:txBody>
      </p:sp>
      <p:sp>
        <p:nvSpPr>
          <p:cNvPr id="6" name="Rounded Rectangle 5"/>
          <p:cNvSpPr/>
          <p:nvPr/>
        </p:nvSpPr>
        <p:spPr bwMode="auto">
          <a:xfrm>
            <a:off x="7078464" y="1924472"/>
            <a:ext cx="3888432" cy="2088234"/>
          </a:xfrm>
          <a:prstGeom prst="roundRect">
            <a:avLst/>
          </a:prstGeom>
          <a:ln>
            <a:solidFill>
              <a:srgbClr val="C0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914400" eaLnBrk="0"/>
            <a:r>
              <a:rPr lang="en-IE" sz="2400" dirty="0" smtClean="0">
                <a:solidFill>
                  <a:srgbClr val="336666"/>
                </a:solidFill>
              </a:rPr>
              <a:t>Students know how to write the equation but revert back to backtracking to solve it.</a:t>
            </a:r>
            <a:endParaRPr lang="en-IE" sz="2400" dirty="0">
              <a:solidFill>
                <a:srgbClr val="336666"/>
              </a:solidFill>
            </a:endParaRPr>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1767" y="2461810"/>
            <a:ext cx="6128005" cy="3965883"/>
          </a:xfrm>
          <a:prstGeom prst="rect">
            <a:avLst/>
          </a:prstGeom>
        </p:spPr>
      </p:pic>
      <p:pic>
        <p:nvPicPr>
          <p:cNvPr id="11" name="Picture 10"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61840" y="6677000"/>
            <a:ext cx="5877746" cy="2400635"/>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8918978" y="2466353"/>
            <a:ext cx="1982943" cy="61887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7136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Student progressing</a:t>
            </a:r>
            <a:endParaRPr lang="en-IE"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21907" y="2212504"/>
            <a:ext cx="4840533" cy="439025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8140380" y="1359898"/>
            <a:ext cx="3210373" cy="4915586"/>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8443394" y="4550793"/>
            <a:ext cx="2604343" cy="4840533"/>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3454600" y="5507357"/>
            <a:ext cx="2191176" cy="505655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2067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Some statistics</a:t>
            </a:r>
            <a:endParaRPr lang="en-IE" dirty="0"/>
          </a:p>
        </p:txBody>
      </p:sp>
      <p:sp>
        <p:nvSpPr>
          <p:cNvPr id="5" name="Content Placeholder 4"/>
          <p:cNvSpPr>
            <a:spLocks noGrp="1"/>
          </p:cNvSpPr>
          <p:nvPr>
            <p:ph idx="1"/>
          </p:nvPr>
        </p:nvSpPr>
        <p:spPr/>
        <p:txBody>
          <a:bodyPr/>
          <a:lstStyle/>
          <a:p>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85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66938" y="271463"/>
            <a:ext cx="10672166" cy="2171700"/>
          </a:xfrm>
        </p:spPr>
        <p:txBody>
          <a:bodyPr/>
          <a:lstStyle/>
          <a:p>
            <a:r>
              <a:rPr lang="en-IE" dirty="0" smtClean="0"/>
              <a:t>First method used by students</a:t>
            </a:r>
            <a:endParaRPr lang="en-IE" dirty="0"/>
          </a:p>
        </p:txBody>
      </p:sp>
      <p:graphicFrame>
        <p:nvGraphicFramePr>
          <p:cNvPr id="6" name="Chart 5"/>
          <p:cNvGraphicFramePr>
            <a:graphicFrameLocks/>
          </p:cNvGraphicFramePr>
          <p:nvPr>
            <p:extLst/>
          </p:nvPr>
        </p:nvGraphicFramePr>
        <p:xfrm>
          <a:off x="1461840" y="2284512"/>
          <a:ext cx="9721080" cy="604867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6200000">
            <a:off x="-1346786" y="4805106"/>
            <a:ext cx="4638757"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IE" sz="2400" dirty="0" smtClean="0">
                <a:solidFill>
                  <a:srgbClr val="336666"/>
                </a:solidFill>
              </a:rPr>
              <a:t>Number of students</a:t>
            </a:r>
            <a:endParaRPr lang="en-IE" sz="2400" dirty="0">
              <a:solidFill>
                <a:srgbClr val="33666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06931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Second method</a:t>
            </a:r>
            <a:endParaRPr lang="en-IE" dirty="0"/>
          </a:p>
        </p:txBody>
      </p:sp>
      <p:graphicFrame>
        <p:nvGraphicFramePr>
          <p:cNvPr id="5" name="Chart 4"/>
          <p:cNvGraphicFramePr>
            <a:graphicFrameLocks/>
          </p:cNvGraphicFramePr>
          <p:nvPr>
            <p:extLst/>
          </p:nvPr>
        </p:nvGraphicFramePr>
        <p:xfrm>
          <a:off x="1245816" y="2356520"/>
          <a:ext cx="10441160" cy="655272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6200000">
            <a:off x="-1346786" y="4805106"/>
            <a:ext cx="4638757"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IE" sz="2400" dirty="0" smtClean="0">
                <a:solidFill>
                  <a:srgbClr val="336666"/>
                </a:solidFill>
              </a:rPr>
              <a:t>Number of students</a:t>
            </a:r>
            <a:endParaRPr lang="en-IE" sz="2400" dirty="0">
              <a:solidFill>
                <a:srgbClr val="33666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60729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Frequency of use of different methods</a:t>
            </a:r>
            <a:endParaRPr lang="en-IE" dirty="0"/>
          </a:p>
        </p:txBody>
      </p:sp>
      <p:graphicFrame>
        <p:nvGraphicFramePr>
          <p:cNvPr id="5" name="Chart 4"/>
          <p:cNvGraphicFramePr>
            <a:graphicFrameLocks/>
          </p:cNvGraphicFramePr>
          <p:nvPr>
            <p:extLst/>
          </p:nvPr>
        </p:nvGraphicFramePr>
        <p:xfrm>
          <a:off x="1317824" y="2140496"/>
          <a:ext cx="10729192" cy="662473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6200000">
            <a:off x="-1383846" y="4085026"/>
            <a:ext cx="4638757"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IE" sz="2400" dirty="0" smtClean="0">
                <a:solidFill>
                  <a:srgbClr val="336666"/>
                </a:solidFill>
              </a:rPr>
              <a:t>Number of students</a:t>
            </a:r>
            <a:endParaRPr lang="en-IE" sz="2400" dirty="0">
              <a:solidFill>
                <a:srgbClr val="33666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4389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Design of Lesson</a:t>
            </a:r>
            <a:endParaRPr lang="en-IE" dirty="0"/>
          </a:p>
        </p:txBody>
      </p:sp>
      <p:sp>
        <p:nvSpPr>
          <p:cNvPr id="6" name="Rectangle 10"/>
          <p:cNvSpPr txBox="1">
            <a:spLocks noChangeArrowheads="1"/>
          </p:cNvSpPr>
          <p:nvPr/>
        </p:nvSpPr>
        <p:spPr bwMode="auto">
          <a:xfrm>
            <a:off x="2166938" y="2709863"/>
            <a:ext cx="9971087" cy="483123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487672" indent="-487672">
              <a:lnSpc>
                <a:spcPct val="120000"/>
              </a:lnSpc>
              <a:defRPr/>
            </a:pPr>
            <a:r>
              <a:rPr lang="en-IE" sz="3600" dirty="0"/>
              <a:t>Using the</a:t>
            </a:r>
            <a:r>
              <a:rPr lang="en-IE" sz="3600" b="1" dirty="0"/>
              <a:t> syllabus </a:t>
            </a:r>
            <a:r>
              <a:rPr lang="en-IE" sz="3600" dirty="0"/>
              <a:t>as a guide: </a:t>
            </a:r>
            <a:endParaRPr lang="en-IE" sz="3600" dirty="0" smtClean="0"/>
          </a:p>
          <a:p>
            <a:pPr marL="0" indent="0">
              <a:lnSpc>
                <a:spcPct val="120000"/>
              </a:lnSpc>
              <a:buNone/>
              <a:defRPr/>
            </a:pPr>
            <a:endParaRPr lang="en-IE" sz="2000" dirty="0"/>
          </a:p>
          <a:p>
            <a:pPr marL="536575" indent="0" defTabSz="914400" eaLnBrk="1" hangingPunct="1">
              <a:buClr>
                <a:srgbClr val="336666"/>
              </a:buClr>
              <a:buNone/>
              <a:defRPr/>
            </a:pPr>
            <a:r>
              <a:rPr lang="en-IE" sz="3600" dirty="0" smtClean="0"/>
              <a:t>Strand </a:t>
            </a:r>
            <a:r>
              <a:rPr lang="en-IE" sz="3600" dirty="0"/>
              <a:t>3, ‘Number’ </a:t>
            </a:r>
            <a:r>
              <a:rPr lang="en-IE" sz="3600" i="1" dirty="0"/>
              <a:t>‘builds on the ideas about number that learners developed in primary school and facilities the transition between arithmetic and algebra’ </a:t>
            </a:r>
            <a:r>
              <a:rPr lang="en-IE" sz="3600" dirty="0"/>
              <a:t>and </a:t>
            </a:r>
            <a:endParaRPr lang="en-IE" sz="3600" dirty="0" smtClean="0"/>
          </a:p>
          <a:p>
            <a:pPr marL="536575" indent="0" defTabSz="914400" eaLnBrk="1" hangingPunct="1">
              <a:buClr>
                <a:srgbClr val="336666"/>
              </a:buClr>
              <a:buNone/>
              <a:defRPr/>
            </a:pPr>
            <a:endParaRPr lang="en-IE" sz="2000" dirty="0" smtClean="0"/>
          </a:p>
          <a:p>
            <a:pPr marL="536575" indent="0" defTabSz="914400" eaLnBrk="1" hangingPunct="1">
              <a:buClr>
                <a:srgbClr val="336666"/>
              </a:buClr>
              <a:buNone/>
              <a:defRPr/>
            </a:pPr>
            <a:r>
              <a:rPr lang="en-US" sz="3600" kern="0" dirty="0" smtClean="0">
                <a:ea typeface="+mn-ea"/>
                <a:cs typeface="+mn-cs"/>
              </a:rPr>
              <a:t>in </a:t>
            </a:r>
            <a:r>
              <a:rPr lang="en-IE" sz="3600" dirty="0" smtClean="0"/>
              <a:t>Strand </a:t>
            </a:r>
            <a:r>
              <a:rPr lang="en-IE" sz="3600" dirty="0"/>
              <a:t>4, ‘Algebra’, two aspects of algebra are said to be: </a:t>
            </a:r>
            <a:r>
              <a:rPr lang="en-IE" sz="3600" i="1" dirty="0"/>
              <a:t>‘a systematic way of expressing generality and abstraction.’</a:t>
            </a:r>
          </a:p>
          <a:p>
            <a:pPr marL="0" indent="0" defTabSz="914400" eaLnBrk="1" hangingPunct="1">
              <a:buClr>
                <a:srgbClr val="336666"/>
              </a:buClr>
              <a:buNone/>
              <a:defRPr/>
            </a:pPr>
            <a:endParaRPr lang="en-US" kern="0" dirty="0" smtClean="0">
              <a:ea typeface="+mn-ea"/>
              <a:cs typeface="+mn-cs"/>
            </a:endParaRPr>
          </a:p>
          <a:p>
            <a:pPr marL="0" indent="0" defTabSz="914400" eaLnBrk="1" hangingPunct="1">
              <a:buFont typeface="Wingdings" pitchFamily="2" charset="2"/>
              <a:buNone/>
              <a:defRPr/>
            </a:pPr>
            <a:endParaRPr lang="en-US" b="1" kern="0" dirty="0" smtClean="0">
              <a:solidFill>
                <a:srgbClr val="FF0000"/>
              </a:solidFill>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409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Number of methods used</a:t>
            </a:r>
            <a:endParaRPr lang="en-IE" dirty="0"/>
          </a:p>
        </p:txBody>
      </p:sp>
      <p:graphicFrame>
        <p:nvGraphicFramePr>
          <p:cNvPr id="4" name="Chart 3"/>
          <p:cNvGraphicFramePr>
            <a:graphicFrameLocks/>
          </p:cNvGraphicFramePr>
          <p:nvPr>
            <p:extLst/>
          </p:nvPr>
        </p:nvGraphicFramePr>
        <p:xfrm>
          <a:off x="1605856" y="2284512"/>
          <a:ext cx="9649072" cy="648072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726536" y="8690178"/>
            <a:ext cx="4638757"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IE" sz="2400" dirty="0" smtClean="0">
                <a:solidFill>
                  <a:srgbClr val="336666"/>
                </a:solidFill>
              </a:rPr>
              <a:t>Number of methods</a:t>
            </a:r>
            <a:endParaRPr lang="en-IE" sz="2400" dirty="0">
              <a:solidFill>
                <a:srgbClr val="336666"/>
              </a:solidFill>
            </a:endParaRPr>
          </a:p>
        </p:txBody>
      </p:sp>
      <p:sp>
        <p:nvSpPr>
          <p:cNvPr id="5" name="TextBox 4"/>
          <p:cNvSpPr txBox="1"/>
          <p:nvPr/>
        </p:nvSpPr>
        <p:spPr>
          <a:xfrm rot="16200000">
            <a:off x="-1346786" y="4805106"/>
            <a:ext cx="4638757"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IE" sz="2400" dirty="0" smtClean="0">
                <a:solidFill>
                  <a:srgbClr val="336666"/>
                </a:solidFill>
              </a:rPr>
              <a:t>Number of students</a:t>
            </a:r>
            <a:endParaRPr lang="en-IE" sz="2400" dirty="0">
              <a:solidFill>
                <a:srgbClr val="33666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72601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Recommendations</a:t>
            </a:r>
            <a:endParaRPr lang="en-IE" dirty="0"/>
          </a:p>
        </p:txBody>
      </p:sp>
      <p:sp>
        <p:nvSpPr>
          <p:cNvPr id="4" name="Rectangle 10"/>
          <p:cNvSpPr txBox="1">
            <a:spLocks noChangeArrowheads="1"/>
          </p:cNvSpPr>
          <p:nvPr/>
        </p:nvSpPr>
        <p:spPr bwMode="auto">
          <a:xfrm>
            <a:off x="1965896" y="2644552"/>
            <a:ext cx="9971087" cy="597666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487672" indent="-487672">
              <a:defRPr/>
            </a:pPr>
            <a:r>
              <a:rPr lang="en-US" altLang="en-US" sz="4000" dirty="0" smtClean="0">
                <a:solidFill>
                  <a:srgbClr val="000000"/>
                </a:solidFill>
              </a:rPr>
              <a:t>You </a:t>
            </a:r>
            <a:r>
              <a:rPr lang="en-US" altLang="en-US" sz="4000" dirty="0">
                <a:solidFill>
                  <a:srgbClr val="000000"/>
                </a:solidFill>
              </a:rPr>
              <a:t>can underestimate the time the lesson takes</a:t>
            </a:r>
          </a:p>
          <a:p>
            <a:pPr marL="0" indent="0" eaLnBrk="1" hangingPunct="1">
              <a:buNone/>
              <a:defRPr/>
            </a:pPr>
            <a:endParaRPr lang="en-US" sz="4000" dirty="0"/>
          </a:p>
          <a:p>
            <a:pPr marL="487672" indent="-487672">
              <a:defRPr/>
            </a:pPr>
            <a:r>
              <a:rPr lang="en-US" altLang="en-US" sz="4000" kern="0" dirty="0" smtClean="0">
                <a:ea typeface="+mn-ea"/>
                <a:cs typeface="+mn-cs"/>
              </a:rPr>
              <a:t>Have </a:t>
            </a:r>
            <a:r>
              <a:rPr lang="en-US" altLang="en-US" sz="4000" dirty="0" smtClean="0">
                <a:solidFill>
                  <a:srgbClr val="000000"/>
                </a:solidFill>
              </a:rPr>
              <a:t>a </a:t>
            </a:r>
            <a:r>
              <a:rPr lang="en-US" altLang="en-US" sz="4000" dirty="0">
                <a:solidFill>
                  <a:srgbClr val="000000"/>
                </a:solidFill>
              </a:rPr>
              <a:t>template that you can use to select students for presented their </a:t>
            </a:r>
            <a:r>
              <a:rPr lang="en-US" altLang="en-US" sz="4000" dirty="0" smtClean="0">
                <a:solidFill>
                  <a:srgbClr val="000000"/>
                </a:solidFill>
              </a:rPr>
              <a:t>work</a:t>
            </a:r>
          </a:p>
          <a:p>
            <a:pPr marL="487672" indent="-487672">
              <a:defRPr/>
            </a:pPr>
            <a:endParaRPr lang="en-US" altLang="en-US" sz="4000" dirty="0" smtClean="0">
              <a:solidFill>
                <a:srgbClr val="000000"/>
              </a:solidFill>
            </a:endParaRPr>
          </a:p>
          <a:p>
            <a:pPr marL="487672" indent="-487672">
              <a:defRPr/>
            </a:pPr>
            <a:r>
              <a:rPr lang="en-US" altLang="en-US" sz="4000" dirty="0" smtClean="0">
                <a:solidFill>
                  <a:srgbClr val="000000"/>
                </a:solidFill>
              </a:rPr>
              <a:t>Co-teaching </a:t>
            </a:r>
            <a:r>
              <a:rPr lang="en-US" altLang="en-US" sz="4000" dirty="0">
                <a:solidFill>
                  <a:srgbClr val="000000"/>
                </a:solidFill>
              </a:rPr>
              <a:t>may be beneficial (fresh eyes</a:t>
            </a:r>
            <a:r>
              <a:rPr lang="en-US" altLang="en-US" sz="4000" dirty="0" smtClean="0">
                <a:solidFill>
                  <a:srgbClr val="000000"/>
                </a:solidFill>
              </a:rPr>
              <a:t>)</a:t>
            </a:r>
            <a:endParaRPr lang="en-US" altLang="en-US" sz="4000" dirty="0">
              <a:solidFill>
                <a:srgbClr val="000000"/>
              </a:solidFill>
            </a:endParaRPr>
          </a:p>
          <a:p>
            <a:pPr marL="487672" indent="-487672">
              <a:defRPr/>
            </a:pPr>
            <a:endParaRPr lang="en-US" altLang="en-US" sz="4000" dirty="0">
              <a:solidFill>
                <a:srgbClr val="000000"/>
              </a:solidFill>
            </a:endParaRPr>
          </a:p>
          <a:p>
            <a:pPr marL="0" indent="0" defTabSz="914400" eaLnBrk="1" hangingPunct="1">
              <a:buFont typeface="Wingdings" pitchFamily="2" charset="2"/>
              <a:buNone/>
              <a:defRPr/>
            </a:pPr>
            <a:endParaRPr lang="en-US" b="1" kern="0" dirty="0" smtClean="0">
              <a:solidFill>
                <a:srgbClr val="FF0000"/>
              </a:solidFill>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268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Sources Used</a:t>
            </a:r>
            <a:endParaRPr lang="en-IE" dirty="0"/>
          </a:p>
        </p:txBody>
      </p:sp>
      <p:sp>
        <p:nvSpPr>
          <p:cNvPr id="3" name="Content Placeholder 2"/>
          <p:cNvSpPr>
            <a:spLocks noGrp="1"/>
          </p:cNvSpPr>
          <p:nvPr>
            <p:ph idx="1"/>
          </p:nvPr>
        </p:nvSpPr>
        <p:spPr>
          <a:xfrm>
            <a:off x="1893888" y="2644552"/>
            <a:ext cx="9971087" cy="5851525"/>
          </a:xfrm>
        </p:spPr>
        <p:txBody>
          <a:bodyPr/>
          <a:lstStyle/>
          <a:p>
            <a:pPr marL="487672" indent="-487672">
              <a:defRPr/>
            </a:pPr>
            <a:r>
              <a:rPr lang="en-IE" sz="2400" b="1" dirty="0" smtClean="0"/>
              <a:t>Project Maths Development Team </a:t>
            </a:r>
            <a:r>
              <a:rPr lang="en-IE" sz="2400" dirty="0" smtClean="0"/>
              <a:t>Teaching &amp; Learning Plans-Introduction to equations, Junior Cert Syllabus. Available at </a:t>
            </a:r>
            <a:r>
              <a:rPr lang="en-IE" sz="2000" dirty="0" smtClean="0">
                <a:solidFill>
                  <a:srgbClr val="006621"/>
                </a:solidFill>
                <a:latin typeface="arial" panose="020B0604020202020204" pitchFamily="34" charset="0"/>
                <a:hlinkClick r:id="rId2"/>
              </a:rPr>
              <a:t>www.projectmaths.ie/documents/T&amp;L/</a:t>
            </a:r>
            <a:r>
              <a:rPr lang="en-IE" sz="2000" b="1" dirty="0" smtClean="0">
                <a:solidFill>
                  <a:srgbClr val="006621"/>
                </a:solidFill>
                <a:latin typeface="arial" panose="020B0604020202020204" pitchFamily="34" charset="0"/>
                <a:hlinkClick r:id="rId2"/>
              </a:rPr>
              <a:t>IntroductionToEquations</a:t>
            </a:r>
            <a:r>
              <a:rPr lang="en-IE" sz="2000" dirty="0" smtClean="0">
                <a:solidFill>
                  <a:srgbClr val="006621"/>
                </a:solidFill>
                <a:latin typeface="arial" panose="020B0604020202020204" pitchFamily="34" charset="0"/>
                <a:hlinkClick r:id="rId2"/>
              </a:rPr>
              <a:t>.pdf</a:t>
            </a:r>
            <a:endParaRPr lang="en-IE" sz="2000" dirty="0" smtClean="0">
              <a:solidFill>
                <a:srgbClr val="006621"/>
              </a:solidFill>
              <a:latin typeface="arial" panose="020B0604020202020204" pitchFamily="34" charset="0"/>
            </a:endParaRPr>
          </a:p>
          <a:p>
            <a:pPr marL="0" indent="0">
              <a:buNone/>
              <a:defRPr/>
            </a:pPr>
            <a:r>
              <a:rPr lang="en-IE" sz="2000" dirty="0" smtClean="0">
                <a:solidFill>
                  <a:srgbClr val="006621"/>
                </a:solidFill>
                <a:latin typeface="arial" panose="020B0604020202020204" pitchFamily="34" charset="0"/>
              </a:rPr>
              <a:t>       (</a:t>
            </a:r>
            <a:r>
              <a:rPr lang="en-IE" sz="2000" dirty="0" smtClean="0">
                <a:latin typeface="arial" panose="020B0604020202020204" pitchFamily="34" charset="0"/>
              </a:rPr>
              <a:t>accessed 9/2/2016)</a:t>
            </a:r>
          </a:p>
          <a:p>
            <a:pPr marL="487672" indent="-487672">
              <a:defRPr/>
            </a:pPr>
            <a:endParaRPr lang="en-IE" sz="2000" dirty="0">
              <a:solidFill>
                <a:srgbClr val="006621"/>
              </a:solidFill>
              <a:latin typeface="arial" panose="020B0604020202020204" pitchFamily="34" charset="0"/>
            </a:endParaRPr>
          </a:p>
          <a:p>
            <a:pPr marL="487672" indent="-487672">
              <a:defRPr/>
            </a:pPr>
            <a:r>
              <a:rPr lang="en-IE" sz="2400" b="1" dirty="0" err="1"/>
              <a:t>Hoffmanm</a:t>
            </a:r>
            <a:r>
              <a:rPr lang="en-IE" sz="2400" b="1" dirty="0"/>
              <a:t>, M. and Powell, A</a:t>
            </a:r>
            <a:r>
              <a:rPr lang="en-IE" sz="2400" b="1" dirty="0" smtClean="0"/>
              <a:t>. (1992) </a:t>
            </a:r>
            <a:r>
              <a:rPr lang="en-IE" sz="2400" dirty="0" smtClean="0"/>
              <a:t>‘Circle expressions and equations: multivalent pedagogical tools’,</a:t>
            </a:r>
            <a:r>
              <a:rPr lang="en-IE" sz="2400" dirty="0"/>
              <a:t> </a:t>
            </a:r>
            <a:r>
              <a:rPr lang="en-IE" sz="2400" dirty="0" smtClean="0"/>
              <a:t>in: </a:t>
            </a:r>
            <a:r>
              <a:rPr lang="en-IE" sz="2400" dirty="0" err="1" smtClean="0"/>
              <a:t>Pimm</a:t>
            </a:r>
            <a:r>
              <a:rPr lang="en-IE" sz="2400" dirty="0" smtClean="0"/>
              <a:t>, D. and Love, E. </a:t>
            </a:r>
            <a:r>
              <a:rPr lang="en-IE" sz="2400" dirty="0" err="1" smtClean="0"/>
              <a:t>eds.</a:t>
            </a:r>
            <a:r>
              <a:rPr lang="en-IE" sz="2400" b="1" i="1" dirty="0" err="1" smtClean="0"/>
              <a:t>Teaching</a:t>
            </a:r>
            <a:r>
              <a:rPr lang="en-IE" sz="2400" b="1" i="1" dirty="0" smtClean="0"/>
              <a:t> and Learning School Mathematics</a:t>
            </a:r>
            <a:r>
              <a:rPr lang="en-IE" sz="2400" i="1" dirty="0" smtClean="0"/>
              <a:t>. </a:t>
            </a:r>
            <a:r>
              <a:rPr lang="en-IE" sz="2400" dirty="0" err="1" smtClean="0"/>
              <a:t>London:.The</a:t>
            </a:r>
            <a:r>
              <a:rPr lang="en-IE" sz="2400" dirty="0" smtClean="0"/>
              <a:t> Open University.</a:t>
            </a:r>
            <a:endParaRPr lang="en-IE"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49741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Sources (continued)</a:t>
            </a:r>
            <a:endParaRPr lang="en-IE" dirty="0"/>
          </a:p>
        </p:txBody>
      </p:sp>
      <p:sp>
        <p:nvSpPr>
          <p:cNvPr id="6" name="Rectangle 10"/>
          <p:cNvSpPr txBox="1">
            <a:spLocks noChangeArrowheads="1"/>
          </p:cNvSpPr>
          <p:nvPr/>
        </p:nvSpPr>
        <p:spPr bwMode="auto">
          <a:xfrm>
            <a:off x="1965896" y="2379248"/>
            <a:ext cx="9971087" cy="616995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0" indent="0" defTabSz="914400" eaLnBrk="1" hangingPunct="1">
              <a:buClr>
                <a:srgbClr val="336666"/>
              </a:buClr>
              <a:buFont typeface="Wingdings" pitchFamily="2" charset="2"/>
              <a:buNone/>
              <a:defRPr/>
            </a:pPr>
            <a:r>
              <a:rPr lang="en-US" b="1" kern="0" dirty="0" smtClean="0">
                <a:solidFill>
                  <a:srgbClr val="FF0000"/>
                </a:solidFill>
                <a:ea typeface="ＭＳ Ｐゴシック"/>
                <a:cs typeface="+mn-cs"/>
              </a:rPr>
              <a:t>Referred to the following 6</a:t>
            </a:r>
            <a:r>
              <a:rPr lang="en-US" b="1" kern="0" baseline="30000" dirty="0" smtClean="0">
                <a:solidFill>
                  <a:srgbClr val="FF0000"/>
                </a:solidFill>
                <a:ea typeface="ＭＳ Ｐゴシック"/>
                <a:cs typeface="+mn-cs"/>
              </a:rPr>
              <a:t>th</a:t>
            </a:r>
            <a:r>
              <a:rPr lang="en-US" b="1" kern="0" dirty="0" smtClean="0">
                <a:solidFill>
                  <a:srgbClr val="FF0000"/>
                </a:solidFill>
                <a:ea typeface="ＭＳ Ｐゴシック"/>
                <a:cs typeface="+mn-cs"/>
              </a:rPr>
              <a:t> Class Primary books:</a:t>
            </a:r>
          </a:p>
          <a:p>
            <a:pPr defTabSz="914400" eaLnBrk="1" hangingPunct="1">
              <a:buClr>
                <a:srgbClr val="336666"/>
              </a:buClr>
              <a:defRPr/>
            </a:pPr>
            <a:r>
              <a:rPr lang="en-US" b="1" kern="0" dirty="0" err="1" smtClean="0">
                <a:solidFill>
                  <a:srgbClr val="FF0000"/>
                </a:solidFill>
                <a:ea typeface="ＭＳ Ｐゴシック"/>
                <a:cs typeface="+mn-cs"/>
              </a:rPr>
              <a:t>Maths</a:t>
            </a:r>
            <a:r>
              <a:rPr lang="en-US" b="1" kern="0" dirty="0" smtClean="0">
                <a:solidFill>
                  <a:srgbClr val="FF0000"/>
                </a:solidFill>
                <a:ea typeface="ＭＳ Ｐゴシック"/>
                <a:cs typeface="+mn-cs"/>
              </a:rPr>
              <a:t> Matters 6 – </a:t>
            </a:r>
            <a:r>
              <a:rPr lang="en-US" b="1" kern="0" dirty="0" err="1" smtClean="0">
                <a:solidFill>
                  <a:srgbClr val="FF0000"/>
                </a:solidFill>
                <a:ea typeface="ＭＳ Ｐゴシック"/>
                <a:cs typeface="+mn-cs"/>
              </a:rPr>
              <a:t>Edco</a:t>
            </a:r>
            <a:r>
              <a:rPr lang="en-US" b="1" kern="0" dirty="0" smtClean="0">
                <a:solidFill>
                  <a:srgbClr val="FF0000"/>
                </a:solidFill>
                <a:ea typeface="ＭＳ Ｐゴシック"/>
                <a:cs typeface="+mn-cs"/>
              </a:rPr>
              <a:t> publication</a:t>
            </a:r>
          </a:p>
          <a:p>
            <a:pPr defTabSz="914400" eaLnBrk="1" hangingPunct="1">
              <a:buClr>
                <a:srgbClr val="336666"/>
              </a:buClr>
              <a:defRPr/>
            </a:pPr>
            <a:r>
              <a:rPr lang="en-US" b="1" kern="0" dirty="0" err="1" smtClean="0">
                <a:solidFill>
                  <a:srgbClr val="FF0000"/>
                </a:solidFill>
                <a:ea typeface="ＭＳ Ｐゴシック"/>
                <a:cs typeface="+mn-cs"/>
              </a:rPr>
              <a:t>Maths</a:t>
            </a:r>
            <a:r>
              <a:rPr lang="en-US" b="1" kern="0" dirty="0" smtClean="0">
                <a:solidFill>
                  <a:srgbClr val="FF0000"/>
                </a:solidFill>
                <a:ea typeface="ＭＳ Ｐゴシック"/>
                <a:cs typeface="+mn-cs"/>
              </a:rPr>
              <a:t> Together 6 – Florence Gavin</a:t>
            </a:r>
          </a:p>
          <a:p>
            <a:pPr marL="0" indent="0" defTabSz="914400" eaLnBrk="1" hangingPunct="1">
              <a:buClr>
                <a:srgbClr val="336666"/>
              </a:buClr>
              <a:buFont typeface="Wingdings" pitchFamily="2" charset="2"/>
              <a:buNone/>
              <a:defRPr/>
            </a:pPr>
            <a:r>
              <a:rPr lang="en-US" b="1" kern="0" dirty="0">
                <a:solidFill>
                  <a:srgbClr val="FF0000"/>
                </a:solidFill>
                <a:ea typeface="ＭＳ Ｐゴシック"/>
                <a:cs typeface="+mn-cs"/>
              </a:rPr>
              <a:t> </a:t>
            </a:r>
            <a:r>
              <a:rPr lang="en-US" b="1" kern="0" dirty="0" smtClean="0">
                <a:solidFill>
                  <a:srgbClr val="FF0000"/>
                </a:solidFill>
                <a:ea typeface="ＭＳ Ｐゴシック"/>
                <a:cs typeface="+mn-cs"/>
              </a:rPr>
              <a:t>                           Mulberry Publication</a:t>
            </a:r>
          </a:p>
          <a:p>
            <a:pPr marL="0" indent="0" defTabSz="914400" eaLnBrk="1" hangingPunct="1">
              <a:buClr>
                <a:srgbClr val="336666"/>
              </a:buClr>
              <a:buFont typeface="Wingdings" pitchFamily="2" charset="2"/>
              <a:buNone/>
              <a:defRPr/>
            </a:pPr>
            <a:r>
              <a:rPr lang="en-US" b="1" kern="0" dirty="0" smtClean="0">
                <a:solidFill>
                  <a:srgbClr val="FF0000"/>
                </a:solidFill>
                <a:ea typeface="ＭＳ Ｐゴシック"/>
                <a:cs typeface="+mn-cs"/>
              </a:rPr>
              <a:t>and</a:t>
            </a:r>
          </a:p>
          <a:p>
            <a:pPr defTabSz="914400" eaLnBrk="1" hangingPunct="1">
              <a:buClr>
                <a:srgbClr val="336666"/>
              </a:buClr>
              <a:defRPr/>
            </a:pPr>
            <a:r>
              <a:rPr lang="en-US" b="1" kern="0" dirty="0" smtClean="0">
                <a:solidFill>
                  <a:srgbClr val="FF0000"/>
                </a:solidFill>
                <a:ea typeface="ＭＳ Ｐゴシック"/>
                <a:cs typeface="+mn-cs"/>
              </a:rPr>
              <a:t>Mathematics Today – Extension</a:t>
            </a:r>
          </a:p>
          <a:p>
            <a:pPr marL="0" indent="0" defTabSz="914400" eaLnBrk="1" hangingPunct="1">
              <a:buClr>
                <a:srgbClr val="336666"/>
              </a:buClr>
              <a:buFont typeface="Wingdings" pitchFamily="2" charset="2"/>
              <a:buNone/>
              <a:defRPr/>
            </a:pPr>
            <a:r>
              <a:rPr lang="en-US" b="1" kern="0" dirty="0">
                <a:solidFill>
                  <a:srgbClr val="FF0000"/>
                </a:solidFill>
                <a:ea typeface="ＭＳ Ｐゴシック"/>
                <a:cs typeface="+mn-cs"/>
              </a:rPr>
              <a:t>	</a:t>
            </a:r>
            <a:r>
              <a:rPr lang="en-US" b="1" kern="0" dirty="0" smtClean="0">
                <a:solidFill>
                  <a:srgbClr val="FF0000"/>
                </a:solidFill>
                <a:ea typeface="ＭＳ Ｐゴシック"/>
                <a:cs typeface="+mn-cs"/>
              </a:rPr>
              <a:t>			Prim-Ed Publication</a:t>
            </a:r>
          </a:p>
          <a:p>
            <a:pPr marL="0" indent="0" defTabSz="914400" eaLnBrk="1" hangingPunct="1">
              <a:buClr>
                <a:srgbClr val="336666"/>
              </a:buClr>
              <a:buFont typeface="Wingdings" pitchFamily="2" charset="2"/>
              <a:buNone/>
              <a:defRPr/>
            </a:pPr>
            <a:endParaRPr lang="en-US" b="1" kern="0" dirty="0" smtClean="0">
              <a:solidFill>
                <a:srgbClr val="FF0000"/>
              </a:solidFill>
              <a:ea typeface="ＭＳ Ｐゴシック"/>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013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Any Questions?</a:t>
            </a: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73707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83634" y="4516760"/>
            <a:ext cx="12090864" cy="2736305"/>
          </a:xfrm>
        </p:spPr>
        <p:txBody>
          <a:bodyPr>
            <a:normAutofit/>
          </a:bodyPr>
          <a:lstStyle/>
          <a:p>
            <a:pPr eaLnBrk="1"/>
            <a:r>
              <a:rPr lang="en-US" altLang="en-US" sz="8000" dirty="0" smtClean="0">
                <a:latin typeface="Arial" panose="020B0604020202020204" pitchFamily="34" charset="0"/>
                <a:cs typeface="Arial" panose="020B0604020202020204" pitchFamily="34" charset="0"/>
              </a:rPr>
              <a:t>Thank You!</a:t>
            </a:r>
            <a:endParaRPr lang="en-US" altLang="en-US" sz="8000" dirty="0">
              <a:latin typeface="Arial" panose="020B0604020202020204" pitchFamily="34" charset="0"/>
              <a:cs typeface="Arial" panose="020B0604020202020204" pitchFamily="34" charset="0"/>
            </a:endParaRPr>
          </a:p>
        </p:txBody>
      </p:sp>
      <p:pic>
        <p:nvPicPr>
          <p:cNvPr id="5124" name="Picture 4" descr="tile_blackboard_gre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24506" y="2356520"/>
            <a:ext cx="3275281" cy="18460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pic>
        <p:nvPicPr>
          <p:cNvPr id="5126" name="Picture 6" descr="tile_blackboard_gre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079" y="8337660"/>
            <a:ext cx="10467975" cy="1247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sp>
        <p:nvSpPr>
          <p:cNvPr id="7" name="TextBox 6"/>
          <p:cNvSpPr txBox="1"/>
          <p:nvPr/>
        </p:nvSpPr>
        <p:spPr>
          <a:xfrm>
            <a:off x="761301" y="196395"/>
            <a:ext cx="11535530" cy="1723549"/>
          </a:xfrm>
          <a:prstGeom prst="rect">
            <a:avLst/>
          </a:prstGeom>
          <a:noFill/>
        </p:spPr>
        <p:txBody>
          <a:bodyPr wrap="none" rtlCol="0">
            <a:spAutoFit/>
          </a:bodyPr>
          <a:lstStyle/>
          <a:p>
            <a:r>
              <a:rPr lang="en-IE" sz="10600" b="1" i="1" dirty="0" smtClean="0">
                <a:solidFill>
                  <a:schemeClr val="tx2"/>
                </a:solidFill>
                <a:latin typeface="Bradley Hand ITC" panose="03070402050302030203" pitchFamily="66" charset="0"/>
              </a:rPr>
              <a:t>Maths Counts 2016</a:t>
            </a:r>
            <a:endParaRPr lang="en-IE" sz="10600" b="1" i="1" dirty="0">
              <a:solidFill>
                <a:schemeClr val="tx2"/>
              </a:solidFill>
              <a:latin typeface="Bradley Hand ITC" panose="03070402050302030203" pitchFamily="66"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979011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469952" y="988368"/>
            <a:ext cx="9361040" cy="754053"/>
          </a:xfrm>
          <a:prstGeom prst="rect">
            <a:avLst/>
          </a:prstGeom>
          <a:noFill/>
        </p:spPr>
        <p:txBody>
          <a:bodyPr wrap="square" rtlCol="0">
            <a:spAutoFit/>
          </a:bodyPr>
          <a:lstStyle/>
          <a:p>
            <a:pPr algn="l"/>
            <a:r>
              <a:rPr lang="en-IE" dirty="0" smtClean="0">
                <a:solidFill>
                  <a:srgbClr val="FF0000"/>
                </a:solidFill>
              </a:rPr>
              <a:t>Where</a:t>
            </a:r>
            <a:r>
              <a:rPr lang="en-IE" dirty="0" smtClean="0"/>
              <a:t> </a:t>
            </a:r>
            <a:r>
              <a:rPr lang="en-IE" dirty="0" smtClean="0">
                <a:solidFill>
                  <a:srgbClr val="FF0000"/>
                </a:solidFill>
              </a:rPr>
              <a:t>lesson fits into the course</a:t>
            </a:r>
            <a:endParaRPr lang="en-IE" dirty="0">
              <a:solidFill>
                <a:srgbClr val="FF0000"/>
              </a:solidFill>
            </a:endParaRPr>
          </a:p>
        </p:txBody>
      </p:sp>
      <p:graphicFrame>
        <p:nvGraphicFramePr>
          <p:cNvPr id="3" name="Table 2"/>
          <p:cNvGraphicFramePr>
            <a:graphicFrameLocks noGrp="1"/>
          </p:cNvGraphicFramePr>
          <p:nvPr>
            <p:extLst/>
          </p:nvPr>
        </p:nvGraphicFramePr>
        <p:xfrm>
          <a:off x="1965896" y="1996480"/>
          <a:ext cx="9361040" cy="4998720"/>
        </p:xfrm>
        <a:graphic>
          <a:graphicData uri="http://schemas.openxmlformats.org/drawingml/2006/table">
            <a:tbl>
              <a:tblPr firstRow="1" bandRow="1">
                <a:tableStyleId>{5C22544A-7EE6-4342-B048-85BDC9FD1C3A}</a:tableStyleId>
              </a:tblPr>
              <a:tblGrid>
                <a:gridCol w="2304256"/>
                <a:gridCol w="4824536"/>
                <a:gridCol w="2232248"/>
              </a:tblGrid>
              <a:tr h="370840">
                <a:tc>
                  <a:txBody>
                    <a:bodyPr/>
                    <a:lstStyle/>
                    <a:p>
                      <a:endParaRPr lang="en-IE" dirty="0"/>
                    </a:p>
                  </a:txBody>
                  <a:tcPr/>
                </a:tc>
                <a:tc>
                  <a:txBody>
                    <a:bodyPr/>
                    <a:lstStyle/>
                    <a:p>
                      <a:pPr algn="ctr"/>
                      <a:r>
                        <a:rPr lang="en-IE" dirty="0" smtClean="0"/>
                        <a:t>Strand</a:t>
                      </a:r>
                      <a:r>
                        <a:rPr lang="en-IE" baseline="0" dirty="0" smtClean="0"/>
                        <a:t> 4 (Algebra)</a:t>
                      </a:r>
                      <a:endParaRPr lang="en-IE" dirty="0"/>
                    </a:p>
                  </a:txBody>
                  <a:tcPr/>
                </a:tc>
                <a:tc>
                  <a:txBody>
                    <a:bodyPr/>
                    <a:lstStyle/>
                    <a:p>
                      <a:pPr algn="ctr"/>
                      <a:endParaRPr lang="en-IE" dirty="0"/>
                    </a:p>
                  </a:txBody>
                  <a:tcPr/>
                </a:tc>
              </a:tr>
              <a:tr h="370840">
                <a:tc>
                  <a:txBody>
                    <a:bodyPr/>
                    <a:lstStyle/>
                    <a:p>
                      <a:r>
                        <a:rPr lang="en-IE" b="1" dirty="0" smtClean="0">
                          <a:solidFill>
                            <a:srgbClr val="7030A0"/>
                          </a:solidFill>
                        </a:rPr>
                        <a:t>Topics in</a:t>
                      </a:r>
                    </a:p>
                    <a:p>
                      <a:r>
                        <a:rPr lang="en-IE" b="1" dirty="0" smtClean="0">
                          <a:solidFill>
                            <a:srgbClr val="7030A0"/>
                          </a:solidFill>
                        </a:rPr>
                        <a:t>Introducing algebra</a:t>
                      </a:r>
                      <a:endParaRPr lang="en-IE" b="1" dirty="0">
                        <a:solidFill>
                          <a:srgbClr val="7030A0"/>
                        </a:solidFill>
                      </a:endParaRPr>
                    </a:p>
                  </a:txBody>
                  <a:tcPr/>
                </a:tc>
                <a:tc>
                  <a:txBody>
                    <a:bodyPr/>
                    <a:lstStyle/>
                    <a:p>
                      <a:pPr algn="ctr"/>
                      <a:r>
                        <a:rPr lang="en-IE" b="1" dirty="0" smtClean="0">
                          <a:solidFill>
                            <a:srgbClr val="7030A0"/>
                          </a:solidFill>
                        </a:rPr>
                        <a:t>Main Approaches</a:t>
                      </a:r>
                      <a:endParaRPr lang="en-IE" b="1" dirty="0">
                        <a:solidFill>
                          <a:srgbClr val="7030A0"/>
                        </a:solidFill>
                      </a:endParaRPr>
                    </a:p>
                  </a:txBody>
                  <a:tcPr/>
                </a:tc>
                <a:tc>
                  <a:txBody>
                    <a:bodyPr/>
                    <a:lstStyle/>
                    <a:p>
                      <a:pPr algn="ctr"/>
                      <a:r>
                        <a:rPr lang="en-IE" b="1" dirty="0" smtClean="0">
                          <a:solidFill>
                            <a:srgbClr val="7030A0"/>
                          </a:solidFill>
                        </a:rPr>
                        <a:t>Duration (in 35 min lessons)</a:t>
                      </a:r>
                      <a:endParaRPr lang="en-IE" b="1" dirty="0">
                        <a:solidFill>
                          <a:srgbClr val="7030A0"/>
                        </a:solidFill>
                      </a:endParaRPr>
                    </a:p>
                  </a:txBody>
                  <a:tcPr/>
                </a:tc>
              </a:tr>
              <a:tr h="370840">
                <a:tc>
                  <a:txBody>
                    <a:bodyPr/>
                    <a:lstStyle/>
                    <a:p>
                      <a:r>
                        <a:rPr lang="en-IE" dirty="0" smtClean="0"/>
                        <a:t>Patterns</a:t>
                      </a:r>
                      <a:endParaRPr lang="en-IE" dirty="0"/>
                    </a:p>
                  </a:txBody>
                  <a:tcPr/>
                </a:tc>
                <a:tc>
                  <a:txBody>
                    <a:bodyPr/>
                    <a:lstStyle/>
                    <a:p>
                      <a:r>
                        <a:rPr lang="en-IE" dirty="0" smtClean="0"/>
                        <a:t>Generalise to rule; graphs</a:t>
                      </a:r>
                      <a:endParaRPr lang="en-IE" dirty="0"/>
                    </a:p>
                  </a:txBody>
                  <a:tcPr/>
                </a:tc>
                <a:tc>
                  <a:txBody>
                    <a:bodyPr/>
                    <a:lstStyle/>
                    <a:p>
                      <a:r>
                        <a:rPr lang="en-IE" dirty="0" smtClean="0"/>
                        <a:t>6</a:t>
                      </a:r>
                      <a:endParaRPr lang="en-IE" dirty="0"/>
                    </a:p>
                  </a:txBody>
                  <a:tcPr/>
                </a:tc>
              </a:tr>
              <a:tr h="370840">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r>
                        <a:rPr lang="en-IE" dirty="0" smtClean="0"/>
                        <a:t>Simplifying expressions</a:t>
                      </a:r>
                      <a:endParaRPr lang="en-IE" dirty="0"/>
                    </a:p>
                  </a:txBody>
                  <a:tcPr/>
                </a:tc>
                <a:tc>
                  <a:txBody>
                    <a:bodyPr/>
                    <a:lstStyle/>
                    <a:p>
                      <a:r>
                        <a:rPr lang="en-IE" dirty="0" smtClean="0"/>
                        <a:t>Like terms</a:t>
                      </a:r>
                      <a:r>
                        <a:rPr lang="en-IE" baseline="0" dirty="0" smtClean="0"/>
                        <a:t> ; </a:t>
                      </a:r>
                      <a:r>
                        <a:rPr lang="en-IE" dirty="0" smtClean="0"/>
                        <a:t>Rectangular arrays</a:t>
                      </a:r>
                      <a:endParaRPr lang="en-IE" dirty="0"/>
                    </a:p>
                  </a:txBody>
                  <a:tcPr/>
                </a:tc>
                <a:tc>
                  <a:txBody>
                    <a:bodyPr/>
                    <a:lstStyle/>
                    <a:p>
                      <a:r>
                        <a:rPr lang="en-IE" dirty="0" smtClean="0"/>
                        <a:t>6</a:t>
                      </a:r>
                      <a:endParaRPr lang="en-IE" dirty="0"/>
                    </a:p>
                  </a:txBody>
                  <a:tcPr/>
                </a:tc>
              </a:tr>
              <a:tr h="370840">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r>
                        <a:rPr lang="en-IE" dirty="0" smtClean="0"/>
                        <a:t>Linear equations</a:t>
                      </a:r>
                      <a:endParaRPr lang="en-IE" dirty="0"/>
                    </a:p>
                  </a:txBody>
                  <a:tcPr/>
                </a:tc>
                <a:tc>
                  <a:txBody>
                    <a:bodyPr/>
                    <a:lstStyle/>
                    <a:p>
                      <a:r>
                        <a:rPr lang="en-IE" dirty="0" smtClean="0"/>
                        <a:t>Balance; circle diagrams; back tracking,</a:t>
                      </a:r>
                      <a:r>
                        <a:rPr lang="en-IE" baseline="0" dirty="0" smtClean="0"/>
                        <a:t> Think of a number.</a:t>
                      </a:r>
                      <a:endParaRPr lang="en-IE" dirty="0"/>
                    </a:p>
                  </a:txBody>
                  <a:tcPr/>
                </a:tc>
                <a:tc>
                  <a:txBody>
                    <a:bodyPr/>
                    <a:lstStyle/>
                    <a:p>
                      <a:r>
                        <a:rPr lang="en-IE" dirty="0" smtClean="0"/>
                        <a:t>6</a:t>
                      </a:r>
                      <a:endParaRPr lang="en-IE"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7488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5" name="Rectangle 9"/>
          <p:cNvSpPr>
            <a:spLocks noGrp="1" noChangeArrowheads="1"/>
          </p:cNvSpPr>
          <p:nvPr>
            <p:ph type="title"/>
          </p:nvPr>
        </p:nvSpPr>
        <p:spPr/>
        <p:txBody>
          <a:bodyPr/>
          <a:lstStyle/>
          <a:p>
            <a:pPr eaLnBrk="1" hangingPunct="1">
              <a:defRPr/>
            </a:pPr>
            <a:r>
              <a:rPr lang="en-US" dirty="0" smtClean="0">
                <a:ea typeface="+mj-ea"/>
                <a:cs typeface="+mj-cs"/>
              </a:rPr>
              <a:t>Student Learning Goals</a:t>
            </a:r>
          </a:p>
        </p:txBody>
      </p:sp>
      <p:sp>
        <p:nvSpPr>
          <p:cNvPr id="4" name="Rectangle 10"/>
          <p:cNvSpPr txBox="1">
            <a:spLocks noChangeArrowheads="1"/>
          </p:cNvSpPr>
          <p:nvPr/>
        </p:nvSpPr>
        <p:spPr bwMode="auto">
          <a:xfrm>
            <a:off x="2146969" y="2500536"/>
            <a:ext cx="9971087" cy="633670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0" indent="0" eaLnBrk="1" hangingPunct="1">
              <a:buNone/>
              <a:defRPr/>
            </a:pPr>
            <a:r>
              <a:rPr lang="en-US" sz="3400" dirty="0"/>
              <a:t>The students will</a:t>
            </a:r>
          </a:p>
          <a:p>
            <a:pPr marL="487672" indent="-487672" eaLnBrk="1" hangingPunct="1">
              <a:defRPr/>
            </a:pPr>
            <a:r>
              <a:rPr lang="en-US" sz="3400" dirty="0"/>
              <a:t>R</a:t>
            </a:r>
            <a:r>
              <a:rPr lang="en-US" sz="3400" dirty="0" smtClean="0"/>
              <a:t>ecognize </a:t>
            </a:r>
            <a:r>
              <a:rPr lang="en-US" sz="3400" dirty="0"/>
              <a:t>that algebra is being used in everyday life and can simplify a problem into an equation that requires finding an unknown quantity</a:t>
            </a:r>
            <a:r>
              <a:rPr lang="en-US" sz="3400" dirty="0" smtClean="0"/>
              <a:t>.</a:t>
            </a:r>
            <a:endParaRPr lang="en-IE" sz="3400" kern="0" dirty="0" smtClean="0">
              <a:ea typeface="ＭＳ Ｐゴシック"/>
              <a:cs typeface="+mn-cs"/>
            </a:endParaRPr>
          </a:p>
          <a:p>
            <a:pPr marL="487672" indent="-487672" eaLnBrk="1" hangingPunct="1">
              <a:defRPr/>
            </a:pPr>
            <a:r>
              <a:rPr lang="en-IE" sz="3400" kern="0" dirty="0">
                <a:ea typeface="ＭＳ Ｐゴシック"/>
                <a:cs typeface="+mn-cs"/>
              </a:rPr>
              <a:t>S</a:t>
            </a:r>
            <a:r>
              <a:rPr lang="en-US" sz="3400" dirty="0" err="1" smtClean="0"/>
              <a:t>ee</a:t>
            </a:r>
            <a:r>
              <a:rPr lang="en-US" sz="3400" dirty="0" smtClean="0"/>
              <a:t> </a:t>
            </a:r>
            <a:r>
              <a:rPr lang="en-US" sz="3400" dirty="0"/>
              <a:t>a need for a formal approach, involving variables/unknowns, to solving problems, while acknowledging that a problem can have several valid representations.</a:t>
            </a:r>
          </a:p>
          <a:p>
            <a:pPr marL="487672" indent="-487672" eaLnBrk="1" hangingPunct="1">
              <a:defRPr/>
            </a:pPr>
            <a:r>
              <a:rPr lang="en-US" sz="3400" kern="0" dirty="0">
                <a:ea typeface="+mn-ea"/>
                <a:cs typeface="+mn-cs"/>
              </a:rPr>
              <a:t>D</a:t>
            </a:r>
            <a:r>
              <a:rPr lang="en-IE" sz="3400" dirty="0" err="1" smtClean="0"/>
              <a:t>evelop</a:t>
            </a:r>
            <a:r>
              <a:rPr lang="en-IE" sz="3400" dirty="0" smtClean="0"/>
              <a:t> </a:t>
            </a:r>
            <a:r>
              <a:rPr lang="en-IE" sz="3400" dirty="0"/>
              <a:t>confidence in using variables along with numbers in problems requiring solving algebraic equations. </a:t>
            </a:r>
            <a:endParaRPr lang="en-US" altLang="en-US" sz="3400" dirty="0"/>
          </a:p>
          <a:p>
            <a:pPr marL="0" indent="0" defTabSz="914400" eaLnBrk="1" hangingPunct="1">
              <a:buFont typeface="Wingdings" pitchFamily="2" charset="2"/>
              <a:buNone/>
              <a:defRPr/>
            </a:pPr>
            <a:endParaRPr lang="en-US" b="1" kern="0" dirty="0" smtClean="0">
              <a:solidFill>
                <a:srgbClr val="FF0000"/>
              </a:solidFill>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59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Objectives</a:t>
            </a:r>
            <a:endParaRPr lang="en-IE" dirty="0"/>
          </a:p>
        </p:txBody>
      </p:sp>
      <p:sp>
        <p:nvSpPr>
          <p:cNvPr id="4" name="Rectangle 10"/>
          <p:cNvSpPr txBox="1">
            <a:spLocks noChangeArrowheads="1"/>
          </p:cNvSpPr>
          <p:nvPr/>
        </p:nvSpPr>
        <p:spPr bwMode="auto">
          <a:xfrm>
            <a:off x="2000424" y="2456756"/>
            <a:ext cx="9971087" cy="450827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487672" indent="-487672" eaLnBrk="1" hangingPunct="1">
              <a:defRPr/>
            </a:pPr>
            <a:r>
              <a:rPr lang="en-US" sz="4000" dirty="0" smtClean="0"/>
              <a:t>Recognize </a:t>
            </a:r>
            <a:r>
              <a:rPr lang="en-US" sz="4000" dirty="0"/>
              <a:t>and use inverse operations in order to work back to an unknown</a:t>
            </a:r>
            <a:r>
              <a:rPr lang="en-US" sz="4000" dirty="0" smtClean="0"/>
              <a:t>.</a:t>
            </a:r>
          </a:p>
          <a:p>
            <a:pPr marL="0" indent="0" eaLnBrk="1" hangingPunct="1">
              <a:buNone/>
              <a:defRPr/>
            </a:pPr>
            <a:endParaRPr lang="en-US" sz="4000" dirty="0"/>
          </a:p>
          <a:p>
            <a:pPr marL="487672" indent="-487672" eaLnBrk="1" hangingPunct="1">
              <a:defRPr/>
            </a:pPr>
            <a:r>
              <a:rPr lang="en-US" sz="4000" kern="0" dirty="0" smtClean="0">
                <a:ea typeface="+mn-ea"/>
                <a:cs typeface="+mn-cs"/>
              </a:rPr>
              <a:t>C</a:t>
            </a:r>
            <a:r>
              <a:rPr lang="en-US" sz="4000" dirty="0" smtClean="0"/>
              <a:t>onnect </a:t>
            </a:r>
            <a:r>
              <a:rPr lang="en-US" sz="4000" dirty="0"/>
              <a:t>and use letters as ‘unknowns’ as a facility for more efficient and effective means to finding numerical solutions to word problems.</a:t>
            </a:r>
          </a:p>
          <a:p>
            <a:pPr marL="0" indent="0" defTabSz="914400" eaLnBrk="1" hangingPunct="1">
              <a:buFont typeface="Wingdings" pitchFamily="2" charset="2"/>
              <a:buNone/>
              <a:defRPr/>
            </a:pPr>
            <a:endParaRPr lang="en-US" b="1" kern="0" dirty="0" smtClean="0">
              <a:solidFill>
                <a:srgbClr val="FF0000"/>
              </a:solidFill>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40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Question</a:t>
            </a:r>
            <a:endParaRPr lang="en-IE" dirty="0"/>
          </a:p>
        </p:txBody>
      </p:sp>
      <p:sp>
        <p:nvSpPr>
          <p:cNvPr id="6" name="Rectangle 10"/>
          <p:cNvSpPr txBox="1">
            <a:spLocks noChangeArrowheads="1"/>
          </p:cNvSpPr>
          <p:nvPr/>
        </p:nvSpPr>
        <p:spPr bwMode="auto">
          <a:xfrm>
            <a:off x="1965896" y="2379248"/>
            <a:ext cx="9971087" cy="616995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0" indent="0">
              <a:buNone/>
              <a:defRPr/>
            </a:pPr>
            <a:r>
              <a:rPr lang="en-IE" sz="4000" dirty="0"/>
              <a:t>When a certain number is multiplied by 5 and the answer is added to 45 </a:t>
            </a:r>
            <a:r>
              <a:rPr lang="en-IE" sz="4000" dirty="0" smtClean="0"/>
              <a:t>the </a:t>
            </a:r>
            <a:r>
              <a:rPr lang="en-IE" sz="4000" dirty="0"/>
              <a:t>total is 110.  </a:t>
            </a:r>
            <a:r>
              <a:rPr lang="en-IE" sz="4000" dirty="0" smtClean="0"/>
              <a:t>What </a:t>
            </a:r>
            <a:r>
              <a:rPr lang="en-IE" sz="4000" dirty="0"/>
              <a:t>is the number?</a:t>
            </a:r>
          </a:p>
          <a:p>
            <a:pPr marL="0" indent="0" defTabSz="914400" eaLnBrk="1" hangingPunct="1">
              <a:buFont typeface="Wingdings" pitchFamily="2" charset="2"/>
              <a:buNone/>
              <a:defRPr/>
            </a:pPr>
            <a:endParaRPr lang="en-US" b="1" kern="0" dirty="0" smtClean="0">
              <a:solidFill>
                <a:srgbClr val="FF0000"/>
              </a:solidFill>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642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SPRING_RESOURCE_PATHS_HASH_PRESENTER" val="7402e58fc4d9e1b8256060dab3649d14b7c5b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51504D"/>
      </a:dk2>
      <a:lt2>
        <a:srgbClr val="CBC8C2"/>
      </a:lt2>
      <a:accent1>
        <a:srgbClr val="71B0E2"/>
      </a:accent1>
      <a:accent2>
        <a:srgbClr val="A8E685"/>
      </a:accent2>
      <a:accent3>
        <a:srgbClr val="FFFFFF"/>
      </a:accent3>
      <a:accent4>
        <a:srgbClr val="000000"/>
      </a:accent4>
      <a:accent5>
        <a:srgbClr val="BBD4EE"/>
      </a:accent5>
      <a:accent6>
        <a:srgbClr val="98D078"/>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2010</Words>
  <Application>Microsoft Macintosh PowerPoint</Application>
  <PresentationFormat>Custom</PresentationFormat>
  <Paragraphs>210</Paragraphs>
  <Slides>55</Slides>
  <Notes>6</Notes>
  <HiddenSlides>0</HiddenSlides>
  <MMClips>0</MMClips>
  <ScaleCrop>false</ScaleCrop>
  <HeadingPairs>
    <vt:vector size="4" baseType="variant">
      <vt:variant>
        <vt:lpstr>Design Template</vt:lpstr>
      </vt:variant>
      <vt:variant>
        <vt:i4>5</vt:i4>
      </vt:variant>
      <vt:variant>
        <vt:lpstr>Slide Titles</vt:lpstr>
      </vt:variant>
      <vt:variant>
        <vt:i4>55</vt:i4>
      </vt:variant>
    </vt:vector>
  </HeadingPairs>
  <TitlesOfParts>
    <vt:vector size="60" baseType="lpstr">
      <vt:lpstr>Office Theme</vt:lpstr>
      <vt:lpstr>Echo</vt:lpstr>
      <vt:lpstr>1_Office Theme</vt:lpstr>
      <vt:lpstr>1_Echo</vt:lpstr>
      <vt:lpstr>2_Echo</vt:lpstr>
      <vt:lpstr>Reflections on Practice</vt:lpstr>
      <vt:lpstr>Many paths from word problems to linear equations</vt:lpstr>
      <vt:lpstr>Philip Brady – John Scottus Secondary School, Dublin   Mieke Sanders – Killinarden Community School, Dublin   Eilish O’Leary – Holy Family Secondary School, Newbridge</vt:lpstr>
      <vt:lpstr>Details</vt:lpstr>
      <vt:lpstr>Design of Lesson</vt:lpstr>
      <vt:lpstr>Slide 6</vt:lpstr>
      <vt:lpstr>Student Learning Goals</vt:lpstr>
      <vt:lpstr>Objectives</vt:lpstr>
      <vt:lpstr>Question</vt:lpstr>
      <vt:lpstr>Expected methods</vt:lpstr>
      <vt:lpstr>Materials</vt:lpstr>
      <vt:lpstr>Design of Lesson</vt:lpstr>
      <vt:lpstr>Design of Lesson</vt:lpstr>
      <vt:lpstr>Trial and Error </vt:lpstr>
      <vt:lpstr>Backtracking - numerical</vt:lpstr>
      <vt:lpstr>Backtracking – table format</vt:lpstr>
      <vt:lpstr>Backtracking – circle diagram </vt:lpstr>
      <vt:lpstr>Further along the path to a formal approach…</vt:lpstr>
      <vt:lpstr>… and even further</vt:lpstr>
      <vt:lpstr>Solving equation using ‘changing signs’</vt:lpstr>
      <vt:lpstr>Solving equation using balancing method</vt:lpstr>
      <vt:lpstr>Surprise method</vt:lpstr>
      <vt:lpstr>Being creative</vt:lpstr>
      <vt:lpstr>Boardplan</vt:lpstr>
      <vt:lpstr>Presentation of work</vt:lpstr>
      <vt:lpstr>Presentation of work:   Trial and error</vt:lpstr>
      <vt:lpstr>Student evaluation</vt:lpstr>
      <vt:lpstr>What did you learn from this lesson? </vt:lpstr>
      <vt:lpstr>What did you learn from this lesson? </vt:lpstr>
      <vt:lpstr>What did you learn from this lesson? </vt:lpstr>
      <vt:lpstr>What could be improved?</vt:lpstr>
      <vt:lpstr>What could be improved?</vt:lpstr>
      <vt:lpstr>What could be improved?</vt:lpstr>
      <vt:lpstr>What can you improve on?</vt:lpstr>
      <vt:lpstr>Our Observation and evaluation</vt:lpstr>
      <vt:lpstr>  We would agree with Paul Black, Emeritus professor, King’s College, London, who says that:  </vt:lpstr>
      <vt:lpstr>Student’s path through the problem</vt:lpstr>
      <vt:lpstr>Student correcting his error in the next method.</vt:lpstr>
      <vt:lpstr>Learning from others</vt:lpstr>
      <vt:lpstr>Misconception from one student</vt:lpstr>
      <vt:lpstr>Misconceptions by same student</vt:lpstr>
      <vt:lpstr>Misconceptions</vt:lpstr>
      <vt:lpstr>Misconceptions in solving equations</vt:lpstr>
      <vt:lpstr>Observation</vt:lpstr>
      <vt:lpstr>Student progressing</vt:lpstr>
      <vt:lpstr>Some statistics</vt:lpstr>
      <vt:lpstr>First method used by students</vt:lpstr>
      <vt:lpstr>Second method</vt:lpstr>
      <vt:lpstr>Frequency of use of different methods</vt:lpstr>
      <vt:lpstr>Number of methods used</vt:lpstr>
      <vt:lpstr>Recommendations</vt:lpstr>
      <vt:lpstr>Sources Used</vt:lpstr>
      <vt:lpstr>Sources (continued)</vt:lpstr>
      <vt:lpstr>Any Questions?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Practice</dc:title>
  <dc:creator>Kieran Sweeney</dc:creator>
  <cp:lastModifiedBy>Anne Brosnan</cp:lastModifiedBy>
  <cp:revision>72</cp:revision>
  <dcterms:created xsi:type="dcterms:W3CDTF">2016-04-04T11:17:18Z</dcterms:created>
  <dcterms:modified xsi:type="dcterms:W3CDTF">2016-04-04T11:17:48Z</dcterms:modified>
</cp:coreProperties>
</file>