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4" r:id="rId3"/>
    <p:sldId id="268" r:id="rId4"/>
    <p:sldId id="269" r:id="rId5"/>
    <p:sldId id="270" r:id="rId6"/>
    <p:sldId id="259" r:id="rId7"/>
    <p:sldId id="260" r:id="rId8"/>
    <p:sldId id="262" r:id="rId9"/>
    <p:sldId id="263" r:id="rId10"/>
    <p:sldId id="271" r:id="rId11"/>
    <p:sldId id="261" r:id="rId12"/>
    <p:sldId id="264" r:id="rId13"/>
    <p:sldId id="266" r:id="rId14"/>
    <p:sldId id="272" r:id="rId15"/>
    <p:sldId id="267" r:id="rId16"/>
    <p:sldId id="273" r:id="rId17"/>
    <p:sldId id="257" r:id="rId18"/>
    <p:sldId id="25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D226C97-24BC-4A2B-8DA9-B80B66F800BC}">
          <p14:sldIdLst>
            <p14:sldId id="256"/>
            <p14:sldId id="274"/>
          </p14:sldIdLst>
        </p14:section>
        <p14:section name="Section A: Sudent Activity 1" id="{53BFF960-D54B-402B-AF8B-0CB3876B0A80}">
          <p14:sldIdLst>
            <p14:sldId id="268"/>
            <p14:sldId id="269"/>
            <p14:sldId id="270"/>
            <p14:sldId id="259"/>
            <p14:sldId id="260"/>
            <p14:sldId id="262"/>
            <p14:sldId id="263"/>
          </p14:sldIdLst>
        </p14:section>
        <p14:section name="Section B: Student Activity 2" id="{FB2A44CC-8BD8-455C-9AA2-FE5630206522}">
          <p14:sldIdLst>
            <p14:sldId id="271"/>
            <p14:sldId id="261"/>
            <p14:sldId id="264"/>
            <p14:sldId id="266"/>
            <p14:sldId id="272"/>
            <p14:sldId id="267"/>
          </p14:sldIdLst>
        </p14:section>
        <p14:section name="Reflection" id="{A48562A7-F8D5-4DCD-824E-D7451D55765D}">
          <p14:sldIdLst>
            <p14:sldId id="273"/>
          </p14:sldIdLst>
        </p14:section>
        <p14:section name="Appendix A" id="{DB0F5AE8-B59C-453B-A403-DC67BAFB7447}">
          <p14:sldIdLst>
            <p14:sldId id="257"/>
            <p14:sldId id="25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D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91" autoAdjust="0"/>
    <p:restoredTop sz="93250" autoAdjust="0"/>
  </p:normalViewPr>
  <p:slideViewPr>
    <p:cSldViewPr>
      <p:cViewPr>
        <p:scale>
          <a:sx n="71" d="100"/>
          <a:sy n="71" d="100"/>
        </p:scale>
        <p:origin x="-73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89902E-B198-4CA7-ADDA-54B2516D0329}" type="datetimeFigureOut">
              <a:rPr lang="en-IE" smtClean="0"/>
              <a:t>15/11/2012</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0B8AE9-72B5-4691-A7EE-8E7524D711A8}" type="slidenum">
              <a:rPr lang="en-IE" smtClean="0"/>
              <a:t>‹#›</a:t>
            </a:fld>
            <a:endParaRPr lang="en-IE"/>
          </a:p>
        </p:txBody>
      </p:sp>
    </p:spTree>
    <p:extLst>
      <p:ext uri="{BB962C8B-B14F-4D97-AF65-F5344CB8AC3E}">
        <p14:creationId xmlns:p14="http://schemas.microsoft.com/office/powerpoint/2010/main" val="3884468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70B8AE9-72B5-4691-A7EE-8E7524D711A8}" type="slidenum">
              <a:rPr lang="en-IE" smtClean="0"/>
              <a:t>16</a:t>
            </a:fld>
            <a:endParaRPr lang="en-IE"/>
          </a:p>
        </p:txBody>
      </p:sp>
    </p:spTree>
    <p:extLst>
      <p:ext uri="{BB962C8B-B14F-4D97-AF65-F5344CB8AC3E}">
        <p14:creationId xmlns:p14="http://schemas.microsoft.com/office/powerpoint/2010/main" val="3118458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17.xml"/><Relationship Id="rId5" Type="http://schemas.openxmlformats.org/officeDocument/2006/relationships/slide" Target="../slides/slide16.xml"/><Relationship Id="rId4" Type="http://schemas.openxmlformats.org/officeDocument/2006/relationships/slide" Target="../slides/slide2.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17.xml"/><Relationship Id="rId5" Type="http://schemas.openxmlformats.org/officeDocument/2006/relationships/slide" Target="../slides/slide16.xml"/><Relationship Id="rId4" Type="http://schemas.openxmlformats.org/officeDocument/2006/relationships/slide" Target="../slides/slide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BA13BC9C-8F35-4B71-BFBB-7FDF27767A1D}" type="datetimeFigureOut">
              <a:rPr lang="en-IE" smtClean="0"/>
              <a:pPr/>
              <a:t>15/11/2012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797896E-941A-43A3-BC70-57C788D64D56}"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A13BC9C-8F35-4B71-BFBB-7FDF27767A1D}" type="datetimeFigureOut">
              <a:rPr lang="en-IE" smtClean="0"/>
              <a:pPr/>
              <a:t>15/11/2012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797896E-941A-43A3-BC70-57C788D64D56}"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A13BC9C-8F35-4B71-BFBB-7FDF27767A1D}" type="datetimeFigureOut">
              <a:rPr lang="en-IE" smtClean="0"/>
              <a:pPr/>
              <a:t>15/11/2012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797896E-941A-43A3-BC70-57C788D64D56}"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A13BC9C-8F35-4B71-BFBB-7FDF27767A1D}" type="datetimeFigureOut">
              <a:rPr lang="en-IE" smtClean="0"/>
              <a:pPr/>
              <a:t>15/11/2012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797896E-941A-43A3-BC70-57C788D64D56}"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13BC9C-8F35-4B71-BFBB-7FDF27767A1D}" type="datetimeFigureOut">
              <a:rPr lang="en-IE" smtClean="0"/>
              <a:pPr/>
              <a:t>15/11/2012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797896E-941A-43A3-BC70-57C788D64D56}"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BA13BC9C-8F35-4B71-BFBB-7FDF27767A1D}" type="datetimeFigureOut">
              <a:rPr lang="en-IE" smtClean="0"/>
              <a:pPr/>
              <a:t>15/11/2012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797896E-941A-43A3-BC70-57C788D64D56}"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BA13BC9C-8F35-4B71-BFBB-7FDF27767A1D}" type="datetimeFigureOut">
              <a:rPr lang="en-IE" smtClean="0"/>
              <a:pPr/>
              <a:t>15/11/2012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797896E-941A-43A3-BC70-57C788D64D56}"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lvl1pPr>
              <a:defRPr sz="4000"/>
            </a:lvl1p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BA13BC9C-8F35-4B71-BFBB-7FDF27767A1D}" type="datetimeFigureOut">
              <a:rPr lang="en-IE" smtClean="0"/>
              <a:pPr/>
              <a:t>15/11/2012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797896E-941A-43A3-BC70-57C788D64D56}" type="slidenum">
              <a:rPr lang="en-IE" smtClean="0"/>
              <a:pPr/>
              <a:t>‹#›</a:t>
            </a:fld>
            <a:endParaRPr lang="en-IE"/>
          </a:p>
        </p:txBody>
      </p:sp>
      <p:grpSp>
        <p:nvGrpSpPr>
          <p:cNvPr id="6" name="Group 5"/>
          <p:cNvGrpSpPr/>
          <p:nvPr userDrawn="1"/>
        </p:nvGrpSpPr>
        <p:grpSpPr>
          <a:xfrm rot="5400000">
            <a:off x="4429674" y="-4515329"/>
            <a:ext cx="382999" cy="9322593"/>
            <a:chOff x="-36512" y="13447"/>
            <a:chExt cx="396000" cy="6858000"/>
          </a:xfrm>
        </p:grpSpPr>
        <p:sp>
          <p:nvSpPr>
            <p:cNvPr id="7" name="Rectangle 6"/>
            <p:cNvSpPr/>
            <p:nvPr userDrawn="1"/>
          </p:nvSpPr>
          <p:spPr>
            <a:xfrm>
              <a:off x="-36512" y="89204"/>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Freeform 7"/>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9" name="Group 8"/>
          <p:cNvGrpSpPr/>
          <p:nvPr userDrawn="1"/>
        </p:nvGrpSpPr>
        <p:grpSpPr>
          <a:xfrm rot="16200000">
            <a:off x="4320452" y="2038281"/>
            <a:ext cx="382999" cy="9337121"/>
            <a:chOff x="-36512" y="13447"/>
            <a:chExt cx="396000" cy="6868687"/>
          </a:xfrm>
        </p:grpSpPr>
        <p:sp>
          <p:nvSpPr>
            <p:cNvPr id="10" name="Rectangle 9"/>
            <p:cNvSpPr/>
            <p:nvPr userDrawn="1"/>
          </p:nvSpPr>
          <p:spPr>
            <a:xfrm>
              <a:off x="-36512" y="102547"/>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Freeform 10"/>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17" name="Rounded Rectangle 16">
            <a:hlinkClick r:id="rId2" action="ppaction://hlinksldjump"/>
          </p:cNvPr>
          <p:cNvSpPr/>
          <p:nvPr userDrawn="1"/>
        </p:nvSpPr>
        <p:spPr>
          <a:xfrm rot="16200000">
            <a:off x="-439943" y="1601866"/>
            <a:ext cx="1008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aseline="0" dirty="0" smtClean="0"/>
              <a:t>Activity 1</a:t>
            </a:r>
            <a:endParaRPr lang="en-IE" sz="1400" dirty="0"/>
          </a:p>
        </p:txBody>
      </p:sp>
      <p:sp>
        <p:nvSpPr>
          <p:cNvPr id="18" name="Rounded Rectangle 17">
            <a:hlinkClick r:id="rId3" action="ppaction://hlinksldjump"/>
          </p:cNvPr>
          <p:cNvSpPr/>
          <p:nvPr userDrawn="1"/>
        </p:nvSpPr>
        <p:spPr>
          <a:xfrm rot="16200000">
            <a:off x="-439943" y="2609978"/>
            <a:ext cx="1008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aseline="0" dirty="0" smtClean="0"/>
              <a:t>Activity 2</a:t>
            </a:r>
            <a:endParaRPr lang="en-IE" sz="1400" dirty="0"/>
          </a:p>
        </p:txBody>
      </p:sp>
      <p:sp>
        <p:nvSpPr>
          <p:cNvPr id="19" name="Rounded Rectangle 18">
            <a:hlinkClick r:id="rId4" action="ppaction://hlinksldjump"/>
          </p:cNvPr>
          <p:cNvSpPr/>
          <p:nvPr userDrawn="1"/>
        </p:nvSpPr>
        <p:spPr>
          <a:xfrm rot="16200000">
            <a:off x="-439943" y="593763"/>
            <a:ext cx="1008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Index</a:t>
            </a:r>
            <a:endParaRPr lang="en-IE" sz="1400" dirty="0"/>
          </a:p>
        </p:txBody>
      </p:sp>
      <p:sp>
        <p:nvSpPr>
          <p:cNvPr id="20" name="Rounded Rectangle 19">
            <a:hlinkClick r:id="rId5" action="ppaction://hlinksldjump"/>
          </p:cNvPr>
          <p:cNvSpPr/>
          <p:nvPr userDrawn="1"/>
        </p:nvSpPr>
        <p:spPr>
          <a:xfrm rot="16200000">
            <a:off x="-440818" y="3631537"/>
            <a:ext cx="1008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Reflection</a:t>
            </a:r>
            <a:endParaRPr lang="en-IE" sz="1400" dirty="0"/>
          </a:p>
        </p:txBody>
      </p:sp>
      <p:sp>
        <p:nvSpPr>
          <p:cNvPr id="21" name="Rounded Rectangle 20">
            <a:hlinkClick r:id="rId6" action="ppaction://hlinksldjump"/>
          </p:cNvPr>
          <p:cNvSpPr/>
          <p:nvPr userDrawn="1"/>
        </p:nvSpPr>
        <p:spPr>
          <a:xfrm rot="16200000">
            <a:off x="-440818" y="4626202"/>
            <a:ext cx="1008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Appendix</a:t>
            </a:r>
            <a:endParaRPr lang="en-IE" sz="1400"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3BC9C-8F35-4B71-BFBB-7FDF27767A1D}" type="datetimeFigureOut">
              <a:rPr lang="en-IE" smtClean="0"/>
              <a:pPr/>
              <a:t>15/11/2012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797896E-941A-43A3-BC70-57C788D64D56}" type="slidenum">
              <a:rPr lang="en-IE" smtClean="0"/>
              <a:pPr/>
              <a:t>‹#›</a:t>
            </a:fld>
            <a:endParaRPr lang="en-IE"/>
          </a:p>
        </p:txBody>
      </p:sp>
      <p:grpSp>
        <p:nvGrpSpPr>
          <p:cNvPr id="5" name="Group 4"/>
          <p:cNvGrpSpPr/>
          <p:nvPr userDrawn="1"/>
        </p:nvGrpSpPr>
        <p:grpSpPr>
          <a:xfrm rot="5400000">
            <a:off x="4429674" y="-4515329"/>
            <a:ext cx="382999" cy="9322593"/>
            <a:chOff x="-36512" y="13447"/>
            <a:chExt cx="396000" cy="6858000"/>
          </a:xfrm>
        </p:grpSpPr>
        <p:sp>
          <p:nvSpPr>
            <p:cNvPr id="6" name="Rectangle 5"/>
            <p:cNvSpPr/>
            <p:nvPr userDrawn="1"/>
          </p:nvSpPr>
          <p:spPr>
            <a:xfrm>
              <a:off x="-36512" y="89204"/>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Freeform 6"/>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8" name="Group 7"/>
          <p:cNvGrpSpPr/>
          <p:nvPr userDrawn="1"/>
        </p:nvGrpSpPr>
        <p:grpSpPr>
          <a:xfrm rot="16200000">
            <a:off x="4320452" y="2038281"/>
            <a:ext cx="382999" cy="9337121"/>
            <a:chOff x="-36512" y="13447"/>
            <a:chExt cx="396000" cy="6868687"/>
          </a:xfrm>
        </p:grpSpPr>
        <p:sp>
          <p:nvSpPr>
            <p:cNvPr id="9" name="Rectangle 8"/>
            <p:cNvSpPr/>
            <p:nvPr userDrawn="1"/>
          </p:nvSpPr>
          <p:spPr>
            <a:xfrm>
              <a:off x="-36512" y="102547"/>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Freeform 9"/>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21" name="Rounded Rectangle 20">
            <a:hlinkClick r:id="rId2" action="ppaction://hlinksldjump"/>
          </p:cNvPr>
          <p:cNvSpPr/>
          <p:nvPr userDrawn="1"/>
        </p:nvSpPr>
        <p:spPr>
          <a:xfrm rot="16200000">
            <a:off x="-439943" y="1601866"/>
            <a:ext cx="1008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aseline="0" dirty="0" smtClean="0"/>
              <a:t>Activity 1</a:t>
            </a:r>
            <a:endParaRPr lang="en-IE" sz="1400" dirty="0"/>
          </a:p>
        </p:txBody>
      </p:sp>
      <p:sp>
        <p:nvSpPr>
          <p:cNvPr id="22" name="Rounded Rectangle 21">
            <a:hlinkClick r:id="rId3" action="ppaction://hlinksldjump"/>
          </p:cNvPr>
          <p:cNvSpPr/>
          <p:nvPr userDrawn="1"/>
        </p:nvSpPr>
        <p:spPr>
          <a:xfrm rot="16200000">
            <a:off x="-439943" y="2609978"/>
            <a:ext cx="1008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aseline="0" dirty="0" smtClean="0"/>
              <a:t>Activity 2</a:t>
            </a:r>
            <a:endParaRPr lang="en-IE" sz="1400" dirty="0"/>
          </a:p>
        </p:txBody>
      </p:sp>
      <p:sp>
        <p:nvSpPr>
          <p:cNvPr id="23" name="Rounded Rectangle 22">
            <a:hlinkClick r:id="rId4" action="ppaction://hlinksldjump"/>
          </p:cNvPr>
          <p:cNvSpPr/>
          <p:nvPr userDrawn="1"/>
        </p:nvSpPr>
        <p:spPr>
          <a:xfrm rot="16200000">
            <a:off x="-439943" y="593763"/>
            <a:ext cx="1008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Index</a:t>
            </a:r>
            <a:endParaRPr lang="en-IE" sz="1400" dirty="0"/>
          </a:p>
        </p:txBody>
      </p:sp>
      <p:sp>
        <p:nvSpPr>
          <p:cNvPr id="24" name="Rounded Rectangle 23">
            <a:hlinkClick r:id="rId5" action="ppaction://hlinksldjump"/>
          </p:cNvPr>
          <p:cNvSpPr/>
          <p:nvPr userDrawn="1"/>
        </p:nvSpPr>
        <p:spPr>
          <a:xfrm rot="16200000">
            <a:off x="-440818" y="3631537"/>
            <a:ext cx="1008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Reflection</a:t>
            </a:r>
            <a:endParaRPr lang="en-IE" sz="1400" dirty="0"/>
          </a:p>
        </p:txBody>
      </p:sp>
      <p:sp>
        <p:nvSpPr>
          <p:cNvPr id="25" name="Rounded Rectangle 24">
            <a:hlinkClick r:id="rId6" action="ppaction://hlinksldjump"/>
          </p:cNvPr>
          <p:cNvSpPr/>
          <p:nvPr userDrawn="1"/>
        </p:nvSpPr>
        <p:spPr>
          <a:xfrm rot="16200000">
            <a:off x="-440818" y="4626202"/>
            <a:ext cx="1008000" cy="432000"/>
          </a:xfrm>
          <a:prstGeom prst="roundRect">
            <a:avLst/>
          </a:prstGeom>
          <a:solidFill>
            <a:srgbClr val="990033"/>
          </a:solidFill>
          <a:ln w="19050">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Appendix</a:t>
            </a:r>
            <a:endParaRPr lang="en-IE" sz="1400"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13BC9C-8F35-4B71-BFBB-7FDF27767A1D}" type="datetimeFigureOut">
              <a:rPr lang="en-IE" smtClean="0"/>
              <a:pPr/>
              <a:t>15/11/2012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797896E-941A-43A3-BC70-57C788D64D56}"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13BC9C-8F35-4B71-BFBB-7FDF27767A1D}" type="datetimeFigureOut">
              <a:rPr lang="en-IE" smtClean="0"/>
              <a:pPr/>
              <a:t>15/11/2012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797896E-941A-43A3-BC70-57C788D64D56}"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3BC9C-8F35-4B71-BFBB-7FDF27767A1D}" type="datetimeFigureOut">
              <a:rPr lang="en-IE" smtClean="0"/>
              <a:pPr/>
              <a:t>15/11/2012</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7896E-941A-43A3-BC70-57C788D64D56}" type="slidenum">
              <a:rPr lang="en-IE" smtClean="0"/>
              <a:pPr/>
              <a:t>‹#›</a:t>
            </a:fld>
            <a:endParaRPr lang="en-IE"/>
          </a:p>
        </p:txBody>
      </p:sp>
      <p:grpSp>
        <p:nvGrpSpPr>
          <p:cNvPr id="7" name="Group 6"/>
          <p:cNvGrpSpPr/>
          <p:nvPr userDrawn="1"/>
        </p:nvGrpSpPr>
        <p:grpSpPr>
          <a:xfrm rot="5400000">
            <a:off x="4429674" y="-4515329"/>
            <a:ext cx="382999" cy="9322593"/>
            <a:chOff x="-36512" y="13447"/>
            <a:chExt cx="396000" cy="6858000"/>
          </a:xfrm>
        </p:grpSpPr>
        <p:sp>
          <p:nvSpPr>
            <p:cNvPr id="8" name="Rectangle 7"/>
            <p:cNvSpPr/>
            <p:nvPr userDrawn="1"/>
          </p:nvSpPr>
          <p:spPr>
            <a:xfrm>
              <a:off x="-36512" y="89204"/>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Freeform 8"/>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0" name="Group 9"/>
          <p:cNvGrpSpPr/>
          <p:nvPr userDrawn="1"/>
        </p:nvGrpSpPr>
        <p:grpSpPr>
          <a:xfrm rot="16200000">
            <a:off x="4320452" y="2038281"/>
            <a:ext cx="382999" cy="9337121"/>
            <a:chOff x="-36512" y="13447"/>
            <a:chExt cx="396000" cy="6868687"/>
          </a:xfrm>
        </p:grpSpPr>
        <p:sp>
          <p:nvSpPr>
            <p:cNvPr id="11" name="Rectangle 10"/>
            <p:cNvSpPr/>
            <p:nvPr userDrawn="1"/>
          </p:nvSpPr>
          <p:spPr>
            <a:xfrm>
              <a:off x="-36512" y="102547"/>
              <a:ext cx="396000" cy="6779587"/>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Freeform 11"/>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jp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E"/>
          </a:p>
        </p:txBody>
      </p:sp>
      <p:sp>
        <p:nvSpPr>
          <p:cNvPr id="3" name="Subtitle 2"/>
          <p:cNvSpPr>
            <a:spLocks noGrp="1"/>
          </p:cNvSpPr>
          <p:nvPr>
            <p:ph type="subTitle" idx="1"/>
          </p:nvPr>
        </p:nvSpPr>
        <p:spPr/>
        <p:txBody>
          <a:bodyPr/>
          <a:lstStyle/>
          <a:p>
            <a:endParaRPr lang="en-I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2033" y="356681"/>
            <a:ext cx="4319934" cy="6144639"/>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solidFill>
                  <a:srgbClr val="990033"/>
                </a:solidFill>
              </a:rPr>
              <a:t>Section B: Student Activity 2</a:t>
            </a:r>
            <a:endParaRPr lang="en-IE" dirty="0"/>
          </a:p>
        </p:txBody>
      </p:sp>
      <p:sp>
        <p:nvSpPr>
          <p:cNvPr id="5" name="Rectangle 4"/>
          <p:cNvSpPr/>
          <p:nvPr/>
        </p:nvSpPr>
        <p:spPr>
          <a:xfrm>
            <a:off x="683568" y="1028343"/>
            <a:ext cx="8100432" cy="4401205"/>
          </a:xfrm>
          <a:prstGeom prst="rect">
            <a:avLst/>
          </a:prstGeom>
        </p:spPr>
        <p:txBody>
          <a:bodyPr wrap="square">
            <a:spAutoFit/>
          </a:bodyPr>
          <a:lstStyle/>
          <a:p>
            <a:pPr marL="342900" indent="-342900">
              <a:buFont typeface="Arial" pitchFamily="34" charset="0"/>
              <a:buChar char="•"/>
            </a:pPr>
            <a:r>
              <a:rPr lang="en-IE" sz="2000" dirty="0" smtClean="0">
                <a:solidFill>
                  <a:srgbClr val="990033"/>
                </a:solidFill>
              </a:rPr>
              <a:t>Complete the interactive quiz called “Arithmetic Series” on the Students' CD.  </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We know that the sum of the first eight terms of an arithmetic series is 80 and that the sum of the first sixteen terms is 288. </a:t>
            </a:r>
            <a:r>
              <a:rPr lang="en-IE" sz="2000" dirty="0">
                <a:solidFill>
                  <a:srgbClr val="990033"/>
                </a:solidFill>
              </a:rPr>
              <a:t> </a:t>
            </a:r>
            <a:r>
              <a:rPr lang="en-IE" sz="2000" dirty="0" smtClean="0">
                <a:solidFill>
                  <a:srgbClr val="990033"/>
                </a:solidFill>
              </a:rPr>
              <a:t>How can we represent this information using algebra? </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a:solidFill>
                  <a:srgbClr val="990033"/>
                </a:solidFill>
              </a:rPr>
              <a:t>Now</a:t>
            </a:r>
            <a:r>
              <a:rPr lang="en-IE" sz="2000" dirty="0" smtClean="0">
                <a:solidFill>
                  <a:srgbClr val="990033"/>
                </a:solidFill>
              </a:rPr>
              <a:t>, what types of equations do we have and what can we do with them? </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What information does this give us?</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Complete questions 1 to 9 </a:t>
            </a:r>
            <a:r>
              <a:rPr lang="en-IE" sz="2000" dirty="0">
                <a:solidFill>
                  <a:srgbClr val="990033"/>
                </a:solidFill>
              </a:rPr>
              <a:t>in Section B: Student Activity 2.</a:t>
            </a:r>
          </a:p>
          <a:p>
            <a:endParaRPr lang="en-IE" sz="2000" dirty="0">
              <a:solidFill>
                <a:srgbClr val="990033"/>
              </a:solidFill>
            </a:endParaRPr>
          </a:p>
        </p:txBody>
      </p:sp>
      <p:grpSp>
        <p:nvGrpSpPr>
          <p:cNvPr id="3" name="Group 2"/>
          <p:cNvGrpSpPr/>
          <p:nvPr/>
        </p:nvGrpSpPr>
        <p:grpSpPr>
          <a:xfrm>
            <a:off x="8784000" y="877248"/>
            <a:ext cx="8192699" cy="5401296"/>
            <a:chOff x="8784000" y="877248"/>
            <a:chExt cx="8192699" cy="5401296"/>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8" t="522" r="355" b="482"/>
            <a:stretch/>
          </p:blipFill>
          <p:spPr bwMode="auto">
            <a:xfrm>
              <a:off x="9156616" y="877248"/>
              <a:ext cx="7820083" cy="540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rot="16200000">
              <a:off x="8154000"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grpSp>
        <p:nvGrpSpPr>
          <p:cNvPr id="7" name="Group 6"/>
          <p:cNvGrpSpPr/>
          <p:nvPr/>
        </p:nvGrpSpPr>
        <p:grpSpPr>
          <a:xfrm>
            <a:off x="8784000" y="866882"/>
            <a:ext cx="8061825" cy="5139006"/>
            <a:chOff x="8784000" y="866882"/>
            <a:chExt cx="8061825" cy="5139006"/>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9" t="1393" r="285"/>
            <a:stretch/>
          </p:blipFill>
          <p:spPr bwMode="auto">
            <a:xfrm>
              <a:off x="9144000" y="866882"/>
              <a:ext cx="7701825" cy="5139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rot="16200000">
              <a:off x="8154000" y="314677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197671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fade">
                                      <p:cBhvr>
                                        <p:cTn id="2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35" presetClass="path" presetSubtype="0" accel="50000" decel="50000" fill="hold" nodeType="clickEffect">
                                  <p:stCondLst>
                                    <p:cond delay="0"/>
                                  </p:stCondLst>
                                  <p:childTnLst>
                                    <p:animMotion origin="layout" path="M -0.00018 7.40741E-7 L -0.93038 7.40741E-7 " pathEditMode="relative" rAng="0" ptsTypes="AA">
                                      <p:cBhvr>
                                        <p:cTn id="27" dur="2000" fill="hold"/>
                                        <p:tgtEl>
                                          <p:spTgt spid="3"/>
                                        </p:tgtEl>
                                        <p:attrNameLst>
                                          <p:attrName>ppt_x</p:attrName>
                                          <p:attrName>ppt_y</p:attrName>
                                        </p:attrNameLst>
                                      </p:cBhvr>
                                      <p:rCtr x="-46510" y="0"/>
                                    </p:animMotion>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0.93038 7.40741E-7 L -0.00018 0.00347 " pathEditMode="relative" rAng="0" ptsTypes="AA">
                                      <p:cBhvr>
                                        <p:cTn id="31"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35" presetClass="path" presetSubtype="0" accel="50000" decel="50000" fill="hold" nodeType="clickEffect">
                                  <p:stCondLst>
                                    <p:cond delay="0"/>
                                  </p:stCondLst>
                                  <p:childTnLst>
                                    <p:animMotion origin="layout" path="M -0.00018 7.40741E-7 L -0.93038 7.40741E-7 " pathEditMode="relative" rAng="0" ptsTypes="AA">
                                      <p:cBhvr>
                                        <p:cTn id="36" dur="2000" fill="hold"/>
                                        <p:tgtEl>
                                          <p:spTgt spid="7"/>
                                        </p:tgtEl>
                                        <p:attrNameLst>
                                          <p:attrName>ppt_x</p:attrName>
                                          <p:attrName>ppt_y</p:attrName>
                                        </p:attrNameLst>
                                      </p:cBhvr>
                                      <p:rCtr x="-46510" y="0"/>
                                    </p:animMotion>
                                  </p:childTnLst>
                                </p:cTn>
                              </p:par>
                            </p:childTnLst>
                          </p:cTn>
                        </p:par>
                      </p:childTnLst>
                    </p:cTn>
                  </p:par>
                  <p:par>
                    <p:cTn id="37" fill="hold">
                      <p:stCondLst>
                        <p:cond delay="indefinite"/>
                      </p:stCondLst>
                      <p:childTnLst>
                        <p:par>
                          <p:cTn id="38" fill="hold">
                            <p:stCondLst>
                              <p:cond delay="0"/>
                            </p:stCondLst>
                            <p:childTnLst>
                              <p:par>
                                <p:cTn id="39" presetID="63" presetClass="path" presetSubtype="0" accel="50000" decel="50000" fill="hold" nodeType="clickEffect">
                                  <p:stCondLst>
                                    <p:cond delay="0"/>
                                  </p:stCondLst>
                                  <p:childTnLst>
                                    <p:animMotion origin="layout" path="M -0.93038 7.40741E-7 L -0.00018 0.00347 " pathEditMode="relative" rAng="0" ptsTypes="AA">
                                      <p:cBhvr>
                                        <p:cTn id="40" dur="2000" fill="hold"/>
                                        <p:tgtEl>
                                          <p:spTgt spid="7"/>
                                        </p:tgtEl>
                                        <p:attrNameLst>
                                          <p:attrName>ppt_x</p:attrName>
                                          <p:attrName>ppt_y</p:attrName>
                                        </p:attrNameLst>
                                      </p:cBhvr>
                                      <p:rCtr x="46510" y="162"/>
                                    </p:animMotion>
                                  </p:childTnLst>
                                </p:cTn>
                              </p:par>
                            </p:childTnLst>
                          </p:cTn>
                        </p:par>
                      </p:childTnLst>
                    </p:cTn>
                  </p:par>
                </p:childTnLst>
              </p:cTn>
              <p:nextCondLst>
                <p:cond evt="onClick" delay="0">
                  <p:tgtEl>
                    <p:spTgt spid="7"/>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solidFill>
                  <a:srgbClr val="990033"/>
                </a:solidFill>
              </a:rPr>
              <a:t>Section B: Student Activity 2</a:t>
            </a:r>
          </a:p>
        </p:txBody>
      </p:sp>
      <mc:AlternateContent xmlns:mc="http://schemas.openxmlformats.org/markup-compatibility/2006" xmlns:a14="http://schemas.microsoft.com/office/drawing/2010/main">
        <mc:Choice Requires="a14">
          <p:sp>
            <p:nvSpPr>
              <p:cNvPr id="3" name="Rectangle 2"/>
              <p:cNvSpPr/>
              <p:nvPr/>
            </p:nvSpPr>
            <p:spPr>
              <a:xfrm>
                <a:off x="539552" y="866882"/>
                <a:ext cx="8064896" cy="4708981"/>
              </a:xfrm>
              <a:prstGeom prst="rect">
                <a:avLst/>
              </a:prstGeom>
            </p:spPr>
            <p:txBody>
              <a:bodyPr wrap="square">
                <a:spAutoFit/>
              </a:bodyPr>
              <a:lstStyle/>
              <a:p>
                <a:r>
                  <a:rPr lang="en-IE" sz="2000" dirty="0">
                    <a:solidFill>
                      <a:srgbClr val="990033"/>
                    </a:solidFill>
                  </a:rPr>
                  <a:t>(Calculations must be shown in all cases.)</a:t>
                </a:r>
              </a:p>
              <a:p>
                <a:r>
                  <a:rPr lang="en-IE" sz="2000" dirty="0" smtClean="0">
                    <a:solidFill>
                      <a:srgbClr val="990033"/>
                    </a:solidFill>
                  </a:rPr>
                  <a:t>1. For </a:t>
                </a:r>
                <a:r>
                  <a:rPr lang="en-IE" sz="2000" dirty="0">
                    <a:solidFill>
                      <a:srgbClr val="990033"/>
                    </a:solidFill>
                  </a:rPr>
                  <a:t>a given arithmetic </a:t>
                </a:r>
                <a:r>
                  <a:rPr lang="en-IE" sz="2000" dirty="0" smtClean="0">
                    <a:solidFill>
                      <a:srgbClr val="990033"/>
                    </a:solidFill>
                  </a:rPr>
                  <a:t>series, S</a:t>
                </a:r>
                <a:r>
                  <a:rPr lang="en-IE" sz="2000" baseline="-25000" dirty="0" smtClean="0">
                    <a:solidFill>
                      <a:srgbClr val="990033"/>
                    </a:solidFill>
                  </a:rPr>
                  <a:t>4</a:t>
                </a:r>
                <a:r>
                  <a:rPr lang="en-IE" sz="2000" dirty="0" smtClean="0">
                    <a:solidFill>
                      <a:srgbClr val="990033"/>
                    </a:solidFill>
                  </a:rPr>
                  <a:t>= </a:t>
                </a:r>
                <a:r>
                  <a:rPr lang="en-IE" sz="2000" dirty="0">
                    <a:solidFill>
                      <a:srgbClr val="990033"/>
                    </a:solidFill>
                  </a:rPr>
                  <a:t>26 </a:t>
                </a:r>
                <a:r>
                  <a:rPr lang="en-IE" sz="2000" dirty="0" smtClean="0">
                    <a:solidFill>
                      <a:srgbClr val="990033"/>
                    </a:solidFill>
                  </a:rPr>
                  <a:t>and S</a:t>
                </a:r>
                <a:r>
                  <a:rPr lang="en-IE" sz="2000" baseline="-25000" dirty="0" smtClean="0">
                    <a:solidFill>
                      <a:srgbClr val="990033"/>
                    </a:solidFill>
                  </a:rPr>
                  <a:t>6</a:t>
                </a:r>
                <a:r>
                  <a:rPr lang="en-IE" sz="2000" dirty="0" smtClean="0">
                    <a:solidFill>
                      <a:srgbClr val="990033"/>
                    </a:solidFill>
                  </a:rPr>
                  <a:t>= </a:t>
                </a:r>
                <a:r>
                  <a:rPr lang="en-IE" sz="2000" dirty="0">
                    <a:solidFill>
                      <a:srgbClr val="990033"/>
                    </a:solidFill>
                  </a:rPr>
                  <a:t>57, </a:t>
                </a:r>
                <a:r>
                  <a:rPr lang="en-IE" sz="2000" dirty="0" smtClean="0">
                    <a:solidFill>
                      <a:srgbClr val="990033"/>
                    </a:solidFill>
                  </a:rPr>
                  <a:t>find </a:t>
                </a:r>
                <a:r>
                  <a:rPr lang="en-IE" sz="2000" dirty="0" err="1" smtClean="0">
                    <a:solidFill>
                      <a:srgbClr val="990033"/>
                    </a:solidFill>
                  </a:rPr>
                  <a:t>T</a:t>
                </a:r>
                <a:r>
                  <a:rPr lang="en-IE" sz="2000" baseline="-25000" dirty="0" err="1" smtClean="0">
                    <a:solidFill>
                      <a:srgbClr val="990033"/>
                    </a:solidFill>
                  </a:rPr>
                  <a:t>n</a:t>
                </a:r>
                <a:r>
                  <a:rPr lang="x-none" sz="2000" smtClean="0">
                    <a:solidFill>
                      <a:srgbClr val="990033"/>
                    </a:solidFill>
                  </a:rPr>
                  <a:t>.</a:t>
                </a:r>
                <a:endParaRPr lang="en-IE" sz="2000" dirty="0" smtClean="0">
                  <a:solidFill>
                    <a:srgbClr val="990033"/>
                  </a:solidFill>
                </a:endParaRPr>
              </a:p>
              <a:p>
                <a:pPr marL="457200" indent="-457200">
                  <a:buAutoNum type="arabicPeriod"/>
                </a:pPr>
                <a:endParaRPr lang="x-none" sz="2000">
                  <a:solidFill>
                    <a:srgbClr val="990033"/>
                  </a:solidFill>
                </a:endParaRPr>
              </a:p>
              <a:p>
                <a:r>
                  <a:rPr lang="en-IE" sz="2000" dirty="0">
                    <a:solidFill>
                      <a:srgbClr val="990033"/>
                    </a:solidFill>
                  </a:rPr>
                  <a:t>2. The terms of an arithmetic sequence are given by the </a:t>
                </a:r>
                <a:r>
                  <a:rPr lang="en-IE" sz="2000" dirty="0" smtClean="0">
                    <a:solidFill>
                      <a:srgbClr val="990033"/>
                    </a:solidFill>
                  </a:rPr>
                  <a:t>formula </a:t>
                </a:r>
                <a:endParaRPr lang="en-IE" sz="2000" i="1" dirty="0" smtClean="0">
                  <a:solidFill>
                    <a:srgbClr val="990033"/>
                  </a:solidFill>
                  <a:latin typeface="Cambria Math"/>
                </a:endParaRPr>
              </a:p>
              <a:p>
                <a:pPr algn="ctr"/>
                <a14:m>
                  <m:oMath xmlns:m="http://schemas.openxmlformats.org/officeDocument/2006/math">
                    <m:r>
                      <a:rPr lang="en-IE" sz="2000" i="1" dirty="0" smtClean="0">
                        <a:solidFill>
                          <a:srgbClr val="990033"/>
                        </a:solidFill>
                        <a:latin typeface="Cambria Math"/>
                      </a:rPr>
                      <m:t>𝑇</m:t>
                    </m:r>
                    <m:r>
                      <a:rPr lang="en-IE" sz="2000" i="1" baseline="-25000" dirty="0" err="1" smtClean="0">
                        <a:solidFill>
                          <a:srgbClr val="990033"/>
                        </a:solidFill>
                        <a:latin typeface="Cambria Math"/>
                      </a:rPr>
                      <m:t>𝑛</m:t>
                    </m:r>
                    <m:r>
                      <a:rPr lang="en-IE" sz="2000" i="1" dirty="0" smtClean="0">
                        <a:solidFill>
                          <a:srgbClr val="990033"/>
                        </a:solidFill>
                        <a:latin typeface="Cambria Math"/>
                      </a:rPr>
                      <m:t> = </m:t>
                    </m:r>
                    <m:r>
                      <a:rPr lang="en-IE" sz="2000" i="1" dirty="0">
                        <a:solidFill>
                          <a:srgbClr val="990033"/>
                        </a:solidFill>
                        <a:latin typeface="Cambria Math"/>
                      </a:rPr>
                      <m:t>25−4</m:t>
                    </m:r>
                    <m:r>
                      <a:rPr lang="en-IE" sz="2000" i="1" dirty="0">
                        <a:solidFill>
                          <a:srgbClr val="990033"/>
                        </a:solidFill>
                        <a:latin typeface="Cambria Math"/>
                      </a:rPr>
                      <m:t>𝑛</m:t>
                    </m:r>
                  </m:oMath>
                </a14:m>
                <a:r>
                  <a:rPr lang="en-IE" sz="2000" dirty="0">
                    <a:solidFill>
                      <a:srgbClr val="990033"/>
                    </a:solidFill>
                  </a:rPr>
                  <a:t>.</a:t>
                </a:r>
              </a:p>
              <a:p>
                <a:pPr marL="268288"/>
                <a:r>
                  <a:rPr lang="en-IE" sz="2000" dirty="0">
                    <a:solidFill>
                      <a:srgbClr val="990033"/>
                    </a:solidFill>
                  </a:rPr>
                  <a:t>a. Find the first three terms of the sequence. What is the value of d, the</a:t>
                </a:r>
              </a:p>
              <a:p>
                <a:pPr marL="268288"/>
                <a:r>
                  <a:rPr lang="en-IE" sz="2000" dirty="0">
                    <a:solidFill>
                      <a:srgbClr val="990033"/>
                    </a:solidFill>
                  </a:rPr>
                  <a:t>common difference?</a:t>
                </a:r>
              </a:p>
              <a:p>
                <a:pPr marL="268288"/>
                <a:r>
                  <a:rPr lang="en-IE" sz="2000" dirty="0">
                    <a:solidFill>
                      <a:srgbClr val="990033"/>
                    </a:solidFill>
                  </a:rPr>
                  <a:t>b. Find the first negative term of the sequence.</a:t>
                </a:r>
              </a:p>
              <a:p>
                <a:pPr marL="268288"/>
                <a:r>
                  <a:rPr lang="en-IE" sz="2000" dirty="0">
                    <a:solidFill>
                      <a:srgbClr val="990033"/>
                    </a:solidFill>
                  </a:rPr>
                  <a:t>c. For what value </a:t>
                </a:r>
                <a:r>
                  <a:rPr lang="en-IE" sz="2000" dirty="0" smtClean="0">
                    <a:solidFill>
                      <a:srgbClr val="990033"/>
                    </a:solidFill>
                  </a:rPr>
                  <a:t>of n </a:t>
                </a:r>
                <a:r>
                  <a:rPr lang="en-IE" sz="2000" dirty="0">
                    <a:solidFill>
                      <a:srgbClr val="990033"/>
                    </a:solidFill>
                  </a:rPr>
                  <a:t>is the sum of the </a:t>
                </a:r>
                <a:r>
                  <a:rPr lang="en-IE" sz="2000" dirty="0" smtClean="0">
                    <a:solidFill>
                      <a:srgbClr val="990033"/>
                    </a:solidFill>
                  </a:rPr>
                  <a:t>first n </a:t>
                </a:r>
                <a:r>
                  <a:rPr lang="en-IE" sz="2000" dirty="0">
                    <a:solidFill>
                      <a:srgbClr val="990033"/>
                    </a:solidFill>
                  </a:rPr>
                  <a:t>terms of the series </a:t>
                </a:r>
                <a:r>
                  <a:rPr lang="en-IE" sz="2000" dirty="0" smtClean="0">
                    <a:solidFill>
                      <a:srgbClr val="990033"/>
                    </a:solidFill>
                  </a:rPr>
                  <a:t>equal to </a:t>
                </a:r>
                <a:r>
                  <a:rPr lang="en-IE" sz="2000" dirty="0">
                    <a:solidFill>
                      <a:srgbClr val="990033"/>
                    </a:solidFill>
                  </a:rPr>
                  <a:t>30?</a:t>
                </a:r>
              </a:p>
              <a:p>
                <a:endParaRPr lang="en-IE" sz="2000" dirty="0" smtClean="0">
                  <a:solidFill>
                    <a:srgbClr val="990033"/>
                  </a:solidFill>
                </a:endParaRPr>
              </a:p>
              <a:p>
                <a:r>
                  <a:rPr lang="en-IE" sz="2000" dirty="0" smtClean="0">
                    <a:solidFill>
                      <a:srgbClr val="990033"/>
                    </a:solidFill>
                  </a:rPr>
                  <a:t>3</a:t>
                </a:r>
                <a:r>
                  <a:rPr lang="en-IE" sz="2000" dirty="0">
                    <a:solidFill>
                      <a:srgbClr val="990033"/>
                    </a:solidFill>
                  </a:rPr>
                  <a:t>. Given </a:t>
                </a:r>
                <a:r>
                  <a:rPr lang="en-IE" sz="2000" dirty="0" smtClean="0">
                    <a:solidFill>
                      <a:srgbClr val="990033"/>
                    </a:solidFill>
                  </a:rPr>
                  <a:t>that S</a:t>
                </a:r>
                <a:r>
                  <a:rPr lang="en-IE" sz="2000" baseline="-25000" dirty="0" smtClean="0">
                    <a:solidFill>
                      <a:srgbClr val="990033"/>
                    </a:solidFill>
                  </a:rPr>
                  <a:t>1</a:t>
                </a:r>
                <a:r>
                  <a:rPr lang="en-IE" sz="2000" dirty="0" smtClean="0">
                    <a:solidFill>
                      <a:srgbClr val="990033"/>
                    </a:solidFill>
                  </a:rPr>
                  <a:t> of </a:t>
                </a:r>
                <a:r>
                  <a:rPr lang="en-IE" sz="2000" dirty="0">
                    <a:solidFill>
                      <a:srgbClr val="990033"/>
                    </a:solidFill>
                  </a:rPr>
                  <a:t>an arithmetic series is -3 </a:t>
                </a:r>
                <a:r>
                  <a:rPr lang="en-IE" sz="2000" dirty="0" smtClean="0">
                    <a:solidFill>
                      <a:srgbClr val="990033"/>
                    </a:solidFill>
                  </a:rPr>
                  <a:t>and S</a:t>
                </a:r>
                <a:r>
                  <a:rPr lang="en-IE" sz="2000" baseline="-25000" dirty="0" smtClean="0">
                    <a:solidFill>
                      <a:srgbClr val="990033"/>
                    </a:solidFill>
                  </a:rPr>
                  <a:t>2</a:t>
                </a:r>
                <a:r>
                  <a:rPr lang="en-IE" sz="2000" dirty="0" smtClean="0">
                    <a:solidFill>
                      <a:srgbClr val="990033"/>
                    </a:solidFill>
                  </a:rPr>
                  <a:t> of </a:t>
                </a:r>
                <a:r>
                  <a:rPr lang="en-IE" sz="2000" dirty="0">
                    <a:solidFill>
                      <a:srgbClr val="990033"/>
                    </a:solidFill>
                  </a:rPr>
                  <a:t>the same series is 3.</a:t>
                </a:r>
              </a:p>
              <a:p>
                <a:pPr indent="268288"/>
                <a:r>
                  <a:rPr lang="en-IE" sz="2000" dirty="0">
                    <a:solidFill>
                      <a:srgbClr val="990033"/>
                    </a:solidFill>
                  </a:rPr>
                  <a:t>a. Find the common difference.</a:t>
                </a:r>
              </a:p>
              <a:p>
                <a:pPr indent="268288"/>
                <a:r>
                  <a:rPr lang="en-IE" sz="2000" dirty="0">
                    <a:solidFill>
                      <a:srgbClr val="990033"/>
                    </a:solidFill>
                  </a:rPr>
                  <a:t>b. Find the </a:t>
                </a:r>
                <a:r>
                  <a:rPr lang="en-IE" sz="2000" dirty="0" smtClean="0">
                    <a:solidFill>
                      <a:srgbClr val="990033"/>
                    </a:solidFill>
                  </a:rPr>
                  <a:t>20</a:t>
                </a:r>
                <a:r>
                  <a:rPr lang="en-IE" sz="2000" baseline="30000" dirty="0" smtClean="0">
                    <a:solidFill>
                      <a:srgbClr val="990033"/>
                    </a:solidFill>
                  </a:rPr>
                  <a:t>th</a:t>
                </a:r>
                <a:r>
                  <a:rPr lang="en-IE" sz="2000" dirty="0" smtClean="0">
                    <a:solidFill>
                      <a:srgbClr val="990033"/>
                    </a:solidFill>
                  </a:rPr>
                  <a:t> term </a:t>
                </a:r>
                <a:r>
                  <a:rPr lang="en-IE" sz="2000" dirty="0">
                    <a:solidFill>
                      <a:srgbClr val="990033"/>
                    </a:solidFill>
                  </a:rPr>
                  <a:t>of the equivalent sequence.</a:t>
                </a:r>
              </a:p>
              <a:p>
                <a:pPr indent="268288"/>
                <a:r>
                  <a:rPr lang="en-IE" sz="2000" dirty="0">
                    <a:solidFill>
                      <a:srgbClr val="990033"/>
                    </a:solidFill>
                  </a:rPr>
                  <a:t>c. </a:t>
                </a:r>
                <a:r>
                  <a:rPr lang="en-IE" sz="2000" dirty="0" smtClean="0">
                    <a:solidFill>
                      <a:srgbClr val="990033"/>
                    </a:solidFill>
                  </a:rPr>
                  <a:t>When </a:t>
                </a:r>
                <a:r>
                  <a:rPr lang="en-IE" sz="2000" dirty="0" err="1" smtClean="0">
                    <a:solidFill>
                      <a:srgbClr val="990033"/>
                    </a:solidFill>
                  </a:rPr>
                  <a:t>S</a:t>
                </a:r>
                <a:r>
                  <a:rPr lang="en-IE" sz="2000" baseline="-25000" dirty="0" err="1" smtClean="0">
                    <a:solidFill>
                      <a:srgbClr val="990033"/>
                    </a:solidFill>
                  </a:rPr>
                  <a:t>n</a:t>
                </a:r>
                <a:r>
                  <a:rPr lang="en-IE" sz="2000" dirty="0" smtClean="0">
                    <a:solidFill>
                      <a:srgbClr val="990033"/>
                    </a:solidFill>
                  </a:rPr>
                  <a:t> of </a:t>
                </a:r>
                <a:r>
                  <a:rPr lang="en-IE" sz="2000" dirty="0">
                    <a:solidFill>
                      <a:srgbClr val="990033"/>
                    </a:solidFill>
                  </a:rPr>
                  <a:t>this series is equal to 75, what value has n</a:t>
                </a:r>
                <a:r>
                  <a:rPr lang="en-IE" sz="2000" dirty="0" smtClean="0">
                    <a:solidFill>
                      <a:srgbClr val="990033"/>
                    </a:solidFill>
                  </a:rPr>
                  <a:t>?</a:t>
                </a:r>
              </a:p>
            </p:txBody>
          </p:sp>
        </mc:Choice>
        <mc:Fallback xmlns="">
          <p:sp>
            <p:nvSpPr>
              <p:cNvPr id="3" name="Rectangle 2"/>
              <p:cNvSpPr>
                <a:spLocks noRot="1" noChangeAspect="1" noMove="1" noResize="1" noEditPoints="1" noAdjustHandles="1" noChangeArrowheads="1" noChangeShapeType="1" noTextEdit="1"/>
              </p:cNvSpPr>
              <p:nvPr/>
            </p:nvSpPr>
            <p:spPr>
              <a:xfrm>
                <a:off x="539552" y="866882"/>
                <a:ext cx="8064896" cy="4708981"/>
              </a:xfrm>
              <a:prstGeom prst="rect">
                <a:avLst/>
              </a:prstGeom>
              <a:blipFill rotWithShape="1">
                <a:blip r:embed="rId2"/>
                <a:stretch>
                  <a:fillRect l="-832" t="-647" r="-605" b="-1294"/>
                </a:stretch>
              </a:blipFill>
            </p:spPr>
            <p:txBody>
              <a:bodyPr/>
              <a:lstStyle/>
              <a:p>
                <a:r>
                  <a:rPr lang="en-IE">
                    <a:noFill/>
                  </a:rPr>
                  <a:t> </a:t>
                </a:r>
              </a:p>
            </p:txBody>
          </p:sp>
        </mc:Fallback>
      </mc:AlternateContent>
      <p:grpSp>
        <p:nvGrpSpPr>
          <p:cNvPr id="4" name="Group 3"/>
          <p:cNvGrpSpPr/>
          <p:nvPr/>
        </p:nvGrpSpPr>
        <p:grpSpPr>
          <a:xfrm>
            <a:off x="8784000" y="866882"/>
            <a:ext cx="8061825" cy="5139006"/>
            <a:chOff x="8784000" y="866882"/>
            <a:chExt cx="8061825" cy="5139006"/>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9" t="1393" r="285"/>
            <a:stretch/>
          </p:blipFill>
          <p:spPr bwMode="auto">
            <a:xfrm>
              <a:off x="9144000" y="866882"/>
              <a:ext cx="7701825" cy="5139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rot="16200000">
              <a:off x="8154000"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20999987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4"/>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solidFill>
                  <a:srgbClr val="990033"/>
                </a:solidFill>
              </a:rPr>
              <a:t>Section B: Student Activity 2</a:t>
            </a:r>
          </a:p>
        </p:txBody>
      </p:sp>
      <mc:AlternateContent xmlns:mc="http://schemas.openxmlformats.org/markup-compatibility/2006" xmlns:a14="http://schemas.microsoft.com/office/drawing/2010/main">
        <mc:Choice Requires="a14">
          <p:sp>
            <p:nvSpPr>
              <p:cNvPr id="3" name="Rectangle 2"/>
              <p:cNvSpPr/>
              <p:nvPr/>
            </p:nvSpPr>
            <p:spPr>
              <a:xfrm>
                <a:off x="539552" y="866882"/>
                <a:ext cx="8064896" cy="5016758"/>
              </a:xfrm>
              <a:prstGeom prst="rect">
                <a:avLst/>
              </a:prstGeom>
            </p:spPr>
            <p:txBody>
              <a:bodyPr wrap="square">
                <a:spAutoFit/>
              </a:bodyPr>
              <a:lstStyle/>
              <a:p>
                <a:r>
                  <a:rPr lang="en-IE" sz="2000" dirty="0" smtClean="0">
                    <a:solidFill>
                      <a:srgbClr val="990033"/>
                    </a:solidFill>
                  </a:rPr>
                  <a:t>4</a:t>
                </a:r>
                <a:r>
                  <a:rPr lang="en-IE" sz="2000" dirty="0">
                    <a:solidFill>
                      <a:srgbClr val="990033"/>
                    </a:solidFill>
                  </a:rPr>
                  <a:t>. Jonathan saved a certain amount for one year and increased this amount</a:t>
                </a:r>
              </a:p>
              <a:p>
                <a:r>
                  <a:rPr lang="en-IE" sz="2000" dirty="0">
                    <a:solidFill>
                      <a:srgbClr val="990033"/>
                    </a:solidFill>
                  </a:rPr>
                  <a:t>by a regular amount each year thereafter. If the total amount he saved in</a:t>
                </a:r>
              </a:p>
              <a:p>
                <a:r>
                  <a:rPr lang="en-IE" sz="2000" dirty="0">
                    <a:solidFill>
                      <a:srgbClr val="990033"/>
                    </a:solidFill>
                  </a:rPr>
                  <a:t>the first 8 years of this savings plan </a:t>
                </a:r>
                <a:r>
                  <a:rPr lang="en-IE" sz="2000" dirty="0" smtClean="0">
                    <a:solidFill>
                      <a:srgbClr val="990033"/>
                    </a:solidFill>
                  </a:rPr>
                  <a:t>is €</a:t>
                </a:r>
                <a:r>
                  <a:rPr lang="en-IE" sz="2000" dirty="0">
                    <a:solidFill>
                      <a:srgbClr val="990033"/>
                    </a:solidFill>
                  </a:rPr>
                  <a:t>1,690 and he </a:t>
                </a:r>
                <a:r>
                  <a:rPr lang="en-IE" sz="2000" dirty="0" smtClean="0">
                    <a:solidFill>
                      <a:srgbClr val="990033"/>
                    </a:solidFill>
                  </a:rPr>
                  <a:t>saved €</a:t>
                </a:r>
                <a:r>
                  <a:rPr lang="en-IE" sz="2000" dirty="0">
                    <a:solidFill>
                      <a:srgbClr val="990033"/>
                    </a:solidFill>
                  </a:rPr>
                  <a:t>220 in the </a:t>
                </a:r>
                <a:r>
                  <a:rPr lang="en-IE" sz="2000" dirty="0" smtClean="0">
                    <a:solidFill>
                      <a:srgbClr val="990033"/>
                    </a:solidFill>
                  </a:rPr>
                  <a:t>5</a:t>
                </a:r>
                <a:r>
                  <a:rPr lang="en-IE" sz="2000" baseline="30000" dirty="0" smtClean="0">
                    <a:solidFill>
                      <a:srgbClr val="990033"/>
                    </a:solidFill>
                  </a:rPr>
                  <a:t>th</a:t>
                </a:r>
                <a:r>
                  <a:rPr lang="en-IE" sz="2000" dirty="0" smtClean="0">
                    <a:solidFill>
                      <a:srgbClr val="990033"/>
                    </a:solidFill>
                  </a:rPr>
                  <a:t>  year</a:t>
                </a:r>
                <a:r>
                  <a:rPr lang="en-IE" sz="2000" dirty="0">
                    <a:solidFill>
                      <a:srgbClr val="990033"/>
                    </a:solidFill>
                  </a:rPr>
                  <a:t>. Find how much he saved in the first year and by how much did he</a:t>
                </a:r>
              </a:p>
              <a:p>
                <a:r>
                  <a:rPr lang="en-IE" sz="2000" dirty="0">
                    <a:solidFill>
                      <a:srgbClr val="990033"/>
                    </a:solidFill>
                  </a:rPr>
                  <a:t>increase his savings each year</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5. The sum of the </a:t>
                </a:r>
                <a:r>
                  <a:rPr lang="en-IE" sz="2000" dirty="0" smtClean="0">
                    <a:solidFill>
                      <a:srgbClr val="990033"/>
                    </a:solidFill>
                  </a:rPr>
                  <a:t>first n </a:t>
                </a:r>
                <a:r>
                  <a:rPr lang="en-IE" sz="2000" dirty="0">
                    <a:solidFill>
                      <a:srgbClr val="990033"/>
                    </a:solidFill>
                  </a:rPr>
                  <a:t>terms of an arithmetic series is given </a:t>
                </a:r>
                <a:r>
                  <a:rPr lang="en-IE" sz="2000" dirty="0" smtClean="0">
                    <a:solidFill>
                      <a:srgbClr val="990033"/>
                    </a:solidFill>
                  </a:rPr>
                  <a:t>by </a:t>
                </a:r>
              </a:p>
              <a:p>
                <a:pPr algn="ctr"/>
                <a14:m>
                  <m:oMath xmlns:m="http://schemas.openxmlformats.org/officeDocument/2006/math">
                    <m:r>
                      <a:rPr lang="en-IE" sz="2000" i="1" dirty="0" smtClean="0">
                        <a:solidFill>
                          <a:srgbClr val="990033"/>
                        </a:solidFill>
                        <a:latin typeface="Cambria Math"/>
                      </a:rPr>
                      <m:t>𝑆</m:t>
                    </m:r>
                    <m:r>
                      <a:rPr lang="en-IE" sz="2000" i="1" baseline="-25000" dirty="0" err="1" smtClean="0">
                        <a:solidFill>
                          <a:srgbClr val="990033"/>
                        </a:solidFill>
                        <a:latin typeface="Cambria Math"/>
                      </a:rPr>
                      <m:t>𝑛</m:t>
                    </m:r>
                    <m:r>
                      <a:rPr lang="en-IE" sz="2000" i="1" dirty="0" smtClean="0">
                        <a:solidFill>
                          <a:srgbClr val="990033"/>
                        </a:solidFill>
                        <a:latin typeface="Cambria Math"/>
                      </a:rPr>
                      <m:t> </m:t>
                    </m:r>
                    <m:r>
                      <a:rPr lang="x-none" sz="2000" i="1" smtClean="0">
                        <a:solidFill>
                          <a:srgbClr val="990033"/>
                        </a:solidFill>
                        <a:latin typeface="Cambria Math"/>
                      </a:rPr>
                      <m:t>=</m:t>
                    </m:r>
                    <m:r>
                      <a:rPr lang="en-IE" sz="2000" i="1" dirty="0" smtClean="0">
                        <a:solidFill>
                          <a:srgbClr val="990033"/>
                        </a:solidFill>
                        <a:latin typeface="Cambria Math"/>
                      </a:rPr>
                      <m:t> </m:t>
                    </m:r>
                    <m:r>
                      <a:rPr lang="en-IE" sz="2000" i="1" dirty="0" smtClean="0">
                        <a:solidFill>
                          <a:srgbClr val="990033"/>
                        </a:solidFill>
                        <a:latin typeface="Cambria Math"/>
                      </a:rPr>
                      <m:t>𝑛</m:t>
                    </m:r>
                    <m:r>
                      <a:rPr lang="x-none" sz="2000" i="1" baseline="30000" smtClean="0">
                        <a:solidFill>
                          <a:srgbClr val="990033"/>
                        </a:solidFill>
                        <a:latin typeface="Cambria Math"/>
                      </a:rPr>
                      <m:t>2</m:t>
                    </m:r>
                    <m:r>
                      <a:rPr lang="en-IE" sz="2000" i="1" dirty="0" smtClean="0">
                        <a:solidFill>
                          <a:srgbClr val="990033"/>
                        </a:solidFill>
                        <a:latin typeface="Cambria Math"/>
                      </a:rPr>
                      <m:t>− 15</m:t>
                    </m:r>
                    <m:r>
                      <a:rPr lang="en-IE" sz="2000" i="1" dirty="0" smtClean="0">
                        <a:solidFill>
                          <a:srgbClr val="990033"/>
                        </a:solidFill>
                        <a:latin typeface="Cambria Math"/>
                      </a:rPr>
                      <m:t>𝑛</m:t>
                    </m:r>
                  </m:oMath>
                </a14:m>
                <a:r>
                  <a:rPr lang="en-IE" sz="2000" dirty="0">
                    <a:solidFill>
                      <a:srgbClr val="990033"/>
                    </a:solidFill>
                  </a:rPr>
                  <a:t>.</a:t>
                </a:r>
              </a:p>
              <a:p>
                <a:pPr indent="268288"/>
                <a:r>
                  <a:rPr lang="en-IE" sz="2000" dirty="0">
                    <a:solidFill>
                      <a:srgbClr val="990033"/>
                    </a:solidFill>
                  </a:rPr>
                  <a:t>a. Find the first term and the common difference.</a:t>
                </a:r>
              </a:p>
              <a:p>
                <a:pPr indent="268288"/>
                <a:r>
                  <a:rPr lang="en-IE" sz="2000" dirty="0">
                    <a:solidFill>
                      <a:srgbClr val="990033"/>
                    </a:solidFill>
                  </a:rPr>
                  <a:t>b. </a:t>
                </a:r>
                <a:r>
                  <a:rPr lang="en-IE" sz="2000" dirty="0" smtClean="0">
                    <a:solidFill>
                      <a:srgbClr val="990033"/>
                    </a:solidFill>
                  </a:rPr>
                  <a:t>Find </a:t>
                </a:r>
                <a:r>
                  <a:rPr lang="en-IE" sz="2000" dirty="0" err="1" smtClean="0">
                    <a:solidFill>
                      <a:srgbClr val="990033"/>
                    </a:solidFill>
                  </a:rPr>
                  <a:t>T</a:t>
                </a:r>
                <a:r>
                  <a:rPr lang="en-IE" sz="2000" baseline="-25000" dirty="0" err="1" smtClean="0">
                    <a:solidFill>
                      <a:srgbClr val="990033"/>
                    </a:solidFill>
                  </a:rPr>
                  <a:t>n</a:t>
                </a:r>
                <a:r>
                  <a:rPr lang="en-IE" sz="2000" dirty="0" smtClean="0">
                    <a:solidFill>
                      <a:srgbClr val="990033"/>
                    </a:solidFill>
                  </a:rPr>
                  <a:t> the nth term </a:t>
                </a:r>
                <a:r>
                  <a:rPr lang="en-IE" sz="2000" dirty="0">
                    <a:solidFill>
                      <a:srgbClr val="990033"/>
                    </a:solidFill>
                  </a:rPr>
                  <a:t>of the equivalent sequence.</a:t>
                </a:r>
              </a:p>
              <a:p>
                <a:pPr indent="268288"/>
                <a:r>
                  <a:rPr lang="en-IE" sz="2000" dirty="0">
                    <a:solidFill>
                      <a:srgbClr val="990033"/>
                    </a:solidFill>
                  </a:rPr>
                  <a:t>c. When is the series equal to -50?</a:t>
                </a:r>
              </a:p>
              <a:p>
                <a:endParaRPr lang="en-IE" sz="2000" dirty="0" smtClean="0">
                  <a:solidFill>
                    <a:srgbClr val="990033"/>
                  </a:solidFill>
                </a:endParaRPr>
              </a:p>
              <a:p>
                <a:r>
                  <a:rPr lang="en-IE" sz="2000" dirty="0" smtClean="0">
                    <a:solidFill>
                      <a:srgbClr val="990033"/>
                    </a:solidFill>
                  </a:rPr>
                  <a:t>6</a:t>
                </a:r>
                <a:r>
                  <a:rPr lang="en-IE" sz="2000" dirty="0">
                    <a:solidFill>
                      <a:srgbClr val="990033"/>
                    </a:solidFill>
                  </a:rPr>
                  <a:t>. The first 4 terms of arithmetic series is -3 + 4 + 11 + 18 +...</a:t>
                </a:r>
              </a:p>
              <a:p>
                <a:pPr indent="268288"/>
                <a:r>
                  <a:rPr lang="en-IE" sz="2000" dirty="0">
                    <a:solidFill>
                      <a:srgbClr val="990033"/>
                    </a:solidFill>
                  </a:rPr>
                  <a:t>a. Find d, the common difference.</a:t>
                </a:r>
              </a:p>
              <a:p>
                <a:pPr indent="268288"/>
                <a:r>
                  <a:rPr lang="en-IE" sz="2000" dirty="0">
                    <a:solidFill>
                      <a:srgbClr val="990033"/>
                    </a:solidFill>
                  </a:rPr>
                  <a:t>b. </a:t>
                </a:r>
                <a:r>
                  <a:rPr lang="en-IE" sz="2000" dirty="0" smtClean="0">
                    <a:solidFill>
                      <a:srgbClr val="990033"/>
                    </a:solidFill>
                  </a:rPr>
                  <a:t>Find T</a:t>
                </a:r>
                <a:r>
                  <a:rPr lang="en-IE" sz="2000" baseline="-25000" dirty="0" smtClean="0">
                    <a:solidFill>
                      <a:srgbClr val="990033"/>
                    </a:solidFill>
                  </a:rPr>
                  <a:t>20</a:t>
                </a:r>
                <a:r>
                  <a:rPr lang="en-IE" sz="2000" dirty="0" smtClean="0">
                    <a:solidFill>
                      <a:srgbClr val="990033"/>
                    </a:solidFill>
                  </a:rPr>
                  <a:t> </a:t>
                </a:r>
                <a:r>
                  <a:rPr lang="en-IE" sz="2000" dirty="0">
                    <a:solidFill>
                      <a:srgbClr val="990033"/>
                    </a:solidFill>
                  </a:rPr>
                  <a:t>, the </a:t>
                </a:r>
                <a:r>
                  <a:rPr lang="en-IE" sz="2000" dirty="0" smtClean="0">
                    <a:solidFill>
                      <a:srgbClr val="990033"/>
                    </a:solidFill>
                  </a:rPr>
                  <a:t>20</a:t>
                </a:r>
                <a:r>
                  <a:rPr lang="en-IE" sz="2000" baseline="30000" dirty="0" smtClean="0">
                    <a:solidFill>
                      <a:srgbClr val="990033"/>
                    </a:solidFill>
                  </a:rPr>
                  <a:t>th</a:t>
                </a:r>
                <a:r>
                  <a:rPr lang="en-IE" sz="2000" dirty="0" smtClean="0">
                    <a:solidFill>
                      <a:srgbClr val="990033"/>
                    </a:solidFill>
                  </a:rPr>
                  <a:t> term </a:t>
                </a:r>
                <a:r>
                  <a:rPr lang="en-IE" sz="2000" dirty="0">
                    <a:solidFill>
                      <a:srgbClr val="990033"/>
                    </a:solidFill>
                  </a:rPr>
                  <a:t>of the equivalent sequence.</a:t>
                </a:r>
              </a:p>
              <a:p>
                <a:pPr indent="268288"/>
                <a:r>
                  <a:rPr lang="en-IE" sz="2000" dirty="0">
                    <a:solidFill>
                      <a:srgbClr val="990033"/>
                    </a:solidFill>
                  </a:rPr>
                  <a:t>c. </a:t>
                </a:r>
                <a:r>
                  <a:rPr lang="en-IE" sz="2000" dirty="0" smtClean="0">
                    <a:solidFill>
                      <a:srgbClr val="990033"/>
                    </a:solidFill>
                  </a:rPr>
                  <a:t>Find S</a:t>
                </a:r>
                <a:r>
                  <a:rPr lang="en-IE" sz="2000" baseline="-25000" dirty="0" smtClean="0">
                    <a:solidFill>
                      <a:srgbClr val="990033"/>
                    </a:solidFill>
                  </a:rPr>
                  <a:t>20</a:t>
                </a:r>
                <a:r>
                  <a:rPr lang="en-IE" sz="2000" dirty="0" smtClean="0">
                    <a:solidFill>
                      <a:srgbClr val="990033"/>
                    </a:solidFill>
                  </a:rPr>
                  <a:t> </a:t>
                </a:r>
                <a:r>
                  <a:rPr lang="en-IE" sz="2000" dirty="0">
                    <a:solidFill>
                      <a:srgbClr val="990033"/>
                    </a:solidFill>
                  </a:rPr>
                  <a:t>, the sum of the first twenty terms of the series.</a:t>
                </a:r>
              </a:p>
            </p:txBody>
          </p:sp>
        </mc:Choice>
        <mc:Fallback xmlns="">
          <p:sp>
            <p:nvSpPr>
              <p:cNvPr id="3" name="Rectangle 2"/>
              <p:cNvSpPr>
                <a:spLocks noRot="1" noChangeAspect="1" noMove="1" noResize="1" noEditPoints="1" noAdjustHandles="1" noChangeArrowheads="1" noChangeShapeType="1" noTextEdit="1"/>
              </p:cNvSpPr>
              <p:nvPr/>
            </p:nvSpPr>
            <p:spPr>
              <a:xfrm>
                <a:off x="539552" y="866882"/>
                <a:ext cx="8064896" cy="5016758"/>
              </a:xfrm>
              <a:prstGeom prst="rect">
                <a:avLst/>
              </a:prstGeom>
              <a:blipFill rotWithShape="1">
                <a:blip r:embed="rId2"/>
                <a:stretch>
                  <a:fillRect l="-832" t="-608" b="-1215"/>
                </a:stretch>
              </a:blipFill>
            </p:spPr>
            <p:txBody>
              <a:bodyPr/>
              <a:lstStyle/>
              <a:p>
                <a:r>
                  <a:rPr lang="en-IE">
                    <a:noFill/>
                  </a:rPr>
                  <a:t> </a:t>
                </a:r>
              </a:p>
            </p:txBody>
          </p:sp>
        </mc:Fallback>
      </mc:AlternateContent>
    </p:spTree>
    <p:extLst>
      <p:ext uri="{BB962C8B-B14F-4D97-AF65-F5344CB8AC3E}">
        <p14:creationId xmlns:p14="http://schemas.microsoft.com/office/powerpoint/2010/main" val="494182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solidFill>
                  <a:srgbClr val="990033"/>
                </a:solidFill>
              </a:rPr>
              <a:t>Section B: Student Activity 2</a:t>
            </a:r>
          </a:p>
        </p:txBody>
      </p:sp>
      <mc:AlternateContent xmlns:mc="http://schemas.openxmlformats.org/markup-compatibility/2006" xmlns:a14="http://schemas.microsoft.com/office/drawing/2010/main">
        <mc:Choice Requires="a14">
          <p:sp>
            <p:nvSpPr>
              <p:cNvPr id="3" name="Rectangle 2"/>
              <p:cNvSpPr/>
              <p:nvPr/>
            </p:nvSpPr>
            <p:spPr>
              <a:xfrm>
                <a:off x="539552" y="866882"/>
                <a:ext cx="8064896" cy="4503990"/>
              </a:xfrm>
              <a:prstGeom prst="rect">
                <a:avLst/>
              </a:prstGeom>
            </p:spPr>
            <p:txBody>
              <a:bodyPr wrap="square">
                <a:spAutoFit/>
              </a:bodyPr>
              <a:lstStyle/>
              <a:p>
                <a:r>
                  <a:rPr lang="en-IE" sz="2000" dirty="0" smtClean="0">
                    <a:solidFill>
                      <a:srgbClr val="990033"/>
                    </a:solidFill>
                  </a:rPr>
                  <a:t>7. Three consecutive terms of an arithmetic sequence are </a:t>
                </a:r>
              </a:p>
              <a:p>
                <a14:m>
                  <m:oMath xmlns:m="http://schemas.openxmlformats.org/officeDocument/2006/math">
                    <m:r>
                      <a:rPr lang="en-IE" sz="2000" i="1" dirty="0" smtClean="0">
                        <a:solidFill>
                          <a:srgbClr val="990033"/>
                        </a:solidFill>
                        <a:latin typeface="Cambria Math"/>
                      </a:rPr>
                      <m:t>𝑥</m:t>
                    </m:r>
                    <m:r>
                      <a:rPr lang="en-IE" sz="2000" i="1" dirty="0" smtClean="0">
                        <a:solidFill>
                          <a:srgbClr val="990033"/>
                        </a:solidFill>
                        <a:latin typeface="Cambria Math"/>
                      </a:rPr>
                      <m:t> + 3</m:t>
                    </m:r>
                  </m:oMath>
                </a14:m>
                <a:r>
                  <a:rPr lang="en-IE" sz="2000" dirty="0" smtClean="0">
                    <a:solidFill>
                      <a:srgbClr val="990033"/>
                    </a:solidFill>
                  </a:rPr>
                  <a:t>, </a:t>
                </a:r>
                <a14:m>
                  <m:oMath xmlns:m="http://schemas.openxmlformats.org/officeDocument/2006/math">
                    <m:r>
                      <a:rPr lang="en-IE" sz="2000" i="1" dirty="0" smtClean="0">
                        <a:solidFill>
                          <a:srgbClr val="990033"/>
                        </a:solidFill>
                        <a:latin typeface="Cambria Math"/>
                      </a:rPr>
                      <m:t>4</m:t>
                    </m:r>
                    <m:r>
                      <a:rPr lang="en-IE" sz="2000" i="1" dirty="0" smtClean="0">
                        <a:solidFill>
                          <a:srgbClr val="990033"/>
                        </a:solidFill>
                        <a:latin typeface="Cambria Math"/>
                      </a:rPr>
                      <m:t>𝑥</m:t>
                    </m:r>
                    <m:r>
                      <a:rPr lang="en-IE" sz="2000" i="1" dirty="0" smtClean="0">
                        <a:solidFill>
                          <a:srgbClr val="990033"/>
                        </a:solidFill>
                        <a:latin typeface="Cambria Math"/>
                      </a:rPr>
                      <m:t>+ 1 </m:t>
                    </m:r>
                  </m:oMath>
                </a14:m>
                <a:r>
                  <a:rPr lang="en-IE" sz="2000" dirty="0" smtClean="0">
                    <a:solidFill>
                      <a:srgbClr val="990033"/>
                    </a:solidFill>
                  </a:rPr>
                  <a:t>and </a:t>
                </a:r>
                <a14:m>
                  <m:oMath xmlns:m="http://schemas.openxmlformats.org/officeDocument/2006/math">
                    <m:r>
                      <a:rPr lang="en-IE" sz="2000" i="1" dirty="0" smtClean="0">
                        <a:solidFill>
                          <a:srgbClr val="990033"/>
                        </a:solidFill>
                        <a:latin typeface="Cambria Math"/>
                      </a:rPr>
                      <m:t>6</m:t>
                    </m:r>
                    <m:r>
                      <a:rPr lang="en-IE" sz="2000" i="1" dirty="0" smtClean="0">
                        <a:solidFill>
                          <a:srgbClr val="990033"/>
                        </a:solidFill>
                        <a:latin typeface="Cambria Math"/>
                      </a:rPr>
                      <m:t>𝑥</m:t>
                    </m:r>
                    <m:r>
                      <a:rPr lang="en-IE" sz="2000" i="1" dirty="0" smtClean="0">
                        <a:solidFill>
                          <a:srgbClr val="990033"/>
                        </a:solidFill>
                        <a:latin typeface="Cambria Math"/>
                      </a:rPr>
                      <m:t>+ 1</m:t>
                    </m:r>
                  </m:oMath>
                </a14:m>
                <a:r>
                  <a:rPr lang="en-IE" sz="2000" dirty="0">
                    <a:solidFill>
                      <a:srgbClr val="990033"/>
                    </a:solidFill>
                  </a:rPr>
                  <a:t>. Find the value of </a:t>
                </a:r>
                <a14:m>
                  <m:oMath xmlns:m="http://schemas.openxmlformats.org/officeDocument/2006/math">
                    <m:r>
                      <a:rPr lang="en-IE" sz="2000" i="1" dirty="0" smtClean="0">
                        <a:solidFill>
                          <a:srgbClr val="990033"/>
                        </a:solidFill>
                        <a:latin typeface="Cambria Math"/>
                      </a:rPr>
                      <m:t>𝑥</m:t>
                    </m:r>
                  </m:oMath>
                </a14:m>
                <a:r>
                  <a:rPr lang="en-IE" sz="2000" dirty="0">
                    <a:solidFill>
                      <a:srgbClr val="990033"/>
                    </a:solidFill>
                  </a:rPr>
                  <a:t>. </a:t>
                </a:r>
                <a:endParaRPr lang="en-IE" sz="2000" dirty="0" smtClean="0">
                  <a:solidFill>
                    <a:srgbClr val="990033"/>
                  </a:solidFill>
                </a:endParaRPr>
              </a:p>
              <a:p>
                <a:r>
                  <a:rPr lang="en-IE" sz="2000" dirty="0" smtClean="0">
                    <a:solidFill>
                      <a:srgbClr val="990033"/>
                    </a:solidFill>
                  </a:rPr>
                  <a:t>Find </a:t>
                </a:r>
                <a:r>
                  <a:rPr lang="en-IE" sz="2000" dirty="0">
                    <a:solidFill>
                      <a:srgbClr val="990033"/>
                    </a:solidFill>
                  </a:rPr>
                  <a:t>an expression </a:t>
                </a:r>
                <a:r>
                  <a:rPr lang="en-IE" sz="2000" dirty="0" smtClean="0">
                    <a:solidFill>
                      <a:srgbClr val="990033"/>
                    </a:solidFill>
                  </a:rPr>
                  <a:t>for  </a:t>
                </a:r>
                <a:r>
                  <a:rPr lang="en-IE" sz="2000" dirty="0" err="1" smtClean="0">
                    <a:solidFill>
                      <a:srgbClr val="990033"/>
                    </a:solidFill>
                  </a:rPr>
                  <a:t>S</a:t>
                </a:r>
                <a:r>
                  <a:rPr lang="en-IE" sz="2000" baseline="-25000" dirty="0" err="1" smtClean="0">
                    <a:solidFill>
                      <a:srgbClr val="990033"/>
                    </a:solidFill>
                  </a:rPr>
                  <a:t>n</a:t>
                </a:r>
                <a:r>
                  <a:rPr lang="en-IE" sz="2000" dirty="0" smtClean="0">
                    <a:solidFill>
                      <a:srgbClr val="990033"/>
                    </a:solidFill>
                  </a:rPr>
                  <a:t> the equivalent series.</a:t>
                </a:r>
              </a:p>
              <a:p>
                <a:endParaRPr lang="en-IE" sz="2000" dirty="0">
                  <a:solidFill>
                    <a:srgbClr val="990033"/>
                  </a:solidFill>
                </a:endParaRPr>
              </a:p>
              <a:p>
                <a:r>
                  <a:rPr lang="en-IE" sz="2000" dirty="0">
                    <a:solidFill>
                      <a:srgbClr val="990033"/>
                    </a:solidFill>
                  </a:rPr>
                  <a:t>8. If a household uses 1kg of sugar each week and </a:t>
                </a:r>
                <a:r>
                  <a:rPr lang="en-IE" sz="2000" dirty="0" smtClean="0">
                    <a:solidFill>
                      <a:srgbClr val="990033"/>
                    </a:solidFill>
                  </a:rPr>
                  <a:t>decides </a:t>
                </a:r>
                <a:r>
                  <a:rPr lang="en-IE" sz="2000" dirty="0">
                    <a:solidFill>
                      <a:srgbClr val="990033"/>
                    </a:solidFill>
                  </a:rPr>
                  <a:t>to reduce</a:t>
                </a:r>
              </a:p>
              <a:p>
                <a:r>
                  <a:rPr lang="en-IE" sz="2000" dirty="0">
                    <a:solidFill>
                      <a:srgbClr val="990033"/>
                    </a:solidFill>
                  </a:rPr>
                  <a:t>this amount by 10g per week. How much sugar per week would the</a:t>
                </a:r>
              </a:p>
              <a:p>
                <a:r>
                  <a:rPr lang="en-IE" sz="2000" dirty="0">
                    <a:solidFill>
                      <a:srgbClr val="990033"/>
                    </a:solidFill>
                  </a:rPr>
                  <a:t>household be using at the end of the year (52 weeks in the year)? What</a:t>
                </a:r>
              </a:p>
              <a:p>
                <a:r>
                  <a:rPr lang="en-IE" sz="2000" dirty="0">
                    <a:solidFill>
                      <a:srgbClr val="990033"/>
                    </a:solidFill>
                  </a:rPr>
                  <a:t>is the total amount of sugar this household would use that year</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9. Prove that the formula for the sum of the </a:t>
                </a:r>
                <a:r>
                  <a:rPr lang="en-IE" sz="2000" dirty="0" smtClean="0">
                    <a:solidFill>
                      <a:srgbClr val="990033"/>
                    </a:solidFill>
                  </a:rPr>
                  <a:t>first n </a:t>
                </a:r>
                <a:r>
                  <a:rPr lang="en-IE" sz="2000" dirty="0">
                    <a:solidFill>
                      <a:srgbClr val="990033"/>
                    </a:solidFill>
                  </a:rPr>
                  <a:t>Natural Numbers (N) is</a:t>
                </a:r>
              </a:p>
              <a:p>
                <a:endParaRPr lang="en-IE" sz="2000" dirty="0" smtClean="0">
                  <a:solidFill>
                    <a:srgbClr val="990033"/>
                  </a:solidFill>
                </a:endParaRPr>
              </a:p>
              <a:p>
                <a:pPr algn="ctr"/>
                <a14:m>
                  <m:oMath xmlns:m="http://schemas.openxmlformats.org/officeDocument/2006/math">
                    <m:sSub>
                      <m:sSubPr>
                        <m:ctrlPr>
                          <a:rPr lang="en-IE" sz="3200" i="1" smtClean="0">
                            <a:solidFill>
                              <a:srgbClr val="990033"/>
                            </a:solidFill>
                            <a:latin typeface="Cambria Math"/>
                          </a:rPr>
                        </m:ctrlPr>
                      </m:sSubPr>
                      <m:e>
                        <m:r>
                          <a:rPr lang="en-IE" sz="3200" b="0" i="1" smtClean="0">
                            <a:solidFill>
                              <a:srgbClr val="990033"/>
                            </a:solidFill>
                            <a:latin typeface="Cambria Math"/>
                          </a:rPr>
                          <m:t>𝑆</m:t>
                        </m:r>
                      </m:e>
                      <m:sub>
                        <m:r>
                          <a:rPr lang="en-IE" sz="3200" b="0" i="1" smtClean="0">
                            <a:solidFill>
                              <a:srgbClr val="990033"/>
                            </a:solidFill>
                            <a:latin typeface="Cambria Math"/>
                          </a:rPr>
                          <m:t>𝑛</m:t>
                        </m:r>
                      </m:sub>
                    </m:sSub>
                    <m:r>
                      <a:rPr lang="en-IE" sz="3200" b="0" i="1" smtClean="0">
                        <a:solidFill>
                          <a:srgbClr val="990033"/>
                        </a:solidFill>
                        <a:latin typeface="Cambria Math"/>
                      </a:rPr>
                      <m:t>=</m:t>
                    </m:r>
                    <m:f>
                      <m:fPr>
                        <m:ctrlPr>
                          <a:rPr lang="en-IE" sz="3200" b="0" i="1" smtClean="0">
                            <a:solidFill>
                              <a:srgbClr val="990033"/>
                            </a:solidFill>
                            <a:latin typeface="Cambria Math"/>
                          </a:rPr>
                        </m:ctrlPr>
                      </m:fPr>
                      <m:num>
                        <m:r>
                          <a:rPr lang="en-IE" sz="3200" b="0" i="1" smtClean="0">
                            <a:solidFill>
                              <a:srgbClr val="990033"/>
                            </a:solidFill>
                            <a:latin typeface="Cambria Math"/>
                          </a:rPr>
                          <m:t>𝑛</m:t>
                        </m:r>
                        <m:r>
                          <a:rPr lang="en-IE" sz="3200" b="0" i="1" smtClean="0">
                            <a:solidFill>
                              <a:srgbClr val="990033"/>
                            </a:solidFill>
                            <a:latin typeface="Cambria Math"/>
                          </a:rPr>
                          <m:t>(</m:t>
                        </m:r>
                        <m:r>
                          <a:rPr lang="en-IE" sz="3200" b="0" i="1" smtClean="0">
                            <a:solidFill>
                              <a:srgbClr val="990033"/>
                            </a:solidFill>
                            <a:latin typeface="Cambria Math"/>
                          </a:rPr>
                          <m:t>𝑛</m:t>
                        </m:r>
                        <m:r>
                          <a:rPr lang="en-IE" sz="3200" b="0" i="1" smtClean="0">
                            <a:solidFill>
                              <a:srgbClr val="990033"/>
                            </a:solidFill>
                            <a:latin typeface="Cambria Math"/>
                          </a:rPr>
                          <m:t>+1)</m:t>
                        </m:r>
                      </m:num>
                      <m:den>
                        <m:r>
                          <a:rPr lang="en-IE" sz="3200" b="0" i="1" smtClean="0">
                            <a:solidFill>
                              <a:srgbClr val="990033"/>
                            </a:solidFill>
                            <a:latin typeface="Cambria Math"/>
                          </a:rPr>
                          <m:t>2</m:t>
                        </m:r>
                      </m:den>
                    </m:f>
                  </m:oMath>
                </a14:m>
                <a:r>
                  <a:rPr lang="en-IE" sz="3200" dirty="0" smtClean="0">
                    <a:solidFill>
                      <a:srgbClr val="990033"/>
                    </a:solidFill>
                  </a:rPr>
                  <a:t>     </a:t>
                </a:r>
                <a14:m>
                  <m:oMath xmlns:m="http://schemas.openxmlformats.org/officeDocument/2006/math">
                    <m:r>
                      <a:rPr lang="en-IE" sz="2000" i="1" dirty="0" smtClean="0">
                        <a:solidFill>
                          <a:srgbClr val="990033"/>
                        </a:solidFill>
                        <a:latin typeface="Cambria Math"/>
                      </a:rPr>
                      <m:t>𝑁</m:t>
                    </m:r>
                    <m:r>
                      <a:rPr lang="en-IE" sz="2000" i="1" dirty="0" smtClean="0">
                        <a:solidFill>
                          <a:srgbClr val="990033"/>
                        </a:solidFill>
                        <a:latin typeface="Cambria Math"/>
                      </a:rPr>
                      <m:t> = {1, 2, 3, 4, …</m:t>
                    </m:r>
                    <m:r>
                      <a:rPr lang="en-IE" sz="2000" i="1" dirty="0">
                        <a:solidFill>
                          <a:srgbClr val="990033"/>
                        </a:solidFill>
                        <a:latin typeface="Cambria Math"/>
                      </a:rPr>
                      <m:t>}</m:t>
                    </m:r>
                  </m:oMath>
                </a14:m>
                <a:endParaRPr lang="en-IE" sz="2000" dirty="0" smtClean="0">
                  <a:solidFill>
                    <a:srgbClr val="990033"/>
                  </a:solidFill>
                </a:endParaRPr>
              </a:p>
              <a:p>
                <a:endParaRPr lang="en-IE" sz="2000" dirty="0">
                  <a:solidFill>
                    <a:srgbClr val="990033"/>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539552" y="866882"/>
                <a:ext cx="8064896" cy="4503990"/>
              </a:xfrm>
              <a:prstGeom prst="rect">
                <a:avLst/>
              </a:prstGeom>
              <a:blipFill rotWithShape="1">
                <a:blip r:embed="rId2"/>
                <a:stretch>
                  <a:fillRect l="-832" t="-677"/>
                </a:stretch>
              </a:blipFill>
            </p:spPr>
            <p:txBody>
              <a:bodyPr/>
              <a:lstStyle/>
              <a:p>
                <a:r>
                  <a:rPr lang="en-IE">
                    <a:noFill/>
                  </a:rPr>
                  <a:t> </a:t>
                </a:r>
              </a:p>
            </p:txBody>
          </p:sp>
        </mc:Fallback>
      </mc:AlternateContent>
    </p:spTree>
    <p:extLst>
      <p:ext uri="{BB962C8B-B14F-4D97-AF65-F5344CB8AC3E}">
        <p14:creationId xmlns:p14="http://schemas.microsoft.com/office/powerpoint/2010/main" val="518884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solidFill>
                  <a:srgbClr val="990033"/>
                </a:solidFill>
              </a:rPr>
              <a:t>Section B: Student Activity 2</a:t>
            </a:r>
            <a:endParaRPr lang="en-IE" dirty="0"/>
          </a:p>
        </p:txBody>
      </p:sp>
      <mc:AlternateContent xmlns:mc="http://schemas.openxmlformats.org/markup-compatibility/2006" xmlns:a14="http://schemas.microsoft.com/office/drawing/2010/main">
        <mc:Choice Requires="a14">
          <p:sp>
            <p:nvSpPr>
              <p:cNvPr id="5" name="Rectangle 4"/>
              <p:cNvSpPr/>
              <p:nvPr/>
            </p:nvSpPr>
            <p:spPr>
              <a:xfrm>
                <a:off x="611560" y="836712"/>
                <a:ext cx="7560840" cy="5119222"/>
              </a:xfrm>
              <a:prstGeom prst="rect">
                <a:avLst/>
              </a:prstGeom>
            </p:spPr>
            <p:txBody>
              <a:bodyPr wrap="square">
                <a:spAutoFit/>
              </a:bodyPr>
              <a:lstStyle/>
              <a:p>
                <a:pPr marL="342900" indent="-342900">
                  <a:buFont typeface="Arial" pitchFamily="34" charset="0"/>
                  <a:buChar char="•"/>
                </a:pPr>
                <a:r>
                  <a:rPr lang="en-IE" sz="2000" dirty="0" smtClean="0">
                    <a:solidFill>
                      <a:srgbClr val="990033"/>
                    </a:solidFill>
                  </a:rPr>
                  <a:t>A runner is already running 1km per day and decides to increase this amount by 0.1km per day starting on the 1st August.</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How far does he run on the </a:t>
                </a:r>
                <a:r>
                  <a:rPr lang="x-none" sz="2000" smtClean="0">
                    <a:solidFill>
                      <a:srgbClr val="990033"/>
                    </a:solidFill>
                  </a:rPr>
                  <a:t>10</a:t>
                </a:r>
                <a:r>
                  <a:rPr lang="en-IE" sz="2000" baseline="30000" dirty="0" err="1" smtClean="0">
                    <a:solidFill>
                      <a:srgbClr val="990033"/>
                    </a:solidFill>
                  </a:rPr>
                  <a:t>th</a:t>
                </a:r>
                <a:r>
                  <a:rPr lang="en-IE" sz="2000" dirty="0" smtClean="0">
                    <a:solidFill>
                      <a:srgbClr val="990033"/>
                    </a:solidFill>
                  </a:rPr>
                  <a:t> August?</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Why is </a:t>
                </a:r>
                <a14:m>
                  <m:oMath xmlns:m="http://schemas.openxmlformats.org/officeDocument/2006/math">
                    <m:r>
                      <a:rPr lang="en-IE" sz="2000" i="1" dirty="0" smtClean="0">
                        <a:solidFill>
                          <a:srgbClr val="990033"/>
                        </a:solidFill>
                        <a:latin typeface="Cambria Math"/>
                      </a:rPr>
                      <m:t>𝑎</m:t>
                    </m:r>
                  </m:oMath>
                </a14:m>
                <a:r>
                  <a:rPr lang="en-IE" sz="2000" dirty="0" smtClean="0">
                    <a:solidFill>
                      <a:srgbClr val="990033"/>
                    </a:solidFill>
                  </a:rPr>
                  <a:t> equal to 1.1?</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If you used the formula </a:t>
                </a:r>
                <a14:m>
                  <m:oMath xmlns:m="http://schemas.openxmlformats.org/officeDocument/2006/math">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i="1">
                            <a:solidFill>
                              <a:srgbClr val="990033"/>
                            </a:solidFill>
                            <a:latin typeface="Cambria Math"/>
                          </a:rPr>
                          <m:t>𝑛</m:t>
                        </m:r>
                      </m:sub>
                    </m:sSub>
                    <m:r>
                      <a:rPr lang="en-IE" sz="2000" i="1">
                        <a:solidFill>
                          <a:srgbClr val="990033"/>
                        </a:solidFill>
                        <a:latin typeface="Cambria Math"/>
                      </a:rPr>
                      <m:t>=</m:t>
                    </m:r>
                    <m:f>
                      <m:fPr>
                        <m:ctrlPr>
                          <a:rPr lang="en-IE" sz="2000" i="1">
                            <a:solidFill>
                              <a:srgbClr val="990033"/>
                            </a:solidFill>
                            <a:latin typeface="Cambria Math"/>
                          </a:rPr>
                        </m:ctrlPr>
                      </m:fPr>
                      <m:num>
                        <m:r>
                          <a:rPr lang="en-IE" sz="2000" i="1">
                            <a:solidFill>
                              <a:srgbClr val="990033"/>
                            </a:solidFill>
                            <a:latin typeface="Cambria Math"/>
                          </a:rPr>
                          <m:t>𝑛</m:t>
                        </m:r>
                      </m:num>
                      <m:den>
                        <m:r>
                          <a:rPr lang="en-IE" sz="2000" i="1">
                            <a:solidFill>
                              <a:srgbClr val="990033"/>
                            </a:solidFill>
                            <a:latin typeface="Cambria Math"/>
                          </a:rPr>
                          <m:t>2</m:t>
                        </m:r>
                      </m:den>
                    </m:f>
                    <m:d>
                      <m:dPr>
                        <m:begChr m:val="["/>
                        <m:endChr m:val="]"/>
                        <m:ctrlPr>
                          <a:rPr lang="en-IE" sz="2000" i="1">
                            <a:solidFill>
                              <a:srgbClr val="990033"/>
                            </a:solidFill>
                            <a:latin typeface="Cambria Math"/>
                          </a:rPr>
                        </m:ctrlPr>
                      </m:dPr>
                      <m:e>
                        <m:r>
                          <a:rPr lang="en-IE" sz="2000" i="1">
                            <a:solidFill>
                              <a:srgbClr val="990033"/>
                            </a:solidFill>
                            <a:latin typeface="Cambria Math"/>
                          </a:rPr>
                          <m:t>2</m:t>
                        </m:r>
                        <m:r>
                          <a:rPr lang="en-IE" sz="2000" i="1">
                            <a:solidFill>
                              <a:srgbClr val="990033"/>
                            </a:solidFill>
                            <a:latin typeface="Cambria Math"/>
                          </a:rPr>
                          <m:t>𝑎</m:t>
                        </m:r>
                        <m:r>
                          <a:rPr lang="en-IE" sz="2000" i="1">
                            <a:solidFill>
                              <a:srgbClr val="990033"/>
                            </a:solidFill>
                            <a:latin typeface="Cambria Math"/>
                          </a:rPr>
                          <m:t>+</m:t>
                        </m:r>
                        <m:d>
                          <m:dPr>
                            <m:ctrlPr>
                              <a:rPr lang="en-IE" sz="2000" i="1">
                                <a:solidFill>
                                  <a:srgbClr val="990033"/>
                                </a:solidFill>
                                <a:latin typeface="Cambria Math"/>
                              </a:rPr>
                            </m:ctrlPr>
                          </m:dPr>
                          <m:e>
                            <m:r>
                              <a:rPr lang="en-IE" sz="2000" i="1">
                                <a:solidFill>
                                  <a:srgbClr val="990033"/>
                                </a:solidFill>
                                <a:latin typeface="Cambria Math"/>
                              </a:rPr>
                              <m:t>𝑛</m:t>
                            </m:r>
                            <m:r>
                              <a:rPr lang="en-IE" sz="2000" i="1">
                                <a:solidFill>
                                  <a:srgbClr val="990033"/>
                                </a:solidFill>
                                <a:latin typeface="Cambria Math"/>
                              </a:rPr>
                              <m:t>−1</m:t>
                            </m:r>
                          </m:e>
                        </m:d>
                        <m:r>
                          <a:rPr lang="en-IE" sz="2000" i="1">
                            <a:solidFill>
                              <a:srgbClr val="990033"/>
                            </a:solidFill>
                            <a:latin typeface="Cambria Math"/>
                          </a:rPr>
                          <m:t>𝑑</m:t>
                        </m:r>
                      </m:e>
                    </m:d>
                    <m:r>
                      <a:rPr lang="en-IE" sz="2000" i="1">
                        <a:solidFill>
                          <a:srgbClr val="990033"/>
                        </a:solidFill>
                        <a:latin typeface="Cambria Math"/>
                      </a:rPr>
                      <m:t> </m:t>
                    </m:r>
                  </m:oMath>
                </a14:m>
                <a:r>
                  <a:rPr lang="en-IE" sz="2000" dirty="0" smtClean="0">
                    <a:solidFill>
                      <a:srgbClr val="990033"/>
                    </a:solidFill>
                  </a:rPr>
                  <a:t>to calculate this, what value was a (the first term)?</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Find the total distance he ran up to and including 10</a:t>
                </a:r>
                <a:r>
                  <a:rPr lang="en-IE" sz="2000" baseline="30000" dirty="0" smtClean="0">
                    <a:solidFill>
                      <a:srgbClr val="990033"/>
                    </a:solidFill>
                  </a:rPr>
                  <a:t>th</a:t>
                </a:r>
                <a:r>
                  <a:rPr lang="en-IE" sz="2000" dirty="0" smtClean="0">
                    <a:solidFill>
                      <a:srgbClr val="990033"/>
                    </a:solidFill>
                  </a:rPr>
                  <a:t> August.</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As in earlier examples you need to read the question carefully to establish, the value of the first term. </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Now do questions 10 and 11 in Section </a:t>
                </a:r>
                <a:r>
                  <a:rPr lang="en-IE" sz="2000" dirty="0">
                    <a:solidFill>
                      <a:srgbClr val="990033"/>
                    </a:solidFill>
                  </a:rPr>
                  <a:t>B: </a:t>
                </a:r>
                <a:r>
                  <a:rPr lang="en-IE" sz="2000" dirty="0" smtClean="0">
                    <a:solidFill>
                      <a:srgbClr val="990033"/>
                    </a:solidFill>
                  </a:rPr>
                  <a:t>Student Activity </a:t>
                </a:r>
                <a:r>
                  <a:rPr lang="en-IE" sz="2000" dirty="0">
                    <a:solidFill>
                      <a:srgbClr val="990033"/>
                    </a:solidFill>
                  </a:rPr>
                  <a:t>2.</a:t>
                </a:r>
              </a:p>
            </p:txBody>
          </p:sp>
        </mc:Choice>
        <mc:Fallback xmlns="">
          <p:sp>
            <p:nvSpPr>
              <p:cNvPr id="5" name="Rectangle 4"/>
              <p:cNvSpPr>
                <a:spLocks noRot="1" noChangeAspect="1" noMove="1" noResize="1" noEditPoints="1" noAdjustHandles="1" noChangeArrowheads="1" noChangeShapeType="1" noTextEdit="1"/>
              </p:cNvSpPr>
              <p:nvPr/>
            </p:nvSpPr>
            <p:spPr>
              <a:xfrm>
                <a:off x="611560" y="836712"/>
                <a:ext cx="7560840" cy="5119222"/>
              </a:xfrm>
              <a:prstGeom prst="rect">
                <a:avLst/>
              </a:prstGeom>
              <a:blipFill rotWithShape="1">
                <a:blip r:embed="rId2"/>
                <a:stretch>
                  <a:fillRect l="-645" t="-595" b="-1190"/>
                </a:stretch>
              </a:blipFill>
            </p:spPr>
            <p:txBody>
              <a:bodyPr/>
              <a:lstStyle/>
              <a:p>
                <a:r>
                  <a:rPr lang="en-IE">
                    <a:noFill/>
                  </a:rPr>
                  <a:t> </a:t>
                </a:r>
              </a:p>
            </p:txBody>
          </p:sp>
        </mc:Fallback>
      </mc:AlternateContent>
      <p:grpSp>
        <p:nvGrpSpPr>
          <p:cNvPr id="3" name="Group 2"/>
          <p:cNvGrpSpPr/>
          <p:nvPr/>
        </p:nvGrpSpPr>
        <p:grpSpPr>
          <a:xfrm>
            <a:off x="8784000" y="880954"/>
            <a:ext cx="7986126" cy="5245631"/>
            <a:chOff x="8784000" y="880954"/>
            <a:chExt cx="7986126" cy="5245631"/>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1" t="739" r="-1"/>
            <a:stretch/>
          </p:blipFill>
          <p:spPr bwMode="auto">
            <a:xfrm>
              <a:off x="9159461" y="880954"/>
              <a:ext cx="7610665" cy="524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rot="16200000">
              <a:off x="8154000"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76085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fade">
                                      <p:cBhvr>
                                        <p:cTn id="12" dur="500"/>
                                        <p:tgtEl>
                                          <p:spTgt spid="5">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animEffect transition="in" filter="fade">
                                      <p:cBhvr>
                                        <p:cTn id="17" dur="500"/>
                                        <p:tgtEl>
                                          <p:spTgt spid="5">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0" end="10"/>
                                            </p:txEl>
                                          </p:spTgt>
                                        </p:tgtEl>
                                        <p:attrNameLst>
                                          <p:attrName>style.visibility</p:attrName>
                                        </p:attrNameLst>
                                      </p:cBhvr>
                                      <p:to>
                                        <p:strVal val="visible"/>
                                      </p:to>
                                    </p:set>
                                    <p:animEffect transition="in" filter="fade">
                                      <p:cBhvr>
                                        <p:cTn id="22" dur="500"/>
                                        <p:tgtEl>
                                          <p:spTgt spid="5">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animEffect transition="in" filter="fade">
                                      <p:cBhvr>
                                        <p:cTn id="27"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35" presetClass="path" presetSubtype="0" accel="50000" decel="50000" fill="hold" nodeType="clickEffect">
                                  <p:stCondLst>
                                    <p:cond delay="0"/>
                                  </p:stCondLst>
                                  <p:childTnLst>
                                    <p:animMotion origin="layout" path="M -0.00018 7.40741E-7 L -0.93038 7.40741E-7 " pathEditMode="relative" rAng="0" ptsTypes="AA">
                                      <p:cBhvr>
                                        <p:cTn id="32" dur="2000" fill="hold"/>
                                        <p:tgtEl>
                                          <p:spTgt spid="3"/>
                                        </p:tgtEl>
                                        <p:attrNameLst>
                                          <p:attrName>ppt_x</p:attrName>
                                          <p:attrName>ppt_y</p:attrName>
                                        </p:attrNameLst>
                                      </p:cBhvr>
                                      <p:rCtr x="-46510" y="0"/>
                                    </p:animMotion>
                                  </p:childTnLst>
                                </p:cTn>
                              </p:par>
                            </p:childTnLst>
                          </p:cTn>
                        </p:par>
                      </p:childTnLst>
                    </p:cTn>
                  </p:par>
                  <p:par>
                    <p:cTn id="33" fill="hold">
                      <p:stCondLst>
                        <p:cond delay="indefinite"/>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93038 7.40741E-7 L -0.00018 0.00347 " pathEditMode="relative" rAng="0" ptsTypes="AA">
                                      <p:cBhvr>
                                        <p:cTn id="36"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solidFill>
                  <a:srgbClr val="990033"/>
                </a:solidFill>
              </a:rPr>
              <a:t>Section B: Student Activity 2</a:t>
            </a:r>
          </a:p>
        </p:txBody>
      </p:sp>
      <p:sp>
        <p:nvSpPr>
          <p:cNvPr id="3" name="Rectangle 2"/>
          <p:cNvSpPr/>
          <p:nvPr/>
        </p:nvSpPr>
        <p:spPr>
          <a:xfrm>
            <a:off x="539552" y="866882"/>
            <a:ext cx="8064896" cy="5324535"/>
          </a:xfrm>
          <a:prstGeom prst="rect">
            <a:avLst/>
          </a:prstGeom>
        </p:spPr>
        <p:txBody>
          <a:bodyPr wrap="square">
            <a:spAutoFit/>
          </a:bodyPr>
          <a:lstStyle/>
          <a:p>
            <a:r>
              <a:rPr lang="en-IE" sz="2000" dirty="0" smtClean="0">
                <a:solidFill>
                  <a:srgbClr val="990033"/>
                </a:solidFill>
              </a:rPr>
              <a:t>10</a:t>
            </a:r>
            <a:r>
              <a:rPr lang="en-IE" sz="2000" dirty="0">
                <a:solidFill>
                  <a:srgbClr val="990033"/>
                </a:solidFill>
              </a:rPr>
              <a:t>. </a:t>
            </a:r>
            <a:r>
              <a:rPr lang="en-IE" sz="2000" dirty="0" err="1">
                <a:solidFill>
                  <a:srgbClr val="990033"/>
                </a:solidFill>
              </a:rPr>
              <a:t>Emer</a:t>
            </a:r>
            <a:r>
              <a:rPr lang="en-IE" sz="2000" dirty="0">
                <a:solidFill>
                  <a:srgbClr val="990033"/>
                </a:solidFill>
              </a:rPr>
              <a:t> purchases a new car every year on </a:t>
            </a:r>
            <a:r>
              <a:rPr lang="en-IE" sz="2000" dirty="0" smtClean="0">
                <a:solidFill>
                  <a:srgbClr val="990033"/>
                </a:solidFill>
              </a:rPr>
              <a:t>1</a:t>
            </a:r>
            <a:r>
              <a:rPr lang="en-IE" sz="2000" baseline="30000" dirty="0" smtClean="0">
                <a:solidFill>
                  <a:srgbClr val="990033"/>
                </a:solidFill>
              </a:rPr>
              <a:t>st</a:t>
            </a:r>
            <a:r>
              <a:rPr lang="en-IE" sz="2000" dirty="0" smtClean="0">
                <a:solidFill>
                  <a:srgbClr val="990033"/>
                </a:solidFill>
              </a:rPr>
              <a:t>  January</a:t>
            </a:r>
            <a:r>
              <a:rPr lang="en-IE" sz="2000" dirty="0">
                <a:solidFill>
                  <a:srgbClr val="990033"/>
                </a:solidFill>
              </a:rPr>
              <a:t>. She purchased her</a:t>
            </a:r>
          </a:p>
          <a:p>
            <a:r>
              <a:rPr lang="en-IE" sz="2000" dirty="0">
                <a:solidFill>
                  <a:srgbClr val="990033"/>
                </a:solidFill>
              </a:rPr>
              <a:t>first car in 2001 and it </a:t>
            </a:r>
            <a:r>
              <a:rPr lang="en-IE" sz="2000" dirty="0" smtClean="0">
                <a:solidFill>
                  <a:srgbClr val="990033"/>
                </a:solidFill>
              </a:rPr>
              <a:t>cost €</a:t>
            </a:r>
            <a:r>
              <a:rPr lang="en-IE" sz="2000" dirty="0">
                <a:solidFill>
                  <a:srgbClr val="990033"/>
                </a:solidFill>
              </a:rPr>
              <a:t>20,000. Each year after that the cost of her</a:t>
            </a:r>
          </a:p>
          <a:p>
            <a:r>
              <a:rPr lang="en-IE" sz="2000" dirty="0">
                <a:solidFill>
                  <a:srgbClr val="990033"/>
                </a:solidFill>
              </a:rPr>
              <a:t>new car increases </a:t>
            </a:r>
            <a:r>
              <a:rPr lang="en-IE" sz="2000" dirty="0" smtClean="0">
                <a:solidFill>
                  <a:srgbClr val="990033"/>
                </a:solidFill>
              </a:rPr>
              <a:t>by €</a:t>
            </a:r>
            <a:r>
              <a:rPr lang="en-IE" sz="2000" dirty="0">
                <a:solidFill>
                  <a:srgbClr val="990033"/>
                </a:solidFill>
              </a:rPr>
              <a:t>3,000.</a:t>
            </a:r>
          </a:p>
          <a:p>
            <a:pPr indent="363538"/>
            <a:r>
              <a:rPr lang="en-IE" sz="2000" dirty="0">
                <a:solidFill>
                  <a:srgbClr val="990033"/>
                </a:solidFill>
              </a:rPr>
              <a:t>a. How much did she spend on her </a:t>
            </a:r>
            <a:r>
              <a:rPr lang="en-IE" sz="2000" dirty="0" smtClean="0">
                <a:solidFill>
                  <a:srgbClr val="990033"/>
                </a:solidFill>
              </a:rPr>
              <a:t>10</a:t>
            </a:r>
            <a:r>
              <a:rPr lang="en-IE" sz="2000" baseline="30000" dirty="0" smtClean="0">
                <a:solidFill>
                  <a:srgbClr val="990033"/>
                </a:solidFill>
              </a:rPr>
              <a:t>th</a:t>
            </a:r>
            <a:r>
              <a:rPr lang="en-IE" sz="2000" dirty="0" smtClean="0">
                <a:solidFill>
                  <a:srgbClr val="990033"/>
                </a:solidFill>
              </a:rPr>
              <a:t> car</a:t>
            </a:r>
            <a:r>
              <a:rPr lang="en-IE" sz="2000" dirty="0">
                <a:solidFill>
                  <a:srgbClr val="990033"/>
                </a:solidFill>
              </a:rPr>
              <a:t>?</a:t>
            </a:r>
          </a:p>
          <a:p>
            <a:pPr indent="363538"/>
            <a:r>
              <a:rPr lang="en-IE" sz="2000" dirty="0">
                <a:solidFill>
                  <a:srgbClr val="990033"/>
                </a:solidFill>
              </a:rPr>
              <a:t>b. How much did she spend on the car she purchased in 2011?</a:t>
            </a:r>
          </a:p>
          <a:p>
            <a:pPr indent="363538"/>
            <a:r>
              <a:rPr lang="en-IE" sz="2000" dirty="0">
                <a:solidFill>
                  <a:srgbClr val="990033"/>
                </a:solidFill>
              </a:rPr>
              <a:t>c. Why were the previous two answers not the same?</a:t>
            </a:r>
          </a:p>
          <a:p>
            <a:pPr indent="363538"/>
            <a:r>
              <a:rPr lang="en-IE" sz="2000" dirty="0">
                <a:solidFill>
                  <a:srgbClr val="990033"/>
                </a:solidFill>
              </a:rPr>
              <a:t>d. How much did she spend, in total, on her first ten cars?</a:t>
            </a:r>
          </a:p>
          <a:p>
            <a:pPr indent="363538"/>
            <a:r>
              <a:rPr lang="en-IE" sz="2000" dirty="0">
                <a:solidFill>
                  <a:srgbClr val="990033"/>
                </a:solidFill>
              </a:rPr>
              <a:t>e. By </a:t>
            </a:r>
            <a:r>
              <a:rPr lang="en-IE" sz="2000" dirty="0" smtClean="0">
                <a:solidFill>
                  <a:srgbClr val="990033"/>
                </a:solidFill>
              </a:rPr>
              <a:t>1</a:t>
            </a:r>
            <a:r>
              <a:rPr lang="en-IE" sz="2000" baseline="30000" dirty="0" smtClean="0">
                <a:solidFill>
                  <a:srgbClr val="990033"/>
                </a:solidFill>
              </a:rPr>
              <a:t>st</a:t>
            </a:r>
            <a:r>
              <a:rPr lang="en-IE" sz="2000" dirty="0" smtClean="0">
                <a:solidFill>
                  <a:srgbClr val="990033"/>
                </a:solidFill>
              </a:rPr>
              <a:t> February </a:t>
            </a:r>
            <a:r>
              <a:rPr lang="en-IE" sz="2000" dirty="0">
                <a:solidFill>
                  <a:srgbClr val="990033"/>
                </a:solidFill>
              </a:rPr>
              <a:t>2011, how much would she have spent on cars,</a:t>
            </a:r>
          </a:p>
          <a:p>
            <a:pPr indent="363538"/>
            <a:r>
              <a:rPr lang="en-IE" sz="2000" dirty="0">
                <a:solidFill>
                  <a:srgbClr val="990033"/>
                </a:solidFill>
              </a:rPr>
              <a:t>assuming that she bought no cars other than those in the pattern</a:t>
            </a:r>
          </a:p>
          <a:p>
            <a:pPr indent="363538"/>
            <a:r>
              <a:rPr lang="en-IE" sz="2000" dirty="0">
                <a:solidFill>
                  <a:srgbClr val="990033"/>
                </a:solidFill>
              </a:rPr>
              <a:t>mentioned in this question</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11. </a:t>
            </a:r>
            <a:r>
              <a:rPr lang="en-IE" sz="2000" dirty="0" err="1">
                <a:solidFill>
                  <a:srgbClr val="990033"/>
                </a:solidFill>
              </a:rPr>
              <a:t>Emer</a:t>
            </a:r>
            <a:r>
              <a:rPr lang="en-IE" sz="2000" dirty="0">
                <a:solidFill>
                  <a:srgbClr val="990033"/>
                </a:solidFill>
              </a:rPr>
              <a:t> purchases a new car every second year on </a:t>
            </a:r>
            <a:r>
              <a:rPr lang="en-IE" sz="2000" dirty="0" smtClean="0">
                <a:solidFill>
                  <a:srgbClr val="990033"/>
                </a:solidFill>
              </a:rPr>
              <a:t>1</a:t>
            </a:r>
            <a:r>
              <a:rPr lang="en-IE" sz="2000" baseline="30000" dirty="0" smtClean="0">
                <a:solidFill>
                  <a:srgbClr val="990033"/>
                </a:solidFill>
              </a:rPr>
              <a:t>st</a:t>
            </a:r>
            <a:r>
              <a:rPr lang="en-IE" sz="2000" dirty="0" smtClean="0">
                <a:solidFill>
                  <a:srgbClr val="990033"/>
                </a:solidFill>
              </a:rPr>
              <a:t> January</a:t>
            </a:r>
            <a:r>
              <a:rPr lang="en-IE" sz="2000" dirty="0">
                <a:solidFill>
                  <a:srgbClr val="990033"/>
                </a:solidFill>
              </a:rPr>
              <a:t>. If the first</a:t>
            </a:r>
          </a:p>
          <a:p>
            <a:r>
              <a:rPr lang="en-IE" sz="2000" dirty="0">
                <a:solidFill>
                  <a:srgbClr val="990033"/>
                </a:solidFill>
              </a:rPr>
              <a:t>car she purchases </a:t>
            </a:r>
            <a:r>
              <a:rPr lang="en-IE" sz="2000" dirty="0" smtClean="0">
                <a:solidFill>
                  <a:srgbClr val="990033"/>
                </a:solidFill>
              </a:rPr>
              <a:t>costs €</a:t>
            </a:r>
            <a:r>
              <a:rPr lang="en-IE" sz="2000" dirty="0">
                <a:solidFill>
                  <a:srgbClr val="990033"/>
                </a:solidFill>
              </a:rPr>
              <a:t>20,000 and each time she changes the cost</a:t>
            </a:r>
          </a:p>
          <a:p>
            <a:r>
              <a:rPr lang="en-IE" sz="2000" dirty="0" smtClean="0">
                <a:solidFill>
                  <a:srgbClr val="990033"/>
                </a:solidFill>
              </a:rPr>
              <a:t>increases by €</a:t>
            </a:r>
            <a:r>
              <a:rPr lang="en-IE" sz="2000" dirty="0">
                <a:solidFill>
                  <a:srgbClr val="990033"/>
                </a:solidFill>
              </a:rPr>
              <a:t>6,000</a:t>
            </a:r>
          </a:p>
          <a:p>
            <a:pPr marL="363538"/>
            <a:r>
              <a:rPr lang="en-IE" sz="2000" dirty="0">
                <a:solidFill>
                  <a:srgbClr val="990033"/>
                </a:solidFill>
              </a:rPr>
              <a:t>a. how much will she have spent in total in buying the cars </a:t>
            </a:r>
            <a:r>
              <a:rPr lang="en-IE" sz="2000" dirty="0" smtClean="0">
                <a:solidFill>
                  <a:srgbClr val="990033"/>
                </a:solidFill>
              </a:rPr>
              <a:t>on 1</a:t>
            </a:r>
            <a:r>
              <a:rPr lang="en-IE" sz="2000" baseline="30000" dirty="0" smtClean="0">
                <a:solidFill>
                  <a:srgbClr val="990033"/>
                </a:solidFill>
              </a:rPr>
              <a:t>st</a:t>
            </a:r>
            <a:r>
              <a:rPr lang="en-IE" sz="2000" dirty="0" smtClean="0">
                <a:solidFill>
                  <a:srgbClr val="990033"/>
                </a:solidFill>
              </a:rPr>
              <a:t> February</a:t>
            </a:r>
            <a:r>
              <a:rPr lang="en-IE" sz="2000" dirty="0">
                <a:solidFill>
                  <a:srgbClr val="990033"/>
                </a:solidFill>
              </a:rPr>
              <a:t>, ten years after she bought the first car?</a:t>
            </a:r>
          </a:p>
          <a:p>
            <a:pPr marL="363538"/>
            <a:r>
              <a:rPr lang="en-IE" sz="2000" dirty="0">
                <a:solidFill>
                  <a:srgbClr val="990033"/>
                </a:solidFill>
              </a:rPr>
              <a:t>b. how much will she spend in total on her first ten cars?</a:t>
            </a:r>
          </a:p>
        </p:txBody>
      </p:sp>
    </p:spTree>
    <p:extLst>
      <p:ext uri="{BB962C8B-B14F-4D97-AF65-F5344CB8AC3E}">
        <p14:creationId xmlns:p14="http://schemas.microsoft.com/office/powerpoint/2010/main" val="276669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rgbClr val="990033"/>
                </a:solidFill>
              </a:rPr>
              <a:t>Reflection</a:t>
            </a:r>
            <a:endParaRPr lang="en-IE" b="1" dirty="0">
              <a:solidFill>
                <a:srgbClr val="990033"/>
              </a:solidFill>
            </a:endParaRPr>
          </a:p>
        </p:txBody>
      </p:sp>
      <p:sp>
        <p:nvSpPr>
          <p:cNvPr id="5" name="Rectangle 4"/>
          <p:cNvSpPr/>
          <p:nvPr/>
        </p:nvSpPr>
        <p:spPr>
          <a:xfrm>
            <a:off x="755576" y="997560"/>
            <a:ext cx="7560840" cy="3170099"/>
          </a:xfrm>
          <a:prstGeom prst="rect">
            <a:avLst/>
          </a:prstGeom>
        </p:spPr>
        <p:txBody>
          <a:bodyPr wrap="square">
            <a:spAutoFit/>
          </a:bodyPr>
          <a:lstStyle/>
          <a:p>
            <a:pPr marL="342900" indent="-342900">
              <a:buFont typeface="Arial" pitchFamily="34" charset="0"/>
              <a:buChar char="•"/>
            </a:pPr>
            <a:r>
              <a:rPr lang="en-IE" sz="2000" dirty="0" smtClean="0">
                <a:solidFill>
                  <a:srgbClr val="990033"/>
                </a:solidFill>
              </a:rPr>
              <a:t>What do you understand by the word  ‘</a:t>
            </a:r>
            <a:r>
              <a:rPr lang="en-IE" sz="2000" dirty="0">
                <a:solidFill>
                  <a:srgbClr val="990033"/>
                </a:solidFill>
              </a:rPr>
              <a:t>arithmetic</a:t>
            </a:r>
            <a:r>
              <a:rPr lang="en-IE" sz="2000" dirty="0" smtClean="0">
                <a:solidFill>
                  <a:srgbClr val="990033"/>
                </a:solidFill>
              </a:rPr>
              <a:t>’ sequence? </a:t>
            </a:r>
            <a:endParaRPr lang="en-IE" sz="2000" dirty="0">
              <a:solidFill>
                <a:srgbClr val="990033"/>
              </a:solidFill>
            </a:endParaRPr>
          </a:p>
          <a:p>
            <a:endParaRPr lang="en-IE" sz="2000" dirty="0" smtClean="0">
              <a:solidFill>
                <a:srgbClr val="990033"/>
              </a:solidFill>
            </a:endParaRPr>
          </a:p>
          <a:p>
            <a:endParaRPr lang="x-none" sz="2000">
              <a:solidFill>
                <a:srgbClr val="990033"/>
              </a:solidFill>
            </a:endParaRPr>
          </a:p>
          <a:p>
            <a:pPr marL="342900" indent="-342900">
              <a:buFont typeface="Arial" pitchFamily="34" charset="0"/>
              <a:buChar char="•"/>
            </a:pPr>
            <a:r>
              <a:rPr lang="en-IE" sz="2000" dirty="0" smtClean="0">
                <a:solidFill>
                  <a:srgbClr val="990033"/>
                </a:solidFill>
              </a:rPr>
              <a:t>What can you tell about a sequence? </a:t>
            </a:r>
            <a:endParaRPr lang="en-IE" sz="2000" dirty="0">
              <a:solidFill>
                <a:srgbClr val="990033"/>
              </a:solidFill>
            </a:endParaRPr>
          </a:p>
          <a:p>
            <a:r>
              <a:rPr lang="x-none" sz="2000" smtClean="0">
                <a:solidFill>
                  <a:srgbClr val="990033"/>
                </a:solidFill>
              </a:rPr>
              <a:t> </a:t>
            </a:r>
            <a:endParaRPr lang="x-none" sz="2000">
              <a:solidFill>
                <a:srgbClr val="990033"/>
              </a:solidFill>
            </a:endParaRPr>
          </a:p>
          <a:p>
            <a:r>
              <a:rPr lang="x-none" sz="2000" smtClean="0">
                <a:solidFill>
                  <a:srgbClr val="990033"/>
                </a:solidFill>
              </a:rPr>
              <a:t>  </a:t>
            </a:r>
            <a:endParaRPr lang="x-none" sz="2000">
              <a:solidFill>
                <a:srgbClr val="990033"/>
              </a:solidFill>
            </a:endParaRPr>
          </a:p>
          <a:p>
            <a:pPr marL="342900" indent="-342900">
              <a:buFont typeface="Arial" pitchFamily="34" charset="0"/>
              <a:buChar char="•"/>
            </a:pPr>
            <a:r>
              <a:rPr lang="en-IE" sz="2000" dirty="0" smtClean="0">
                <a:solidFill>
                  <a:srgbClr val="990033"/>
                </a:solidFill>
              </a:rPr>
              <a:t>What can you tell be about a series? </a:t>
            </a:r>
            <a:endParaRPr lang="en-IE" sz="2000" dirty="0">
              <a:solidFill>
                <a:srgbClr val="990033"/>
              </a:solidFill>
            </a:endParaRPr>
          </a:p>
          <a:p>
            <a:r>
              <a:rPr lang="x-none" sz="2000" smtClean="0">
                <a:solidFill>
                  <a:srgbClr val="990033"/>
                </a:solidFill>
              </a:rPr>
              <a:t> </a:t>
            </a:r>
            <a:endParaRPr lang="x-none" sz="2000">
              <a:solidFill>
                <a:srgbClr val="990033"/>
              </a:solidFill>
            </a:endParaRPr>
          </a:p>
          <a:p>
            <a:r>
              <a:rPr lang="x-none" sz="2000" smtClean="0">
                <a:solidFill>
                  <a:srgbClr val="990033"/>
                </a:solidFill>
              </a:rPr>
              <a:t> </a:t>
            </a:r>
            <a:endParaRPr lang="x-none" sz="2000">
              <a:solidFill>
                <a:srgbClr val="990033"/>
              </a:solidFill>
            </a:endParaRPr>
          </a:p>
          <a:p>
            <a:pPr marL="342900" indent="-342900">
              <a:buFont typeface="Arial" pitchFamily="34" charset="0"/>
              <a:buChar char="•"/>
            </a:pPr>
            <a:r>
              <a:rPr lang="en-IE" sz="2000" dirty="0" smtClean="0">
                <a:solidFill>
                  <a:srgbClr val="990033"/>
                </a:solidFill>
              </a:rPr>
              <a:t>How is an arithmetic series formed</a:t>
            </a:r>
            <a:r>
              <a:rPr lang="en-IE" sz="2000" dirty="0">
                <a:solidFill>
                  <a:srgbClr val="990033"/>
                </a:solidFill>
              </a:rPr>
              <a:t>?</a:t>
            </a:r>
          </a:p>
        </p:txBody>
      </p:sp>
      <p:grpSp>
        <p:nvGrpSpPr>
          <p:cNvPr id="3" name="Group 2"/>
          <p:cNvGrpSpPr/>
          <p:nvPr/>
        </p:nvGrpSpPr>
        <p:grpSpPr>
          <a:xfrm>
            <a:off x="8784000" y="881698"/>
            <a:ext cx="8225308" cy="5163656"/>
            <a:chOff x="8784000" y="881698"/>
            <a:chExt cx="8225308" cy="5163656"/>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2" t="919"/>
            <a:stretch/>
          </p:blipFill>
          <p:spPr bwMode="auto">
            <a:xfrm>
              <a:off x="9144000" y="881698"/>
              <a:ext cx="7865308" cy="516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rot="16200000">
              <a:off x="8154000"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25005585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3"/>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dirty="0">
                <a:solidFill>
                  <a:srgbClr val="990033"/>
                </a:solidFill>
              </a:rPr>
              <a:t>Appendix </a:t>
            </a:r>
            <a:r>
              <a:rPr lang="en-IE" dirty="0" smtClean="0">
                <a:solidFill>
                  <a:srgbClr val="990033"/>
                </a:solidFill>
              </a:rPr>
              <a:t>A</a:t>
            </a:r>
            <a:endParaRPr lang="en-IE" dirty="0"/>
          </a:p>
        </p:txBody>
      </p:sp>
      <mc:AlternateContent xmlns:mc="http://schemas.openxmlformats.org/markup-compatibility/2006" xmlns:a14="http://schemas.microsoft.com/office/drawing/2010/main">
        <mc:Choice Requires="a14">
          <p:sp>
            <p:nvSpPr>
              <p:cNvPr id="5" name="Rectangle 4"/>
              <p:cNvSpPr/>
              <p:nvPr/>
            </p:nvSpPr>
            <p:spPr>
              <a:xfrm>
                <a:off x="395536" y="717627"/>
                <a:ext cx="8496944" cy="3139321"/>
              </a:xfrm>
              <a:prstGeom prst="rect">
                <a:avLst/>
              </a:prstGeom>
            </p:spPr>
            <p:txBody>
              <a:bodyPr wrap="square">
                <a:spAutoFit/>
              </a:bodyPr>
              <a:lstStyle/>
              <a:p>
                <a:r>
                  <a:rPr lang="en-IE" dirty="0" smtClean="0">
                    <a:solidFill>
                      <a:srgbClr val="990033"/>
                    </a:solidFill>
                  </a:rPr>
                  <a:t>Proof </a:t>
                </a:r>
                <a:r>
                  <a:rPr lang="en-IE" dirty="0">
                    <a:solidFill>
                      <a:srgbClr val="990033"/>
                    </a:solidFill>
                  </a:rPr>
                  <a:t>of Formula for arithmetic series</a:t>
                </a:r>
              </a:p>
              <a:p>
                <a:r>
                  <a:rPr lang="en-IE" dirty="0">
                    <a:solidFill>
                      <a:srgbClr val="990033"/>
                    </a:solidFill>
                  </a:rPr>
                  <a:t>(Students will not be required to prove this formula</a:t>
                </a:r>
                <a:r>
                  <a:rPr lang="en-IE" dirty="0" smtClean="0">
                    <a:solidFill>
                      <a:srgbClr val="990033"/>
                    </a:solidFill>
                  </a:rPr>
                  <a:t>.)</a:t>
                </a:r>
              </a:p>
              <a:p>
                <a:endParaRPr lang="en-IE" dirty="0">
                  <a:solidFill>
                    <a:srgbClr val="990033"/>
                  </a:solidFill>
                </a:endParaRPr>
              </a:p>
              <a:p>
                <a:pPr/>
                <a14:m>
                  <m:oMathPara xmlns:m="http://schemas.openxmlformats.org/officeDocument/2006/math">
                    <m:oMathParaPr>
                      <m:jc m:val="left"/>
                    </m:oMathParaPr>
                    <m:oMath xmlns:m="http://schemas.openxmlformats.org/officeDocument/2006/math">
                      <m:r>
                        <a:rPr lang="en-IE" b="0" i="1" dirty="0" smtClean="0">
                          <a:solidFill>
                            <a:srgbClr val="990033"/>
                          </a:solidFill>
                          <a:latin typeface="Cambria Math"/>
                        </a:rPr>
                        <m:t>𝑆</m:t>
                      </m:r>
                      <m:r>
                        <a:rPr lang="en-IE" i="1" baseline="-25000" dirty="0" err="1" smtClean="0">
                          <a:solidFill>
                            <a:srgbClr val="990033"/>
                          </a:solidFill>
                          <a:latin typeface="Cambria Math"/>
                        </a:rPr>
                        <m:t>𝑛</m:t>
                      </m:r>
                      <m:r>
                        <a:rPr lang="en-IE" i="1" dirty="0" smtClean="0">
                          <a:solidFill>
                            <a:srgbClr val="990033"/>
                          </a:solidFill>
                          <a:latin typeface="Cambria Math"/>
                        </a:rPr>
                        <m:t> = </m:t>
                      </m:r>
                      <m:r>
                        <a:rPr lang="en-IE" i="1" dirty="0" smtClean="0">
                          <a:solidFill>
                            <a:srgbClr val="990033"/>
                          </a:solidFill>
                          <a:latin typeface="Cambria Math"/>
                        </a:rPr>
                        <m:t>𝑇</m:t>
                      </m:r>
                      <m:r>
                        <a:rPr lang="en-IE" i="1" baseline="-25000" dirty="0" smtClean="0">
                          <a:solidFill>
                            <a:srgbClr val="990033"/>
                          </a:solidFill>
                          <a:latin typeface="Cambria Math"/>
                        </a:rPr>
                        <m:t>1</m:t>
                      </m:r>
                      <m:r>
                        <a:rPr lang="en-IE" i="1" dirty="0" smtClean="0">
                          <a:solidFill>
                            <a:srgbClr val="990033"/>
                          </a:solidFill>
                          <a:latin typeface="Cambria Math"/>
                        </a:rPr>
                        <m:t> + </m:t>
                      </m:r>
                      <m:r>
                        <a:rPr lang="en-IE" i="1" dirty="0" smtClean="0">
                          <a:solidFill>
                            <a:srgbClr val="990033"/>
                          </a:solidFill>
                          <a:latin typeface="Cambria Math"/>
                        </a:rPr>
                        <m:t>𝑇</m:t>
                      </m:r>
                      <m:r>
                        <a:rPr lang="en-IE" i="1" baseline="-25000" dirty="0" smtClean="0">
                          <a:solidFill>
                            <a:srgbClr val="990033"/>
                          </a:solidFill>
                          <a:latin typeface="Cambria Math"/>
                        </a:rPr>
                        <m:t>2</m:t>
                      </m:r>
                      <m:r>
                        <a:rPr lang="en-IE" i="1" dirty="0" smtClean="0">
                          <a:solidFill>
                            <a:srgbClr val="990033"/>
                          </a:solidFill>
                          <a:latin typeface="Cambria Math"/>
                        </a:rPr>
                        <m:t> + </m:t>
                      </m:r>
                      <m:r>
                        <a:rPr lang="en-IE" i="1" dirty="0" smtClean="0">
                          <a:solidFill>
                            <a:srgbClr val="990033"/>
                          </a:solidFill>
                          <a:latin typeface="Cambria Math"/>
                        </a:rPr>
                        <m:t>𝑇</m:t>
                      </m:r>
                      <m:r>
                        <a:rPr lang="en-IE" i="1" baseline="-25000" dirty="0" smtClean="0">
                          <a:solidFill>
                            <a:srgbClr val="990033"/>
                          </a:solidFill>
                          <a:latin typeface="Cambria Math"/>
                        </a:rPr>
                        <m:t>3</m:t>
                      </m:r>
                      <m:r>
                        <a:rPr lang="en-IE" i="1" dirty="0" smtClean="0">
                          <a:solidFill>
                            <a:srgbClr val="990033"/>
                          </a:solidFill>
                          <a:latin typeface="Cambria Math"/>
                        </a:rPr>
                        <m:t> + </m:t>
                      </m:r>
                      <m:r>
                        <a:rPr lang="en-IE" i="1" dirty="0" smtClean="0">
                          <a:solidFill>
                            <a:srgbClr val="990033"/>
                          </a:solidFill>
                          <a:latin typeface="Cambria Math"/>
                        </a:rPr>
                        <m:t>𝑇</m:t>
                      </m:r>
                      <m:r>
                        <a:rPr lang="en-IE" i="1" baseline="-25000" dirty="0" smtClean="0">
                          <a:solidFill>
                            <a:srgbClr val="990033"/>
                          </a:solidFill>
                          <a:latin typeface="Cambria Math"/>
                        </a:rPr>
                        <m:t>4</m:t>
                      </m:r>
                      <m:r>
                        <a:rPr lang="en-IE" i="1" dirty="0" smtClean="0">
                          <a:solidFill>
                            <a:srgbClr val="990033"/>
                          </a:solidFill>
                          <a:latin typeface="Cambria Math"/>
                        </a:rPr>
                        <m:t> + </m:t>
                      </m:r>
                      <m:r>
                        <a:rPr lang="en-IE" i="1" dirty="0" smtClean="0">
                          <a:solidFill>
                            <a:srgbClr val="990033"/>
                          </a:solidFill>
                          <a:latin typeface="Cambria Math"/>
                          <a:ea typeface="Cambria Math"/>
                        </a:rPr>
                        <m:t>⋯</m:t>
                      </m:r>
                      <m:r>
                        <a:rPr lang="en-IE" b="0" i="1" dirty="0" smtClean="0">
                          <a:solidFill>
                            <a:srgbClr val="990033"/>
                          </a:solidFill>
                          <a:latin typeface="Cambria Math"/>
                          <a:ea typeface="Cambria Math"/>
                        </a:rPr>
                        <m:t>+</m:t>
                      </m:r>
                      <m:r>
                        <a:rPr lang="en-IE" i="1" dirty="0" smtClean="0">
                          <a:solidFill>
                            <a:srgbClr val="990033"/>
                          </a:solidFill>
                          <a:latin typeface="Cambria Math"/>
                        </a:rPr>
                        <m:t> </m:t>
                      </m:r>
                      <m:r>
                        <a:rPr lang="en-IE" i="1" dirty="0" smtClean="0">
                          <a:solidFill>
                            <a:srgbClr val="990033"/>
                          </a:solidFill>
                          <a:latin typeface="Cambria Math"/>
                        </a:rPr>
                        <m:t>𝑇𝑛</m:t>
                      </m:r>
                      <m:r>
                        <a:rPr lang="en-IE" b="0" i="1" baseline="-25000" dirty="0" smtClean="0">
                          <a:solidFill>
                            <a:srgbClr val="990033"/>
                          </a:solidFill>
                          <a:latin typeface="Cambria Math"/>
                        </a:rPr>
                        <m:t>−</m:t>
                      </m:r>
                      <m:r>
                        <a:rPr lang="en-IE" i="1" baseline="-25000" dirty="0" smtClean="0">
                          <a:solidFill>
                            <a:srgbClr val="990033"/>
                          </a:solidFill>
                          <a:latin typeface="Cambria Math"/>
                        </a:rPr>
                        <m:t>1</m:t>
                      </m:r>
                      <m:r>
                        <a:rPr lang="en-IE" i="1" dirty="0" smtClean="0">
                          <a:solidFill>
                            <a:srgbClr val="990033"/>
                          </a:solidFill>
                          <a:latin typeface="Cambria Math"/>
                        </a:rPr>
                        <m:t> + </m:t>
                      </m:r>
                      <m:r>
                        <a:rPr lang="en-IE" i="1" dirty="0" err="1" smtClean="0">
                          <a:solidFill>
                            <a:srgbClr val="990033"/>
                          </a:solidFill>
                          <a:latin typeface="Cambria Math"/>
                        </a:rPr>
                        <m:t>𝑇</m:t>
                      </m:r>
                      <m:r>
                        <a:rPr lang="en-IE" i="1" baseline="-25000" dirty="0" err="1" smtClean="0">
                          <a:solidFill>
                            <a:srgbClr val="990033"/>
                          </a:solidFill>
                          <a:latin typeface="Cambria Math"/>
                        </a:rPr>
                        <m:t>𝑛</m:t>
                      </m:r>
                    </m:oMath>
                  </m:oMathPara>
                </a14:m>
                <a:endParaRPr lang="en-IE" baseline="-25000" dirty="0" smtClean="0">
                  <a:solidFill>
                    <a:srgbClr val="990033"/>
                  </a:solidFill>
                </a:endParaRPr>
              </a:p>
              <a:p>
                <a:endParaRPr lang="en-IE" dirty="0">
                  <a:solidFill>
                    <a:srgbClr val="990033"/>
                  </a:solidFill>
                </a:endParaRPr>
              </a:p>
              <a:p>
                <a14:m>
                  <m:oMath xmlns:m="http://schemas.openxmlformats.org/officeDocument/2006/math">
                    <m:sSub>
                      <m:sSubPr>
                        <m:ctrlPr>
                          <a:rPr lang="en-IE" i="1">
                            <a:solidFill>
                              <a:srgbClr val="990033"/>
                            </a:solidFill>
                            <a:latin typeface="Cambria Math"/>
                          </a:rPr>
                        </m:ctrlPr>
                      </m:sSubPr>
                      <m:e>
                        <m:r>
                          <a:rPr lang="en-IE" i="1">
                            <a:solidFill>
                              <a:srgbClr val="990033"/>
                            </a:solidFill>
                            <a:latin typeface="Cambria Math"/>
                          </a:rPr>
                          <m:t>𝑆</m:t>
                        </m:r>
                      </m:e>
                      <m:sub>
                        <m:r>
                          <a:rPr lang="en-IE" i="1">
                            <a:solidFill>
                              <a:srgbClr val="990033"/>
                            </a:solidFill>
                            <a:latin typeface="Cambria Math"/>
                          </a:rPr>
                          <m:t>𝑛</m:t>
                        </m:r>
                      </m:sub>
                    </m:sSub>
                    <m:r>
                      <a:rPr lang="en-IE" i="1">
                        <a:solidFill>
                          <a:srgbClr val="990033"/>
                        </a:solidFill>
                        <a:latin typeface="Cambria Math"/>
                      </a:rPr>
                      <m:t>=</m:t>
                    </m:r>
                    <m:r>
                      <a:rPr lang="en-IE" i="1">
                        <a:solidFill>
                          <a:srgbClr val="990033"/>
                        </a:solidFill>
                        <a:latin typeface="Cambria Math"/>
                      </a:rPr>
                      <m:t>𝑎</m:t>
                    </m:r>
                    <m:r>
                      <a:rPr lang="en-IE" i="1">
                        <a:solidFill>
                          <a:srgbClr val="990033"/>
                        </a:solidFill>
                        <a:latin typeface="Cambria Math"/>
                      </a:rPr>
                      <m:t>+</m:t>
                    </m:r>
                    <m:r>
                      <a:rPr lang="en-IE" i="1">
                        <a:solidFill>
                          <a:srgbClr val="990033"/>
                        </a:solidFill>
                        <a:latin typeface="Cambria Math"/>
                      </a:rPr>
                      <m:t>𝑎</m:t>
                    </m:r>
                    <m:r>
                      <a:rPr lang="en-IE" i="1">
                        <a:solidFill>
                          <a:srgbClr val="990033"/>
                        </a:solidFill>
                        <a:latin typeface="Cambria Math"/>
                      </a:rPr>
                      <m:t>+</m:t>
                    </m:r>
                    <m:r>
                      <a:rPr lang="en-IE" i="1">
                        <a:solidFill>
                          <a:srgbClr val="990033"/>
                        </a:solidFill>
                        <a:latin typeface="Cambria Math"/>
                      </a:rPr>
                      <m:t>𝑑</m:t>
                    </m:r>
                    <m:r>
                      <a:rPr lang="en-IE" i="1">
                        <a:solidFill>
                          <a:srgbClr val="990033"/>
                        </a:solidFill>
                        <a:latin typeface="Cambria Math"/>
                      </a:rPr>
                      <m:t>+</m:t>
                    </m:r>
                    <m:r>
                      <a:rPr lang="en-IE" i="1">
                        <a:solidFill>
                          <a:srgbClr val="990033"/>
                        </a:solidFill>
                        <a:latin typeface="Cambria Math"/>
                      </a:rPr>
                      <m:t>𝑎</m:t>
                    </m:r>
                    <m:r>
                      <a:rPr lang="en-IE" i="1">
                        <a:solidFill>
                          <a:srgbClr val="990033"/>
                        </a:solidFill>
                        <a:latin typeface="Cambria Math"/>
                      </a:rPr>
                      <m:t>+2</m:t>
                    </m:r>
                    <m:r>
                      <a:rPr lang="en-IE" i="1">
                        <a:solidFill>
                          <a:srgbClr val="990033"/>
                        </a:solidFill>
                        <a:latin typeface="Cambria Math"/>
                      </a:rPr>
                      <m:t>𝑑</m:t>
                    </m:r>
                    <m:r>
                      <a:rPr lang="en-IE" i="1">
                        <a:solidFill>
                          <a:srgbClr val="990033"/>
                        </a:solidFill>
                        <a:latin typeface="Cambria Math"/>
                      </a:rPr>
                      <m:t>+</m:t>
                    </m:r>
                    <m:r>
                      <a:rPr lang="en-IE" i="1">
                        <a:solidFill>
                          <a:srgbClr val="990033"/>
                        </a:solidFill>
                        <a:latin typeface="Cambria Math"/>
                      </a:rPr>
                      <m:t>𝑎</m:t>
                    </m:r>
                    <m:r>
                      <a:rPr lang="en-IE" i="1">
                        <a:solidFill>
                          <a:srgbClr val="990033"/>
                        </a:solidFill>
                        <a:latin typeface="Cambria Math"/>
                      </a:rPr>
                      <m:t>+3</m:t>
                    </m:r>
                    <m:r>
                      <a:rPr lang="en-IE" i="1">
                        <a:solidFill>
                          <a:srgbClr val="990033"/>
                        </a:solidFill>
                        <a:latin typeface="Cambria Math"/>
                      </a:rPr>
                      <m:t>𝑑</m:t>
                    </m:r>
                    <m:r>
                      <a:rPr lang="en-IE" i="1">
                        <a:solidFill>
                          <a:srgbClr val="990033"/>
                        </a:solidFill>
                        <a:latin typeface="Cambria Math"/>
                      </a:rPr>
                      <m:t>+⋯+</m:t>
                    </m:r>
                    <m:r>
                      <a:rPr lang="en-IE" i="1">
                        <a:solidFill>
                          <a:srgbClr val="990033"/>
                        </a:solidFill>
                        <a:latin typeface="Cambria Math"/>
                        <a:ea typeface="Cambria Math"/>
                      </a:rPr>
                      <m:t>𝑎</m:t>
                    </m:r>
                    <m:r>
                      <a:rPr lang="en-IE" i="1">
                        <a:solidFill>
                          <a:srgbClr val="990033"/>
                        </a:solidFill>
                        <a:latin typeface="Cambria Math"/>
                        <a:ea typeface="Cambria Math"/>
                      </a:rPr>
                      <m:t>+</m:t>
                    </m:r>
                    <m:d>
                      <m:dPr>
                        <m:ctrlPr>
                          <a:rPr lang="en-IE" i="1">
                            <a:solidFill>
                              <a:srgbClr val="990033"/>
                            </a:solidFill>
                            <a:latin typeface="Cambria Math"/>
                            <a:ea typeface="Cambria Math"/>
                          </a:rPr>
                        </m:ctrlPr>
                      </m:dPr>
                      <m:e>
                        <m:r>
                          <a:rPr lang="en-IE" i="1">
                            <a:solidFill>
                              <a:srgbClr val="990033"/>
                            </a:solidFill>
                            <a:latin typeface="Cambria Math"/>
                            <a:ea typeface="Cambria Math"/>
                          </a:rPr>
                          <m:t>𝑛</m:t>
                        </m:r>
                        <m:r>
                          <a:rPr lang="en-IE" i="1">
                            <a:solidFill>
                              <a:srgbClr val="990033"/>
                            </a:solidFill>
                            <a:latin typeface="Cambria Math"/>
                            <a:ea typeface="Cambria Math"/>
                          </a:rPr>
                          <m:t>−2</m:t>
                        </m:r>
                      </m:e>
                    </m:d>
                    <m:r>
                      <a:rPr lang="en-IE" i="1">
                        <a:solidFill>
                          <a:srgbClr val="990033"/>
                        </a:solidFill>
                        <a:latin typeface="Cambria Math"/>
                        <a:ea typeface="Cambria Math"/>
                      </a:rPr>
                      <m:t>𝑑</m:t>
                    </m:r>
                    <m:r>
                      <a:rPr lang="en-IE" i="1">
                        <a:solidFill>
                          <a:srgbClr val="990033"/>
                        </a:solidFill>
                        <a:latin typeface="Cambria Math"/>
                        <a:ea typeface="Cambria Math"/>
                      </a:rPr>
                      <m:t>+</m:t>
                    </m:r>
                    <m:r>
                      <a:rPr lang="en-IE" i="1">
                        <a:solidFill>
                          <a:srgbClr val="990033"/>
                        </a:solidFill>
                        <a:latin typeface="Cambria Math"/>
                        <a:ea typeface="Cambria Math"/>
                      </a:rPr>
                      <m:t>𝑎</m:t>
                    </m:r>
                    <m:r>
                      <a:rPr lang="en-IE" i="1">
                        <a:solidFill>
                          <a:srgbClr val="990033"/>
                        </a:solidFill>
                        <a:latin typeface="Cambria Math"/>
                        <a:ea typeface="Cambria Math"/>
                      </a:rPr>
                      <m:t>+</m:t>
                    </m:r>
                    <m:d>
                      <m:dPr>
                        <m:ctrlPr>
                          <a:rPr lang="en-IE" i="1">
                            <a:solidFill>
                              <a:srgbClr val="990033"/>
                            </a:solidFill>
                            <a:latin typeface="Cambria Math"/>
                            <a:ea typeface="Cambria Math"/>
                          </a:rPr>
                        </m:ctrlPr>
                      </m:dPr>
                      <m:e>
                        <m:r>
                          <a:rPr lang="en-IE" i="1">
                            <a:solidFill>
                              <a:srgbClr val="990033"/>
                            </a:solidFill>
                            <a:latin typeface="Cambria Math"/>
                            <a:ea typeface="Cambria Math"/>
                          </a:rPr>
                          <m:t>𝑛</m:t>
                        </m:r>
                        <m:r>
                          <a:rPr lang="en-IE" i="1">
                            <a:solidFill>
                              <a:srgbClr val="990033"/>
                            </a:solidFill>
                            <a:latin typeface="Cambria Math"/>
                            <a:ea typeface="Cambria Math"/>
                          </a:rPr>
                          <m:t>−1</m:t>
                        </m:r>
                      </m:e>
                    </m:d>
                    <m:r>
                      <a:rPr lang="en-IE" i="1">
                        <a:solidFill>
                          <a:srgbClr val="990033"/>
                        </a:solidFill>
                        <a:latin typeface="Cambria Math"/>
                        <a:ea typeface="Cambria Math"/>
                      </a:rPr>
                      <m:t>𝑑</m:t>
                    </m:r>
                  </m:oMath>
                </a14:m>
                <a:r>
                  <a:rPr lang="en-IE" dirty="0" smtClean="0">
                    <a:solidFill>
                      <a:srgbClr val="990033"/>
                    </a:solidFill>
                  </a:rPr>
                  <a:t>                 </a:t>
                </a:r>
                <a14:m>
                  <m:oMath xmlns:m="http://schemas.openxmlformats.org/officeDocument/2006/math">
                    <m:r>
                      <a:rPr lang="en-IE" i="1" dirty="0" smtClean="0">
                        <a:solidFill>
                          <a:srgbClr val="990033"/>
                        </a:solidFill>
                        <a:latin typeface="Cambria Math"/>
                      </a:rPr>
                      <m:t> (</m:t>
                    </m:r>
                    <m:r>
                      <a:rPr lang="en-IE" i="1" dirty="0">
                        <a:solidFill>
                          <a:srgbClr val="990033"/>
                        </a:solidFill>
                        <a:latin typeface="Cambria Math"/>
                      </a:rPr>
                      <m:t>1</m:t>
                    </m:r>
                    <m:r>
                      <a:rPr lang="en-IE" i="1" dirty="0" smtClean="0">
                        <a:solidFill>
                          <a:srgbClr val="990033"/>
                        </a:solidFill>
                        <a:latin typeface="Cambria Math"/>
                      </a:rPr>
                      <m:t>)</m:t>
                    </m:r>
                  </m:oMath>
                </a14:m>
                <a:endParaRPr lang="en-IE" dirty="0" smtClean="0">
                  <a:solidFill>
                    <a:srgbClr val="990033"/>
                  </a:solidFill>
                </a:endParaRPr>
              </a:p>
              <a:p>
                <a:endParaRPr lang="en-IE" dirty="0">
                  <a:solidFill>
                    <a:srgbClr val="990033"/>
                  </a:solidFill>
                </a:endParaRPr>
              </a:p>
              <a:p>
                <a:r>
                  <a:rPr lang="en-IE" dirty="0" smtClean="0">
                    <a:solidFill>
                      <a:srgbClr val="990033"/>
                    </a:solidFill>
                  </a:rPr>
                  <a:t>Note </a:t>
                </a:r>
                <a:r>
                  <a:rPr lang="en-IE" dirty="0" err="1" smtClean="0">
                    <a:solidFill>
                      <a:srgbClr val="990033"/>
                    </a:solidFill>
                  </a:rPr>
                  <a:t>S</a:t>
                </a:r>
                <a:r>
                  <a:rPr lang="en-IE" baseline="-25000" dirty="0" err="1" smtClean="0">
                    <a:solidFill>
                      <a:srgbClr val="990033"/>
                    </a:solidFill>
                  </a:rPr>
                  <a:t>n</a:t>
                </a:r>
                <a:r>
                  <a:rPr lang="en-IE" dirty="0" smtClean="0">
                    <a:solidFill>
                      <a:srgbClr val="990033"/>
                    </a:solidFill>
                  </a:rPr>
                  <a:t> can </a:t>
                </a:r>
                <a:r>
                  <a:rPr lang="en-IE" dirty="0">
                    <a:solidFill>
                      <a:srgbClr val="990033"/>
                    </a:solidFill>
                  </a:rPr>
                  <a:t>also be written </a:t>
                </a:r>
                <a:r>
                  <a:rPr lang="en-IE" dirty="0" smtClean="0">
                    <a:solidFill>
                      <a:srgbClr val="990033"/>
                    </a:solidFill>
                  </a:rPr>
                  <a:t>as </a:t>
                </a:r>
                <a:r>
                  <a:rPr lang="en-IE" dirty="0" err="1" smtClean="0">
                    <a:solidFill>
                      <a:srgbClr val="990033"/>
                    </a:solidFill>
                  </a:rPr>
                  <a:t>T</a:t>
                </a:r>
                <a:r>
                  <a:rPr lang="en-IE" baseline="-25000" dirty="0" err="1" smtClean="0">
                    <a:solidFill>
                      <a:srgbClr val="990033"/>
                    </a:solidFill>
                  </a:rPr>
                  <a:t>n</a:t>
                </a:r>
                <a:r>
                  <a:rPr lang="en-IE" dirty="0" smtClean="0">
                    <a:solidFill>
                      <a:srgbClr val="990033"/>
                    </a:solidFill>
                  </a:rPr>
                  <a:t> + T</a:t>
                </a:r>
                <a:r>
                  <a:rPr lang="en-IE" baseline="-25000" dirty="0" smtClean="0">
                    <a:solidFill>
                      <a:srgbClr val="990033"/>
                    </a:solidFill>
                  </a:rPr>
                  <a:t>n-1</a:t>
                </a:r>
                <a:r>
                  <a:rPr lang="en-IE" dirty="0" smtClean="0">
                    <a:solidFill>
                      <a:srgbClr val="990033"/>
                    </a:solidFill>
                  </a:rPr>
                  <a:t> ...............+ T</a:t>
                </a:r>
                <a:r>
                  <a:rPr lang="en-IE" baseline="-25000" dirty="0" smtClean="0">
                    <a:solidFill>
                      <a:srgbClr val="990033"/>
                    </a:solidFill>
                  </a:rPr>
                  <a:t>4</a:t>
                </a:r>
                <a:r>
                  <a:rPr lang="en-IE" dirty="0" smtClean="0">
                    <a:solidFill>
                      <a:srgbClr val="990033"/>
                    </a:solidFill>
                  </a:rPr>
                  <a:t> + T</a:t>
                </a:r>
                <a:r>
                  <a:rPr lang="en-IE" baseline="-25000" dirty="0" smtClean="0">
                    <a:solidFill>
                      <a:srgbClr val="990033"/>
                    </a:solidFill>
                  </a:rPr>
                  <a:t>3</a:t>
                </a:r>
                <a:r>
                  <a:rPr lang="en-IE" dirty="0" smtClean="0">
                    <a:solidFill>
                      <a:srgbClr val="990033"/>
                    </a:solidFill>
                  </a:rPr>
                  <a:t> + T</a:t>
                </a:r>
                <a:r>
                  <a:rPr lang="en-IE" baseline="-25000" dirty="0" smtClean="0">
                    <a:solidFill>
                      <a:srgbClr val="990033"/>
                    </a:solidFill>
                  </a:rPr>
                  <a:t>2</a:t>
                </a:r>
                <a:r>
                  <a:rPr lang="en-IE" dirty="0" smtClean="0">
                    <a:solidFill>
                      <a:srgbClr val="990033"/>
                    </a:solidFill>
                  </a:rPr>
                  <a:t> +T</a:t>
                </a:r>
                <a:r>
                  <a:rPr lang="en-IE" baseline="-25000" dirty="0" smtClean="0">
                    <a:solidFill>
                      <a:srgbClr val="990033"/>
                    </a:solidFill>
                  </a:rPr>
                  <a:t>1</a:t>
                </a:r>
                <a:endParaRPr lang="en-IE" baseline="-25000" dirty="0">
                  <a:solidFill>
                    <a:srgbClr val="990033"/>
                  </a:solidFill>
                </a:endParaRPr>
              </a:p>
              <a:p>
                <a:r>
                  <a:rPr lang="en-IE" dirty="0" smtClean="0">
                    <a:solidFill>
                      <a:srgbClr val="990033"/>
                    </a:solidFill>
                  </a:rPr>
                  <a:t>Writing </a:t>
                </a:r>
                <a:r>
                  <a:rPr lang="en-IE" dirty="0" err="1" smtClean="0">
                    <a:solidFill>
                      <a:srgbClr val="990033"/>
                    </a:solidFill>
                  </a:rPr>
                  <a:t>S</a:t>
                </a:r>
                <a:r>
                  <a:rPr lang="en-IE" baseline="-25000" dirty="0" err="1" smtClean="0">
                    <a:solidFill>
                      <a:srgbClr val="990033"/>
                    </a:solidFill>
                  </a:rPr>
                  <a:t>n</a:t>
                </a:r>
                <a:r>
                  <a:rPr lang="en-IE" dirty="0" smtClean="0">
                    <a:solidFill>
                      <a:srgbClr val="990033"/>
                    </a:solidFill>
                  </a:rPr>
                  <a:t> in </a:t>
                </a:r>
                <a:r>
                  <a:rPr lang="en-IE" dirty="0">
                    <a:solidFill>
                      <a:srgbClr val="990033"/>
                    </a:solidFill>
                  </a:rPr>
                  <a:t>reverse:</a:t>
                </a:r>
              </a:p>
              <a:p>
                <a:pPr/>
                <a14:m>
                  <m:oMathPara xmlns:m="http://schemas.openxmlformats.org/officeDocument/2006/math">
                    <m:oMathParaPr>
                      <m:jc m:val="left"/>
                    </m:oMathParaPr>
                    <m:oMath xmlns:m="http://schemas.openxmlformats.org/officeDocument/2006/math">
                      <m:sSub>
                        <m:sSubPr>
                          <m:ctrlPr>
                            <a:rPr lang="en-IE" i="1">
                              <a:solidFill>
                                <a:srgbClr val="990033"/>
                              </a:solidFill>
                              <a:latin typeface="Cambria Math"/>
                            </a:rPr>
                          </m:ctrlPr>
                        </m:sSubPr>
                        <m:e>
                          <m:r>
                            <a:rPr lang="en-IE" i="1">
                              <a:solidFill>
                                <a:srgbClr val="990033"/>
                              </a:solidFill>
                              <a:latin typeface="Cambria Math"/>
                            </a:rPr>
                            <m:t>𝑆</m:t>
                          </m:r>
                        </m:e>
                        <m:sub>
                          <m:r>
                            <a:rPr lang="en-IE" i="1">
                              <a:solidFill>
                                <a:srgbClr val="990033"/>
                              </a:solidFill>
                              <a:latin typeface="Cambria Math"/>
                            </a:rPr>
                            <m:t>𝑛</m:t>
                          </m:r>
                        </m:sub>
                      </m:sSub>
                      <m:r>
                        <a:rPr lang="en-IE" i="1">
                          <a:solidFill>
                            <a:srgbClr val="990033"/>
                          </a:solidFill>
                          <a:latin typeface="Cambria Math"/>
                        </a:rPr>
                        <m:t>=</m:t>
                      </m:r>
                      <m:r>
                        <a:rPr lang="en-IE" i="1">
                          <a:solidFill>
                            <a:srgbClr val="990033"/>
                          </a:solidFill>
                          <a:latin typeface="Cambria Math"/>
                        </a:rPr>
                        <m:t>𝑎</m:t>
                      </m:r>
                      <m:r>
                        <a:rPr lang="en-IE" i="1">
                          <a:solidFill>
                            <a:srgbClr val="990033"/>
                          </a:solidFill>
                          <a:latin typeface="Cambria Math"/>
                          <a:ea typeface="Cambria Math"/>
                        </a:rPr>
                        <m:t>+</m:t>
                      </m:r>
                      <m:d>
                        <m:dPr>
                          <m:ctrlPr>
                            <a:rPr lang="en-IE" i="1">
                              <a:solidFill>
                                <a:srgbClr val="990033"/>
                              </a:solidFill>
                              <a:latin typeface="Cambria Math"/>
                              <a:ea typeface="Cambria Math"/>
                            </a:rPr>
                          </m:ctrlPr>
                        </m:dPr>
                        <m:e>
                          <m:r>
                            <a:rPr lang="en-IE" i="1">
                              <a:solidFill>
                                <a:srgbClr val="990033"/>
                              </a:solidFill>
                              <a:latin typeface="Cambria Math"/>
                              <a:ea typeface="Cambria Math"/>
                            </a:rPr>
                            <m:t>𝑛</m:t>
                          </m:r>
                          <m:r>
                            <a:rPr lang="en-IE" i="1">
                              <a:solidFill>
                                <a:srgbClr val="990033"/>
                              </a:solidFill>
                              <a:latin typeface="Cambria Math"/>
                              <a:ea typeface="Cambria Math"/>
                            </a:rPr>
                            <m:t>−1</m:t>
                          </m:r>
                        </m:e>
                      </m:d>
                      <m:r>
                        <a:rPr lang="en-IE" i="1">
                          <a:solidFill>
                            <a:srgbClr val="990033"/>
                          </a:solidFill>
                          <a:latin typeface="Cambria Math"/>
                          <a:ea typeface="Cambria Math"/>
                        </a:rPr>
                        <m:t>𝑑</m:t>
                      </m:r>
                      <m:r>
                        <a:rPr lang="en-IE" i="1">
                          <a:solidFill>
                            <a:srgbClr val="990033"/>
                          </a:solidFill>
                          <a:latin typeface="Cambria Math"/>
                        </a:rPr>
                        <m:t>+</m:t>
                      </m:r>
                      <m:r>
                        <a:rPr lang="en-IE" i="1">
                          <a:solidFill>
                            <a:srgbClr val="990033"/>
                          </a:solidFill>
                          <a:latin typeface="Cambria Math"/>
                        </a:rPr>
                        <m:t>𝑎</m:t>
                      </m:r>
                      <m:r>
                        <a:rPr lang="en-IE" i="1">
                          <a:solidFill>
                            <a:srgbClr val="990033"/>
                          </a:solidFill>
                          <a:latin typeface="Cambria Math"/>
                          <a:ea typeface="Cambria Math"/>
                        </a:rPr>
                        <m:t>+</m:t>
                      </m:r>
                      <m:d>
                        <m:dPr>
                          <m:ctrlPr>
                            <a:rPr lang="en-IE" i="1">
                              <a:solidFill>
                                <a:srgbClr val="990033"/>
                              </a:solidFill>
                              <a:latin typeface="Cambria Math"/>
                              <a:ea typeface="Cambria Math"/>
                            </a:rPr>
                          </m:ctrlPr>
                        </m:dPr>
                        <m:e>
                          <m:r>
                            <a:rPr lang="en-IE" i="1">
                              <a:solidFill>
                                <a:srgbClr val="990033"/>
                              </a:solidFill>
                              <a:latin typeface="Cambria Math"/>
                              <a:ea typeface="Cambria Math"/>
                            </a:rPr>
                            <m:t>𝑛</m:t>
                          </m:r>
                          <m:r>
                            <a:rPr lang="en-IE" i="1">
                              <a:solidFill>
                                <a:srgbClr val="990033"/>
                              </a:solidFill>
                              <a:latin typeface="Cambria Math"/>
                              <a:ea typeface="Cambria Math"/>
                            </a:rPr>
                            <m:t>−2</m:t>
                          </m:r>
                        </m:e>
                      </m:d>
                      <m:r>
                        <a:rPr lang="en-IE" i="1">
                          <a:solidFill>
                            <a:srgbClr val="990033"/>
                          </a:solidFill>
                          <a:latin typeface="Cambria Math"/>
                          <a:ea typeface="Cambria Math"/>
                        </a:rPr>
                        <m:t>𝑑</m:t>
                      </m:r>
                      <m:r>
                        <a:rPr lang="en-IE" i="1">
                          <a:solidFill>
                            <a:srgbClr val="990033"/>
                          </a:solidFill>
                          <a:latin typeface="Cambria Math"/>
                        </a:rPr>
                        <m:t>+⋯+</m:t>
                      </m:r>
                      <m:r>
                        <a:rPr lang="en-IE" i="1">
                          <a:solidFill>
                            <a:srgbClr val="990033"/>
                          </a:solidFill>
                          <a:latin typeface="Cambria Math"/>
                        </a:rPr>
                        <m:t>𝑎</m:t>
                      </m:r>
                      <m:r>
                        <a:rPr lang="en-IE" i="1">
                          <a:solidFill>
                            <a:srgbClr val="990033"/>
                          </a:solidFill>
                          <a:latin typeface="Cambria Math"/>
                        </a:rPr>
                        <m:t>+3</m:t>
                      </m:r>
                      <m:r>
                        <a:rPr lang="en-IE" i="1">
                          <a:solidFill>
                            <a:srgbClr val="990033"/>
                          </a:solidFill>
                          <a:latin typeface="Cambria Math"/>
                        </a:rPr>
                        <m:t>𝑑</m:t>
                      </m:r>
                      <m:r>
                        <a:rPr lang="en-IE" i="1">
                          <a:solidFill>
                            <a:srgbClr val="990033"/>
                          </a:solidFill>
                          <a:latin typeface="Cambria Math"/>
                        </a:rPr>
                        <m:t>+</m:t>
                      </m:r>
                      <m:r>
                        <a:rPr lang="en-IE" i="1">
                          <a:solidFill>
                            <a:srgbClr val="990033"/>
                          </a:solidFill>
                          <a:latin typeface="Cambria Math"/>
                        </a:rPr>
                        <m:t>𝑎</m:t>
                      </m:r>
                      <m:r>
                        <a:rPr lang="en-IE" i="1">
                          <a:solidFill>
                            <a:srgbClr val="990033"/>
                          </a:solidFill>
                          <a:latin typeface="Cambria Math"/>
                        </a:rPr>
                        <m:t>+2</m:t>
                      </m:r>
                      <m:r>
                        <a:rPr lang="en-IE" i="1">
                          <a:solidFill>
                            <a:srgbClr val="990033"/>
                          </a:solidFill>
                          <a:latin typeface="Cambria Math"/>
                        </a:rPr>
                        <m:t>𝑑</m:t>
                      </m:r>
                      <m:r>
                        <a:rPr lang="en-IE" i="1">
                          <a:solidFill>
                            <a:srgbClr val="990033"/>
                          </a:solidFill>
                          <a:latin typeface="Cambria Math"/>
                        </a:rPr>
                        <m:t>+</m:t>
                      </m:r>
                      <m:r>
                        <a:rPr lang="en-IE" i="1">
                          <a:solidFill>
                            <a:srgbClr val="990033"/>
                          </a:solidFill>
                          <a:latin typeface="Cambria Math"/>
                        </a:rPr>
                        <m:t>𝑎</m:t>
                      </m:r>
                      <m:r>
                        <a:rPr lang="en-IE" i="1">
                          <a:solidFill>
                            <a:srgbClr val="990033"/>
                          </a:solidFill>
                          <a:latin typeface="Cambria Math"/>
                        </a:rPr>
                        <m:t>+</m:t>
                      </m:r>
                      <m:r>
                        <a:rPr lang="en-IE" i="1">
                          <a:solidFill>
                            <a:srgbClr val="990033"/>
                          </a:solidFill>
                          <a:latin typeface="Cambria Math"/>
                        </a:rPr>
                        <m:t>𝑑</m:t>
                      </m:r>
                      <m:r>
                        <a:rPr lang="en-IE" i="1">
                          <a:solidFill>
                            <a:srgbClr val="990033"/>
                          </a:solidFill>
                          <a:latin typeface="Cambria Math"/>
                        </a:rPr>
                        <m:t>+</m:t>
                      </m:r>
                      <m:r>
                        <a:rPr lang="en-IE" i="1">
                          <a:solidFill>
                            <a:srgbClr val="990033"/>
                          </a:solidFill>
                          <a:latin typeface="Cambria Math"/>
                          <a:ea typeface="Cambria Math"/>
                        </a:rPr>
                        <m:t>𝑎</m:t>
                      </m:r>
                      <m:r>
                        <a:rPr lang="en-IE" i="1">
                          <a:solidFill>
                            <a:srgbClr val="990033"/>
                          </a:solidFill>
                          <a:latin typeface="Cambria Math"/>
                          <a:ea typeface="Cambria Math"/>
                        </a:rPr>
                        <m:t>                  (2)</m:t>
                      </m:r>
                    </m:oMath>
                  </m:oMathPara>
                </a14:m>
                <a:endParaRPr lang="en-IE" i="1" dirty="0">
                  <a:solidFill>
                    <a:srgbClr val="990033"/>
                  </a:solidFill>
                  <a:latin typeface="Cambria Math"/>
                </a:endParaRPr>
              </a:p>
              <a:p>
                <a:endParaRPr lang="en-IE" dirty="0" smtClean="0">
                  <a:solidFill>
                    <a:srgbClr val="990033"/>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95536" y="717627"/>
                <a:ext cx="8496944" cy="3139321"/>
              </a:xfrm>
              <a:prstGeom prst="rect">
                <a:avLst/>
              </a:prstGeom>
              <a:blipFill rotWithShape="1">
                <a:blip r:embed="rId2"/>
                <a:stretch>
                  <a:fillRect l="-646" t="-971"/>
                </a:stretch>
              </a:blipFill>
            </p:spPr>
            <p:txBody>
              <a:bodyPr/>
              <a:lstStyle/>
              <a:p>
                <a:r>
                  <a:rPr lang="en-IE">
                    <a:noFill/>
                  </a:rPr>
                  <a:t> </a:t>
                </a:r>
              </a:p>
            </p:txBody>
          </p:sp>
        </mc:Fallback>
      </mc:AlternateContent>
      <p:cxnSp>
        <p:nvCxnSpPr>
          <p:cNvPr id="7" name="Straight Connector 6"/>
          <p:cNvCxnSpPr/>
          <p:nvPr/>
        </p:nvCxnSpPr>
        <p:spPr>
          <a:xfrm>
            <a:off x="971600" y="1879510"/>
            <a:ext cx="36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99592" y="2420888"/>
            <a:ext cx="36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19672" y="1882146"/>
            <a:ext cx="36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19673" y="2423524"/>
            <a:ext cx="50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95776" y="1882146"/>
            <a:ext cx="360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31816" y="2423524"/>
            <a:ext cx="68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27823" y="1882146"/>
            <a:ext cx="360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31880" y="2423524"/>
            <a:ext cx="720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95936" y="1879510"/>
            <a:ext cx="50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72000" y="2420888"/>
            <a:ext cx="1296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88168" y="1879510"/>
            <a:ext cx="50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56320" y="2420888"/>
            <a:ext cx="1296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53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
                                            <p:txEl>
                                              <p:pRg st="7" end="7"/>
                                            </p:txEl>
                                          </p:spTgt>
                                        </p:tgtEl>
                                        <p:attrNameLst>
                                          <p:attrName>style.visibility</p:attrName>
                                        </p:attrNameLst>
                                      </p:cBhvr>
                                      <p:to>
                                        <p:strVal val="visible"/>
                                      </p:to>
                                    </p:set>
                                    <p:animEffect transition="in" filter="fade">
                                      <p:cBhvr>
                                        <p:cTn id="60" dur="500"/>
                                        <p:tgtEl>
                                          <p:spTgt spid="5">
                                            <p:txEl>
                                              <p:pRg st="7" end="7"/>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500"/>
                                        <p:tgtEl>
                                          <p:spTgt spid="5">
                                            <p:txEl>
                                              <p:pRg st="8" end="8"/>
                                            </p:txEl>
                                          </p:spTgt>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5">
                                            <p:txEl>
                                              <p:pRg st="9" end="9"/>
                                            </p:txEl>
                                          </p:spTgt>
                                        </p:tgtEl>
                                        <p:attrNameLst>
                                          <p:attrName>style.visibility</p:attrName>
                                        </p:attrNameLst>
                                      </p:cBhvr>
                                      <p:to>
                                        <p:strVal val="visible"/>
                                      </p:to>
                                    </p:set>
                                    <p:animEffect transition="in" filter="fade">
                                      <p:cBhvr>
                                        <p:cTn id="6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dirty="0">
                <a:solidFill>
                  <a:srgbClr val="990033"/>
                </a:solidFill>
              </a:rPr>
              <a:t>Appendix </a:t>
            </a:r>
            <a:r>
              <a:rPr lang="en-IE" dirty="0" smtClean="0">
                <a:solidFill>
                  <a:srgbClr val="990033"/>
                </a:solidFill>
              </a:rPr>
              <a:t>A</a:t>
            </a:r>
            <a:endParaRPr lang="en-IE" dirty="0"/>
          </a:p>
        </p:txBody>
      </p:sp>
      <mc:AlternateContent xmlns:mc="http://schemas.openxmlformats.org/markup-compatibility/2006" xmlns:a14="http://schemas.microsoft.com/office/drawing/2010/main">
        <mc:Choice Requires="a14">
          <p:sp>
            <p:nvSpPr>
              <p:cNvPr id="5" name="Rectangle 4"/>
              <p:cNvSpPr/>
              <p:nvPr/>
            </p:nvSpPr>
            <p:spPr>
              <a:xfrm>
                <a:off x="395536" y="717627"/>
                <a:ext cx="8496944" cy="380745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IE" i="1" smtClean="0">
                              <a:solidFill>
                                <a:srgbClr val="990033"/>
                              </a:solidFill>
                              <a:latin typeface="Cambria Math"/>
                            </a:rPr>
                          </m:ctrlPr>
                        </m:sSubPr>
                        <m:e>
                          <m:r>
                            <a:rPr lang="en-IE" b="0" i="1" smtClean="0">
                              <a:solidFill>
                                <a:srgbClr val="990033"/>
                              </a:solidFill>
                              <a:latin typeface="Cambria Math"/>
                            </a:rPr>
                            <m:t>𝑆</m:t>
                          </m:r>
                        </m:e>
                        <m:sub>
                          <m:r>
                            <a:rPr lang="en-IE" b="0" i="1" smtClean="0">
                              <a:solidFill>
                                <a:srgbClr val="990033"/>
                              </a:solidFill>
                              <a:latin typeface="Cambria Math"/>
                            </a:rPr>
                            <m:t>𝑛</m:t>
                          </m:r>
                        </m:sub>
                      </m:sSub>
                      <m:r>
                        <a:rPr lang="en-IE" b="0" i="1" smtClean="0">
                          <a:solidFill>
                            <a:srgbClr val="990033"/>
                          </a:solidFill>
                          <a:latin typeface="Cambria Math"/>
                        </a:rPr>
                        <m:t>=</m:t>
                      </m:r>
                      <m:r>
                        <a:rPr lang="en-IE" b="0" i="1" smtClean="0">
                          <a:solidFill>
                            <a:srgbClr val="990033"/>
                          </a:solidFill>
                          <a:latin typeface="Cambria Math"/>
                        </a:rPr>
                        <m:t>𝑎</m:t>
                      </m:r>
                      <m:r>
                        <a:rPr lang="en-IE" b="0" i="1" smtClean="0">
                          <a:solidFill>
                            <a:srgbClr val="990033"/>
                          </a:solidFill>
                          <a:latin typeface="Cambria Math"/>
                        </a:rPr>
                        <m:t>+</m:t>
                      </m:r>
                      <m:r>
                        <a:rPr lang="en-IE" b="0" i="1" smtClean="0">
                          <a:solidFill>
                            <a:srgbClr val="990033"/>
                          </a:solidFill>
                          <a:latin typeface="Cambria Math"/>
                        </a:rPr>
                        <m:t>𝑎</m:t>
                      </m:r>
                      <m:r>
                        <a:rPr lang="en-IE" b="0" i="1" smtClean="0">
                          <a:solidFill>
                            <a:srgbClr val="990033"/>
                          </a:solidFill>
                          <a:latin typeface="Cambria Math"/>
                        </a:rPr>
                        <m:t>+</m:t>
                      </m:r>
                      <m:r>
                        <a:rPr lang="en-IE" b="0" i="1" smtClean="0">
                          <a:solidFill>
                            <a:srgbClr val="990033"/>
                          </a:solidFill>
                          <a:latin typeface="Cambria Math"/>
                        </a:rPr>
                        <m:t>𝑑</m:t>
                      </m:r>
                      <m:r>
                        <a:rPr lang="en-IE" b="0" i="1" smtClean="0">
                          <a:solidFill>
                            <a:srgbClr val="990033"/>
                          </a:solidFill>
                          <a:latin typeface="Cambria Math"/>
                        </a:rPr>
                        <m:t>+</m:t>
                      </m:r>
                      <m:r>
                        <a:rPr lang="en-IE" b="0" i="1" smtClean="0">
                          <a:solidFill>
                            <a:srgbClr val="990033"/>
                          </a:solidFill>
                          <a:latin typeface="Cambria Math"/>
                        </a:rPr>
                        <m:t>𝑎</m:t>
                      </m:r>
                      <m:r>
                        <a:rPr lang="en-IE" b="0" i="1" smtClean="0">
                          <a:solidFill>
                            <a:srgbClr val="990033"/>
                          </a:solidFill>
                          <a:latin typeface="Cambria Math"/>
                        </a:rPr>
                        <m:t>+2</m:t>
                      </m:r>
                      <m:r>
                        <a:rPr lang="en-IE" b="0" i="1" smtClean="0">
                          <a:solidFill>
                            <a:srgbClr val="990033"/>
                          </a:solidFill>
                          <a:latin typeface="Cambria Math"/>
                        </a:rPr>
                        <m:t>𝑑</m:t>
                      </m:r>
                      <m:r>
                        <a:rPr lang="en-IE" b="0" i="1" smtClean="0">
                          <a:solidFill>
                            <a:srgbClr val="990033"/>
                          </a:solidFill>
                          <a:latin typeface="Cambria Math"/>
                        </a:rPr>
                        <m:t>+</m:t>
                      </m:r>
                      <m:r>
                        <a:rPr lang="en-IE" b="0" i="1" smtClean="0">
                          <a:solidFill>
                            <a:srgbClr val="990033"/>
                          </a:solidFill>
                          <a:latin typeface="Cambria Math"/>
                        </a:rPr>
                        <m:t>𝑎</m:t>
                      </m:r>
                      <m:r>
                        <a:rPr lang="en-IE" b="0" i="1" smtClean="0">
                          <a:solidFill>
                            <a:srgbClr val="990033"/>
                          </a:solidFill>
                          <a:latin typeface="Cambria Math"/>
                        </a:rPr>
                        <m:t>+3</m:t>
                      </m:r>
                      <m:r>
                        <a:rPr lang="en-IE" b="0" i="1" smtClean="0">
                          <a:solidFill>
                            <a:srgbClr val="990033"/>
                          </a:solidFill>
                          <a:latin typeface="Cambria Math"/>
                        </a:rPr>
                        <m:t>𝑑</m:t>
                      </m:r>
                      <m:r>
                        <a:rPr lang="en-IE" b="0" i="1" smtClean="0">
                          <a:solidFill>
                            <a:srgbClr val="990033"/>
                          </a:solidFill>
                          <a:latin typeface="Cambria Math"/>
                        </a:rPr>
                        <m:t>+⋯+</m:t>
                      </m:r>
                      <m:r>
                        <a:rPr lang="en-IE" b="0" i="1" smtClean="0">
                          <a:solidFill>
                            <a:srgbClr val="990033"/>
                          </a:solidFill>
                          <a:latin typeface="Cambria Math"/>
                          <a:ea typeface="Cambria Math"/>
                        </a:rPr>
                        <m:t>𝑎</m:t>
                      </m:r>
                      <m:r>
                        <a:rPr lang="en-IE" b="0" i="1" smtClean="0">
                          <a:solidFill>
                            <a:srgbClr val="990033"/>
                          </a:solidFill>
                          <a:latin typeface="Cambria Math"/>
                          <a:ea typeface="Cambria Math"/>
                        </a:rPr>
                        <m:t>+</m:t>
                      </m:r>
                      <m:d>
                        <m:dPr>
                          <m:ctrlPr>
                            <a:rPr lang="en-IE" b="0" i="1" smtClean="0">
                              <a:solidFill>
                                <a:srgbClr val="990033"/>
                              </a:solidFill>
                              <a:latin typeface="Cambria Math"/>
                              <a:ea typeface="Cambria Math"/>
                            </a:rPr>
                          </m:ctrlPr>
                        </m:dPr>
                        <m:e>
                          <m:r>
                            <a:rPr lang="en-IE" b="0" i="1" smtClean="0">
                              <a:solidFill>
                                <a:srgbClr val="990033"/>
                              </a:solidFill>
                              <a:latin typeface="Cambria Math"/>
                              <a:ea typeface="Cambria Math"/>
                            </a:rPr>
                            <m:t>𝑛</m:t>
                          </m:r>
                          <m:r>
                            <a:rPr lang="en-IE" b="0" i="1" smtClean="0">
                              <a:solidFill>
                                <a:srgbClr val="990033"/>
                              </a:solidFill>
                              <a:latin typeface="Cambria Math"/>
                              <a:ea typeface="Cambria Math"/>
                            </a:rPr>
                            <m:t>−2</m:t>
                          </m:r>
                        </m:e>
                      </m:d>
                      <m:r>
                        <a:rPr lang="en-IE" b="0" i="1" smtClean="0">
                          <a:solidFill>
                            <a:srgbClr val="990033"/>
                          </a:solidFill>
                          <a:latin typeface="Cambria Math"/>
                          <a:ea typeface="Cambria Math"/>
                        </a:rPr>
                        <m:t>𝑑</m:t>
                      </m:r>
                      <m:r>
                        <a:rPr lang="en-IE" b="0" i="1" smtClean="0">
                          <a:solidFill>
                            <a:srgbClr val="990033"/>
                          </a:solidFill>
                          <a:latin typeface="Cambria Math"/>
                          <a:ea typeface="Cambria Math"/>
                        </a:rPr>
                        <m:t>+</m:t>
                      </m:r>
                      <m:r>
                        <a:rPr lang="en-IE" b="0" i="1" smtClean="0">
                          <a:solidFill>
                            <a:srgbClr val="990033"/>
                          </a:solidFill>
                          <a:latin typeface="Cambria Math"/>
                          <a:ea typeface="Cambria Math"/>
                        </a:rPr>
                        <m:t>𝑎</m:t>
                      </m:r>
                      <m:r>
                        <a:rPr lang="en-IE" b="0" i="1" smtClean="0">
                          <a:solidFill>
                            <a:srgbClr val="990033"/>
                          </a:solidFill>
                          <a:latin typeface="Cambria Math"/>
                          <a:ea typeface="Cambria Math"/>
                        </a:rPr>
                        <m:t>+</m:t>
                      </m:r>
                      <m:d>
                        <m:dPr>
                          <m:ctrlPr>
                            <a:rPr lang="en-IE" b="0" i="1" smtClean="0">
                              <a:solidFill>
                                <a:srgbClr val="990033"/>
                              </a:solidFill>
                              <a:latin typeface="Cambria Math"/>
                              <a:ea typeface="Cambria Math"/>
                            </a:rPr>
                          </m:ctrlPr>
                        </m:dPr>
                        <m:e>
                          <m:r>
                            <a:rPr lang="en-IE" b="0" i="1" smtClean="0">
                              <a:solidFill>
                                <a:srgbClr val="990033"/>
                              </a:solidFill>
                              <a:latin typeface="Cambria Math"/>
                              <a:ea typeface="Cambria Math"/>
                            </a:rPr>
                            <m:t>𝑛</m:t>
                          </m:r>
                          <m:r>
                            <a:rPr lang="en-IE" b="0" i="1" smtClean="0">
                              <a:solidFill>
                                <a:srgbClr val="990033"/>
                              </a:solidFill>
                              <a:latin typeface="Cambria Math"/>
                              <a:ea typeface="Cambria Math"/>
                            </a:rPr>
                            <m:t>−1</m:t>
                          </m:r>
                        </m:e>
                      </m:d>
                      <m:r>
                        <a:rPr lang="en-IE" b="0" i="1" smtClean="0">
                          <a:solidFill>
                            <a:srgbClr val="990033"/>
                          </a:solidFill>
                          <a:latin typeface="Cambria Math"/>
                          <a:ea typeface="Cambria Math"/>
                        </a:rPr>
                        <m:t>𝑑</m:t>
                      </m:r>
                      <m:r>
                        <a:rPr lang="en-IE" b="0" i="1" smtClean="0">
                          <a:solidFill>
                            <a:srgbClr val="990033"/>
                          </a:solidFill>
                          <a:latin typeface="Cambria Math"/>
                          <a:ea typeface="Cambria Math"/>
                        </a:rPr>
                        <m:t>                (1)</m:t>
                      </m:r>
                    </m:oMath>
                  </m:oMathPara>
                </a14:m>
                <a:endParaRPr lang="en-IE" dirty="0">
                  <a:solidFill>
                    <a:srgbClr val="990033"/>
                  </a:solidFill>
                </a:endParaRPr>
              </a:p>
              <a:p>
                <a:endParaRPr lang="en-IE" i="1" dirty="0" smtClean="0">
                  <a:solidFill>
                    <a:srgbClr val="990033"/>
                  </a:solidFill>
                  <a:latin typeface="Cambria Math"/>
                </a:endParaRPr>
              </a:p>
              <a:p>
                <a:pPr/>
                <a14:m>
                  <m:oMathPara xmlns:m="http://schemas.openxmlformats.org/officeDocument/2006/math">
                    <m:oMathParaPr>
                      <m:jc m:val="left"/>
                    </m:oMathParaPr>
                    <m:oMath xmlns:m="http://schemas.openxmlformats.org/officeDocument/2006/math">
                      <m:sSub>
                        <m:sSubPr>
                          <m:ctrlPr>
                            <a:rPr lang="en-IE" i="1">
                              <a:solidFill>
                                <a:srgbClr val="990033"/>
                              </a:solidFill>
                              <a:latin typeface="Cambria Math"/>
                            </a:rPr>
                          </m:ctrlPr>
                        </m:sSubPr>
                        <m:e>
                          <m:r>
                            <a:rPr lang="en-IE" i="1">
                              <a:solidFill>
                                <a:srgbClr val="990033"/>
                              </a:solidFill>
                              <a:latin typeface="Cambria Math"/>
                            </a:rPr>
                            <m:t>𝑆</m:t>
                          </m:r>
                        </m:e>
                        <m:sub>
                          <m:r>
                            <a:rPr lang="en-IE" i="1">
                              <a:solidFill>
                                <a:srgbClr val="990033"/>
                              </a:solidFill>
                              <a:latin typeface="Cambria Math"/>
                            </a:rPr>
                            <m:t>𝑛</m:t>
                          </m:r>
                        </m:sub>
                      </m:sSub>
                      <m:r>
                        <a:rPr lang="en-IE" i="1">
                          <a:solidFill>
                            <a:srgbClr val="990033"/>
                          </a:solidFill>
                          <a:latin typeface="Cambria Math"/>
                        </a:rPr>
                        <m:t>=</m:t>
                      </m:r>
                      <m:r>
                        <a:rPr lang="en-IE" i="1">
                          <a:solidFill>
                            <a:srgbClr val="990033"/>
                          </a:solidFill>
                          <a:latin typeface="Cambria Math"/>
                        </a:rPr>
                        <m:t>𝑎</m:t>
                      </m:r>
                      <m:r>
                        <a:rPr lang="en-IE" i="1">
                          <a:solidFill>
                            <a:srgbClr val="990033"/>
                          </a:solidFill>
                          <a:latin typeface="Cambria Math"/>
                          <a:ea typeface="Cambria Math"/>
                        </a:rPr>
                        <m:t>+</m:t>
                      </m:r>
                      <m:d>
                        <m:dPr>
                          <m:ctrlPr>
                            <a:rPr lang="en-IE" i="1">
                              <a:solidFill>
                                <a:srgbClr val="990033"/>
                              </a:solidFill>
                              <a:latin typeface="Cambria Math"/>
                              <a:ea typeface="Cambria Math"/>
                            </a:rPr>
                          </m:ctrlPr>
                        </m:dPr>
                        <m:e>
                          <m:r>
                            <a:rPr lang="en-IE" i="1">
                              <a:solidFill>
                                <a:srgbClr val="990033"/>
                              </a:solidFill>
                              <a:latin typeface="Cambria Math"/>
                              <a:ea typeface="Cambria Math"/>
                            </a:rPr>
                            <m:t>𝑛</m:t>
                          </m:r>
                          <m:r>
                            <a:rPr lang="en-IE" i="1">
                              <a:solidFill>
                                <a:srgbClr val="990033"/>
                              </a:solidFill>
                              <a:latin typeface="Cambria Math"/>
                              <a:ea typeface="Cambria Math"/>
                            </a:rPr>
                            <m:t>−1</m:t>
                          </m:r>
                        </m:e>
                      </m:d>
                      <m:r>
                        <a:rPr lang="en-IE" i="1">
                          <a:solidFill>
                            <a:srgbClr val="990033"/>
                          </a:solidFill>
                          <a:latin typeface="Cambria Math"/>
                          <a:ea typeface="Cambria Math"/>
                        </a:rPr>
                        <m:t>𝑑</m:t>
                      </m:r>
                      <m:r>
                        <a:rPr lang="en-IE" i="1">
                          <a:solidFill>
                            <a:srgbClr val="990033"/>
                          </a:solidFill>
                          <a:latin typeface="Cambria Math"/>
                        </a:rPr>
                        <m:t>+</m:t>
                      </m:r>
                      <m:r>
                        <a:rPr lang="en-IE" i="1">
                          <a:solidFill>
                            <a:srgbClr val="990033"/>
                          </a:solidFill>
                          <a:latin typeface="Cambria Math"/>
                        </a:rPr>
                        <m:t>𝑎</m:t>
                      </m:r>
                      <m:r>
                        <a:rPr lang="en-IE" i="1">
                          <a:solidFill>
                            <a:srgbClr val="990033"/>
                          </a:solidFill>
                          <a:latin typeface="Cambria Math"/>
                          <a:ea typeface="Cambria Math"/>
                        </a:rPr>
                        <m:t>+</m:t>
                      </m:r>
                      <m:d>
                        <m:dPr>
                          <m:ctrlPr>
                            <a:rPr lang="en-IE" i="1">
                              <a:solidFill>
                                <a:srgbClr val="990033"/>
                              </a:solidFill>
                              <a:latin typeface="Cambria Math"/>
                              <a:ea typeface="Cambria Math"/>
                            </a:rPr>
                          </m:ctrlPr>
                        </m:dPr>
                        <m:e>
                          <m:r>
                            <a:rPr lang="en-IE" i="1">
                              <a:solidFill>
                                <a:srgbClr val="990033"/>
                              </a:solidFill>
                              <a:latin typeface="Cambria Math"/>
                              <a:ea typeface="Cambria Math"/>
                            </a:rPr>
                            <m:t>𝑛</m:t>
                          </m:r>
                          <m:r>
                            <a:rPr lang="en-IE" i="1">
                              <a:solidFill>
                                <a:srgbClr val="990033"/>
                              </a:solidFill>
                              <a:latin typeface="Cambria Math"/>
                              <a:ea typeface="Cambria Math"/>
                            </a:rPr>
                            <m:t>−2</m:t>
                          </m:r>
                        </m:e>
                      </m:d>
                      <m:r>
                        <a:rPr lang="en-IE" i="1">
                          <a:solidFill>
                            <a:srgbClr val="990033"/>
                          </a:solidFill>
                          <a:latin typeface="Cambria Math"/>
                          <a:ea typeface="Cambria Math"/>
                        </a:rPr>
                        <m:t>𝑑</m:t>
                      </m:r>
                      <m:r>
                        <a:rPr lang="en-IE" i="1">
                          <a:solidFill>
                            <a:srgbClr val="990033"/>
                          </a:solidFill>
                          <a:latin typeface="Cambria Math"/>
                        </a:rPr>
                        <m:t>+⋯</m:t>
                      </m:r>
                      <m:r>
                        <a:rPr lang="en-IE" b="0" i="1" smtClean="0">
                          <a:solidFill>
                            <a:srgbClr val="990033"/>
                          </a:solidFill>
                          <a:latin typeface="Cambria Math"/>
                        </a:rPr>
                        <m:t>+</m:t>
                      </m:r>
                      <m:r>
                        <a:rPr lang="en-IE" b="0" i="1" smtClean="0">
                          <a:solidFill>
                            <a:srgbClr val="990033"/>
                          </a:solidFill>
                          <a:latin typeface="Cambria Math"/>
                        </a:rPr>
                        <m:t>𝑎</m:t>
                      </m:r>
                      <m:r>
                        <a:rPr lang="en-IE" b="0" i="1" smtClean="0">
                          <a:solidFill>
                            <a:srgbClr val="990033"/>
                          </a:solidFill>
                          <a:latin typeface="Cambria Math"/>
                        </a:rPr>
                        <m:t>+3</m:t>
                      </m:r>
                      <m:r>
                        <a:rPr lang="en-IE" i="1">
                          <a:solidFill>
                            <a:srgbClr val="990033"/>
                          </a:solidFill>
                          <a:latin typeface="Cambria Math"/>
                        </a:rPr>
                        <m:t>𝑑</m:t>
                      </m:r>
                      <m:r>
                        <a:rPr lang="en-IE" i="1">
                          <a:solidFill>
                            <a:srgbClr val="990033"/>
                          </a:solidFill>
                          <a:latin typeface="Cambria Math"/>
                        </a:rPr>
                        <m:t>+</m:t>
                      </m:r>
                      <m:r>
                        <a:rPr lang="en-IE" i="1">
                          <a:solidFill>
                            <a:srgbClr val="990033"/>
                          </a:solidFill>
                          <a:latin typeface="Cambria Math"/>
                        </a:rPr>
                        <m:t>𝑎</m:t>
                      </m:r>
                      <m:r>
                        <a:rPr lang="en-IE" i="1">
                          <a:solidFill>
                            <a:srgbClr val="990033"/>
                          </a:solidFill>
                          <a:latin typeface="Cambria Math"/>
                        </a:rPr>
                        <m:t>+2</m:t>
                      </m:r>
                      <m:r>
                        <a:rPr lang="en-IE" i="1">
                          <a:solidFill>
                            <a:srgbClr val="990033"/>
                          </a:solidFill>
                          <a:latin typeface="Cambria Math"/>
                        </a:rPr>
                        <m:t>𝑑</m:t>
                      </m:r>
                      <m:r>
                        <a:rPr lang="en-IE" i="1">
                          <a:solidFill>
                            <a:srgbClr val="990033"/>
                          </a:solidFill>
                          <a:latin typeface="Cambria Math"/>
                        </a:rPr>
                        <m:t>+</m:t>
                      </m:r>
                      <m:r>
                        <a:rPr lang="en-IE" i="1">
                          <a:solidFill>
                            <a:srgbClr val="990033"/>
                          </a:solidFill>
                          <a:latin typeface="Cambria Math"/>
                        </a:rPr>
                        <m:t>𝑎</m:t>
                      </m:r>
                      <m:r>
                        <a:rPr lang="en-IE" i="1">
                          <a:solidFill>
                            <a:srgbClr val="990033"/>
                          </a:solidFill>
                          <a:latin typeface="Cambria Math"/>
                        </a:rPr>
                        <m:t>+</m:t>
                      </m:r>
                      <m:r>
                        <a:rPr lang="en-IE" i="1">
                          <a:solidFill>
                            <a:srgbClr val="990033"/>
                          </a:solidFill>
                          <a:latin typeface="Cambria Math"/>
                        </a:rPr>
                        <m:t>𝑑</m:t>
                      </m:r>
                      <m:r>
                        <a:rPr lang="en-IE" i="1">
                          <a:solidFill>
                            <a:srgbClr val="990033"/>
                          </a:solidFill>
                          <a:latin typeface="Cambria Math"/>
                        </a:rPr>
                        <m:t>+</m:t>
                      </m:r>
                      <m:r>
                        <a:rPr lang="en-IE" i="1">
                          <a:solidFill>
                            <a:srgbClr val="990033"/>
                          </a:solidFill>
                          <a:latin typeface="Cambria Math"/>
                          <a:ea typeface="Cambria Math"/>
                        </a:rPr>
                        <m:t>𝑎</m:t>
                      </m:r>
                      <m:r>
                        <a:rPr lang="en-IE" b="0" i="1" smtClean="0">
                          <a:solidFill>
                            <a:srgbClr val="990033"/>
                          </a:solidFill>
                          <a:latin typeface="Cambria Math"/>
                          <a:ea typeface="Cambria Math"/>
                        </a:rPr>
                        <m:t>                (2)</m:t>
                      </m:r>
                    </m:oMath>
                  </m:oMathPara>
                </a14:m>
                <a:endParaRPr lang="en-IE" i="1" dirty="0" smtClean="0">
                  <a:solidFill>
                    <a:srgbClr val="990033"/>
                  </a:solidFill>
                  <a:latin typeface="Cambria Math"/>
                </a:endParaRPr>
              </a:p>
              <a:p>
                <a:endParaRPr lang="en-IE" dirty="0" smtClean="0">
                  <a:solidFill>
                    <a:srgbClr val="990033"/>
                  </a:solidFill>
                </a:endParaRPr>
              </a:p>
              <a:p>
                <a:pPr/>
                <a14:m>
                  <m:oMathPara xmlns:m="http://schemas.openxmlformats.org/officeDocument/2006/math">
                    <m:oMathParaPr>
                      <m:jc m:val="left"/>
                    </m:oMathParaPr>
                    <m:oMath xmlns:m="http://schemas.openxmlformats.org/officeDocument/2006/math">
                      <m:r>
                        <a:rPr lang="en-IE" i="1" dirty="0" smtClean="0">
                          <a:solidFill>
                            <a:srgbClr val="990033"/>
                          </a:solidFill>
                          <a:latin typeface="Cambria Math"/>
                        </a:rPr>
                        <m:t>𝐴𝑑𝑑𝑖𝑛𝑔</m:t>
                      </m:r>
                      <m:r>
                        <a:rPr lang="en-IE" i="1" dirty="0" smtClean="0">
                          <a:solidFill>
                            <a:srgbClr val="990033"/>
                          </a:solidFill>
                          <a:latin typeface="Cambria Math"/>
                        </a:rPr>
                        <m:t> (1) </m:t>
                      </m:r>
                      <m:r>
                        <a:rPr lang="en-IE" i="1" dirty="0">
                          <a:solidFill>
                            <a:srgbClr val="990033"/>
                          </a:solidFill>
                          <a:latin typeface="Cambria Math"/>
                        </a:rPr>
                        <m:t>𝑎𝑛𝑑</m:t>
                      </m:r>
                      <m:r>
                        <a:rPr lang="en-IE" i="1" dirty="0">
                          <a:solidFill>
                            <a:srgbClr val="990033"/>
                          </a:solidFill>
                          <a:latin typeface="Cambria Math"/>
                        </a:rPr>
                        <m:t> (2)</m:t>
                      </m:r>
                    </m:oMath>
                  </m:oMathPara>
                </a14:m>
                <a:endParaRPr lang="en-IE" dirty="0" smtClean="0">
                  <a:solidFill>
                    <a:srgbClr val="990033"/>
                  </a:solidFill>
                </a:endParaRPr>
              </a:p>
              <a:p>
                <a:pPr/>
                <a14:m>
                  <m:oMathPara xmlns:m="http://schemas.openxmlformats.org/officeDocument/2006/math">
                    <m:oMathParaPr>
                      <m:jc m:val="left"/>
                    </m:oMathParaPr>
                    <m:oMath xmlns:m="http://schemas.openxmlformats.org/officeDocument/2006/math">
                      <m:r>
                        <a:rPr lang="en-IE" b="0" i="1" smtClean="0">
                          <a:solidFill>
                            <a:srgbClr val="990033"/>
                          </a:solidFill>
                          <a:latin typeface="Cambria Math"/>
                        </a:rPr>
                        <m:t>2</m:t>
                      </m:r>
                      <m:sSub>
                        <m:sSubPr>
                          <m:ctrlPr>
                            <a:rPr lang="en-IE" b="0" i="1" smtClean="0">
                              <a:solidFill>
                                <a:srgbClr val="990033"/>
                              </a:solidFill>
                              <a:latin typeface="Cambria Math"/>
                            </a:rPr>
                          </m:ctrlPr>
                        </m:sSubPr>
                        <m:e>
                          <m:r>
                            <a:rPr lang="en-IE" b="0" i="1" smtClean="0">
                              <a:solidFill>
                                <a:srgbClr val="990033"/>
                              </a:solidFill>
                              <a:latin typeface="Cambria Math"/>
                            </a:rPr>
                            <m:t>𝑆</m:t>
                          </m:r>
                        </m:e>
                        <m:sub>
                          <m:r>
                            <a:rPr lang="en-IE" b="0" i="1" smtClean="0">
                              <a:solidFill>
                                <a:srgbClr val="990033"/>
                              </a:solidFill>
                              <a:latin typeface="Cambria Math"/>
                            </a:rPr>
                            <m:t>𝑛</m:t>
                          </m:r>
                        </m:sub>
                      </m:sSub>
                      <m:r>
                        <a:rPr lang="en-IE" b="0" i="1" smtClean="0">
                          <a:solidFill>
                            <a:srgbClr val="990033"/>
                          </a:solidFill>
                          <a:latin typeface="Cambria Math"/>
                        </a:rPr>
                        <m:t>=</m:t>
                      </m:r>
                    </m:oMath>
                  </m:oMathPara>
                </a14:m>
                <a:endParaRPr lang="en-IE" dirty="0" smtClean="0">
                  <a:solidFill>
                    <a:srgbClr val="990033"/>
                  </a:solidFill>
                </a:endParaRPr>
              </a:p>
              <a:p>
                <a:endParaRPr lang="en-IE" dirty="0" smtClean="0">
                  <a:solidFill>
                    <a:srgbClr val="990033"/>
                  </a:solidFill>
                </a:endParaRPr>
              </a:p>
              <a:p>
                <a:pPr/>
                <a14:m>
                  <m:oMathPara xmlns:m="http://schemas.openxmlformats.org/officeDocument/2006/math">
                    <m:oMathParaPr>
                      <m:jc m:val="left"/>
                    </m:oMathParaPr>
                    <m:oMath xmlns:m="http://schemas.openxmlformats.org/officeDocument/2006/math">
                      <m:r>
                        <a:rPr lang="en-IE" i="1" dirty="0" smtClean="0">
                          <a:solidFill>
                            <a:srgbClr val="990033"/>
                          </a:solidFill>
                          <a:latin typeface="Cambria Math"/>
                        </a:rPr>
                        <m:t>2</m:t>
                      </m:r>
                      <m:r>
                        <a:rPr lang="en-IE" i="1" dirty="0" smtClean="0">
                          <a:solidFill>
                            <a:srgbClr val="990033"/>
                          </a:solidFill>
                          <a:latin typeface="Cambria Math"/>
                        </a:rPr>
                        <m:t>𝑆𝑛</m:t>
                      </m:r>
                      <m:r>
                        <a:rPr lang="en-IE" i="1" dirty="0" smtClean="0">
                          <a:solidFill>
                            <a:srgbClr val="990033"/>
                          </a:solidFill>
                          <a:latin typeface="Cambria Math"/>
                        </a:rPr>
                        <m:t> = </m:t>
                      </m:r>
                      <m:r>
                        <a:rPr lang="en-IE" i="1" dirty="0" smtClean="0">
                          <a:solidFill>
                            <a:srgbClr val="990033"/>
                          </a:solidFill>
                          <a:latin typeface="Cambria Math"/>
                        </a:rPr>
                        <m:t>𝑛</m:t>
                      </m:r>
                      <m:r>
                        <a:rPr lang="en-IE" i="1" dirty="0" smtClean="0">
                          <a:solidFill>
                            <a:srgbClr val="990033"/>
                          </a:solidFill>
                          <a:latin typeface="Cambria Math"/>
                        </a:rPr>
                        <m:t>{2</m:t>
                      </m:r>
                      <m:r>
                        <a:rPr lang="en-IE" i="1" dirty="0" smtClean="0">
                          <a:solidFill>
                            <a:srgbClr val="990033"/>
                          </a:solidFill>
                          <a:latin typeface="Cambria Math"/>
                        </a:rPr>
                        <m:t>𝑎</m:t>
                      </m:r>
                      <m:r>
                        <a:rPr lang="en-IE" i="1" dirty="0" smtClean="0">
                          <a:solidFill>
                            <a:srgbClr val="990033"/>
                          </a:solidFill>
                          <a:latin typeface="Cambria Math"/>
                        </a:rPr>
                        <m:t> + (</m:t>
                      </m:r>
                      <m:r>
                        <a:rPr lang="en-IE" i="1" dirty="0" smtClean="0">
                          <a:solidFill>
                            <a:srgbClr val="990033"/>
                          </a:solidFill>
                          <a:latin typeface="Cambria Math"/>
                        </a:rPr>
                        <m:t>𝑛</m:t>
                      </m:r>
                      <m:r>
                        <a:rPr lang="en-IE" i="1" dirty="0" smtClean="0">
                          <a:solidFill>
                            <a:srgbClr val="990033"/>
                          </a:solidFill>
                          <a:latin typeface="Cambria Math"/>
                        </a:rPr>
                        <m:t>−1)</m:t>
                      </m:r>
                      <m:r>
                        <a:rPr lang="en-IE" i="1" dirty="0" smtClean="0">
                          <a:solidFill>
                            <a:srgbClr val="990033"/>
                          </a:solidFill>
                          <a:latin typeface="Cambria Math"/>
                        </a:rPr>
                        <m:t>𝑑</m:t>
                      </m:r>
                      <m:r>
                        <a:rPr lang="en-IE" i="1" dirty="0" smtClean="0">
                          <a:solidFill>
                            <a:srgbClr val="990033"/>
                          </a:solidFill>
                          <a:latin typeface="Cambria Math"/>
                        </a:rPr>
                        <m:t>}</m:t>
                      </m:r>
                    </m:oMath>
                  </m:oMathPara>
                </a14:m>
                <a:endParaRPr lang="en-IE" dirty="0" smtClean="0">
                  <a:solidFill>
                    <a:srgbClr val="990033"/>
                  </a:solidFill>
                </a:endParaRPr>
              </a:p>
              <a:p>
                <a:endParaRPr lang="en-IE" dirty="0">
                  <a:solidFill>
                    <a:srgbClr val="990033"/>
                  </a:solidFill>
                </a:endParaRPr>
              </a:p>
              <a:p>
                <a:pPr/>
                <a14:m>
                  <m:oMathPara xmlns:m="http://schemas.openxmlformats.org/officeDocument/2006/math">
                    <m:oMathParaPr>
                      <m:jc m:val="left"/>
                    </m:oMathParaPr>
                    <m:oMath xmlns:m="http://schemas.openxmlformats.org/officeDocument/2006/math">
                      <m:r>
                        <a:rPr lang="en-IE" i="1" dirty="0" smtClean="0">
                          <a:solidFill>
                            <a:srgbClr val="990033"/>
                          </a:solidFill>
                          <a:latin typeface="Cambria Math"/>
                        </a:rPr>
                        <m:t>𝑆</m:t>
                      </m:r>
                      <m:r>
                        <a:rPr lang="en-IE" i="1" baseline="-25000" dirty="0" smtClean="0">
                          <a:solidFill>
                            <a:srgbClr val="990033"/>
                          </a:solidFill>
                          <a:latin typeface="Cambria Math"/>
                        </a:rPr>
                        <m:t>𝑛</m:t>
                      </m:r>
                      <m:r>
                        <a:rPr lang="en-IE" i="1" dirty="0" smtClean="0">
                          <a:solidFill>
                            <a:srgbClr val="990033"/>
                          </a:solidFill>
                          <a:latin typeface="Cambria Math"/>
                        </a:rPr>
                        <m:t> = </m:t>
                      </m:r>
                      <m:f>
                        <m:fPr>
                          <m:ctrlPr>
                            <a:rPr lang="en-IE" i="1" dirty="0" smtClean="0">
                              <a:solidFill>
                                <a:srgbClr val="990033"/>
                              </a:solidFill>
                              <a:latin typeface="Cambria Math"/>
                            </a:rPr>
                          </m:ctrlPr>
                        </m:fPr>
                        <m:num>
                          <m:r>
                            <a:rPr lang="en-IE" b="0" i="1" dirty="0" smtClean="0">
                              <a:solidFill>
                                <a:srgbClr val="990033"/>
                              </a:solidFill>
                              <a:latin typeface="Cambria Math"/>
                            </a:rPr>
                            <m:t>𝑛</m:t>
                          </m:r>
                        </m:num>
                        <m:den>
                          <m:r>
                            <a:rPr lang="en-IE" b="0" i="1" dirty="0" smtClean="0">
                              <a:solidFill>
                                <a:srgbClr val="990033"/>
                              </a:solidFill>
                              <a:latin typeface="Cambria Math"/>
                            </a:rPr>
                            <m:t>2</m:t>
                          </m:r>
                        </m:den>
                      </m:f>
                      <m:r>
                        <a:rPr lang="en-IE" i="1" dirty="0">
                          <a:solidFill>
                            <a:srgbClr val="990033"/>
                          </a:solidFill>
                          <a:latin typeface="Cambria Math"/>
                        </a:rPr>
                        <m:t>{</m:t>
                      </m:r>
                      <m:r>
                        <a:rPr lang="en-IE" i="1" dirty="0" smtClean="0">
                          <a:solidFill>
                            <a:srgbClr val="990033"/>
                          </a:solidFill>
                          <a:latin typeface="Cambria Math"/>
                        </a:rPr>
                        <m:t>2</m:t>
                      </m:r>
                      <m:r>
                        <a:rPr lang="en-IE" i="1" dirty="0" smtClean="0">
                          <a:solidFill>
                            <a:srgbClr val="990033"/>
                          </a:solidFill>
                          <a:latin typeface="Cambria Math"/>
                        </a:rPr>
                        <m:t>𝑎</m:t>
                      </m:r>
                      <m:r>
                        <a:rPr lang="en-IE" i="1" dirty="0" smtClean="0">
                          <a:solidFill>
                            <a:srgbClr val="990033"/>
                          </a:solidFill>
                          <a:latin typeface="Cambria Math"/>
                        </a:rPr>
                        <m:t> + (</m:t>
                      </m:r>
                      <m:r>
                        <a:rPr lang="en-IE" i="1" dirty="0">
                          <a:solidFill>
                            <a:srgbClr val="990033"/>
                          </a:solidFill>
                          <a:latin typeface="Cambria Math"/>
                        </a:rPr>
                        <m:t>𝑛</m:t>
                      </m:r>
                      <m:r>
                        <a:rPr lang="en-IE" i="1" dirty="0">
                          <a:solidFill>
                            <a:srgbClr val="990033"/>
                          </a:solidFill>
                          <a:latin typeface="Cambria Math"/>
                        </a:rPr>
                        <m:t>−1)</m:t>
                      </m:r>
                      <m:r>
                        <a:rPr lang="en-IE" i="1" dirty="0">
                          <a:solidFill>
                            <a:srgbClr val="990033"/>
                          </a:solidFill>
                          <a:latin typeface="Cambria Math"/>
                        </a:rPr>
                        <m:t>𝑑</m:t>
                      </m:r>
                      <m:r>
                        <a:rPr lang="en-IE" i="1" dirty="0">
                          <a:solidFill>
                            <a:srgbClr val="990033"/>
                          </a:solidFill>
                          <a:latin typeface="Cambria Math"/>
                        </a:rPr>
                        <m:t>} </m:t>
                      </m:r>
                      <m:r>
                        <a:rPr lang="en-IE" i="1" dirty="0">
                          <a:solidFill>
                            <a:srgbClr val="990033"/>
                          </a:solidFill>
                          <a:latin typeface="Cambria Math"/>
                        </a:rPr>
                        <m:t>𝐹𝑜𝑟𝑚𝑢𝑙𝑎</m:t>
                      </m:r>
                      <m:r>
                        <a:rPr lang="en-IE" i="1" dirty="0">
                          <a:solidFill>
                            <a:srgbClr val="990033"/>
                          </a:solidFill>
                          <a:latin typeface="Cambria Math"/>
                        </a:rPr>
                        <m:t> </m:t>
                      </m:r>
                      <m:r>
                        <a:rPr lang="en-IE" i="1" dirty="0">
                          <a:solidFill>
                            <a:srgbClr val="990033"/>
                          </a:solidFill>
                          <a:latin typeface="Cambria Math"/>
                        </a:rPr>
                        <m:t>𝑎𝑠</m:t>
                      </m:r>
                      <m:r>
                        <a:rPr lang="en-IE" i="1" dirty="0">
                          <a:solidFill>
                            <a:srgbClr val="990033"/>
                          </a:solidFill>
                          <a:latin typeface="Cambria Math"/>
                        </a:rPr>
                        <m:t> </m:t>
                      </m:r>
                      <m:r>
                        <a:rPr lang="en-IE" i="1" dirty="0">
                          <a:solidFill>
                            <a:srgbClr val="990033"/>
                          </a:solidFill>
                          <a:latin typeface="Cambria Math"/>
                        </a:rPr>
                        <m:t>𝑝𝑒𝑟</m:t>
                      </m:r>
                      <m:r>
                        <a:rPr lang="en-IE" i="1" dirty="0">
                          <a:solidFill>
                            <a:srgbClr val="990033"/>
                          </a:solidFill>
                          <a:latin typeface="Cambria Math"/>
                        </a:rPr>
                        <m:t> </m:t>
                      </m:r>
                      <m:r>
                        <a:rPr lang="en-IE" i="1" dirty="0">
                          <a:solidFill>
                            <a:srgbClr val="990033"/>
                          </a:solidFill>
                          <a:latin typeface="Cambria Math"/>
                        </a:rPr>
                        <m:t>𝑡𝑎𝑏𝑙𝑒𝑠</m:t>
                      </m:r>
                      <m:r>
                        <a:rPr lang="en-IE" i="1" dirty="0">
                          <a:solidFill>
                            <a:srgbClr val="990033"/>
                          </a:solidFill>
                          <a:latin typeface="Cambria Math"/>
                        </a:rPr>
                        <m:t> </m:t>
                      </m:r>
                      <m:r>
                        <a:rPr lang="en-IE" i="1" dirty="0">
                          <a:solidFill>
                            <a:srgbClr val="990033"/>
                          </a:solidFill>
                          <a:latin typeface="Cambria Math"/>
                        </a:rPr>
                        <m:t>𝑏𝑢𝑡</m:t>
                      </m:r>
                      <m:r>
                        <a:rPr lang="en-IE" i="1" dirty="0">
                          <a:solidFill>
                            <a:srgbClr val="990033"/>
                          </a:solidFill>
                          <a:latin typeface="Cambria Math"/>
                        </a:rPr>
                        <m:t> </m:t>
                      </m:r>
                      <m:r>
                        <a:rPr lang="en-IE" i="1" dirty="0">
                          <a:solidFill>
                            <a:srgbClr val="990033"/>
                          </a:solidFill>
                          <a:latin typeface="Cambria Math"/>
                        </a:rPr>
                        <m:t>𝑛𝑜𝑡𝑒</m:t>
                      </m:r>
                    </m:oMath>
                  </m:oMathPara>
                </a14:m>
                <a:endParaRPr lang="en-IE" dirty="0">
                  <a:solidFill>
                    <a:srgbClr val="990033"/>
                  </a:solidFill>
                </a:endParaRPr>
              </a:p>
              <a:p>
                <a:endParaRPr lang="en-IE" dirty="0" smtClean="0">
                  <a:solidFill>
                    <a:srgbClr val="990033"/>
                  </a:solidFill>
                </a:endParaRPr>
              </a:p>
              <a:p>
                <a:pPr/>
                <a14:m>
                  <m:oMathPara xmlns:m="http://schemas.openxmlformats.org/officeDocument/2006/math">
                    <m:oMathParaPr>
                      <m:jc m:val="left"/>
                    </m:oMathParaPr>
                    <m:oMath xmlns:m="http://schemas.openxmlformats.org/officeDocument/2006/math">
                      <m:r>
                        <a:rPr lang="en-IE" i="1" dirty="0" smtClean="0">
                          <a:solidFill>
                            <a:srgbClr val="990033"/>
                          </a:solidFill>
                          <a:latin typeface="Cambria Math"/>
                        </a:rPr>
                        <m:t>𝑆</m:t>
                      </m:r>
                      <m:r>
                        <a:rPr lang="en-IE" i="1" baseline="-25000" dirty="0" err="1" smtClean="0">
                          <a:solidFill>
                            <a:srgbClr val="990033"/>
                          </a:solidFill>
                          <a:latin typeface="Cambria Math"/>
                        </a:rPr>
                        <m:t>𝑛</m:t>
                      </m:r>
                      <m:r>
                        <a:rPr lang="en-IE" i="1" dirty="0" smtClean="0">
                          <a:solidFill>
                            <a:srgbClr val="990033"/>
                          </a:solidFill>
                          <a:latin typeface="Cambria Math"/>
                        </a:rPr>
                        <m:t> =</m:t>
                      </m:r>
                      <m:f>
                        <m:fPr>
                          <m:ctrlPr>
                            <a:rPr lang="en-IE" i="1" dirty="0">
                              <a:solidFill>
                                <a:srgbClr val="990033"/>
                              </a:solidFill>
                              <a:latin typeface="Cambria Math"/>
                            </a:rPr>
                          </m:ctrlPr>
                        </m:fPr>
                        <m:num>
                          <m:r>
                            <a:rPr lang="en-IE" i="1" dirty="0">
                              <a:solidFill>
                                <a:srgbClr val="990033"/>
                              </a:solidFill>
                              <a:latin typeface="Cambria Math"/>
                            </a:rPr>
                            <m:t>𝑛</m:t>
                          </m:r>
                        </m:num>
                        <m:den>
                          <m:r>
                            <a:rPr lang="en-IE" i="1" dirty="0">
                              <a:solidFill>
                                <a:srgbClr val="990033"/>
                              </a:solidFill>
                              <a:latin typeface="Cambria Math"/>
                            </a:rPr>
                            <m:t>2</m:t>
                          </m:r>
                        </m:den>
                      </m:f>
                      <m:r>
                        <a:rPr lang="en-IE" i="1" dirty="0">
                          <a:solidFill>
                            <a:srgbClr val="990033"/>
                          </a:solidFill>
                          <a:latin typeface="Cambria Math"/>
                        </a:rPr>
                        <m:t>{</m:t>
                      </m:r>
                      <m:r>
                        <a:rPr lang="en-IE" i="1" dirty="0">
                          <a:solidFill>
                            <a:srgbClr val="990033"/>
                          </a:solidFill>
                          <a:latin typeface="Cambria Math"/>
                        </a:rPr>
                        <m:t>𝑎</m:t>
                      </m:r>
                      <m:r>
                        <a:rPr lang="en-IE" i="1" dirty="0">
                          <a:solidFill>
                            <a:srgbClr val="990033"/>
                          </a:solidFill>
                          <a:latin typeface="Cambria Math"/>
                        </a:rPr>
                        <m:t> + </m:t>
                      </m:r>
                      <m:r>
                        <a:rPr lang="en-IE" i="1" dirty="0" smtClean="0">
                          <a:solidFill>
                            <a:srgbClr val="990033"/>
                          </a:solidFill>
                          <a:latin typeface="Cambria Math"/>
                        </a:rPr>
                        <m:t>𝑎</m:t>
                      </m:r>
                      <m:r>
                        <a:rPr lang="en-IE" i="1" dirty="0" smtClean="0">
                          <a:solidFill>
                            <a:srgbClr val="990033"/>
                          </a:solidFill>
                          <a:latin typeface="Cambria Math"/>
                        </a:rPr>
                        <m:t> + (</m:t>
                      </m:r>
                      <m:r>
                        <a:rPr lang="en-IE" i="1" dirty="0">
                          <a:solidFill>
                            <a:srgbClr val="990033"/>
                          </a:solidFill>
                          <a:latin typeface="Cambria Math"/>
                        </a:rPr>
                        <m:t>𝑛</m:t>
                      </m:r>
                      <m:r>
                        <a:rPr lang="en-IE" i="1" dirty="0">
                          <a:solidFill>
                            <a:srgbClr val="990033"/>
                          </a:solidFill>
                          <a:latin typeface="Cambria Math"/>
                        </a:rPr>
                        <m:t>−1)</m:t>
                      </m:r>
                      <m:r>
                        <a:rPr lang="en-IE" i="1" dirty="0">
                          <a:solidFill>
                            <a:srgbClr val="990033"/>
                          </a:solidFill>
                          <a:latin typeface="Cambria Math"/>
                        </a:rPr>
                        <m:t>𝑑</m:t>
                      </m:r>
                      <m:r>
                        <a:rPr lang="en-IE" i="1" dirty="0">
                          <a:solidFill>
                            <a:srgbClr val="990033"/>
                          </a:solidFill>
                          <a:latin typeface="Cambria Math"/>
                        </a:rPr>
                        <m:t>} =</m:t>
                      </m:r>
                      <m:f>
                        <m:fPr>
                          <m:ctrlPr>
                            <a:rPr lang="en-IE" i="1" dirty="0">
                              <a:solidFill>
                                <a:srgbClr val="990033"/>
                              </a:solidFill>
                              <a:latin typeface="Cambria Math"/>
                            </a:rPr>
                          </m:ctrlPr>
                        </m:fPr>
                        <m:num>
                          <m:r>
                            <a:rPr lang="en-IE" i="1" dirty="0">
                              <a:solidFill>
                                <a:srgbClr val="990033"/>
                              </a:solidFill>
                              <a:latin typeface="Cambria Math"/>
                            </a:rPr>
                            <m:t>𝑛</m:t>
                          </m:r>
                        </m:num>
                        <m:den>
                          <m:r>
                            <a:rPr lang="en-IE" i="1" dirty="0">
                              <a:solidFill>
                                <a:srgbClr val="990033"/>
                              </a:solidFill>
                              <a:latin typeface="Cambria Math"/>
                            </a:rPr>
                            <m:t>2</m:t>
                          </m:r>
                        </m:den>
                      </m:f>
                      <m:r>
                        <a:rPr lang="en-IE" i="1" dirty="0">
                          <a:solidFill>
                            <a:srgbClr val="990033"/>
                          </a:solidFill>
                          <a:latin typeface="Cambria Math"/>
                        </a:rPr>
                        <m:t>{</m:t>
                      </m:r>
                      <m:r>
                        <a:rPr lang="en-IE" i="1" dirty="0">
                          <a:solidFill>
                            <a:srgbClr val="990033"/>
                          </a:solidFill>
                          <a:latin typeface="Cambria Math"/>
                        </a:rPr>
                        <m:t>𝑓𝑖𝑟𝑠𝑡</m:t>
                      </m:r>
                      <m:r>
                        <a:rPr lang="en-IE" i="1" dirty="0">
                          <a:solidFill>
                            <a:srgbClr val="990033"/>
                          </a:solidFill>
                          <a:latin typeface="Cambria Math"/>
                        </a:rPr>
                        <m:t> </m:t>
                      </m:r>
                      <m:r>
                        <a:rPr lang="en-IE" i="1" dirty="0">
                          <a:solidFill>
                            <a:srgbClr val="990033"/>
                          </a:solidFill>
                          <a:latin typeface="Cambria Math"/>
                        </a:rPr>
                        <m:t>𝑡𝑒𝑟𝑚</m:t>
                      </m:r>
                      <m:r>
                        <a:rPr lang="en-IE" i="1" dirty="0">
                          <a:solidFill>
                            <a:srgbClr val="990033"/>
                          </a:solidFill>
                          <a:latin typeface="Cambria Math"/>
                        </a:rPr>
                        <m:t> + </m:t>
                      </m:r>
                      <m:r>
                        <a:rPr lang="en-IE" i="1" dirty="0" smtClean="0">
                          <a:solidFill>
                            <a:srgbClr val="990033"/>
                          </a:solidFill>
                          <a:latin typeface="Cambria Math"/>
                        </a:rPr>
                        <m:t>𝑛𝑡h</m:t>
                      </m:r>
                      <m:r>
                        <a:rPr lang="en-IE" i="1" dirty="0" smtClean="0">
                          <a:solidFill>
                            <a:srgbClr val="990033"/>
                          </a:solidFill>
                          <a:latin typeface="Cambria Math"/>
                        </a:rPr>
                        <m:t> </m:t>
                      </m:r>
                      <m:r>
                        <a:rPr lang="en-IE" i="1" dirty="0" smtClean="0">
                          <a:solidFill>
                            <a:srgbClr val="990033"/>
                          </a:solidFill>
                          <a:latin typeface="Cambria Math"/>
                        </a:rPr>
                        <m:t>𝑡𝑒𝑟𝑚</m:t>
                      </m:r>
                      <m:r>
                        <a:rPr lang="en-IE" i="1" dirty="0" smtClean="0">
                          <a:solidFill>
                            <a:srgbClr val="990033"/>
                          </a:solidFill>
                          <a:latin typeface="Cambria Math"/>
                        </a:rPr>
                        <m:t>}</m:t>
                      </m:r>
                    </m:oMath>
                  </m:oMathPara>
                </a14:m>
                <a:endParaRPr lang="en-IE" dirty="0" smtClean="0">
                  <a:solidFill>
                    <a:srgbClr val="990033"/>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95536" y="717627"/>
                <a:ext cx="8496944" cy="3807453"/>
              </a:xfrm>
              <a:prstGeom prst="rect">
                <a:avLst/>
              </a:prstGeom>
              <a:blipFill rotWithShape="1">
                <a:blip r:embed="rId2"/>
                <a:stretch>
                  <a:fillRect l="-215"/>
                </a:stretch>
              </a:blipFill>
            </p:spPr>
            <p:txBody>
              <a:bodyPr/>
              <a:lstStyle/>
              <a:p>
                <a:r>
                  <a:rPr lang="en-IE">
                    <a:noFill/>
                  </a:rPr>
                  <a:t> </a:t>
                </a:r>
              </a:p>
            </p:txBody>
          </p:sp>
        </mc:Fallback>
      </mc:AlternateContent>
      <p:sp>
        <p:nvSpPr>
          <p:cNvPr id="6" name="Freeform 5"/>
          <p:cNvSpPr/>
          <p:nvPr/>
        </p:nvSpPr>
        <p:spPr>
          <a:xfrm>
            <a:off x="908696" y="760512"/>
            <a:ext cx="1505012" cy="908795"/>
          </a:xfrm>
          <a:custGeom>
            <a:avLst/>
            <a:gdLst>
              <a:gd name="connsiteX0" fmla="*/ 99010 w 1505012"/>
              <a:gd name="connsiteY0" fmla="*/ 788370 h 908795"/>
              <a:gd name="connsiteX1" fmla="*/ 61688 w 1505012"/>
              <a:gd name="connsiteY1" fmla="*/ 60582 h 908795"/>
              <a:gd name="connsiteX2" fmla="*/ 61688 w 1505012"/>
              <a:gd name="connsiteY2" fmla="*/ 41921 h 908795"/>
              <a:gd name="connsiteX3" fmla="*/ 266961 w 1505012"/>
              <a:gd name="connsiteY3" fmla="*/ 60582 h 908795"/>
              <a:gd name="connsiteX4" fmla="*/ 322945 w 1505012"/>
              <a:gd name="connsiteY4" fmla="*/ 433806 h 908795"/>
              <a:gd name="connsiteX5" fmla="*/ 1423957 w 1505012"/>
              <a:gd name="connsiteY5" fmla="*/ 527112 h 908795"/>
              <a:gd name="connsiteX6" fmla="*/ 1274667 w 1505012"/>
              <a:gd name="connsiteY6" fmla="*/ 881676 h 908795"/>
              <a:gd name="connsiteX7" fmla="*/ 99010 w 1505012"/>
              <a:gd name="connsiteY7" fmla="*/ 788370 h 90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012" h="908795">
                <a:moveTo>
                  <a:pt x="99010" y="788370"/>
                </a:moveTo>
                <a:cubicBezTo>
                  <a:pt x="-103153" y="651521"/>
                  <a:pt x="67908" y="184990"/>
                  <a:pt x="61688" y="60582"/>
                </a:cubicBezTo>
                <a:cubicBezTo>
                  <a:pt x="55468" y="-63826"/>
                  <a:pt x="27476" y="41921"/>
                  <a:pt x="61688" y="41921"/>
                </a:cubicBezTo>
                <a:cubicBezTo>
                  <a:pt x="95900" y="41921"/>
                  <a:pt x="223418" y="-4732"/>
                  <a:pt x="266961" y="60582"/>
                </a:cubicBezTo>
                <a:cubicBezTo>
                  <a:pt x="310504" y="125896"/>
                  <a:pt x="130112" y="356051"/>
                  <a:pt x="322945" y="433806"/>
                </a:cubicBezTo>
                <a:cubicBezTo>
                  <a:pt x="515778" y="511561"/>
                  <a:pt x="1265337" y="452467"/>
                  <a:pt x="1423957" y="527112"/>
                </a:cubicBezTo>
                <a:cubicBezTo>
                  <a:pt x="1582577" y="601757"/>
                  <a:pt x="1495491" y="835023"/>
                  <a:pt x="1274667" y="881676"/>
                </a:cubicBezTo>
                <a:cubicBezTo>
                  <a:pt x="1053843" y="928329"/>
                  <a:pt x="301173" y="925219"/>
                  <a:pt x="99010" y="78837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Freeform 8"/>
          <p:cNvSpPr/>
          <p:nvPr/>
        </p:nvSpPr>
        <p:spPr>
          <a:xfrm>
            <a:off x="1191068" y="703586"/>
            <a:ext cx="2793759" cy="986481"/>
          </a:xfrm>
          <a:custGeom>
            <a:avLst/>
            <a:gdLst>
              <a:gd name="connsiteX0" fmla="*/ 152540 w 2793759"/>
              <a:gd name="connsiteY0" fmla="*/ 24202 h 986481"/>
              <a:gd name="connsiteX1" fmla="*/ 861667 w 2793759"/>
              <a:gd name="connsiteY1" fmla="*/ 61524 h 986481"/>
              <a:gd name="connsiteX2" fmla="*/ 824344 w 2793759"/>
              <a:gd name="connsiteY2" fmla="*/ 304120 h 986481"/>
              <a:gd name="connsiteX3" fmla="*/ 1869373 w 2793759"/>
              <a:gd name="connsiteY3" fmla="*/ 472071 h 986481"/>
              <a:gd name="connsiteX4" fmla="*/ 2671805 w 2793759"/>
              <a:gd name="connsiteY4" fmla="*/ 584038 h 986481"/>
              <a:gd name="connsiteX5" fmla="*/ 2653144 w 2793759"/>
              <a:gd name="connsiteY5" fmla="*/ 957263 h 986481"/>
              <a:gd name="connsiteX6" fmla="*/ 1365520 w 2793759"/>
              <a:gd name="connsiteY6" fmla="*/ 919941 h 986481"/>
              <a:gd name="connsiteX7" fmla="*/ 1253552 w 2793759"/>
              <a:gd name="connsiteY7" fmla="*/ 584038 h 986481"/>
              <a:gd name="connsiteX8" fmla="*/ 96556 w 2793759"/>
              <a:gd name="connsiteY8" fmla="*/ 378765 h 986481"/>
              <a:gd name="connsiteX9" fmla="*/ 152540 w 2793759"/>
              <a:gd name="connsiteY9" fmla="*/ 24202 h 98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3759" h="986481">
                <a:moveTo>
                  <a:pt x="152540" y="24202"/>
                </a:moveTo>
                <a:cubicBezTo>
                  <a:pt x="280058" y="-28671"/>
                  <a:pt x="749700" y="14871"/>
                  <a:pt x="861667" y="61524"/>
                </a:cubicBezTo>
                <a:cubicBezTo>
                  <a:pt x="973634" y="108177"/>
                  <a:pt x="656393" y="235696"/>
                  <a:pt x="824344" y="304120"/>
                </a:cubicBezTo>
                <a:cubicBezTo>
                  <a:pt x="992295" y="372545"/>
                  <a:pt x="1561463" y="425418"/>
                  <a:pt x="1869373" y="472071"/>
                </a:cubicBezTo>
                <a:cubicBezTo>
                  <a:pt x="2177283" y="518724"/>
                  <a:pt x="2541177" y="503173"/>
                  <a:pt x="2671805" y="584038"/>
                </a:cubicBezTo>
                <a:cubicBezTo>
                  <a:pt x="2802434" y="664903"/>
                  <a:pt x="2870858" y="901279"/>
                  <a:pt x="2653144" y="957263"/>
                </a:cubicBezTo>
                <a:cubicBezTo>
                  <a:pt x="2435430" y="1013247"/>
                  <a:pt x="1598785" y="982145"/>
                  <a:pt x="1365520" y="919941"/>
                </a:cubicBezTo>
                <a:cubicBezTo>
                  <a:pt x="1132255" y="857737"/>
                  <a:pt x="1465046" y="674234"/>
                  <a:pt x="1253552" y="584038"/>
                </a:cubicBezTo>
                <a:cubicBezTo>
                  <a:pt x="1042058" y="493842"/>
                  <a:pt x="280058" y="475181"/>
                  <a:pt x="96556" y="378765"/>
                </a:cubicBezTo>
                <a:cubicBezTo>
                  <a:pt x="-86946" y="282349"/>
                  <a:pt x="25022" y="77075"/>
                  <a:pt x="152540" y="2420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10" name="Rectangle 9"/>
              <p:cNvSpPr/>
              <p:nvPr/>
            </p:nvSpPr>
            <p:spPr>
              <a:xfrm>
                <a:off x="2859833" y="2065093"/>
                <a:ext cx="1889620" cy="369332"/>
              </a:xfrm>
              <a:prstGeom prst="rect">
                <a:avLst/>
              </a:prstGeom>
            </p:spPr>
            <p:txBody>
              <a:bodyPr wrap="none">
                <a:spAutoFit/>
              </a:bodyPr>
              <a:lstStyle/>
              <a:p>
                <a14:m>
                  <m:oMath xmlns:m="http://schemas.openxmlformats.org/officeDocument/2006/math">
                    <m:d>
                      <m:dPr>
                        <m:begChr m:val="{"/>
                        <m:endChr m:val="}"/>
                        <m:ctrlPr>
                          <a:rPr lang="en-IE" i="1">
                            <a:solidFill>
                              <a:srgbClr val="990033"/>
                            </a:solidFill>
                            <a:latin typeface="Cambria Math"/>
                          </a:rPr>
                        </m:ctrlPr>
                      </m:dPr>
                      <m:e>
                        <m:r>
                          <a:rPr lang="en-IE" i="1">
                            <a:solidFill>
                              <a:srgbClr val="990033"/>
                            </a:solidFill>
                            <a:latin typeface="Cambria Math"/>
                          </a:rPr>
                          <m:t>2</m:t>
                        </m:r>
                        <m:r>
                          <a:rPr lang="en-IE" i="1">
                            <a:solidFill>
                              <a:srgbClr val="990033"/>
                            </a:solidFill>
                            <a:latin typeface="Cambria Math"/>
                          </a:rPr>
                          <m:t>𝑎</m:t>
                        </m:r>
                        <m:r>
                          <a:rPr lang="en-IE" i="1">
                            <a:solidFill>
                              <a:srgbClr val="990033"/>
                            </a:solidFill>
                            <a:latin typeface="Cambria Math"/>
                          </a:rPr>
                          <m:t>+</m:t>
                        </m:r>
                        <m:d>
                          <m:dPr>
                            <m:ctrlPr>
                              <a:rPr lang="en-IE" i="1">
                                <a:solidFill>
                                  <a:srgbClr val="990033"/>
                                </a:solidFill>
                                <a:latin typeface="Cambria Math"/>
                              </a:rPr>
                            </m:ctrlPr>
                          </m:dPr>
                          <m:e>
                            <m:r>
                              <a:rPr lang="en-IE" i="1">
                                <a:solidFill>
                                  <a:srgbClr val="990033"/>
                                </a:solidFill>
                                <a:latin typeface="Cambria Math"/>
                              </a:rPr>
                              <m:t>𝑛</m:t>
                            </m:r>
                            <m:r>
                              <a:rPr lang="en-IE" i="1">
                                <a:solidFill>
                                  <a:srgbClr val="990033"/>
                                </a:solidFill>
                                <a:latin typeface="Cambria Math"/>
                              </a:rPr>
                              <m:t>−1</m:t>
                            </m:r>
                          </m:e>
                        </m:d>
                        <m:r>
                          <a:rPr lang="en-IE" i="1">
                            <a:solidFill>
                              <a:srgbClr val="990033"/>
                            </a:solidFill>
                            <a:latin typeface="Cambria Math"/>
                          </a:rPr>
                          <m:t>𝑑</m:t>
                        </m:r>
                      </m:e>
                    </m:d>
                  </m:oMath>
                </a14:m>
                <a:r>
                  <a:rPr lang="en-IE" dirty="0">
                    <a:solidFill>
                      <a:srgbClr val="990033"/>
                    </a:solidFill>
                  </a:rPr>
                  <a:t>+</a:t>
                </a:r>
              </a:p>
            </p:txBody>
          </p:sp>
        </mc:Choice>
        <mc:Fallback xmlns="">
          <p:sp>
            <p:nvSpPr>
              <p:cNvPr id="10" name="Rectangle 9"/>
              <p:cNvSpPr>
                <a:spLocks noRot="1" noChangeAspect="1" noMove="1" noResize="1" noEditPoints="1" noAdjustHandles="1" noChangeArrowheads="1" noChangeShapeType="1" noTextEdit="1"/>
              </p:cNvSpPr>
              <p:nvPr/>
            </p:nvSpPr>
            <p:spPr>
              <a:xfrm>
                <a:off x="2859833" y="2065093"/>
                <a:ext cx="1889620" cy="369332"/>
              </a:xfrm>
              <a:prstGeom prst="rect">
                <a:avLst/>
              </a:prstGeom>
              <a:blipFill rotWithShape="1">
                <a:blip r:embed="rId3"/>
                <a:stretch>
                  <a:fillRect t="-8333" r="-1935" b="-26667"/>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606686" y="2065093"/>
                <a:ext cx="2349682" cy="369332"/>
              </a:xfrm>
              <a:prstGeom prst="rect">
                <a:avLst/>
              </a:prstGeom>
            </p:spPr>
            <p:txBody>
              <a:bodyPr wrap="none">
                <a:spAutoFit/>
              </a:bodyPr>
              <a:lstStyle/>
              <a:p>
                <a14:m>
                  <m:oMath xmlns:m="http://schemas.openxmlformats.org/officeDocument/2006/math">
                    <m:r>
                      <a:rPr lang="en-IE" i="1" smtClean="0">
                        <a:solidFill>
                          <a:srgbClr val="990033"/>
                        </a:solidFill>
                        <a:latin typeface="Cambria Math"/>
                        <a:ea typeface="Cambria Math"/>
                      </a:rPr>
                      <m:t>⋯</m:t>
                    </m:r>
                    <m:r>
                      <a:rPr lang="en-IE" b="0" i="1" smtClean="0">
                        <a:solidFill>
                          <a:srgbClr val="990033"/>
                        </a:solidFill>
                        <a:latin typeface="Cambria Math"/>
                        <a:ea typeface="Cambria Math"/>
                      </a:rPr>
                      <m:t>+</m:t>
                    </m:r>
                    <m:d>
                      <m:dPr>
                        <m:begChr m:val="{"/>
                        <m:endChr m:val="}"/>
                        <m:ctrlPr>
                          <a:rPr lang="en-IE" i="1">
                            <a:solidFill>
                              <a:srgbClr val="990033"/>
                            </a:solidFill>
                            <a:latin typeface="Cambria Math"/>
                          </a:rPr>
                        </m:ctrlPr>
                      </m:dPr>
                      <m:e>
                        <m:r>
                          <a:rPr lang="en-IE" i="1">
                            <a:solidFill>
                              <a:srgbClr val="990033"/>
                            </a:solidFill>
                            <a:latin typeface="Cambria Math"/>
                          </a:rPr>
                          <m:t>2</m:t>
                        </m:r>
                        <m:r>
                          <a:rPr lang="en-IE" i="1">
                            <a:solidFill>
                              <a:srgbClr val="990033"/>
                            </a:solidFill>
                            <a:latin typeface="Cambria Math"/>
                          </a:rPr>
                          <m:t>𝑎</m:t>
                        </m:r>
                        <m:r>
                          <a:rPr lang="en-IE" i="1">
                            <a:solidFill>
                              <a:srgbClr val="990033"/>
                            </a:solidFill>
                            <a:latin typeface="Cambria Math"/>
                          </a:rPr>
                          <m:t>+</m:t>
                        </m:r>
                        <m:d>
                          <m:dPr>
                            <m:ctrlPr>
                              <a:rPr lang="en-IE" i="1">
                                <a:solidFill>
                                  <a:srgbClr val="990033"/>
                                </a:solidFill>
                                <a:latin typeface="Cambria Math"/>
                              </a:rPr>
                            </m:ctrlPr>
                          </m:dPr>
                          <m:e>
                            <m:r>
                              <a:rPr lang="en-IE" i="1">
                                <a:solidFill>
                                  <a:srgbClr val="990033"/>
                                </a:solidFill>
                                <a:latin typeface="Cambria Math"/>
                              </a:rPr>
                              <m:t>𝑛</m:t>
                            </m:r>
                            <m:r>
                              <a:rPr lang="en-IE" i="1">
                                <a:solidFill>
                                  <a:srgbClr val="990033"/>
                                </a:solidFill>
                                <a:latin typeface="Cambria Math"/>
                              </a:rPr>
                              <m:t>−1</m:t>
                            </m:r>
                          </m:e>
                        </m:d>
                        <m:r>
                          <a:rPr lang="en-IE" i="1">
                            <a:solidFill>
                              <a:srgbClr val="990033"/>
                            </a:solidFill>
                            <a:latin typeface="Cambria Math"/>
                          </a:rPr>
                          <m:t>𝑑</m:t>
                        </m:r>
                      </m:e>
                    </m:d>
                  </m:oMath>
                </a14:m>
                <a:r>
                  <a:rPr lang="en-IE" dirty="0">
                    <a:solidFill>
                      <a:srgbClr val="990033"/>
                    </a:solidFill>
                  </a:rPr>
                  <a:t>+</a:t>
                </a:r>
              </a:p>
            </p:txBody>
          </p:sp>
        </mc:Choice>
        <mc:Fallback xmlns="">
          <p:sp>
            <p:nvSpPr>
              <p:cNvPr id="12" name="Rectangle 11"/>
              <p:cNvSpPr>
                <a:spLocks noRot="1" noChangeAspect="1" noMove="1" noResize="1" noEditPoints="1" noAdjustHandles="1" noChangeArrowheads="1" noChangeShapeType="1" noTextEdit="1"/>
              </p:cNvSpPr>
              <p:nvPr/>
            </p:nvSpPr>
            <p:spPr>
              <a:xfrm>
                <a:off x="4606686" y="2065093"/>
                <a:ext cx="2349682" cy="369332"/>
              </a:xfrm>
              <a:prstGeom prst="rect">
                <a:avLst/>
              </a:prstGeom>
              <a:blipFill rotWithShape="1">
                <a:blip r:embed="rId4"/>
                <a:stretch>
                  <a:fillRect t="-8333" r="-1299" b="-26667"/>
                </a:stretch>
              </a:blipFill>
            </p:spPr>
            <p:txBody>
              <a:bodyPr/>
              <a:lstStyle/>
              <a:p>
                <a:r>
                  <a:rPr lang="en-IE">
                    <a:noFill/>
                  </a:rPr>
                  <a:t> </a:t>
                </a:r>
              </a:p>
            </p:txBody>
          </p:sp>
        </mc:Fallback>
      </mc:AlternateContent>
      <p:sp>
        <p:nvSpPr>
          <p:cNvPr id="11" name="Freeform 10"/>
          <p:cNvSpPr/>
          <p:nvPr/>
        </p:nvSpPr>
        <p:spPr>
          <a:xfrm>
            <a:off x="4345726" y="727064"/>
            <a:ext cx="2798102" cy="938678"/>
          </a:xfrm>
          <a:custGeom>
            <a:avLst/>
            <a:gdLst>
              <a:gd name="connsiteX0" fmla="*/ 170290 w 2798102"/>
              <a:gd name="connsiteY0" fmla="*/ 56707 h 938678"/>
              <a:gd name="connsiteX1" fmla="*/ 1513898 w 2798102"/>
              <a:gd name="connsiteY1" fmla="*/ 38046 h 938678"/>
              <a:gd name="connsiteX2" fmla="*/ 1663188 w 2798102"/>
              <a:gd name="connsiteY2" fmla="*/ 411271 h 938678"/>
              <a:gd name="connsiteX3" fmla="*/ 2670894 w 2798102"/>
              <a:gd name="connsiteY3" fmla="*/ 579222 h 938678"/>
              <a:gd name="connsiteX4" fmla="*/ 2708217 w 2798102"/>
              <a:gd name="connsiteY4" fmla="*/ 877801 h 938678"/>
              <a:gd name="connsiteX5" fmla="*/ 1980429 w 2798102"/>
              <a:gd name="connsiteY5" fmla="*/ 915124 h 938678"/>
              <a:gd name="connsiteX6" fmla="*/ 1887123 w 2798102"/>
              <a:gd name="connsiteY6" fmla="*/ 597883 h 938678"/>
              <a:gd name="connsiteX7" fmla="*/ 207613 w 2798102"/>
              <a:gd name="connsiteY7" fmla="*/ 429932 h 938678"/>
              <a:gd name="connsiteX8" fmla="*/ 170290 w 2798102"/>
              <a:gd name="connsiteY8" fmla="*/ 56707 h 93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8102" h="938678">
                <a:moveTo>
                  <a:pt x="170290" y="56707"/>
                </a:moveTo>
                <a:cubicBezTo>
                  <a:pt x="388004" y="-8607"/>
                  <a:pt x="1265082" y="-21048"/>
                  <a:pt x="1513898" y="38046"/>
                </a:cubicBezTo>
                <a:cubicBezTo>
                  <a:pt x="1762714" y="97140"/>
                  <a:pt x="1470355" y="321075"/>
                  <a:pt x="1663188" y="411271"/>
                </a:cubicBezTo>
                <a:cubicBezTo>
                  <a:pt x="1856021" y="501467"/>
                  <a:pt x="2496723" y="501467"/>
                  <a:pt x="2670894" y="579222"/>
                </a:cubicBezTo>
                <a:cubicBezTo>
                  <a:pt x="2845066" y="656977"/>
                  <a:pt x="2823294" y="821817"/>
                  <a:pt x="2708217" y="877801"/>
                </a:cubicBezTo>
                <a:cubicBezTo>
                  <a:pt x="2593140" y="933785"/>
                  <a:pt x="2117278" y="961777"/>
                  <a:pt x="1980429" y="915124"/>
                </a:cubicBezTo>
                <a:cubicBezTo>
                  <a:pt x="1843580" y="868471"/>
                  <a:pt x="2182592" y="678748"/>
                  <a:pt x="1887123" y="597883"/>
                </a:cubicBezTo>
                <a:cubicBezTo>
                  <a:pt x="1591654" y="517018"/>
                  <a:pt x="493752" y="523238"/>
                  <a:pt x="207613" y="429932"/>
                </a:cubicBezTo>
                <a:cubicBezTo>
                  <a:pt x="-78526" y="336626"/>
                  <a:pt x="-47424" y="122021"/>
                  <a:pt x="170290" y="5670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Freeform 12"/>
          <p:cNvSpPr/>
          <p:nvPr/>
        </p:nvSpPr>
        <p:spPr>
          <a:xfrm>
            <a:off x="5988738" y="652693"/>
            <a:ext cx="1652929" cy="1053125"/>
          </a:xfrm>
          <a:custGeom>
            <a:avLst/>
            <a:gdLst>
              <a:gd name="connsiteX0" fmla="*/ 169466 w 1652929"/>
              <a:gd name="connsiteY0" fmla="*/ 56434 h 1053125"/>
              <a:gd name="connsiteX1" fmla="*/ 1513074 w 1652929"/>
              <a:gd name="connsiteY1" fmla="*/ 75095 h 1053125"/>
              <a:gd name="connsiteX2" fmla="*/ 1569058 w 1652929"/>
              <a:gd name="connsiteY2" fmla="*/ 989495 h 1053125"/>
              <a:gd name="connsiteX3" fmla="*/ 1139850 w 1652929"/>
              <a:gd name="connsiteY3" fmla="*/ 933511 h 1053125"/>
              <a:gd name="connsiteX4" fmla="*/ 1177172 w 1652929"/>
              <a:gd name="connsiteY4" fmla="*/ 597609 h 1053125"/>
              <a:gd name="connsiteX5" fmla="*/ 113482 w 1652929"/>
              <a:gd name="connsiteY5" fmla="*/ 485642 h 1053125"/>
              <a:gd name="connsiteX6" fmla="*/ 38838 w 1652929"/>
              <a:gd name="connsiteY6" fmla="*/ 93756 h 1053125"/>
              <a:gd name="connsiteX7" fmla="*/ 169466 w 1652929"/>
              <a:gd name="connsiteY7" fmla="*/ 56434 h 105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2929" h="1053125">
                <a:moveTo>
                  <a:pt x="169466" y="56434"/>
                </a:moveTo>
                <a:cubicBezTo>
                  <a:pt x="415172" y="53324"/>
                  <a:pt x="1279809" y="-80415"/>
                  <a:pt x="1513074" y="75095"/>
                </a:cubicBezTo>
                <a:cubicBezTo>
                  <a:pt x="1746339" y="230605"/>
                  <a:pt x="1631262" y="846426"/>
                  <a:pt x="1569058" y="989495"/>
                </a:cubicBezTo>
                <a:cubicBezTo>
                  <a:pt x="1506854" y="1132564"/>
                  <a:pt x="1205164" y="998825"/>
                  <a:pt x="1139850" y="933511"/>
                </a:cubicBezTo>
                <a:cubicBezTo>
                  <a:pt x="1074536" y="868197"/>
                  <a:pt x="1348233" y="672254"/>
                  <a:pt x="1177172" y="597609"/>
                </a:cubicBezTo>
                <a:cubicBezTo>
                  <a:pt x="1006111" y="522964"/>
                  <a:pt x="303204" y="569618"/>
                  <a:pt x="113482" y="485642"/>
                </a:cubicBezTo>
                <a:cubicBezTo>
                  <a:pt x="-76240" y="401667"/>
                  <a:pt x="26397" y="159070"/>
                  <a:pt x="38838" y="93756"/>
                </a:cubicBezTo>
                <a:cubicBezTo>
                  <a:pt x="51279" y="28442"/>
                  <a:pt x="-76240" y="59544"/>
                  <a:pt x="169466" y="5643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15" name="Rectangle 14"/>
              <p:cNvSpPr/>
              <p:nvPr/>
            </p:nvSpPr>
            <p:spPr>
              <a:xfrm>
                <a:off x="6856847" y="2065093"/>
                <a:ext cx="18896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IE" i="1">
                              <a:solidFill>
                                <a:srgbClr val="990033"/>
                              </a:solidFill>
                              <a:latin typeface="Cambria Math"/>
                            </a:rPr>
                          </m:ctrlPr>
                        </m:dPr>
                        <m:e>
                          <m:r>
                            <a:rPr lang="en-IE" i="1">
                              <a:solidFill>
                                <a:srgbClr val="990033"/>
                              </a:solidFill>
                              <a:latin typeface="Cambria Math"/>
                            </a:rPr>
                            <m:t>2</m:t>
                          </m:r>
                          <m:r>
                            <a:rPr lang="en-IE" i="1">
                              <a:solidFill>
                                <a:srgbClr val="990033"/>
                              </a:solidFill>
                              <a:latin typeface="Cambria Math"/>
                            </a:rPr>
                            <m:t>𝑎</m:t>
                          </m:r>
                          <m:r>
                            <a:rPr lang="en-IE" i="1">
                              <a:solidFill>
                                <a:srgbClr val="990033"/>
                              </a:solidFill>
                              <a:latin typeface="Cambria Math"/>
                            </a:rPr>
                            <m:t>+</m:t>
                          </m:r>
                          <m:d>
                            <m:dPr>
                              <m:ctrlPr>
                                <a:rPr lang="en-IE" i="1">
                                  <a:solidFill>
                                    <a:srgbClr val="990033"/>
                                  </a:solidFill>
                                  <a:latin typeface="Cambria Math"/>
                                </a:rPr>
                              </m:ctrlPr>
                            </m:dPr>
                            <m:e>
                              <m:r>
                                <a:rPr lang="en-IE" i="1">
                                  <a:solidFill>
                                    <a:srgbClr val="990033"/>
                                  </a:solidFill>
                                  <a:latin typeface="Cambria Math"/>
                                </a:rPr>
                                <m:t>𝑛</m:t>
                              </m:r>
                              <m:r>
                                <a:rPr lang="en-IE" i="1">
                                  <a:solidFill>
                                    <a:srgbClr val="990033"/>
                                  </a:solidFill>
                                  <a:latin typeface="Cambria Math"/>
                                </a:rPr>
                                <m:t>−1</m:t>
                              </m:r>
                            </m:e>
                          </m:d>
                          <m:r>
                            <a:rPr lang="en-IE" i="1">
                              <a:solidFill>
                                <a:srgbClr val="990033"/>
                              </a:solidFill>
                              <a:latin typeface="Cambria Math"/>
                            </a:rPr>
                            <m:t>𝑑</m:t>
                          </m:r>
                        </m:e>
                      </m:d>
                    </m:oMath>
                  </m:oMathPara>
                </a14:m>
                <a:endParaRPr lang="en-IE" dirty="0">
                  <a:solidFill>
                    <a:srgbClr val="990033"/>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6856847" y="2065093"/>
                <a:ext cx="1889620" cy="369332"/>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043608" y="2065093"/>
                <a:ext cx="1942519" cy="369332"/>
              </a:xfrm>
              <a:prstGeom prst="rect">
                <a:avLst/>
              </a:prstGeom>
            </p:spPr>
            <p:txBody>
              <a:bodyPr wrap="none">
                <a:spAutoFit/>
              </a:bodyPr>
              <a:lstStyle/>
              <a:p>
                <a14:m>
                  <m:oMath xmlns:m="http://schemas.openxmlformats.org/officeDocument/2006/math">
                    <m:d>
                      <m:dPr>
                        <m:begChr m:val="{"/>
                        <m:endChr m:val="}"/>
                        <m:ctrlPr>
                          <a:rPr lang="en-IE" i="1">
                            <a:solidFill>
                              <a:srgbClr val="990033"/>
                            </a:solidFill>
                            <a:latin typeface="Cambria Math"/>
                          </a:rPr>
                        </m:ctrlPr>
                      </m:dPr>
                      <m:e>
                        <m:r>
                          <a:rPr lang="en-IE" i="1">
                            <a:solidFill>
                              <a:srgbClr val="990033"/>
                            </a:solidFill>
                            <a:latin typeface="Cambria Math"/>
                          </a:rPr>
                          <m:t>2</m:t>
                        </m:r>
                        <m:r>
                          <a:rPr lang="en-IE" i="1">
                            <a:solidFill>
                              <a:srgbClr val="990033"/>
                            </a:solidFill>
                            <a:latin typeface="Cambria Math"/>
                          </a:rPr>
                          <m:t>𝑎</m:t>
                        </m:r>
                        <m:r>
                          <a:rPr lang="en-IE" i="1">
                            <a:solidFill>
                              <a:srgbClr val="990033"/>
                            </a:solidFill>
                            <a:latin typeface="Cambria Math"/>
                          </a:rPr>
                          <m:t>+</m:t>
                        </m:r>
                        <m:d>
                          <m:dPr>
                            <m:ctrlPr>
                              <a:rPr lang="en-IE" i="1">
                                <a:solidFill>
                                  <a:srgbClr val="990033"/>
                                </a:solidFill>
                                <a:latin typeface="Cambria Math"/>
                              </a:rPr>
                            </m:ctrlPr>
                          </m:dPr>
                          <m:e>
                            <m:r>
                              <a:rPr lang="en-IE" i="1">
                                <a:solidFill>
                                  <a:srgbClr val="990033"/>
                                </a:solidFill>
                                <a:latin typeface="Cambria Math"/>
                              </a:rPr>
                              <m:t>𝑛</m:t>
                            </m:r>
                            <m:r>
                              <a:rPr lang="en-IE" i="1">
                                <a:solidFill>
                                  <a:srgbClr val="990033"/>
                                </a:solidFill>
                                <a:latin typeface="Cambria Math"/>
                              </a:rPr>
                              <m:t>−1</m:t>
                            </m:r>
                          </m:e>
                        </m:d>
                        <m:r>
                          <a:rPr lang="en-IE" i="1">
                            <a:solidFill>
                              <a:srgbClr val="990033"/>
                            </a:solidFill>
                            <a:latin typeface="Cambria Math"/>
                          </a:rPr>
                          <m:t>𝑑</m:t>
                        </m:r>
                      </m:e>
                    </m:d>
                  </m:oMath>
                </a14:m>
                <a:r>
                  <a:rPr lang="en-IE" dirty="0" smtClean="0">
                    <a:solidFill>
                      <a:srgbClr val="990033"/>
                    </a:solidFill>
                  </a:rPr>
                  <a:t> </a:t>
                </a:r>
                <a:r>
                  <a:rPr lang="en-IE" dirty="0">
                    <a:solidFill>
                      <a:srgbClr val="990033"/>
                    </a:solidFill>
                  </a:rPr>
                  <a:t>+</a:t>
                </a:r>
              </a:p>
            </p:txBody>
          </p:sp>
        </mc:Choice>
        <mc:Fallback xmlns="">
          <p:sp>
            <p:nvSpPr>
              <p:cNvPr id="2" name="Rectangle 1"/>
              <p:cNvSpPr>
                <a:spLocks noRot="1" noChangeAspect="1" noMove="1" noResize="1" noEditPoints="1" noAdjustHandles="1" noChangeArrowheads="1" noChangeShapeType="1" noTextEdit="1"/>
              </p:cNvSpPr>
              <p:nvPr/>
            </p:nvSpPr>
            <p:spPr>
              <a:xfrm>
                <a:off x="1043608" y="2065093"/>
                <a:ext cx="1942519" cy="369332"/>
              </a:xfrm>
              <a:prstGeom prst="rect">
                <a:avLst/>
              </a:prstGeom>
              <a:blipFill rotWithShape="1">
                <a:blip r:embed="rId6"/>
                <a:stretch>
                  <a:fillRect t="-8333" r="-1881" b="-26667"/>
                </a:stretch>
              </a:blipFill>
            </p:spPr>
            <p:txBody>
              <a:bodyPr/>
              <a:lstStyle/>
              <a:p>
                <a:r>
                  <a:rPr lang="en-IE">
                    <a:noFill/>
                  </a:rPr>
                  <a:t> </a:t>
                </a:r>
              </a:p>
            </p:txBody>
          </p:sp>
        </mc:Fallback>
      </mc:AlternateContent>
      <p:grpSp>
        <p:nvGrpSpPr>
          <p:cNvPr id="14" name="Group 13"/>
          <p:cNvGrpSpPr/>
          <p:nvPr/>
        </p:nvGrpSpPr>
        <p:grpSpPr>
          <a:xfrm>
            <a:off x="8783960" y="764704"/>
            <a:ext cx="7198544" cy="4572000"/>
            <a:chOff x="8783960" y="764704"/>
            <a:chExt cx="7198544" cy="4572000"/>
          </a:xfrm>
        </p:grpSpPr>
        <p:sp>
          <p:nvSpPr>
            <p:cNvPr id="16" name="Snip Single Corner Rectangle 15"/>
            <p:cNvSpPr/>
            <p:nvPr/>
          </p:nvSpPr>
          <p:spPr>
            <a:xfrm flipH="1">
              <a:off x="8783960" y="2518267"/>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t>Page 22</a:t>
              </a:r>
              <a:endParaRPr lang="en-IE" dirty="0"/>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06800" y="764704"/>
              <a:ext cx="6775704"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428184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6"/>
                                        </p:tgtEl>
                                      </p:cBhvr>
                                    </p:animEffect>
                                    <p:set>
                                      <p:cBhvr>
                                        <p:cTn id="57" dur="1" fill="hold">
                                          <p:stCondLst>
                                            <p:cond delay="499"/>
                                          </p:stCondLst>
                                        </p:cTn>
                                        <p:tgtEl>
                                          <p:spTgt spid="6"/>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9"/>
                                        </p:tgtEl>
                                      </p:cBhvr>
                                    </p:animEffect>
                                    <p:set>
                                      <p:cBhvr>
                                        <p:cTn id="60" dur="1" fill="hold">
                                          <p:stCondLst>
                                            <p:cond delay="499"/>
                                          </p:stCondLst>
                                        </p:cTn>
                                        <p:tgtEl>
                                          <p:spTgt spid="9"/>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3"/>
                                        </p:tgtEl>
                                      </p:cBhvr>
                                    </p:animEffect>
                                    <p:set>
                                      <p:cBhvr>
                                        <p:cTn id="66" dur="1" fill="hold">
                                          <p:stCondLst>
                                            <p:cond delay="499"/>
                                          </p:stCondLst>
                                        </p:cTn>
                                        <p:tgtEl>
                                          <p:spTgt spid="13"/>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5">
                                            <p:txEl>
                                              <p:pRg st="7" end="7"/>
                                            </p:txEl>
                                          </p:spTgt>
                                        </p:tgtEl>
                                        <p:attrNameLst>
                                          <p:attrName>style.visibility</p:attrName>
                                        </p:attrNameLst>
                                      </p:cBhvr>
                                      <p:to>
                                        <p:strVal val="visible"/>
                                      </p:to>
                                    </p:set>
                                    <p:animEffect transition="in" filter="fade">
                                      <p:cBhvr>
                                        <p:cTn id="69" dur="500"/>
                                        <p:tgtEl>
                                          <p:spTgt spid="5">
                                            <p:txEl>
                                              <p:pRg st="7" end="7"/>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
                                            <p:txEl>
                                              <p:pRg st="9" end="9"/>
                                            </p:txEl>
                                          </p:spTgt>
                                        </p:tgtEl>
                                        <p:attrNameLst>
                                          <p:attrName>style.visibility</p:attrName>
                                        </p:attrNameLst>
                                      </p:cBhvr>
                                      <p:to>
                                        <p:strVal val="visible"/>
                                      </p:to>
                                    </p:set>
                                    <p:animEffect transition="in" filter="fade">
                                      <p:cBhvr>
                                        <p:cTn id="74" dur="500"/>
                                        <p:tgtEl>
                                          <p:spTgt spid="5">
                                            <p:txEl>
                                              <p:pRg st="9" end="9"/>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5">
                                            <p:txEl>
                                              <p:pRg st="11" end="11"/>
                                            </p:txEl>
                                          </p:spTgt>
                                        </p:tgtEl>
                                        <p:attrNameLst>
                                          <p:attrName>style.visibility</p:attrName>
                                        </p:attrNameLst>
                                      </p:cBhvr>
                                      <p:to>
                                        <p:strVal val="visible"/>
                                      </p:to>
                                    </p:set>
                                    <p:animEffect transition="in" filter="fade">
                                      <p:cBhvr>
                                        <p:cTn id="79"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0" restart="whenNotActive" fill="hold" evtFilter="cancelBubble" nodeType="interactiveSeq">
                <p:stCondLst>
                  <p:cond evt="onClick" delay="0">
                    <p:tgtEl>
                      <p:spTgt spid="14"/>
                    </p:tgtEl>
                  </p:cond>
                </p:stCondLst>
                <p:endSync evt="end" delay="0">
                  <p:rtn val="all"/>
                </p:endSync>
                <p:childTnLst>
                  <p:par>
                    <p:cTn id="81" fill="hold">
                      <p:stCondLst>
                        <p:cond delay="0"/>
                      </p:stCondLst>
                      <p:childTnLst>
                        <p:par>
                          <p:cTn id="82" fill="hold">
                            <p:stCondLst>
                              <p:cond delay="0"/>
                            </p:stCondLst>
                            <p:childTnLst>
                              <p:par>
                                <p:cTn id="83" presetID="35" presetClass="path" presetSubtype="0" accel="50000" decel="50000" fill="hold" nodeType="clickEffect">
                                  <p:stCondLst>
                                    <p:cond delay="0"/>
                                  </p:stCondLst>
                                  <p:childTnLst>
                                    <p:animMotion origin="layout" path="M 4.16667E-6 -3.7037E-6 L -0.93386 0.00394 " pathEditMode="relative" rAng="0" ptsTypes="AA">
                                      <p:cBhvr>
                                        <p:cTn id="84" dur="2000" fill="hold"/>
                                        <p:tgtEl>
                                          <p:spTgt spid="14"/>
                                        </p:tgtEl>
                                        <p:attrNameLst>
                                          <p:attrName>ppt_x</p:attrName>
                                          <p:attrName>ppt_y</p:attrName>
                                        </p:attrNameLst>
                                      </p:cBhvr>
                                      <p:rCtr x="-46701" y="185"/>
                                    </p:animMotion>
                                  </p:childTnLst>
                                </p:cTn>
                              </p:par>
                            </p:childTnLst>
                          </p:cTn>
                        </p:par>
                      </p:childTnLst>
                    </p:cTn>
                  </p:par>
                  <p:par>
                    <p:cTn id="85" fill="hold">
                      <p:stCondLst>
                        <p:cond delay="indefinite"/>
                      </p:stCondLst>
                      <p:childTnLst>
                        <p:par>
                          <p:cTn id="86" fill="hold">
                            <p:stCondLst>
                              <p:cond delay="0"/>
                            </p:stCondLst>
                            <p:childTnLst>
                              <p:par>
                                <p:cTn id="87" presetID="63" presetClass="path" presetSubtype="0" accel="50000" decel="50000" fill="hold" nodeType="clickEffect">
                                  <p:stCondLst>
                                    <p:cond delay="0"/>
                                  </p:stCondLst>
                                  <p:childTnLst>
                                    <p:animMotion origin="layout" path="M -0.93385 0.00393 L 0.00018 1.48148E-6 " pathEditMode="relative" rAng="0" ptsTypes="AA">
                                      <p:cBhvr>
                                        <p:cTn id="88" dur="2000" fill="hold"/>
                                        <p:tgtEl>
                                          <p:spTgt spid="14"/>
                                        </p:tgtEl>
                                        <p:attrNameLst>
                                          <p:attrName>ppt_x</p:attrName>
                                          <p:attrName>ppt_y</p:attrName>
                                        </p:attrNameLst>
                                      </p:cBhvr>
                                      <p:rCtr x="46701" y="-208"/>
                                    </p:animMotion>
                                  </p:childTnLst>
                                </p:cTn>
                              </p:par>
                            </p:childTnLst>
                          </p:cTn>
                        </p:par>
                      </p:childTnLst>
                    </p:cTn>
                  </p:par>
                </p:childTnLst>
              </p:cTn>
              <p:nextCondLst>
                <p:cond evt="onClick" delay="0">
                  <p:tgtEl>
                    <p:spTgt spid="14"/>
                  </p:tgtEl>
                </p:cond>
              </p:nextCondLst>
            </p:seq>
          </p:childTnLst>
        </p:cTn>
      </p:par>
    </p:tnLst>
    <p:bldLst>
      <p:bldP spid="5" grpId="0" uiExpand="1" build="p"/>
      <p:bldP spid="6" grpId="0" animBg="1"/>
      <p:bldP spid="6" grpId="1" animBg="1"/>
      <p:bldP spid="9" grpId="0" animBg="1"/>
      <p:bldP spid="9" grpId="1" animBg="1"/>
      <p:bldP spid="10" grpId="0"/>
      <p:bldP spid="12" grpId="0"/>
      <p:bldP spid="11" grpId="0" animBg="1"/>
      <p:bldP spid="11" grpId="1" animBg="1"/>
      <p:bldP spid="13" grpId="0" animBg="1"/>
      <p:bldP spid="13" grpId="1" animBg="1"/>
      <p:bldP spid="15"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rgbClr val="990033"/>
                </a:solidFill>
              </a:rPr>
              <a:t>Index</a:t>
            </a:r>
            <a:endParaRPr lang="en-IE" b="1" dirty="0">
              <a:solidFill>
                <a:srgbClr val="990033"/>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412886835"/>
              </p:ext>
            </p:extLst>
          </p:nvPr>
        </p:nvGraphicFramePr>
        <p:xfrm>
          <a:off x="647564" y="939492"/>
          <a:ext cx="7848872" cy="3024000"/>
        </p:xfrm>
        <a:graphic>
          <a:graphicData uri="http://schemas.openxmlformats.org/drawingml/2006/table">
            <a:tbl>
              <a:tblPr firstRow="1" bandRow="1">
                <a:tableStyleId>{2D5ABB26-0587-4C30-8999-92F81FD0307C}</a:tableStyleId>
              </a:tblPr>
              <a:tblGrid>
                <a:gridCol w="1408772"/>
                <a:gridCol w="6440100"/>
              </a:tblGrid>
              <a:tr h="756000">
                <a:tc>
                  <a:txBody>
                    <a:bodyPr/>
                    <a:lstStyle/>
                    <a:p>
                      <a:pPr algn="l"/>
                      <a:r>
                        <a:rPr lang="en-IE" sz="2000" dirty="0" smtClean="0">
                          <a:solidFill>
                            <a:srgbClr val="990033"/>
                          </a:solidFill>
                        </a:rPr>
                        <a:t>Section A: </a:t>
                      </a:r>
                      <a:endParaRPr lang="en-IE" sz="2000" dirty="0">
                        <a:solidFill>
                          <a:srgbClr val="990033"/>
                        </a:solidFill>
                      </a:endParaRPr>
                    </a:p>
                  </a:txBody>
                  <a:tcPr anchor="ctr"/>
                </a:tc>
                <a:tc>
                  <a:txBody>
                    <a:bodyPr/>
                    <a:lstStyle/>
                    <a:p>
                      <a:pPr algn="l"/>
                      <a:r>
                        <a:rPr lang="en-IE" sz="2000" b="0" i="0" u="none" strike="noStrike" kern="1200" baseline="0" dirty="0" smtClean="0">
                          <a:solidFill>
                            <a:srgbClr val="990033"/>
                          </a:solidFill>
                          <a:latin typeface="+mn-lt"/>
                          <a:ea typeface="+mn-ea"/>
                          <a:cs typeface="+mn-cs"/>
                        </a:rPr>
                        <a:t>To find the sum of first n terms of an arithmetic series</a:t>
                      </a:r>
                    </a:p>
                  </a:txBody>
                  <a:tcPr anchor="ctr"/>
                </a:tc>
              </a:tr>
              <a:tr h="756000">
                <a:tc>
                  <a:txBody>
                    <a:bodyPr/>
                    <a:lstStyle/>
                    <a:p>
                      <a:pPr algn="l"/>
                      <a:r>
                        <a:rPr lang="en-IE" sz="2000" dirty="0" smtClean="0">
                          <a:solidFill>
                            <a:srgbClr val="990033"/>
                          </a:solidFill>
                        </a:rPr>
                        <a:t>Section B: </a:t>
                      </a:r>
                      <a:endParaRPr lang="en-IE" sz="2000" dirty="0">
                        <a:solidFill>
                          <a:srgbClr val="990033"/>
                        </a:solidFill>
                      </a:endParaRPr>
                    </a:p>
                  </a:txBody>
                  <a:tcPr anchor="ctr"/>
                </a:tc>
                <a:tc>
                  <a:txBody>
                    <a:bodyPr/>
                    <a:lstStyle/>
                    <a:p>
                      <a:pPr algn="l"/>
                      <a:r>
                        <a:rPr lang="en-IE" sz="2000" b="0" i="0" u="none" strike="noStrike" kern="1200" baseline="0" dirty="0" smtClean="0">
                          <a:solidFill>
                            <a:srgbClr val="990033"/>
                          </a:solidFill>
                          <a:latin typeface="+mn-lt"/>
                          <a:ea typeface="+mn-ea"/>
                          <a:cs typeface="+mn-cs"/>
                        </a:rPr>
                        <a:t>To further develop the concept of </a:t>
                      </a:r>
                      <a:r>
                        <a:rPr lang="en-IE" sz="2000" b="0" i="0" u="none" strike="noStrike" kern="1200" baseline="0" dirty="0" err="1" smtClean="0">
                          <a:solidFill>
                            <a:srgbClr val="990033"/>
                          </a:solidFill>
                          <a:latin typeface="+mn-lt"/>
                          <a:ea typeface="+mn-ea"/>
                          <a:cs typeface="+mn-cs"/>
                        </a:rPr>
                        <a:t>S</a:t>
                      </a:r>
                      <a:r>
                        <a:rPr lang="en-IE" sz="2000" b="0" i="0" u="none" strike="noStrike" kern="1200" baseline="-25000" dirty="0" err="1" smtClean="0">
                          <a:solidFill>
                            <a:srgbClr val="990033"/>
                          </a:solidFill>
                          <a:latin typeface="+mn-lt"/>
                          <a:ea typeface="+mn-ea"/>
                          <a:cs typeface="+mn-cs"/>
                        </a:rPr>
                        <a:t>n</a:t>
                      </a:r>
                      <a:r>
                        <a:rPr lang="en-IE" sz="2000" b="0" i="0" u="none" strike="noStrike" kern="1200" baseline="-25000" dirty="0" smtClean="0">
                          <a:solidFill>
                            <a:srgbClr val="990033"/>
                          </a:solidFill>
                          <a:latin typeface="+mn-lt"/>
                          <a:ea typeface="+mn-ea"/>
                          <a:cs typeface="+mn-cs"/>
                        </a:rPr>
                        <a:t> </a:t>
                      </a:r>
                      <a:r>
                        <a:rPr lang="en-IE" sz="2000" b="0" i="0" u="none" strike="noStrike" kern="1200" baseline="0" dirty="0" smtClean="0">
                          <a:solidFill>
                            <a:srgbClr val="990033"/>
                          </a:solidFill>
                          <a:latin typeface="+mn-lt"/>
                          <a:ea typeface="+mn-ea"/>
                          <a:cs typeface="+mn-cs"/>
                        </a:rPr>
                        <a:t>of an arithmetic series</a:t>
                      </a:r>
                    </a:p>
                  </a:txBody>
                  <a:tcPr anchor="ctr"/>
                </a:tc>
              </a:tr>
              <a:tr h="756000">
                <a:tc>
                  <a:txBody>
                    <a:bodyPr/>
                    <a:lstStyle/>
                    <a:p>
                      <a:pPr algn="l"/>
                      <a:r>
                        <a:rPr lang="en-IE" sz="2000" dirty="0" smtClean="0">
                          <a:solidFill>
                            <a:srgbClr val="990033"/>
                          </a:solidFill>
                        </a:rPr>
                        <a:t>Reflection</a:t>
                      </a:r>
                      <a:endParaRPr lang="en-IE" sz="2000" dirty="0">
                        <a:solidFill>
                          <a:srgbClr val="990033"/>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2000" dirty="0">
                        <a:solidFill>
                          <a:srgbClr val="990033"/>
                        </a:solidFill>
                      </a:endParaRPr>
                    </a:p>
                  </a:txBody>
                  <a:tcPr anchor="ctr"/>
                </a:tc>
              </a:tr>
              <a:tr h="756000">
                <a:tc>
                  <a:txBody>
                    <a:bodyPr/>
                    <a:lstStyle/>
                    <a:p>
                      <a:pPr algn="l"/>
                      <a:r>
                        <a:rPr lang="en-IE" sz="2000" dirty="0" smtClean="0">
                          <a:solidFill>
                            <a:srgbClr val="990033"/>
                          </a:solidFill>
                        </a:rPr>
                        <a:t>Appendix</a:t>
                      </a:r>
                      <a:endParaRPr lang="en-IE" sz="2000" dirty="0">
                        <a:solidFill>
                          <a:srgbClr val="990033"/>
                        </a:solidFill>
                      </a:endParaRPr>
                    </a:p>
                  </a:txBody>
                  <a:tcPr anchor="ctr"/>
                </a:tc>
                <a:tc>
                  <a:txBody>
                    <a:bodyPr/>
                    <a:lstStyle/>
                    <a:p>
                      <a:pPr algn="l"/>
                      <a:r>
                        <a:rPr lang="en-IE" sz="2000" b="0" i="0" u="none" strike="noStrike" kern="1200" baseline="0" dirty="0" smtClean="0">
                          <a:solidFill>
                            <a:srgbClr val="990033"/>
                          </a:solidFill>
                          <a:latin typeface="+mn-lt"/>
                          <a:ea typeface="+mn-ea"/>
                          <a:cs typeface="+mn-cs"/>
                        </a:rPr>
                        <a:t>Proof of Formula for arithmetic series</a:t>
                      </a:r>
                    </a:p>
                  </a:txBody>
                  <a:tcPr anchor="ctr"/>
                </a:tc>
              </a:tr>
            </a:tbl>
          </a:graphicData>
        </a:graphic>
      </p:graphicFrame>
    </p:spTree>
    <p:extLst>
      <p:ext uri="{BB962C8B-B14F-4D97-AF65-F5344CB8AC3E}">
        <p14:creationId xmlns:p14="http://schemas.microsoft.com/office/powerpoint/2010/main" val="1943408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solidFill>
                  <a:srgbClr val="990033"/>
                </a:solidFill>
              </a:rPr>
              <a:t>Section A</a:t>
            </a:r>
            <a:r>
              <a:rPr lang="en-IE" b="1" dirty="0" smtClean="0">
                <a:solidFill>
                  <a:srgbClr val="990033"/>
                </a:solidFill>
              </a:rPr>
              <a:t>: Introduction</a:t>
            </a:r>
            <a:endParaRPr lang="en-IE" dirty="0"/>
          </a:p>
        </p:txBody>
      </p:sp>
      <p:sp>
        <p:nvSpPr>
          <p:cNvPr id="6" name="Rectangle 5"/>
          <p:cNvSpPr/>
          <p:nvPr/>
        </p:nvSpPr>
        <p:spPr>
          <a:xfrm>
            <a:off x="467544" y="737398"/>
            <a:ext cx="8064896" cy="5324535"/>
          </a:xfrm>
          <a:prstGeom prst="rect">
            <a:avLst/>
          </a:prstGeom>
        </p:spPr>
        <p:txBody>
          <a:bodyPr wrap="square">
            <a:spAutoFit/>
          </a:bodyPr>
          <a:lstStyle/>
          <a:p>
            <a:pPr marL="342900" indent="-342900">
              <a:buFont typeface="Arial" pitchFamily="34" charset="0"/>
              <a:buChar char="•"/>
            </a:pPr>
            <a:r>
              <a:rPr lang="en-IE" sz="2000" dirty="0" smtClean="0">
                <a:solidFill>
                  <a:srgbClr val="990033"/>
                </a:solidFill>
              </a:rPr>
              <a:t>Try this question with or without your calculator. </a:t>
            </a:r>
          </a:p>
          <a:p>
            <a:pPr indent="363538"/>
            <a:endParaRPr lang="en-IE" sz="2000" dirty="0">
              <a:solidFill>
                <a:srgbClr val="990033"/>
              </a:solidFill>
            </a:endParaRPr>
          </a:p>
          <a:p>
            <a:pPr indent="363538"/>
            <a:r>
              <a:rPr lang="en-IE" sz="2000" dirty="0" smtClean="0">
                <a:solidFill>
                  <a:srgbClr val="990033"/>
                </a:solidFill>
              </a:rPr>
              <a:t>If Seán saves €40 for the first week and increases this amount by €5 per </a:t>
            </a:r>
            <a:endParaRPr lang="en-IE" sz="2000" dirty="0">
              <a:solidFill>
                <a:srgbClr val="990033"/>
              </a:solidFill>
            </a:endParaRPr>
          </a:p>
          <a:p>
            <a:pPr indent="363538"/>
            <a:r>
              <a:rPr lang="en-IE" sz="2000" dirty="0" smtClean="0">
                <a:solidFill>
                  <a:srgbClr val="990033"/>
                </a:solidFill>
              </a:rPr>
              <a:t>      week each week thereafter </a:t>
            </a:r>
          </a:p>
          <a:p>
            <a:pPr indent="363538"/>
            <a:endParaRPr lang="en-IE" sz="2000" dirty="0">
              <a:solidFill>
                <a:srgbClr val="990033"/>
              </a:solidFill>
            </a:endParaRPr>
          </a:p>
          <a:p>
            <a:pPr indent="363538"/>
            <a:r>
              <a:rPr lang="en-IE" sz="2000" dirty="0">
                <a:solidFill>
                  <a:srgbClr val="990033"/>
                </a:solidFill>
              </a:rPr>
              <a:t>(</a:t>
            </a:r>
            <a:r>
              <a:rPr lang="en-IE" sz="2000" dirty="0" err="1">
                <a:solidFill>
                  <a:srgbClr val="990033"/>
                </a:solidFill>
              </a:rPr>
              <a:t>i</a:t>
            </a:r>
            <a:r>
              <a:rPr lang="en-IE" sz="2000" dirty="0" smtClean="0">
                <a:solidFill>
                  <a:srgbClr val="990033"/>
                </a:solidFill>
              </a:rPr>
              <a:t>) how much will he save in the10</a:t>
            </a:r>
            <a:r>
              <a:rPr lang="en-IE" sz="2000" baseline="30000" dirty="0" smtClean="0">
                <a:solidFill>
                  <a:srgbClr val="990033"/>
                </a:solidFill>
              </a:rPr>
              <a:t>th</a:t>
            </a:r>
            <a:r>
              <a:rPr lang="en-IE" sz="2000" dirty="0" smtClean="0">
                <a:solidFill>
                  <a:srgbClr val="990033"/>
                </a:solidFill>
              </a:rPr>
              <a:t> week</a:t>
            </a:r>
            <a:r>
              <a:rPr lang="en-IE" sz="2000" dirty="0">
                <a:solidFill>
                  <a:srgbClr val="990033"/>
                </a:solidFill>
              </a:rPr>
              <a:t>?</a:t>
            </a:r>
          </a:p>
          <a:p>
            <a:pPr indent="363538"/>
            <a:endParaRPr lang="en-IE" sz="2000" dirty="0" smtClean="0">
              <a:solidFill>
                <a:srgbClr val="990033"/>
              </a:solidFill>
            </a:endParaRPr>
          </a:p>
          <a:p>
            <a:pPr indent="363538"/>
            <a:r>
              <a:rPr lang="en-IE" sz="2000" dirty="0" smtClean="0">
                <a:solidFill>
                  <a:srgbClr val="990033"/>
                </a:solidFill>
              </a:rPr>
              <a:t>(</a:t>
            </a:r>
            <a:r>
              <a:rPr lang="en-IE" sz="2000" dirty="0">
                <a:solidFill>
                  <a:srgbClr val="990033"/>
                </a:solidFill>
              </a:rPr>
              <a:t>ii</a:t>
            </a:r>
            <a:r>
              <a:rPr lang="en-IE" sz="2000" dirty="0" smtClean="0">
                <a:solidFill>
                  <a:srgbClr val="990033"/>
                </a:solidFill>
              </a:rPr>
              <a:t>) how much in total will he have saved after the first 10 weeks? </a:t>
            </a: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Which answer is bigger and why?</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The amount Seán saved in the </a:t>
            </a:r>
            <a:r>
              <a:rPr lang="x-none" sz="2000" smtClean="0">
                <a:solidFill>
                  <a:srgbClr val="990033"/>
                </a:solidFill>
              </a:rPr>
              <a:t>10</a:t>
            </a:r>
            <a:r>
              <a:rPr lang="en-IE" sz="2000" baseline="30000" dirty="0" err="1" smtClean="0">
                <a:solidFill>
                  <a:srgbClr val="990033"/>
                </a:solidFill>
              </a:rPr>
              <a:t>th</a:t>
            </a:r>
            <a:r>
              <a:rPr lang="en-IE" sz="2000" dirty="0" smtClean="0">
                <a:solidFill>
                  <a:srgbClr val="990033"/>
                </a:solidFill>
              </a:rPr>
              <a:t> week is known as the 10</a:t>
            </a:r>
            <a:r>
              <a:rPr lang="en-IE" sz="2000" baseline="30000" dirty="0" smtClean="0">
                <a:solidFill>
                  <a:srgbClr val="990033"/>
                </a:solidFill>
              </a:rPr>
              <a:t>th</a:t>
            </a:r>
            <a:r>
              <a:rPr lang="en-IE" sz="2000" dirty="0" smtClean="0">
                <a:solidFill>
                  <a:srgbClr val="990033"/>
                </a:solidFill>
              </a:rPr>
              <a:t> term of the series and the total amount he had saved in the first 10 weeks is known as the sum of the first ten terms (or the partial sum) of the series. </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Is there a relationship between arithmetic sequences and series and if so what is it</a:t>
            </a:r>
            <a:r>
              <a:rPr lang="en-IE" sz="2000" dirty="0">
                <a:solidFill>
                  <a:srgbClr val="990033"/>
                </a:solidFill>
              </a:rPr>
              <a:t>?</a:t>
            </a:r>
          </a:p>
        </p:txBody>
      </p:sp>
      <p:grpSp>
        <p:nvGrpSpPr>
          <p:cNvPr id="4" name="Group 3"/>
          <p:cNvGrpSpPr/>
          <p:nvPr/>
        </p:nvGrpSpPr>
        <p:grpSpPr>
          <a:xfrm>
            <a:off x="8784000" y="873066"/>
            <a:ext cx="8530078" cy="5289861"/>
            <a:chOff x="8784000" y="873066"/>
            <a:chExt cx="8530078" cy="5289861"/>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3" t="727"/>
            <a:stretch/>
          </p:blipFill>
          <p:spPr bwMode="auto">
            <a:xfrm>
              <a:off x="9144000" y="873066"/>
              <a:ext cx="8170078" cy="5289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rot="16200000">
              <a:off x="8154000"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grpSp>
    </p:spTree>
    <p:extLst>
      <p:ext uri="{BB962C8B-B14F-4D97-AF65-F5344CB8AC3E}">
        <p14:creationId xmlns:p14="http://schemas.microsoft.com/office/powerpoint/2010/main" val="266688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animEffect transition="in" filter="fade">
                                      <p:cBhvr>
                                        <p:cTn id="7" dur="500"/>
                                        <p:tgtEl>
                                          <p:spTgt spid="6">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1" end="11"/>
                                            </p:txEl>
                                          </p:spTgt>
                                        </p:tgtEl>
                                        <p:attrNameLst>
                                          <p:attrName>style.visibility</p:attrName>
                                        </p:attrNameLst>
                                      </p:cBhvr>
                                      <p:to>
                                        <p:strVal val="visible"/>
                                      </p:to>
                                    </p:set>
                                    <p:animEffect transition="in" filter="fade">
                                      <p:cBhvr>
                                        <p:cTn id="12" dur="500"/>
                                        <p:tgtEl>
                                          <p:spTgt spid="6">
                                            <p:txEl>
                                              <p:pRg st="11" end="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3" end="13"/>
                                            </p:txEl>
                                          </p:spTgt>
                                        </p:tgtEl>
                                        <p:attrNameLst>
                                          <p:attrName>style.visibility</p:attrName>
                                        </p:attrNameLst>
                                      </p:cBhvr>
                                      <p:to>
                                        <p:strVal val="visible"/>
                                      </p:to>
                                    </p:set>
                                    <p:animEffect transition="in" filter="fade">
                                      <p:cBhvr>
                                        <p:cTn id="17"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0.00018 7.40741E-7 L -0.93038 7.40741E-7 " pathEditMode="relative" rAng="0" ptsTypes="AA">
                                      <p:cBhvr>
                                        <p:cTn id="22" dur="2000" fill="hold"/>
                                        <p:tgtEl>
                                          <p:spTgt spid="4"/>
                                        </p:tgtEl>
                                        <p:attrNameLst>
                                          <p:attrName>ppt_x</p:attrName>
                                          <p:attrName>ppt_y</p:attrName>
                                        </p:attrNameLst>
                                      </p:cBhvr>
                                      <p:rCtr x="-46510" y="0"/>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0.93038 7.40741E-7 L -0.00018 0.00347 " pathEditMode="relative" rAng="0" ptsTypes="AA">
                                      <p:cBhvr>
                                        <p:cTn id="26"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solidFill>
                  <a:srgbClr val="990033"/>
                </a:solidFill>
              </a:rPr>
              <a:t>Section A</a:t>
            </a:r>
            <a:r>
              <a:rPr lang="en-IE" b="1" dirty="0" smtClean="0">
                <a:solidFill>
                  <a:srgbClr val="990033"/>
                </a:solidFill>
              </a:rPr>
              <a:t>: Introduction</a:t>
            </a:r>
            <a:endParaRPr lang="en-IE" dirty="0"/>
          </a:p>
        </p:txBody>
      </p:sp>
      <mc:AlternateContent xmlns:mc="http://schemas.openxmlformats.org/markup-compatibility/2006" xmlns:a14="http://schemas.microsoft.com/office/drawing/2010/main">
        <mc:Choice Requires="a14">
          <p:sp>
            <p:nvSpPr>
              <p:cNvPr id="6" name="Rectangle 5"/>
              <p:cNvSpPr/>
              <p:nvPr/>
            </p:nvSpPr>
            <p:spPr>
              <a:xfrm>
                <a:off x="467544" y="737398"/>
                <a:ext cx="8064896" cy="5541838"/>
              </a:xfrm>
              <a:prstGeom prst="rect">
                <a:avLst/>
              </a:prstGeom>
            </p:spPr>
            <p:txBody>
              <a:bodyPr wrap="square">
                <a:spAutoFit/>
              </a:bodyPr>
              <a:lstStyle/>
              <a:p>
                <a:pPr marL="342900" indent="-342900">
                  <a:buFont typeface="Arial" pitchFamily="34" charset="0"/>
                  <a:buChar char="•"/>
                </a:pPr>
                <a:r>
                  <a:rPr lang="en-IE" sz="2000" dirty="0" smtClean="0">
                    <a:solidFill>
                      <a:srgbClr val="990033"/>
                    </a:solidFill>
                  </a:rPr>
                  <a:t>Emily earned €20,000 in her first year of employment and got an annual increase of €</a:t>
                </a:r>
                <a:r>
                  <a:rPr lang="en-IE" sz="2000" dirty="0">
                    <a:solidFill>
                      <a:srgbClr val="990033"/>
                    </a:solidFill>
                  </a:rPr>
                  <a:t>4.000</a:t>
                </a:r>
                <a:r>
                  <a:rPr lang="en-IE" sz="2000" dirty="0" smtClean="0">
                    <a:solidFill>
                      <a:srgbClr val="990033"/>
                    </a:solidFill>
                  </a:rPr>
                  <a:t>, thereafter. How much will she earn in the eighth year of her employment and how much will her total earnings be in the first eight years? </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Does this seem like a reasonable answer? Explain.</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If we need to calculate Emily’s earnings over thirty years we will need a less time consuming and more robust technique.  </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The formula for the sum of the first n terms of an arithmetic series is</a:t>
                </a:r>
              </a:p>
              <a:p>
                <a:pPr/>
                <a14:m>
                  <m:oMathPara xmlns:m="http://schemas.openxmlformats.org/officeDocument/2006/math">
                    <m:oMathParaPr>
                      <m:jc m:val="centerGroup"/>
                    </m:oMathParaPr>
                    <m:oMath xmlns:m="http://schemas.openxmlformats.org/officeDocument/2006/math">
                      <m:sSub>
                        <m:sSubPr>
                          <m:ctrlPr>
                            <a:rPr lang="en-IE" sz="2000" i="1" smtClean="0">
                              <a:solidFill>
                                <a:srgbClr val="990033"/>
                              </a:solidFill>
                              <a:latin typeface="Cambria Math"/>
                            </a:rPr>
                          </m:ctrlPr>
                        </m:sSubPr>
                        <m:e>
                          <m:r>
                            <a:rPr lang="en-IE" sz="2000" b="0" i="1" smtClean="0">
                              <a:solidFill>
                                <a:srgbClr val="990033"/>
                              </a:solidFill>
                              <a:latin typeface="Cambria Math"/>
                            </a:rPr>
                            <m:t>𝑆</m:t>
                          </m:r>
                        </m:e>
                        <m:sub>
                          <m:r>
                            <a:rPr lang="en-IE" sz="2000" b="0" i="1" smtClean="0">
                              <a:solidFill>
                                <a:srgbClr val="990033"/>
                              </a:solidFill>
                              <a:latin typeface="Cambria Math"/>
                            </a:rPr>
                            <m:t>𝑛</m:t>
                          </m:r>
                        </m:sub>
                      </m:sSub>
                      <m:r>
                        <a:rPr lang="en-IE" sz="2000" b="0" i="1" smtClean="0">
                          <a:solidFill>
                            <a:srgbClr val="990033"/>
                          </a:solidFill>
                          <a:latin typeface="Cambria Math"/>
                        </a:rPr>
                        <m:t>=</m:t>
                      </m:r>
                      <m:f>
                        <m:fPr>
                          <m:ctrlPr>
                            <a:rPr lang="en-IE" sz="2000" b="0" i="1" smtClean="0">
                              <a:solidFill>
                                <a:srgbClr val="990033"/>
                              </a:solidFill>
                              <a:latin typeface="Cambria Math"/>
                            </a:rPr>
                          </m:ctrlPr>
                        </m:fPr>
                        <m:num>
                          <m:r>
                            <a:rPr lang="en-IE" sz="2000" b="0" i="1" smtClean="0">
                              <a:solidFill>
                                <a:srgbClr val="990033"/>
                              </a:solidFill>
                              <a:latin typeface="Cambria Math"/>
                            </a:rPr>
                            <m:t>𝑛</m:t>
                          </m:r>
                        </m:num>
                        <m:den>
                          <m:r>
                            <a:rPr lang="en-IE" sz="2000" b="0" i="1" smtClean="0">
                              <a:solidFill>
                                <a:srgbClr val="990033"/>
                              </a:solidFill>
                              <a:latin typeface="Cambria Math"/>
                            </a:rPr>
                            <m:t>2</m:t>
                          </m:r>
                        </m:den>
                      </m:f>
                      <m:d>
                        <m:dPr>
                          <m:begChr m:val="["/>
                          <m:endChr m:val="]"/>
                          <m:ctrlPr>
                            <a:rPr lang="en-IE" sz="2000" b="0" i="1" smtClean="0">
                              <a:solidFill>
                                <a:srgbClr val="990033"/>
                              </a:solidFill>
                              <a:latin typeface="Cambria Math"/>
                            </a:rPr>
                          </m:ctrlPr>
                        </m:dPr>
                        <m:e>
                          <m:r>
                            <a:rPr lang="en-IE" sz="2000" b="0" i="1" smtClean="0">
                              <a:solidFill>
                                <a:srgbClr val="990033"/>
                              </a:solidFill>
                              <a:latin typeface="Cambria Math"/>
                            </a:rPr>
                            <m:t>2</m:t>
                          </m:r>
                          <m:r>
                            <a:rPr lang="en-IE" sz="2000" b="0" i="1" smtClean="0">
                              <a:solidFill>
                                <a:srgbClr val="990033"/>
                              </a:solidFill>
                              <a:latin typeface="Cambria Math"/>
                            </a:rPr>
                            <m:t>𝑎</m:t>
                          </m:r>
                          <m:r>
                            <a:rPr lang="en-IE" sz="2000" b="0" i="1" smtClean="0">
                              <a:solidFill>
                                <a:srgbClr val="990033"/>
                              </a:solidFill>
                              <a:latin typeface="Cambria Math"/>
                            </a:rPr>
                            <m:t>+</m:t>
                          </m:r>
                          <m:d>
                            <m:dPr>
                              <m:ctrlPr>
                                <a:rPr lang="en-IE" sz="2000" b="0" i="1" smtClean="0">
                                  <a:solidFill>
                                    <a:srgbClr val="990033"/>
                                  </a:solidFill>
                                  <a:latin typeface="Cambria Math"/>
                                </a:rPr>
                              </m:ctrlPr>
                            </m:dPr>
                            <m:e>
                              <m:r>
                                <a:rPr lang="en-IE" sz="2000" b="0" i="1" smtClean="0">
                                  <a:solidFill>
                                    <a:srgbClr val="990033"/>
                                  </a:solidFill>
                                  <a:latin typeface="Cambria Math"/>
                                </a:rPr>
                                <m:t>𝑛</m:t>
                              </m:r>
                              <m:r>
                                <a:rPr lang="en-IE" sz="2000" b="0" i="1" smtClean="0">
                                  <a:solidFill>
                                    <a:srgbClr val="990033"/>
                                  </a:solidFill>
                                  <a:latin typeface="Cambria Math"/>
                                </a:rPr>
                                <m:t>−1</m:t>
                              </m:r>
                            </m:e>
                          </m:d>
                          <m:r>
                            <a:rPr lang="en-IE" sz="2000" b="0" i="1" smtClean="0">
                              <a:solidFill>
                                <a:srgbClr val="990033"/>
                              </a:solidFill>
                              <a:latin typeface="Cambria Math"/>
                            </a:rPr>
                            <m:t>𝑑</m:t>
                          </m:r>
                        </m:e>
                      </m:d>
                    </m:oMath>
                  </m:oMathPara>
                </a14:m>
                <a:endParaRPr lang="en-IE" sz="2000" dirty="0">
                  <a:solidFill>
                    <a:srgbClr val="990033"/>
                  </a:solidFill>
                </a:endParaRPr>
              </a:p>
              <a:p>
                <a:pPr indent="365125"/>
                <a:r>
                  <a:rPr lang="en-IE" sz="2000" dirty="0" smtClean="0">
                    <a:solidFill>
                      <a:srgbClr val="990033"/>
                    </a:solidFill>
                  </a:rPr>
                  <a:t>(See Tables and Formulae booklet page 22). </a:t>
                </a:r>
                <a:endParaRPr lang="en-IE" sz="2000" dirty="0">
                  <a:solidFill>
                    <a:srgbClr val="990033"/>
                  </a:solidFill>
                </a:endParaRPr>
              </a:p>
              <a:p>
                <a:pPr indent="365125"/>
                <a:r>
                  <a:rPr lang="en-IE" sz="2000" dirty="0" smtClean="0">
                    <a:solidFill>
                      <a:srgbClr val="990033"/>
                    </a:solidFill>
                  </a:rPr>
                  <a:t>a = First term</a:t>
                </a:r>
                <a:endParaRPr lang="en-IE" sz="2000" dirty="0">
                  <a:solidFill>
                    <a:srgbClr val="990033"/>
                  </a:solidFill>
                </a:endParaRPr>
              </a:p>
              <a:p>
                <a:pPr indent="365125"/>
                <a:r>
                  <a:rPr lang="en-IE" sz="2000" dirty="0">
                    <a:solidFill>
                      <a:srgbClr val="990033"/>
                    </a:solidFill>
                  </a:rPr>
                  <a:t>n</a:t>
                </a:r>
                <a:r>
                  <a:rPr lang="en-IE" sz="2000" dirty="0" smtClean="0">
                    <a:solidFill>
                      <a:srgbClr val="990033"/>
                    </a:solidFill>
                  </a:rPr>
                  <a:t>= Number of terms</a:t>
                </a:r>
                <a:endParaRPr lang="en-IE" sz="2000" dirty="0">
                  <a:solidFill>
                    <a:srgbClr val="990033"/>
                  </a:solidFill>
                </a:endParaRPr>
              </a:p>
              <a:p>
                <a:pPr indent="365125"/>
                <a:r>
                  <a:rPr lang="en-IE" sz="2000" dirty="0">
                    <a:solidFill>
                      <a:srgbClr val="990033"/>
                    </a:solidFill>
                  </a:rPr>
                  <a:t>d</a:t>
                </a:r>
                <a:r>
                  <a:rPr lang="en-IE" sz="2000" dirty="0" smtClean="0">
                    <a:solidFill>
                      <a:srgbClr val="990033"/>
                    </a:solidFill>
                  </a:rPr>
                  <a:t>= Common difference</a:t>
                </a:r>
                <a:endParaRPr lang="en-IE" sz="2000" dirty="0">
                  <a:solidFill>
                    <a:srgbClr val="990033"/>
                  </a:solidFill>
                </a:endParaRPr>
              </a:p>
              <a:p>
                <a:pPr indent="365125"/>
                <a:r>
                  <a:rPr lang="en-IE" sz="2000" dirty="0" err="1" smtClean="0">
                    <a:solidFill>
                      <a:srgbClr val="990033"/>
                    </a:solidFill>
                  </a:rPr>
                  <a:t>S</a:t>
                </a:r>
                <a:r>
                  <a:rPr lang="en-IE" sz="2000" baseline="-25000" dirty="0" err="1" smtClean="0">
                    <a:solidFill>
                      <a:srgbClr val="990033"/>
                    </a:solidFill>
                  </a:rPr>
                  <a:t>n</a:t>
                </a:r>
                <a:r>
                  <a:rPr lang="en-IE" sz="2000" dirty="0" smtClean="0">
                    <a:solidFill>
                      <a:srgbClr val="990033"/>
                    </a:solidFill>
                  </a:rPr>
                  <a:t>= Sum of the first n terms</a:t>
                </a:r>
                <a:endParaRPr lang="en-IE" sz="2000" dirty="0">
                  <a:solidFill>
                    <a:srgbClr val="990033"/>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467544" y="737398"/>
                <a:ext cx="8064896" cy="5541838"/>
              </a:xfrm>
              <a:prstGeom prst="rect">
                <a:avLst/>
              </a:prstGeom>
              <a:blipFill rotWithShape="1">
                <a:blip r:embed="rId2"/>
                <a:stretch>
                  <a:fillRect l="-680" t="-550" r="-983" b="-990"/>
                </a:stretch>
              </a:blipFill>
            </p:spPr>
            <p:txBody>
              <a:bodyPr/>
              <a:lstStyle/>
              <a:p>
                <a:r>
                  <a:rPr lang="en-IE">
                    <a:noFill/>
                  </a:rPr>
                  <a:t> </a:t>
                </a:r>
              </a:p>
            </p:txBody>
          </p:sp>
        </mc:Fallback>
      </mc:AlternateContent>
      <p:grpSp>
        <p:nvGrpSpPr>
          <p:cNvPr id="9" name="Group 8"/>
          <p:cNvGrpSpPr/>
          <p:nvPr/>
        </p:nvGrpSpPr>
        <p:grpSpPr>
          <a:xfrm>
            <a:off x="8783960" y="764704"/>
            <a:ext cx="7198544" cy="4572000"/>
            <a:chOff x="8783960" y="764704"/>
            <a:chExt cx="7198544" cy="4572000"/>
          </a:xfrm>
        </p:grpSpPr>
        <p:sp>
          <p:nvSpPr>
            <p:cNvPr id="10" name="Snip Single Corner Rectangle 9"/>
            <p:cNvSpPr/>
            <p:nvPr/>
          </p:nvSpPr>
          <p:spPr>
            <a:xfrm flipH="1">
              <a:off x="8783960" y="2518267"/>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t>Page 22</a:t>
              </a:r>
              <a:endParaRPr lang="en-IE"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6800" y="764704"/>
              <a:ext cx="6775704"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12" name="Group 11"/>
          <p:cNvGrpSpPr/>
          <p:nvPr/>
        </p:nvGrpSpPr>
        <p:grpSpPr>
          <a:xfrm>
            <a:off x="8783960" y="1155322"/>
            <a:ext cx="7213784" cy="4599432"/>
            <a:chOff x="8783960" y="1155322"/>
            <a:chExt cx="7213784" cy="4599432"/>
          </a:xfrm>
        </p:grpSpPr>
        <p:sp>
          <p:nvSpPr>
            <p:cNvPr id="13" name="Snip Single Corner Rectangle 12"/>
            <p:cNvSpPr/>
            <p:nvPr/>
          </p:nvSpPr>
          <p:spPr>
            <a:xfrm flipH="1">
              <a:off x="8783960" y="3568911"/>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t>Page 23</a:t>
              </a:r>
              <a:endParaRPr lang="en-IE"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3" name="Group 2"/>
          <p:cNvGrpSpPr/>
          <p:nvPr/>
        </p:nvGrpSpPr>
        <p:grpSpPr>
          <a:xfrm>
            <a:off x="8784000" y="881698"/>
            <a:ext cx="8172046" cy="5571638"/>
            <a:chOff x="8784000" y="881698"/>
            <a:chExt cx="8172046" cy="5571638"/>
          </a:xfrm>
        </p:grpSpPr>
        <p:sp>
          <p:nvSpPr>
            <p:cNvPr id="5" name="Rounded Rectangle 4"/>
            <p:cNvSpPr/>
            <p:nvPr/>
          </p:nvSpPr>
          <p:spPr>
            <a:xfrm rot="16200000">
              <a:off x="8154000"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15" t="815"/>
            <a:stretch/>
          </p:blipFill>
          <p:spPr bwMode="auto">
            <a:xfrm>
              <a:off x="9139738" y="881698"/>
              <a:ext cx="7816308" cy="55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3405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fade">
                                      <p:cBhvr>
                                        <p:cTn id="15" dur="500"/>
                                        <p:tgtEl>
                                          <p:spTgt spid="6">
                                            <p:txEl>
                                              <p:pRg st="6" end="6"/>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7" end="7"/>
                                            </p:txEl>
                                          </p:spTgt>
                                        </p:tgtEl>
                                        <p:attrNameLst>
                                          <p:attrName>style.visibility</p:attrName>
                                        </p:attrNameLst>
                                      </p:cBhvr>
                                      <p:to>
                                        <p:strVal val="visible"/>
                                      </p:to>
                                    </p:set>
                                    <p:animEffect transition="in" filter="fade">
                                      <p:cBhvr>
                                        <p:cTn id="18" dur="500"/>
                                        <p:tgtEl>
                                          <p:spTgt spid="6">
                                            <p:txEl>
                                              <p:pRg st="7" end="7"/>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animEffect transition="in" filter="fade">
                                      <p:cBhvr>
                                        <p:cTn id="21" dur="500"/>
                                        <p:tgtEl>
                                          <p:spTgt spid="6">
                                            <p:txEl>
                                              <p:pRg st="8" end="8"/>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9" end="9"/>
                                            </p:txEl>
                                          </p:spTgt>
                                        </p:tgtEl>
                                        <p:attrNameLst>
                                          <p:attrName>style.visibility</p:attrName>
                                        </p:attrNameLst>
                                      </p:cBhvr>
                                      <p:to>
                                        <p:strVal val="visible"/>
                                      </p:to>
                                    </p:set>
                                    <p:animEffect transition="in" filter="fade">
                                      <p:cBhvr>
                                        <p:cTn id="24" dur="500"/>
                                        <p:tgtEl>
                                          <p:spTgt spid="6">
                                            <p:txEl>
                                              <p:pRg st="9" end="9"/>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animEffect transition="in" filter="fade">
                                      <p:cBhvr>
                                        <p:cTn id="27" dur="500"/>
                                        <p:tgtEl>
                                          <p:spTgt spid="6">
                                            <p:txEl>
                                              <p:pRg st="10" end="1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11" end="11"/>
                                            </p:txEl>
                                          </p:spTgt>
                                        </p:tgtEl>
                                        <p:attrNameLst>
                                          <p:attrName>style.visibility</p:attrName>
                                        </p:attrNameLst>
                                      </p:cBhvr>
                                      <p:to>
                                        <p:strVal val="visible"/>
                                      </p:to>
                                    </p:set>
                                    <p:animEffect transition="in" filter="fade">
                                      <p:cBhvr>
                                        <p:cTn id="30" dur="500"/>
                                        <p:tgtEl>
                                          <p:spTgt spid="6">
                                            <p:txEl>
                                              <p:pRg st="11" end="1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12" end="12"/>
                                            </p:txEl>
                                          </p:spTgt>
                                        </p:tgtEl>
                                        <p:attrNameLst>
                                          <p:attrName>style.visibility</p:attrName>
                                        </p:attrNameLst>
                                      </p:cBhvr>
                                      <p:to>
                                        <p:strVal val="visible"/>
                                      </p:to>
                                    </p:set>
                                    <p:animEffect transition="in" filter="fade">
                                      <p:cBhvr>
                                        <p:cTn id="33"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35" presetClass="path" presetSubtype="0" accel="50000" decel="50000" fill="hold" nodeType="clickEffect">
                                  <p:stCondLst>
                                    <p:cond delay="0"/>
                                  </p:stCondLst>
                                  <p:childTnLst>
                                    <p:animMotion origin="layout" path="M 4.16667E-6 -3.7037E-6 L -0.93386 0.00394 " pathEditMode="relative" rAng="0" ptsTypes="AA">
                                      <p:cBhvr>
                                        <p:cTn id="38" dur="2000" fill="hold"/>
                                        <p:tgtEl>
                                          <p:spTgt spid="9"/>
                                        </p:tgtEl>
                                        <p:attrNameLst>
                                          <p:attrName>ppt_x</p:attrName>
                                          <p:attrName>ppt_y</p:attrName>
                                        </p:attrNameLst>
                                      </p:cBhvr>
                                      <p:rCtr x="-46701" y="185"/>
                                    </p:animMotion>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nodeType="clickEffect">
                                  <p:stCondLst>
                                    <p:cond delay="0"/>
                                  </p:stCondLst>
                                  <p:childTnLst>
                                    <p:animMotion origin="layout" path="M -0.93385 0.00393 L 0.00018 1.48148E-6 " pathEditMode="relative" rAng="0" ptsTypes="AA">
                                      <p:cBhvr>
                                        <p:cTn id="42" dur="2000" fill="hold"/>
                                        <p:tgtEl>
                                          <p:spTgt spid="9"/>
                                        </p:tgtEl>
                                        <p:attrNameLst>
                                          <p:attrName>ppt_x</p:attrName>
                                          <p:attrName>ppt_y</p:attrName>
                                        </p:attrNameLst>
                                      </p:cBhvr>
                                      <p:rCtr x="46701" y="-208"/>
                                    </p:animMotion>
                                  </p:childTnLst>
                                </p:cTn>
                              </p:par>
                            </p:childTnLst>
                          </p:cTn>
                        </p:par>
                      </p:childTnLst>
                    </p:cTn>
                  </p:par>
                </p:childTnLst>
              </p:cTn>
              <p:nextCondLst>
                <p:cond evt="onClick" delay="0">
                  <p:tgtEl>
                    <p:spTgt spid="9"/>
                  </p:tgtEl>
                </p:cond>
              </p:nextCondLst>
            </p:seq>
            <p:seq concurrent="1" nextAc="seek">
              <p:cTn id="43" restart="whenNotActive" fill="hold" evtFilter="cancelBubble" nodeType="interactiveSeq">
                <p:stCondLst>
                  <p:cond evt="onClick" delay="0">
                    <p:tgtEl>
                      <p:spTgt spid="12"/>
                    </p:tgtEl>
                  </p:cond>
                </p:stCondLst>
                <p:endSync evt="end" delay="0">
                  <p:rtn val="all"/>
                </p:endSync>
                <p:childTnLst>
                  <p:par>
                    <p:cTn id="44" fill="hold">
                      <p:stCondLst>
                        <p:cond delay="0"/>
                      </p:stCondLst>
                      <p:childTnLst>
                        <p:par>
                          <p:cTn id="45" fill="hold">
                            <p:stCondLst>
                              <p:cond delay="0"/>
                            </p:stCondLst>
                            <p:childTnLst>
                              <p:par>
                                <p:cTn id="46" presetID="35" presetClass="path" presetSubtype="0" accel="50000" decel="50000" fill="hold" nodeType="clickEffect">
                                  <p:stCondLst>
                                    <p:cond delay="0"/>
                                  </p:stCondLst>
                                  <p:childTnLst>
                                    <p:animMotion origin="layout" path="M 4.16667E-6 -3.7037E-6 L -0.93386 0.00394 " pathEditMode="relative" rAng="0" ptsTypes="AA">
                                      <p:cBhvr>
                                        <p:cTn id="47" dur="2000" fill="hold"/>
                                        <p:tgtEl>
                                          <p:spTgt spid="12"/>
                                        </p:tgtEl>
                                        <p:attrNameLst>
                                          <p:attrName>ppt_x</p:attrName>
                                          <p:attrName>ppt_y</p:attrName>
                                        </p:attrNameLst>
                                      </p:cBhvr>
                                      <p:rCtr x="-46701" y="185"/>
                                    </p:animMotion>
                                  </p:childTnLst>
                                </p:cTn>
                              </p:par>
                            </p:childTnLst>
                          </p:cTn>
                        </p:par>
                      </p:childTnLst>
                    </p:cTn>
                  </p:par>
                  <p:par>
                    <p:cTn id="48" fill="hold">
                      <p:stCondLst>
                        <p:cond delay="indefinite"/>
                      </p:stCondLst>
                      <p:childTnLst>
                        <p:par>
                          <p:cTn id="49" fill="hold">
                            <p:stCondLst>
                              <p:cond delay="0"/>
                            </p:stCondLst>
                            <p:childTnLst>
                              <p:par>
                                <p:cTn id="50" presetID="63" presetClass="path" presetSubtype="0" accel="50000" decel="50000" fill="hold" nodeType="clickEffect">
                                  <p:stCondLst>
                                    <p:cond delay="0"/>
                                  </p:stCondLst>
                                  <p:childTnLst>
                                    <p:animMotion origin="layout" path="M -0.93385 0.00393 L 0.00018 1.48148E-6 " pathEditMode="relative" rAng="0" ptsTypes="AA">
                                      <p:cBhvr>
                                        <p:cTn id="51" dur="2000" fill="hold"/>
                                        <p:tgtEl>
                                          <p:spTgt spid="12"/>
                                        </p:tgtEl>
                                        <p:attrNameLst>
                                          <p:attrName>ppt_x</p:attrName>
                                          <p:attrName>ppt_y</p:attrName>
                                        </p:attrNameLst>
                                      </p:cBhvr>
                                      <p:rCtr x="46701" y="-208"/>
                                    </p:animMotion>
                                  </p:childTnLst>
                                </p:cTn>
                              </p:par>
                            </p:childTnLst>
                          </p:cTn>
                        </p:par>
                      </p:childTnLst>
                    </p:cTn>
                  </p:par>
                </p:childTnLst>
              </p:cTn>
              <p:nextCondLst>
                <p:cond evt="onClick" delay="0">
                  <p:tgtEl>
                    <p:spTgt spid="12"/>
                  </p:tgtEl>
                </p:cond>
              </p:nextCondLst>
            </p:seq>
            <p:seq concurrent="1" nextAc="seek">
              <p:cTn id="52" restart="whenNotActive" fill="hold" evtFilter="cancelBubble" nodeType="interactiveSeq">
                <p:stCondLst>
                  <p:cond evt="onClick" delay="0">
                    <p:tgtEl>
                      <p:spTgt spid="3"/>
                    </p:tgtEl>
                  </p:cond>
                </p:stCondLst>
                <p:endSync evt="end" delay="0">
                  <p:rtn val="all"/>
                </p:endSync>
                <p:childTnLst>
                  <p:par>
                    <p:cTn id="53" fill="hold">
                      <p:stCondLst>
                        <p:cond delay="0"/>
                      </p:stCondLst>
                      <p:childTnLst>
                        <p:par>
                          <p:cTn id="54" fill="hold">
                            <p:stCondLst>
                              <p:cond delay="0"/>
                            </p:stCondLst>
                            <p:childTnLst>
                              <p:par>
                                <p:cTn id="55" presetID="35" presetClass="path" presetSubtype="0" accel="50000" decel="50000" fill="hold" nodeType="clickEffect">
                                  <p:stCondLst>
                                    <p:cond delay="0"/>
                                  </p:stCondLst>
                                  <p:childTnLst>
                                    <p:animMotion origin="layout" path="M -0.00018 7.40741E-7 L -0.93038 7.40741E-7 " pathEditMode="relative" rAng="0" ptsTypes="AA">
                                      <p:cBhvr>
                                        <p:cTn id="56" dur="2000" fill="hold"/>
                                        <p:tgtEl>
                                          <p:spTgt spid="3"/>
                                        </p:tgtEl>
                                        <p:attrNameLst>
                                          <p:attrName>ppt_x</p:attrName>
                                          <p:attrName>ppt_y</p:attrName>
                                        </p:attrNameLst>
                                      </p:cBhvr>
                                      <p:rCtr x="-46510" y="0"/>
                                    </p:animMotion>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0.93038 7.40741E-7 L -0.00018 0.00347 " pathEditMode="relative" rAng="0" ptsTypes="AA">
                                      <p:cBhvr>
                                        <p:cTn id="60"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solidFill>
                  <a:srgbClr val="990033"/>
                </a:solidFill>
              </a:rPr>
              <a:t>Section A</a:t>
            </a:r>
            <a:r>
              <a:rPr lang="en-IE" b="1" dirty="0" smtClean="0">
                <a:solidFill>
                  <a:srgbClr val="990033"/>
                </a:solidFill>
              </a:rPr>
              <a:t>: Introduction</a:t>
            </a:r>
            <a:endParaRPr lang="en-IE" dirty="0"/>
          </a:p>
        </p:txBody>
      </p:sp>
      <mc:AlternateContent xmlns:mc="http://schemas.openxmlformats.org/markup-compatibility/2006" xmlns:a14="http://schemas.microsoft.com/office/drawing/2010/main">
        <mc:Choice Requires="a14">
          <p:sp>
            <p:nvSpPr>
              <p:cNvPr id="6" name="Rectangle 5"/>
              <p:cNvSpPr/>
              <p:nvPr/>
            </p:nvSpPr>
            <p:spPr>
              <a:xfrm>
                <a:off x="467544" y="919748"/>
                <a:ext cx="8064896" cy="4618508"/>
              </a:xfrm>
              <a:prstGeom prst="rect">
                <a:avLst/>
              </a:prstGeom>
            </p:spPr>
            <p:txBody>
              <a:bodyPr wrap="square">
                <a:spAutoFit/>
              </a:bodyPr>
              <a:lstStyle/>
              <a:p>
                <a:pPr marL="342900" indent="-342900">
                  <a:buFont typeface="Arial" pitchFamily="34" charset="0"/>
                  <a:buChar char="•"/>
                </a:pPr>
                <a:r>
                  <a:rPr lang="en-IE" sz="2000" dirty="0" smtClean="0">
                    <a:solidFill>
                      <a:srgbClr val="990033"/>
                    </a:solidFill>
                  </a:rPr>
                  <a:t>Work in pairs. One student is to be called student A and the other student in the group student B. </a:t>
                </a: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65125"/>
                <a:r>
                  <a:rPr lang="en-IE" sz="2000" dirty="0" smtClean="0">
                    <a:solidFill>
                      <a:srgbClr val="990033"/>
                    </a:solidFill>
                  </a:rPr>
                  <a:t>Student A, write down an arithmetic series containing at least ten terms </a:t>
                </a:r>
                <a:endParaRPr lang="en-IE" sz="2000" dirty="0">
                  <a:solidFill>
                    <a:srgbClr val="990033"/>
                  </a:solidFill>
                </a:endParaRPr>
              </a:p>
              <a:p>
                <a:pPr marL="365125"/>
                <a:r>
                  <a:rPr lang="en-IE" sz="2000" dirty="0" smtClean="0">
                    <a:solidFill>
                      <a:srgbClr val="990033"/>
                    </a:solidFill>
                  </a:rPr>
                  <a:t>and inform student B of the first number, the common difference and </a:t>
                </a:r>
                <a:endParaRPr lang="en-IE" sz="2000" dirty="0">
                  <a:solidFill>
                    <a:srgbClr val="990033"/>
                  </a:solidFill>
                </a:endParaRPr>
              </a:p>
              <a:p>
                <a:pPr marL="365125"/>
                <a:r>
                  <a:rPr lang="en-IE" sz="2000" dirty="0" smtClean="0">
                    <a:solidFill>
                      <a:srgbClr val="990033"/>
                    </a:solidFill>
                  </a:rPr>
                  <a:t>the number of terms in the series. </a:t>
                </a:r>
              </a:p>
              <a:p>
                <a:pPr marL="365125">
                  <a:buFont typeface="Arial" pitchFamily="34" charset="0"/>
                  <a:buChar char="•"/>
                </a:pPr>
                <a:endParaRPr lang="en-IE" sz="2000" dirty="0">
                  <a:solidFill>
                    <a:srgbClr val="990033"/>
                  </a:solidFill>
                </a:endParaRPr>
              </a:p>
              <a:p>
                <a:pPr marL="365125"/>
                <a:r>
                  <a:rPr lang="en-IE" sz="2000" dirty="0" smtClean="0">
                    <a:solidFill>
                      <a:srgbClr val="990033"/>
                    </a:solidFill>
                  </a:rPr>
                  <a:t>Student B must now find the partial sum (the sum to n terms) of the chosen series using the formula. Student A must find the sum using their calculator. Then compare your answers.</a:t>
                </a:r>
              </a:p>
              <a:p>
                <a:pPr marL="342900" indent="-342900">
                  <a:buFont typeface="Arial" pitchFamily="34" charset="0"/>
                  <a:buChar char="•"/>
                </a:pPr>
                <a:endParaRPr lang="en-IE" sz="2000" dirty="0">
                  <a:solidFill>
                    <a:srgbClr val="990033"/>
                  </a:solidFill>
                </a:endParaRPr>
              </a:p>
              <a:p>
                <a:pPr/>
                <a14:m>
                  <m:oMathPara xmlns:m="http://schemas.openxmlformats.org/officeDocument/2006/math">
                    <m:oMathParaPr>
                      <m:jc m:val="centerGroup"/>
                    </m:oMathParaPr>
                    <m:oMath xmlns:m="http://schemas.openxmlformats.org/officeDocument/2006/math">
                      <m:sSub>
                        <m:sSubPr>
                          <m:ctrlPr>
                            <a:rPr lang="en-IE" sz="2000" i="1">
                              <a:solidFill>
                                <a:srgbClr val="990033"/>
                              </a:solidFill>
                              <a:latin typeface="Cambria Math"/>
                            </a:rPr>
                          </m:ctrlPr>
                        </m:sSubPr>
                        <m:e>
                          <m:r>
                            <a:rPr lang="en-IE" sz="2000" i="1">
                              <a:solidFill>
                                <a:srgbClr val="990033"/>
                              </a:solidFill>
                              <a:latin typeface="Cambria Math"/>
                            </a:rPr>
                            <m:t>𝑆</m:t>
                          </m:r>
                        </m:e>
                        <m:sub>
                          <m:r>
                            <a:rPr lang="en-IE" sz="2000" i="1">
                              <a:solidFill>
                                <a:srgbClr val="990033"/>
                              </a:solidFill>
                              <a:latin typeface="Cambria Math"/>
                            </a:rPr>
                            <m:t>𝑛</m:t>
                          </m:r>
                        </m:sub>
                      </m:sSub>
                      <m:r>
                        <a:rPr lang="en-IE" sz="2000" i="1">
                          <a:solidFill>
                            <a:srgbClr val="990033"/>
                          </a:solidFill>
                          <a:latin typeface="Cambria Math"/>
                        </a:rPr>
                        <m:t>=</m:t>
                      </m:r>
                      <m:f>
                        <m:fPr>
                          <m:ctrlPr>
                            <a:rPr lang="en-IE" sz="2000" i="1">
                              <a:solidFill>
                                <a:srgbClr val="990033"/>
                              </a:solidFill>
                              <a:latin typeface="Cambria Math"/>
                            </a:rPr>
                          </m:ctrlPr>
                        </m:fPr>
                        <m:num>
                          <m:r>
                            <a:rPr lang="en-IE" sz="2000" i="1">
                              <a:solidFill>
                                <a:srgbClr val="990033"/>
                              </a:solidFill>
                              <a:latin typeface="Cambria Math"/>
                            </a:rPr>
                            <m:t>𝑛</m:t>
                          </m:r>
                        </m:num>
                        <m:den>
                          <m:r>
                            <a:rPr lang="en-IE" sz="2000" i="1">
                              <a:solidFill>
                                <a:srgbClr val="990033"/>
                              </a:solidFill>
                              <a:latin typeface="Cambria Math"/>
                            </a:rPr>
                            <m:t>2</m:t>
                          </m:r>
                        </m:den>
                      </m:f>
                      <m:d>
                        <m:dPr>
                          <m:begChr m:val="["/>
                          <m:endChr m:val="]"/>
                          <m:ctrlPr>
                            <a:rPr lang="en-IE" sz="2000" i="1">
                              <a:solidFill>
                                <a:srgbClr val="990033"/>
                              </a:solidFill>
                              <a:latin typeface="Cambria Math"/>
                            </a:rPr>
                          </m:ctrlPr>
                        </m:dPr>
                        <m:e>
                          <m:r>
                            <a:rPr lang="en-IE" sz="2000" i="1">
                              <a:solidFill>
                                <a:srgbClr val="990033"/>
                              </a:solidFill>
                              <a:latin typeface="Cambria Math"/>
                            </a:rPr>
                            <m:t>2</m:t>
                          </m:r>
                          <m:r>
                            <a:rPr lang="en-IE" sz="2000" i="1">
                              <a:solidFill>
                                <a:srgbClr val="990033"/>
                              </a:solidFill>
                              <a:latin typeface="Cambria Math"/>
                            </a:rPr>
                            <m:t>𝑎</m:t>
                          </m:r>
                          <m:r>
                            <a:rPr lang="en-IE" sz="2000" i="1">
                              <a:solidFill>
                                <a:srgbClr val="990033"/>
                              </a:solidFill>
                              <a:latin typeface="Cambria Math"/>
                            </a:rPr>
                            <m:t>+</m:t>
                          </m:r>
                          <m:d>
                            <m:dPr>
                              <m:ctrlPr>
                                <a:rPr lang="en-IE" sz="2000" i="1">
                                  <a:solidFill>
                                    <a:srgbClr val="990033"/>
                                  </a:solidFill>
                                  <a:latin typeface="Cambria Math"/>
                                </a:rPr>
                              </m:ctrlPr>
                            </m:dPr>
                            <m:e>
                              <m:r>
                                <a:rPr lang="en-IE" sz="2000" i="1">
                                  <a:solidFill>
                                    <a:srgbClr val="990033"/>
                                  </a:solidFill>
                                  <a:latin typeface="Cambria Math"/>
                                </a:rPr>
                                <m:t>𝑛</m:t>
                              </m:r>
                              <m:r>
                                <a:rPr lang="en-IE" sz="2000" i="1">
                                  <a:solidFill>
                                    <a:srgbClr val="990033"/>
                                  </a:solidFill>
                                  <a:latin typeface="Cambria Math"/>
                                </a:rPr>
                                <m:t>−1</m:t>
                              </m:r>
                            </m:e>
                          </m:d>
                          <m:r>
                            <a:rPr lang="en-IE" sz="2000" i="1">
                              <a:solidFill>
                                <a:srgbClr val="990033"/>
                              </a:solidFill>
                              <a:latin typeface="Cambria Math"/>
                            </a:rPr>
                            <m:t>𝑑</m:t>
                          </m:r>
                        </m:e>
                      </m:d>
                    </m:oMath>
                  </m:oMathPara>
                </a14:m>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Complete Section </a:t>
                </a:r>
                <a:r>
                  <a:rPr lang="en-IE" sz="2000" dirty="0">
                    <a:solidFill>
                      <a:srgbClr val="990033"/>
                    </a:solidFill>
                  </a:rPr>
                  <a:t>A: Student </a:t>
                </a:r>
                <a:r>
                  <a:rPr lang="en-IE" sz="2000" dirty="0" smtClean="0">
                    <a:solidFill>
                      <a:srgbClr val="990033"/>
                    </a:solidFill>
                  </a:rPr>
                  <a:t>Activity 1</a:t>
                </a:r>
                <a:endParaRPr lang="en-IE" sz="2000" dirty="0">
                  <a:solidFill>
                    <a:srgbClr val="990033"/>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467544" y="919748"/>
                <a:ext cx="8064896" cy="4618508"/>
              </a:xfrm>
              <a:prstGeom prst="rect">
                <a:avLst/>
              </a:prstGeom>
              <a:blipFill rotWithShape="1">
                <a:blip r:embed="rId2"/>
                <a:stretch>
                  <a:fillRect l="-680" t="-660" r="-1209" b="-1319"/>
                </a:stretch>
              </a:blipFill>
            </p:spPr>
            <p:txBody>
              <a:bodyPr/>
              <a:lstStyle/>
              <a:p>
                <a:r>
                  <a:rPr lang="en-IE">
                    <a:noFill/>
                  </a:rPr>
                  <a:t> </a:t>
                </a:r>
              </a:p>
            </p:txBody>
          </p:sp>
        </mc:Fallback>
      </mc:AlternateContent>
      <p:grpSp>
        <p:nvGrpSpPr>
          <p:cNvPr id="7" name="Group 6"/>
          <p:cNvGrpSpPr/>
          <p:nvPr/>
        </p:nvGrpSpPr>
        <p:grpSpPr>
          <a:xfrm>
            <a:off x="8784000" y="881698"/>
            <a:ext cx="8056768" cy="5534722"/>
            <a:chOff x="8784000" y="881698"/>
            <a:chExt cx="8056768" cy="5534722"/>
          </a:xfrm>
        </p:grpSpPr>
        <p:sp>
          <p:nvSpPr>
            <p:cNvPr id="5" name="Rounded Rectangle 4"/>
            <p:cNvSpPr/>
            <p:nvPr/>
          </p:nvSpPr>
          <p:spPr>
            <a:xfrm rot="16200000">
              <a:off x="8154000" y="1511698"/>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dirty="0" smtClean="0">
                  <a:solidFill>
                    <a:srgbClr val="990033"/>
                  </a:solidFill>
                </a:rPr>
                <a:t>Lesson interaction</a:t>
              </a:r>
              <a:endParaRPr lang="en-IE" sz="1400" dirty="0">
                <a:solidFill>
                  <a:srgbClr val="990033"/>
                </a:solidFill>
              </a:endParaRPr>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61" t="506" r="597" b="682"/>
            <a:stretch/>
          </p:blipFill>
          <p:spPr bwMode="auto">
            <a:xfrm>
              <a:off x="9153860" y="881698"/>
              <a:ext cx="7686908" cy="553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4871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0" end="10"/>
                                            </p:txEl>
                                          </p:spTgt>
                                        </p:tgtEl>
                                        <p:attrNameLst>
                                          <p:attrName>style.visibility</p:attrName>
                                        </p:attrNameLst>
                                      </p:cBhvr>
                                      <p:to>
                                        <p:strVal val="visible"/>
                                      </p:to>
                                    </p:set>
                                    <p:animEffect transition="in" filter="fade">
                                      <p:cBhvr>
                                        <p:cTn id="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35" presetClass="path" presetSubtype="0" accel="50000" decel="50000" fill="hold" nodeType="clickEffect">
                                  <p:stCondLst>
                                    <p:cond delay="0"/>
                                  </p:stCondLst>
                                  <p:childTnLst>
                                    <p:animMotion origin="layout" path="M -0.00018 7.40741E-7 L -0.93038 7.40741E-7 " pathEditMode="relative" rAng="0" ptsTypes="AA">
                                      <p:cBhvr>
                                        <p:cTn id="12" dur="2000" fill="hold"/>
                                        <p:tgtEl>
                                          <p:spTgt spid="7"/>
                                        </p:tgtEl>
                                        <p:attrNameLst>
                                          <p:attrName>ppt_x</p:attrName>
                                          <p:attrName>ppt_y</p:attrName>
                                        </p:attrNameLst>
                                      </p:cBhvr>
                                      <p:rCtr x="-46510" y="0"/>
                                    </p:animMotion>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0.93038 7.40741E-7 L -0.00018 0.00347 " pathEditMode="relative" rAng="0" ptsTypes="AA">
                                      <p:cBhvr>
                                        <p:cTn id="16" dur="2000" fill="hold"/>
                                        <p:tgtEl>
                                          <p:spTgt spid="7"/>
                                        </p:tgtEl>
                                        <p:attrNameLst>
                                          <p:attrName>ppt_x</p:attrName>
                                          <p:attrName>ppt_y</p:attrName>
                                        </p:attrNameLst>
                                      </p:cBhvr>
                                      <p:rCtr x="46510" y="162"/>
                                    </p:animMotion>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1874" y="1892899"/>
            <a:ext cx="1981944" cy="2381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IE" b="1" dirty="0">
                <a:solidFill>
                  <a:srgbClr val="990033"/>
                </a:solidFill>
              </a:rPr>
              <a:t>Section A: Student Activity 1</a:t>
            </a:r>
          </a:p>
        </p:txBody>
      </p:sp>
      <p:sp>
        <p:nvSpPr>
          <p:cNvPr id="3" name="Rectangle 2"/>
          <p:cNvSpPr/>
          <p:nvPr/>
        </p:nvSpPr>
        <p:spPr>
          <a:xfrm>
            <a:off x="539552" y="764704"/>
            <a:ext cx="7848872" cy="5632311"/>
          </a:xfrm>
          <a:prstGeom prst="rect">
            <a:avLst/>
          </a:prstGeom>
        </p:spPr>
        <p:txBody>
          <a:bodyPr wrap="square">
            <a:spAutoFit/>
          </a:bodyPr>
          <a:lstStyle/>
          <a:p>
            <a:r>
              <a:rPr lang="en-IE" sz="2000" dirty="0">
                <a:solidFill>
                  <a:srgbClr val="990033"/>
                </a:solidFill>
              </a:rPr>
              <a:t>(Calculations must be shown in all cases.)</a:t>
            </a:r>
          </a:p>
          <a:p>
            <a:r>
              <a:rPr lang="en-IE" sz="2000" dirty="0">
                <a:solidFill>
                  <a:srgbClr val="990033"/>
                </a:solidFill>
              </a:rPr>
              <a:t>1. A craftsman uses 100 beads on the first day of the month and this</a:t>
            </a:r>
          </a:p>
          <a:p>
            <a:r>
              <a:rPr lang="en-IE" sz="2000" dirty="0">
                <a:solidFill>
                  <a:srgbClr val="990033"/>
                </a:solidFill>
              </a:rPr>
              <a:t>amount increases by 15 beads each day thereafter. If he works 24 days</a:t>
            </a:r>
          </a:p>
          <a:p>
            <a:r>
              <a:rPr lang="en-IE" sz="2000" dirty="0">
                <a:solidFill>
                  <a:srgbClr val="990033"/>
                </a:solidFill>
              </a:rPr>
              <a:t>in the month, how many beads will he need to order in advance </a:t>
            </a:r>
            <a:r>
              <a:rPr lang="en-IE" sz="2000" dirty="0" smtClean="0">
                <a:solidFill>
                  <a:srgbClr val="990033"/>
                </a:solidFill>
              </a:rPr>
              <a:t>to have </a:t>
            </a:r>
            <a:r>
              <a:rPr lang="en-IE" sz="2000" dirty="0">
                <a:solidFill>
                  <a:srgbClr val="990033"/>
                </a:solidFill>
              </a:rPr>
              <a:t>a month’s supply</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2. Find the total amount of metal required to </a:t>
            </a:r>
            <a:r>
              <a:rPr lang="en-IE" sz="2000" dirty="0" smtClean="0">
                <a:solidFill>
                  <a:srgbClr val="990033"/>
                </a:solidFill>
              </a:rPr>
              <a:t>continue </a:t>
            </a:r>
          </a:p>
          <a:p>
            <a:r>
              <a:rPr lang="en-IE" sz="2000" dirty="0" smtClean="0">
                <a:solidFill>
                  <a:srgbClr val="990033"/>
                </a:solidFill>
              </a:rPr>
              <a:t>this </a:t>
            </a:r>
            <a:r>
              <a:rPr lang="en-IE" sz="2000" dirty="0">
                <a:solidFill>
                  <a:srgbClr val="990033"/>
                </a:solidFill>
              </a:rPr>
              <a:t>shape with 20 sides. </a:t>
            </a:r>
            <a:r>
              <a:rPr lang="en-IE" sz="2000" dirty="0" smtClean="0">
                <a:solidFill>
                  <a:srgbClr val="990033"/>
                </a:solidFill>
              </a:rPr>
              <a:t>The </a:t>
            </a:r>
            <a:r>
              <a:rPr lang="en-IE" sz="2000" dirty="0">
                <a:solidFill>
                  <a:srgbClr val="990033"/>
                </a:solidFill>
              </a:rPr>
              <a:t>lengths of the sides are </a:t>
            </a:r>
            <a:r>
              <a:rPr lang="en-IE" sz="2000" dirty="0" smtClean="0">
                <a:solidFill>
                  <a:srgbClr val="990033"/>
                </a:solidFill>
              </a:rPr>
              <a:t>in metres.</a:t>
            </a:r>
          </a:p>
          <a:p>
            <a:endParaRPr lang="en-IE" sz="2000" dirty="0">
              <a:solidFill>
                <a:srgbClr val="990033"/>
              </a:solidFill>
            </a:endParaRPr>
          </a:p>
          <a:p>
            <a:r>
              <a:rPr lang="en-IE" sz="2000" dirty="0">
                <a:solidFill>
                  <a:srgbClr val="990033"/>
                </a:solidFill>
              </a:rPr>
              <a:t>3. A factory produced 10, 13, 16 and 19 items per week in the first four</a:t>
            </a:r>
          </a:p>
          <a:p>
            <a:r>
              <a:rPr lang="en-IE" sz="2000" dirty="0">
                <a:solidFill>
                  <a:srgbClr val="990033"/>
                </a:solidFill>
              </a:rPr>
              <a:t>weeks of the year. If this pattern continues how many items will this</a:t>
            </a:r>
          </a:p>
          <a:p>
            <a:r>
              <a:rPr lang="en-IE" sz="2000" dirty="0">
                <a:solidFill>
                  <a:srgbClr val="990033"/>
                </a:solidFill>
              </a:rPr>
              <a:t>factory produce in the last week of the year and how many items will</a:t>
            </a:r>
          </a:p>
          <a:p>
            <a:r>
              <a:rPr lang="en-IE" sz="2000" dirty="0">
                <a:solidFill>
                  <a:srgbClr val="990033"/>
                </a:solidFill>
              </a:rPr>
              <a:t>the factory produce in total in a complete year of business (52 weeks in</a:t>
            </a:r>
          </a:p>
          <a:p>
            <a:r>
              <a:rPr lang="en-IE" sz="2000" dirty="0">
                <a:solidFill>
                  <a:srgbClr val="990033"/>
                </a:solidFill>
              </a:rPr>
              <a:t>the year</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4. If James </a:t>
            </a:r>
            <a:r>
              <a:rPr lang="en-IE" sz="2000" dirty="0" smtClean="0">
                <a:solidFill>
                  <a:srgbClr val="990033"/>
                </a:solidFill>
              </a:rPr>
              <a:t>saves €</a:t>
            </a:r>
            <a:r>
              <a:rPr lang="en-IE" sz="2000" dirty="0">
                <a:solidFill>
                  <a:srgbClr val="990033"/>
                </a:solidFill>
              </a:rPr>
              <a:t>40 during the first week of January and increases this</a:t>
            </a:r>
          </a:p>
          <a:p>
            <a:r>
              <a:rPr lang="en-IE" sz="2000" dirty="0">
                <a:solidFill>
                  <a:srgbClr val="990033"/>
                </a:solidFill>
              </a:rPr>
              <a:t>amount </a:t>
            </a:r>
            <a:r>
              <a:rPr lang="en-IE" sz="2000" dirty="0" smtClean="0">
                <a:solidFill>
                  <a:srgbClr val="990033"/>
                </a:solidFill>
              </a:rPr>
              <a:t>by €</a:t>
            </a:r>
            <a:r>
              <a:rPr lang="en-IE" sz="2000" dirty="0">
                <a:solidFill>
                  <a:srgbClr val="990033"/>
                </a:solidFill>
              </a:rPr>
              <a:t>5 per week every week for the following ten weeks, how</a:t>
            </a:r>
          </a:p>
          <a:p>
            <a:r>
              <a:rPr lang="en-IE" sz="2000" dirty="0">
                <a:solidFill>
                  <a:srgbClr val="990033"/>
                </a:solidFill>
              </a:rPr>
              <a:t>much will he save in total</a:t>
            </a:r>
            <a:r>
              <a:rPr lang="en-IE" sz="2000" dirty="0" smtClean="0">
                <a:solidFill>
                  <a:srgbClr val="990033"/>
                </a:solidFill>
              </a:rPr>
              <a:t>?</a:t>
            </a:r>
            <a:endParaRPr lang="en-IE" sz="2000" dirty="0">
              <a:solidFill>
                <a:srgbClr val="990033"/>
              </a:solidFill>
            </a:endParaRPr>
          </a:p>
        </p:txBody>
      </p:sp>
    </p:spTree>
    <p:extLst>
      <p:ext uri="{BB962C8B-B14F-4D97-AF65-F5344CB8AC3E}">
        <p14:creationId xmlns:p14="http://schemas.microsoft.com/office/powerpoint/2010/main" val="554360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solidFill>
                  <a:srgbClr val="990033"/>
                </a:solidFill>
              </a:rPr>
              <a:t>Section A: Student Activity 1</a:t>
            </a:r>
          </a:p>
        </p:txBody>
      </p:sp>
      <p:sp>
        <p:nvSpPr>
          <p:cNvPr id="3" name="Rectangle 2"/>
          <p:cNvSpPr/>
          <p:nvPr/>
        </p:nvSpPr>
        <p:spPr>
          <a:xfrm>
            <a:off x="683568" y="908704"/>
            <a:ext cx="7848872" cy="4708981"/>
          </a:xfrm>
          <a:prstGeom prst="rect">
            <a:avLst/>
          </a:prstGeom>
        </p:spPr>
        <p:txBody>
          <a:bodyPr wrap="square">
            <a:spAutoFit/>
          </a:bodyPr>
          <a:lstStyle/>
          <a:p>
            <a:r>
              <a:rPr lang="en-IE" sz="2000" dirty="0" smtClean="0">
                <a:solidFill>
                  <a:srgbClr val="990033"/>
                </a:solidFill>
              </a:rPr>
              <a:t>5</a:t>
            </a:r>
            <a:r>
              <a:rPr lang="en-IE" sz="2000" dirty="0">
                <a:solidFill>
                  <a:srgbClr val="990033"/>
                </a:solidFill>
              </a:rPr>
              <a:t>. A woman has a starting salary </a:t>
            </a:r>
            <a:r>
              <a:rPr lang="en-IE" sz="2000" dirty="0" smtClean="0">
                <a:solidFill>
                  <a:srgbClr val="990033"/>
                </a:solidFill>
              </a:rPr>
              <a:t>of €</a:t>
            </a:r>
            <a:r>
              <a:rPr lang="en-IE" sz="2000" dirty="0">
                <a:solidFill>
                  <a:srgbClr val="990033"/>
                </a:solidFill>
              </a:rPr>
              <a:t>20,000 and gets an annual increase</a:t>
            </a:r>
          </a:p>
          <a:p>
            <a:r>
              <a:rPr lang="en-IE" sz="2000" dirty="0" smtClean="0">
                <a:solidFill>
                  <a:srgbClr val="990033"/>
                </a:solidFill>
              </a:rPr>
              <a:t>Of €</a:t>
            </a:r>
            <a:r>
              <a:rPr lang="en-IE" sz="2000" dirty="0">
                <a:solidFill>
                  <a:srgbClr val="990033"/>
                </a:solidFill>
              </a:rPr>
              <a:t>2,000 per year thereafter. How much will she earn in total during</a:t>
            </a:r>
          </a:p>
          <a:p>
            <a:r>
              <a:rPr lang="en-IE" sz="2000" dirty="0">
                <a:solidFill>
                  <a:srgbClr val="990033"/>
                </a:solidFill>
              </a:rPr>
              <a:t>her working life, if she retires after working for 40 years</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6. Your new employer offers you a choice of 2 salary packages. Package</a:t>
            </a:r>
          </a:p>
          <a:p>
            <a:r>
              <a:rPr lang="en-IE" sz="2000" dirty="0">
                <a:solidFill>
                  <a:srgbClr val="990033"/>
                </a:solidFill>
              </a:rPr>
              <a:t>A has a starting salary </a:t>
            </a:r>
            <a:r>
              <a:rPr lang="en-IE" sz="2000" dirty="0" smtClean="0">
                <a:solidFill>
                  <a:srgbClr val="990033"/>
                </a:solidFill>
              </a:rPr>
              <a:t>of €</a:t>
            </a:r>
            <a:r>
              <a:rPr lang="en-IE" sz="2000" dirty="0">
                <a:solidFill>
                  <a:srgbClr val="990033"/>
                </a:solidFill>
              </a:rPr>
              <a:t>12,000 per year with an annual increase</a:t>
            </a:r>
          </a:p>
          <a:p>
            <a:r>
              <a:rPr lang="en-IE" sz="2000" dirty="0" smtClean="0">
                <a:solidFill>
                  <a:srgbClr val="990033"/>
                </a:solidFill>
              </a:rPr>
              <a:t>of €</a:t>
            </a:r>
            <a:r>
              <a:rPr lang="en-IE" sz="2000" dirty="0">
                <a:solidFill>
                  <a:srgbClr val="990033"/>
                </a:solidFill>
              </a:rPr>
              <a:t>2,000. Package B has a starting salary </a:t>
            </a:r>
            <a:r>
              <a:rPr lang="en-IE" sz="2000" dirty="0" smtClean="0">
                <a:solidFill>
                  <a:srgbClr val="990033"/>
                </a:solidFill>
              </a:rPr>
              <a:t>of €</a:t>
            </a:r>
            <a:r>
              <a:rPr lang="en-IE" sz="2000" dirty="0">
                <a:solidFill>
                  <a:srgbClr val="990033"/>
                </a:solidFill>
              </a:rPr>
              <a:t>20,000 and an annual</a:t>
            </a:r>
          </a:p>
          <a:p>
            <a:r>
              <a:rPr lang="en-IE" sz="2000" dirty="0">
                <a:solidFill>
                  <a:srgbClr val="990033"/>
                </a:solidFill>
              </a:rPr>
              <a:t>increase </a:t>
            </a:r>
            <a:r>
              <a:rPr lang="en-IE" sz="2000" dirty="0" smtClean="0">
                <a:solidFill>
                  <a:srgbClr val="990033"/>
                </a:solidFill>
              </a:rPr>
              <a:t>of €</a:t>
            </a:r>
            <a:r>
              <a:rPr lang="en-IE" sz="2000" dirty="0">
                <a:solidFill>
                  <a:srgbClr val="990033"/>
                </a:solidFill>
              </a:rPr>
              <a:t>1,500. Assuming you plan to remain in the firm for ten</a:t>
            </a:r>
          </a:p>
          <a:p>
            <a:r>
              <a:rPr lang="en-IE" sz="2000" dirty="0">
                <a:solidFill>
                  <a:srgbClr val="990033"/>
                </a:solidFill>
              </a:rPr>
              <a:t>years which is the best package and by how much? Illustrate your</a:t>
            </a:r>
          </a:p>
          <a:p>
            <a:r>
              <a:rPr lang="en-IE" sz="2000" dirty="0">
                <a:solidFill>
                  <a:srgbClr val="990033"/>
                </a:solidFill>
              </a:rPr>
              <a:t>reasoning with the help of calculations</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7. In a cinema, there are 140 seats in the front row, 135 in the second and</a:t>
            </a:r>
          </a:p>
          <a:p>
            <a:r>
              <a:rPr lang="en-IE" sz="2000" dirty="0">
                <a:solidFill>
                  <a:srgbClr val="990033"/>
                </a:solidFill>
              </a:rPr>
              <a:t>130 in the third row. This pattern continues until the last row. If the last</a:t>
            </a:r>
          </a:p>
          <a:p>
            <a:r>
              <a:rPr lang="en-IE" sz="2000" dirty="0">
                <a:solidFill>
                  <a:srgbClr val="990033"/>
                </a:solidFill>
              </a:rPr>
              <a:t>row has 45 seats, how many rows are there in the cinema? Calculate</a:t>
            </a:r>
          </a:p>
          <a:p>
            <a:r>
              <a:rPr lang="en-IE" sz="2000" dirty="0">
                <a:solidFill>
                  <a:srgbClr val="990033"/>
                </a:solidFill>
              </a:rPr>
              <a:t>the total number of seats in the cinema.</a:t>
            </a:r>
          </a:p>
        </p:txBody>
      </p:sp>
    </p:spTree>
    <p:extLst>
      <p:ext uri="{BB962C8B-B14F-4D97-AF65-F5344CB8AC3E}">
        <p14:creationId xmlns:p14="http://schemas.microsoft.com/office/powerpoint/2010/main" val="2410595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rgbClr val="990033"/>
                </a:solidFill>
              </a:rPr>
              <a:t>Section A: Student Activity 1</a:t>
            </a:r>
            <a:endParaRPr lang="en-IE" b="1" dirty="0">
              <a:solidFill>
                <a:srgbClr val="990033"/>
              </a:solidFill>
            </a:endParaRPr>
          </a:p>
        </p:txBody>
      </p:sp>
      <p:sp>
        <p:nvSpPr>
          <p:cNvPr id="3" name="Rectangle 2"/>
          <p:cNvSpPr/>
          <p:nvPr/>
        </p:nvSpPr>
        <p:spPr>
          <a:xfrm>
            <a:off x="539552" y="720891"/>
            <a:ext cx="7992888" cy="5016758"/>
          </a:xfrm>
          <a:prstGeom prst="rect">
            <a:avLst/>
          </a:prstGeom>
        </p:spPr>
        <p:txBody>
          <a:bodyPr wrap="square">
            <a:spAutoFit/>
          </a:bodyPr>
          <a:lstStyle/>
          <a:p>
            <a:r>
              <a:rPr lang="en-IE" sz="2000" dirty="0">
                <a:solidFill>
                  <a:srgbClr val="990033"/>
                </a:solidFill>
              </a:rPr>
              <a:t>8. Find an expression </a:t>
            </a:r>
            <a:r>
              <a:rPr lang="en-IE" sz="2000" dirty="0" smtClean="0">
                <a:solidFill>
                  <a:srgbClr val="990033"/>
                </a:solidFill>
              </a:rPr>
              <a:t>for </a:t>
            </a:r>
            <a:r>
              <a:rPr lang="en-IE" sz="2000" dirty="0" err="1" smtClean="0">
                <a:solidFill>
                  <a:srgbClr val="990033"/>
                </a:solidFill>
              </a:rPr>
              <a:t>S</a:t>
            </a:r>
            <a:r>
              <a:rPr lang="en-IE" sz="2000" baseline="-25000" dirty="0" err="1" smtClean="0">
                <a:solidFill>
                  <a:srgbClr val="990033"/>
                </a:solidFill>
              </a:rPr>
              <a:t>n</a:t>
            </a:r>
            <a:r>
              <a:rPr lang="en-IE" sz="2000" baseline="-25000" dirty="0" smtClean="0">
                <a:solidFill>
                  <a:srgbClr val="990033"/>
                </a:solidFill>
              </a:rPr>
              <a:t> </a:t>
            </a:r>
            <a:r>
              <a:rPr lang="en-IE" sz="2000" dirty="0" smtClean="0">
                <a:solidFill>
                  <a:srgbClr val="990033"/>
                </a:solidFill>
              </a:rPr>
              <a:t>for </a:t>
            </a:r>
            <a:r>
              <a:rPr lang="en-IE" sz="2000" dirty="0">
                <a:solidFill>
                  <a:srgbClr val="990033"/>
                </a:solidFill>
              </a:rPr>
              <a:t>the arithmetic Series </a:t>
            </a:r>
            <a:r>
              <a:rPr lang="en-IE" sz="2000" dirty="0" smtClean="0">
                <a:solidFill>
                  <a:srgbClr val="990033"/>
                </a:solidFill>
              </a:rPr>
              <a:t>2 + 4 + 6 + 8 +….</a:t>
            </a:r>
            <a:endParaRPr lang="en-IE" sz="2000" dirty="0">
              <a:solidFill>
                <a:srgbClr val="990033"/>
              </a:solidFill>
            </a:endParaRPr>
          </a:p>
          <a:p>
            <a:endParaRPr lang="en-IE" sz="2000" dirty="0" smtClean="0">
              <a:solidFill>
                <a:srgbClr val="990033"/>
              </a:solidFill>
            </a:endParaRPr>
          </a:p>
          <a:p>
            <a:r>
              <a:rPr lang="en-IE" sz="2000" dirty="0" smtClean="0">
                <a:solidFill>
                  <a:srgbClr val="990033"/>
                </a:solidFill>
              </a:rPr>
              <a:t>9</a:t>
            </a:r>
            <a:r>
              <a:rPr lang="en-IE" sz="2000" dirty="0">
                <a:solidFill>
                  <a:srgbClr val="990033"/>
                </a:solidFill>
              </a:rPr>
              <a:t>. How many terms of the arithmetic series 1 + 3 + 5 +.... are required to</a:t>
            </a:r>
          </a:p>
          <a:p>
            <a:r>
              <a:rPr lang="en-IE" sz="2000" dirty="0">
                <a:solidFill>
                  <a:srgbClr val="990033"/>
                </a:solidFill>
              </a:rPr>
              <a:t>give a sum in excess of </a:t>
            </a:r>
            <a:r>
              <a:rPr lang="en-IE" sz="2000" dirty="0" smtClean="0">
                <a:solidFill>
                  <a:srgbClr val="990033"/>
                </a:solidFill>
              </a:rPr>
              <a:t>600? </a:t>
            </a:r>
          </a:p>
          <a:p>
            <a:endParaRPr lang="en-IE" sz="2000" dirty="0">
              <a:solidFill>
                <a:srgbClr val="990033"/>
              </a:solidFill>
            </a:endParaRPr>
          </a:p>
          <a:p>
            <a:r>
              <a:rPr lang="en-IE" sz="2000" dirty="0" smtClean="0">
                <a:solidFill>
                  <a:srgbClr val="990033"/>
                </a:solidFill>
              </a:rPr>
              <a:t>10</a:t>
            </a:r>
            <a:r>
              <a:rPr lang="en-IE" sz="2000" dirty="0">
                <a:solidFill>
                  <a:srgbClr val="990033"/>
                </a:solidFill>
              </a:rPr>
              <a:t>. Kayla got her new mobile phone on the first of April. She sent 1 text</a:t>
            </a:r>
          </a:p>
          <a:p>
            <a:r>
              <a:rPr lang="en-IE" sz="2000" dirty="0">
                <a:solidFill>
                  <a:srgbClr val="990033"/>
                </a:solidFill>
              </a:rPr>
              <a:t>that day, 3 texts the next day and 5 texts the next day. If this pattern</a:t>
            </a:r>
          </a:p>
          <a:p>
            <a:r>
              <a:rPr lang="en-IE" sz="2000" dirty="0">
                <a:solidFill>
                  <a:srgbClr val="990033"/>
                </a:solidFill>
              </a:rPr>
              <a:t>continues how many texts will she send on </a:t>
            </a:r>
            <a:r>
              <a:rPr lang="en-IE" sz="2000" dirty="0" smtClean="0">
                <a:solidFill>
                  <a:srgbClr val="990033"/>
                </a:solidFill>
              </a:rPr>
              <a:t>30</a:t>
            </a:r>
            <a:r>
              <a:rPr lang="en-IE" sz="2000" baseline="30000" dirty="0" smtClean="0">
                <a:solidFill>
                  <a:srgbClr val="990033"/>
                </a:solidFill>
              </a:rPr>
              <a:t>th</a:t>
            </a:r>
            <a:r>
              <a:rPr lang="en-IE" sz="2000" dirty="0" smtClean="0">
                <a:solidFill>
                  <a:srgbClr val="990033"/>
                </a:solidFill>
              </a:rPr>
              <a:t> April </a:t>
            </a:r>
            <a:r>
              <a:rPr lang="en-IE" sz="2000" dirty="0">
                <a:solidFill>
                  <a:srgbClr val="990033"/>
                </a:solidFill>
              </a:rPr>
              <a:t>and how many</a:t>
            </a:r>
          </a:p>
          <a:p>
            <a:r>
              <a:rPr lang="en-IE" sz="2000" dirty="0">
                <a:solidFill>
                  <a:srgbClr val="990033"/>
                </a:solidFill>
              </a:rPr>
              <a:t>texts in total will she send in the month of April that year? (April has</a:t>
            </a:r>
          </a:p>
          <a:p>
            <a:r>
              <a:rPr lang="en-IE" sz="2000" dirty="0">
                <a:solidFill>
                  <a:srgbClr val="990033"/>
                </a:solidFill>
              </a:rPr>
              <a:t>30 days.) If each text message costs 13 cent how much will she spend</a:t>
            </a:r>
          </a:p>
          <a:p>
            <a:r>
              <a:rPr lang="en-IE" sz="2000" dirty="0">
                <a:solidFill>
                  <a:srgbClr val="990033"/>
                </a:solidFill>
              </a:rPr>
              <a:t>sending texts in April</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11. Is it possible for an arithmetic series to have a first term and a common</a:t>
            </a:r>
          </a:p>
          <a:p>
            <a:r>
              <a:rPr lang="en-IE" sz="2000" dirty="0">
                <a:solidFill>
                  <a:srgbClr val="990033"/>
                </a:solidFill>
              </a:rPr>
              <a:t>difference that are both non-zero and have a partial sum of zero? If so,</a:t>
            </a:r>
          </a:p>
          <a:p>
            <a:r>
              <a:rPr lang="en-IE" sz="2000" dirty="0">
                <a:solidFill>
                  <a:srgbClr val="990033"/>
                </a:solidFill>
              </a:rPr>
              <a:t>give an example and explain the circumstance that causes this to happen.</a:t>
            </a:r>
          </a:p>
          <a:p>
            <a:endParaRPr lang="en-IE" sz="2000" dirty="0" smtClean="0">
              <a:solidFill>
                <a:srgbClr val="990033"/>
              </a:solidFill>
            </a:endParaRPr>
          </a:p>
        </p:txBody>
      </p:sp>
    </p:spTree>
    <p:extLst>
      <p:ext uri="{BB962C8B-B14F-4D97-AF65-F5344CB8AC3E}">
        <p14:creationId xmlns:p14="http://schemas.microsoft.com/office/powerpoint/2010/main" val="2737885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rgbClr val="990033"/>
                </a:solidFill>
              </a:rPr>
              <a:t>Section A: Student Activity 1</a:t>
            </a:r>
            <a:endParaRPr lang="en-IE" b="1" dirty="0">
              <a:solidFill>
                <a:srgbClr val="990033"/>
              </a:solidFill>
            </a:endParaRPr>
          </a:p>
        </p:txBody>
      </p:sp>
      <p:sp>
        <p:nvSpPr>
          <p:cNvPr id="3" name="Rectangle 2"/>
          <p:cNvSpPr/>
          <p:nvPr/>
        </p:nvSpPr>
        <p:spPr>
          <a:xfrm rot="21600000">
            <a:off x="539552" y="908720"/>
            <a:ext cx="7992888" cy="2862322"/>
          </a:xfrm>
          <a:prstGeom prst="rect">
            <a:avLst/>
          </a:prstGeom>
        </p:spPr>
        <p:txBody>
          <a:bodyPr wrap="square">
            <a:spAutoFit/>
          </a:bodyPr>
          <a:lstStyle/>
          <a:p>
            <a:r>
              <a:rPr lang="en-IE" sz="2000" dirty="0" smtClean="0">
                <a:solidFill>
                  <a:srgbClr val="990033"/>
                </a:solidFill>
              </a:rPr>
              <a:t>12</a:t>
            </a:r>
            <a:r>
              <a:rPr lang="en-IE" sz="2000" dirty="0">
                <a:solidFill>
                  <a:srgbClr val="990033"/>
                </a:solidFill>
              </a:rPr>
              <a:t>. A water tank containing 377 litres of water develops a leak. On the first</a:t>
            </a:r>
          </a:p>
          <a:p>
            <a:r>
              <a:rPr lang="en-IE" sz="2000" dirty="0">
                <a:solidFill>
                  <a:srgbClr val="990033"/>
                </a:solidFill>
              </a:rPr>
              <a:t>day the tank leaks 5 litres of water and this increases by 4 litres each day</a:t>
            </a:r>
          </a:p>
          <a:p>
            <a:r>
              <a:rPr lang="en-IE" sz="2000" dirty="0">
                <a:solidFill>
                  <a:srgbClr val="990033"/>
                </a:solidFill>
              </a:rPr>
              <a:t>thereafter. </a:t>
            </a:r>
            <a:r>
              <a:rPr lang="en-IE" sz="2000" dirty="0" smtClean="0">
                <a:solidFill>
                  <a:srgbClr val="990033"/>
                </a:solidFill>
              </a:rPr>
              <a:t> Show </a:t>
            </a:r>
            <a:r>
              <a:rPr lang="en-IE" sz="2000" dirty="0">
                <a:solidFill>
                  <a:srgbClr val="990033"/>
                </a:solidFill>
              </a:rPr>
              <a:t>that the amount of water that leaks each day follows</a:t>
            </a:r>
          </a:p>
          <a:p>
            <a:r>
              <a:rPr lang="en-IE" sz="2000" dirty="0">
                <a:solidFill>
                  <a:srgbClr val="990033"/>
                </a:solidFill>
              </a:rPr>
              <a:t>an arithmetic progression and apply </a:t>
            </a:r>
            <a:r>
              <a:rPr lang="en-IE" sz="2000" dirty="0" smtClean="0">
                <a:solidFill>
                  <a:srgbClr val="990033"/>
                </a:solidFill>
              </a:rPr>
              <a:t>the </a:t>
            </a:r>
            <a:r>
              <a:rPr lang="en-IE" sz="2000" dirty="0" err="1" smtClean="0">
                <a:solidFill>
                  <a:srgbClr val="990033"/>
                </a:solidFill>
              </a:rPr>
              <a:t>S</a:t>
            </a:r>
            <a:r>
              <a:rPr lang="en-IE" sz="2000" baseline="-25000" dirty="0" err="1" smtClean="0">
                <a:solidFill>
                  <a:srgbClr val="990033"/>
                </a:solidFill>
              </a:rPr>
              <a:t>n</a:t>
            </a:r>
            <a:r>
              <a:rPr lang="en-IE" sz="2000" baseline="-25000" dirty="0" smtClean="0">
                <a:solidFill>
                  <a:srgbClr val="990033"/>
                </a:solidFill>
              </a:rPr>
              <a:t> </a:t>
            </a:r>
            <a:r>
              <a:rPr lang="en-IE" sz="2000" dirty="0" smtClean="0">
                <a:solidFill>
                  <a:srgbClr val="990033"/>
                </a:solidFill>
              </a:rPr>
              <a:t>formula </a:t>
            </a:r>
            <a:r>
              <a:rPr lang="en-IE" sz="2000" dirty="0">
                <a:solidFill>
                  <a:srgbClr val="990033"/>
                </a:solidFill>
              </a:rPr>
              <a:t>to determine how</a:t>
            </a:r>
          </a:p>
          <a:p>
            <a:r>
              <a:rPr lang="en-IE" sz="2000" dirty="0">
                <a:solidFill>
                  <a:srgbClr val="990033"/>
                </a:solidFill>
              </a:rPr>
              <a:t>long it takes for the tank to empty. Show your calculations</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13. A bricklayer has 400 bricks and wants to build a wall following the</a:t>
            </a:r>
          </a:p>
          <a:p>
            <a:r>
              <a:rPr lang="en-IE" sz="2000" dirty="0">
                <a:solidFill>
                  <a:srgbClr val="990033"/>
                </a:solidFill>
              </a:rPr>
              <a:t>pattern below. How many layers high will the wall be if he plans to use</a:t>
            </a:r>
          </a:p>
          <a:p>
            <a:r>
              <a:rPr lang="en-IE" sz="2000" dirty="0">
                <a:solidFill>
                  <a:srgbClr val="990033"/>
                </a:solidFill>
              </a:rPr>
              <a:t>all his bricks?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1790" y="3581400"/>
            <a:ext cx="4060421" cy="258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3498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TotalTime>
  <Words>2483</Words>
  <Application>Microsoft Office PowerPoint</Application>
  <PresentationFormat>On-screen Show (4:3)</PresentationFormat>
  <Paragraphs>245</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Index</vt:lpstr>
      <vt:lpstr>Section A: Introduction</vt:lpstr>
      <vt:lpstr>Section A: Introduction</vt:lpstr>
      <vt:lpstr>Section A: Introduction</vt:lpstr>
      <vt:lpstr>Section A: Student Activity 1</vt:lpstr>
      <vt:lpstr>Section A: Student Activity 1</vt:lpstr>
      <vt:lpstr>Section A: Student Activity 1</vt:lpstr>
      <vt:lpstr>Section A: Student Activity 1</vt:lpstr>
      <vt:lpstr>Section B: Student Activity 2</vt:lpstr>
      <vt:lpstr>Section B: Student Activity 2</vt:lpstr>
      <vt:lpstr>Section B: Student Activity 2</vt:lpstr>
      <vt:lpstr>Section B: Student Activity 2</vt:lpstr>
      <vt:lpstr>Section B: Student Activity 2</vt:lpstr>
      <vt:lpstr>Section B: Student Activity 2</vt:lpstr>
      <vt:lpstr>Reflection</vt:lpstr>
      <vt:lpstr>Appendix A</vt:lpstr>
      <vt:lpstr>Appendix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Neil</dc:creator>
  <cp:lastModifiedBy>Pádraic Kavanagh</cp:lastModifiedBy>
  <cp:revision>55</cp:revision>
  <dcterms:created xsi:type="dcterms:W3CDTF">2012-08-28T17:01:31Z</dcterms:created>
  <dcterms:modified xsi:type="dcterms:W3CDTF">2012-11-15T20:14:53Z</dcterms:modified>
</cp:coreProperties>
</file>