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9" r:id="rId2"/>
    <p:sldId id="260" r:id="rId3"/>
    <p:sldId id="261" r:id="rId4"/>
    <p:sldId id="263" r:id="rId5"/>
    <p:sldId id="264" r:id="rId6"/>
    <p:sldId id="262" r:id="rId7"/>
    <p:sldId id="265" r:id="rId8"/>
    <p:sldId id="266" r:id="rId9"/>
    <p:sldId id="267" r:id="rId10"/>
    <p:sldId id="256" r:id="rId11"/>
    <p:sldId id="258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F30D9A-9F29-4D75-B604-1685DCB09F7F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E3DF48-F818-41A3-8774-A1EBC7028A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DF48-F818-41A3-8774-A1EBC7028A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DF48-F818-41A3-8774-A1EBC7028A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Take off from Miami 08:56, 9.14 am 54 miles from </a:t>
            </a:r>
            <a:r>
              <a:rPr lang="en-GB" dirty="0" err="1" smtClean="0"/>
              <a:t>Nassua</a:t>
            </a:r>
            <a:r>
              <a:rPr lang="en-GB" dirty="0" smtClean="0"/>
              <a:t> , 110 miles from Miami 1</a:t>
            </a:r>
            <a:r>
              <a:rPr lang="en-GB" baseline="30000" dirty="0" smtClean="0"/>
              <a:t>st</a:t>
            </a:r>
            <a:r>
              <a:rPr lang="en-GB" dirty="0" smtClean="0"/>
              <a:t> Engine, Engine 2 Low pressure. Decided to return to Miami. 9.23 Low Oil pressure on 1 and 3. Faulty indicator. 9.33 2 &amp;3 failed. Shortly after 1 &gt;managed to start 2 and landed safely</a:t>
            </a:r>
            <a:r>
              <a:rPr lang="en-GB" baseline="0" dirty="0" smtClean="0"/>
              <a:t> in Miami at 9.46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DF48-F818-41A3-8774-A1EBC7028A0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83FB0-55CD-48AA-942A-4727BBE53C2C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DAA93-3935-4741-AF7A-DF43F03194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en.wikipedia.org/wiki/File:Jakob_Bernoulli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Teaching&amp;Learning2.doc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772400" cy="1470025"/>
          </a:xfrm>
        </p:spPr>
        <p:txBody>
          <a:bodyPr/>
          <a:lstStyle/>
          <a:p>
            <a:r>
              <a:rPr lang="en-GB" b="1" dirty="0" smtClean="0"/>
              <a:t>Teaching &amp; Learning Plan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 Binomial Distribution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Eastern Airlines Flight 855</a:t>
            </a:r>
            <a:br>
              <a:rPr lang="en-GB" dirty="0" smtClean="0"/>
            </a:br>
            <a:r>
              <a:rPr lang="en-GB" dirty="0" smtClean="0"/>
              <a:t>May 4</a:t>
            </a:r>
            <a:r>
              <a:rPr lang="en-GB" baseline="30000" dirty="0" smtClean="0"/>
              <a:t>th </a:t>
            </a:r>
            <a:r>
              <a:rPr lang="en-GB" dirty="0" smtClean="0"/>
              <a:t>1983</a:t>
            </a:r>
            <a:r>
              <a:rPr lang="en-GB" baseline="30000" dirty="0" smtClean="0"/>
              <a:t/>
            </a:r>
            <a:br>
              <a:rPr lang="en-GB" baseline="30000" dirty="0" smtClean="0"/>
            </a:br>
            <a:r>
              <a:rPr lang="en-GB" baseline="30000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map-bahamas.gif"/>
          <p:cNvPicPr>
            <a:picLocks noChangeAspect="1"/>
          </p:cNvPicPr>
          <p:nvPr/>
        </p:nvPicPr>
        <p:blipFill>
          <a:blip r:embed="rId3">
            <a:lum bright="7000" contrast="18000"/>
          </a:blip>
          <a:stretch>
            <a:fillRect/>
          </a:stretch>
        </p:blipFill>
        <p:spPr>
          <a:xfrm>
            <a:off x="2143108" y="1428736"/>
            <a:ext cx="4848225" cy="440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357430"/>
            <a:ext cx="71438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714620"/>
            <a:ext cx="71438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2714612" y="2643182"/>
            <a:ext cx="928694" cy="28575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KEATINGS\My Documents\My Pictures\Aeroplan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14346" y="714356"/>
            <a:ext cx="8688405" cy="578647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3929066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92D050"/>
                </a:solidFill>
              </a:rPr>
              <a:t>What was the probability of two engines failing?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643446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What was the probability of all three engines failing?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1142984"/>
            <a:ext cx="4572000" cy="92333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00B0F0"/>
                </a:solidFill>
              </a:rPr>
              <a:t>With the help of the Binomial distribution, we will answer  the following important questions: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85728"/>
            <a:ext cx="4572000" cy="92333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The probability of one of the independent jet engines on Flight 855 failing was .0001 or 1 in 10,000.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5572141"/>
            <a:ext cx="4572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And hence determine whether it was likely that factors other than chance were at play.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Bernoulli Trials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</a:rPr>
              <a:t>A Bernoulli trial is a trial with just two outcomes.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Examples?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If you toss a coin once, then how many possible outcomes are there?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John has taken a cube and painted 4 sides red and 2 sides blue. John tosses the cube. How many possible outcomes are there?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Jacob Bernoulli (1654 – 1705)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4" name="Picture 3" descr="Jacob Bernoulli">
            <a:hlinkClick r:id="rId2" tooltip="&quot;Jacob Bernoulli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7" y="1804987"/>
            <a:ext cx="21431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Bernoulli Family Tree</a:t>
            </a:r>
            <a:endParaRPr lang="en-US" dirty="0"/>
          </a:p>
        </p:txBody>
      </p:sp>
      <p:pic>
        <p:nvPicPr>
          <p:cNvPr id="1026" name="Picture 2" descr="C:\Documents and Settings\KEATINGS\My Documents\My Pictures\Bernoulli_family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6532" y="1643050"/>
            <a:ext cx="8038668" cy="4357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 action="ppaction://hlinkfile"/>
              </a:rPr>
              <a:t>Teaching&amp;Learning2.docx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 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(1) Combinations</a:t>
            </a:r>
          </a:p>
          <a:p>
            <a:endParaRPr lang="en-GB" dirty="0" smtClean="0"/>
          </a:p>
          <a:p>
            <a:endParaRPr lang="en-GB" dirty="0" smtClean="0"/>
          </a:p>
          <a:p>
            <a:pPr lvl="1">
              <a:buNone/>
            </a:pPr>
            <a:r>
              <a:rPr lang="en-GB" sz="2420" b="1" dirty="0" smtClean="0">
                <a:solidFill>
                  <a:srgbClr val="FF0000"/>
                </a:solidFill>
              </a:rPr>
              <a:t>Example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		</a:t>
            </a:r>
          </a:p>
          <a:p>
            <a:pPr>
              <a:buNone/>
            </a:pPr>
            <a:r>
              <a:rPr lang="en-GB" dirty="0" smtClean="0"/>
              <a:t>	</a:t>
            </a:r>
          </a:p>
          <a:p>
            <a:pPr>
              <a:buNone/>
            </a:pPr>
            <a:r>
              <a:rPr lang="en-GB" dirty="0" smtClean="0"/>
              <a:t>		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285992"/>
            <a:ext cx="7079882" cy="500066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786190"/>
            <a:ext cx="7643866" cy="562819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b="1" dirty="0" smtClean="0">
                <a:solidFill>
                  <a:srgbClr val="FF0000"/>
                </a:solidFill>
              </a:rPr>
              <a:t>(2) The Binomial Expansion.</a:t>
            </a:r>
          </a:p>
          <a:p>
            <a:pPr lvl="0"/>
            <a:endParaRPr lang="en-GB" dirty="0" smtClean="0"/>
          </a:p>
          <a:p>
            <a:pPr lvl="0"/>
            <a:endParaRPr lang="en-GB" dirty="0" smtClean="0"/>
          </a:p>
          <a:p>
            <a:pPr lvl="1">
              <a:buNone/>
            </a:pPr>
            <a:r>
              <a:rPr lang="en-GB" b="1" dirty="0" smtClean="0">
                <a:solidFill>
                  <a:srgbClr val="FF0000"/>
                </a:solidFill>
              </a:rPr>
              <a:t>Example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357430"/>
            <a:ext cx="6843008" cy="571504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000504"/>
            <a:ext cx="6379580" cy="714380"/>
          </a:xfrm>
          <a:prstGeom prst="rect">
            <a:avLst/>
          </a:prstGeom>
          <a:noFill/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(3) Random Variable</a:t>
            </a:r>
          </a:p>
          <a:p>
            <a:pPr lvl="1">
              <a:buNone/>
            </a:pPr>
            <a:r>
              <a:rPr lang="en-GB" b="1" dirty="0" smtClean="0">
                <a:solidFill>
                  <a:schemeClr val="tx2"/>
                </a:solidFill>
              </a:rPr>
              <a:t>A random variable is a variable whose outcome is determined by chance and has only one value.</a:t>
            </a:r>
          </a:p>
          <a:p>
            <a:pPr lvl="1">
              <a:buNone/>
            </a:pPr>
            <a:r>
              <a:rPr lang="en-GB" b="1" dirty="0" smtClean="0">
                <a:solidFill>
                  <a:srgbClr val="FF0000"/>
                </a:solidFill>
              </a:rPr>
              <a:t>Example</a:t>
            </a:r>
          </a:p>
          <a:p>
            <a:pPr lvl="1">
              <a:buNone/>
            </a:pPr>
            <a:r>
              <a:rPr lang="en-GB" b="1" dirty="0" smtClean="0">
                <a:solidFill>
                  <a:schemeClr val="tx2"/>
                </a:solidFill>
              </a:rPr>
              <a:t>When we throw a dice there are six possible outcomes, therefore the random variable in this experiment can take on any integer value from 1 to 6.</a:t>
            </a:r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Prior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(4) Probability Distributions</a:t>
            </a:r>
          </a:p>
          <a:p>
            <a:pPr lvl="1">
              <a:buNone/>
            </a:pPr>
            <a:r>
              <a:rPr lang="en-GB" dirty="0" smtClean="0"/>
              <a:t>	</a:t>
            </a:r>
          </a:p>
          <a:p>
            <a:pPr lvl="1">
              <a:buNone/>
            </a:pPr>
            <a:r>
              <a:rPr lang="en-GB" b="1" dirty="0" smtClean="0">
                <a:solidFill>
                  <a:schemeClr val="tx2"/>
                </a:solidFill>
              </a:rPr>
              <a:t>A probability distribution is a description that gives the probability for each value of the random variable.</a:t>
            </a:r>
            <a:endParaRPr lang="en-U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Graph of a Probability Distribution</a:t>
            </a:r>
            <a:br>
              <a:rPr lang="en-GB" dirty="0" smtClean="0"/>
            </a:br>
            <a:r>
              <a:rPr lang="en-GB" sz="3300" dirty="0" smtClean="0">
                <a:solidFill>
                  <a:srgbClr val="00B0F0"/>
                </a:solidFill>
              </a:rPr>
              <a:t>What distribution do you think it is?</a:t>
            </a:r>
            <a:endParaRPr lang="en-US" sz="3300" dirty="0">
              <a:solidFill>
                <a:srgbClr val="00B0F0"/>
              </a:solidFill>
            </a:endParaRPr>
          </a:p>
        </p:txBody>
      </p:sp>
      <p:pic>
        <p:nvPicPr>
          <p:cNvPr id="2150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21000" contrast="23000"/>
          </a:blip>
          <a:srcRect/>
          <a:stretch>
            <a:fillRect/>
          </a:stretch>
        </p:blipFill>
        <p:spPr>
          <a:xfrm>
            <a:off x="457200" y="2047553"/>
            <a:ext cx="8229600" cy="36312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Students will:</a:t>
            </a:r>
            <a:endParaRPr lang="en-US" dirty="0" smtClean="0">
              <a:solidFill>
                <a:srgbClr val="0070C0"/>
              </a:solidFill>
            </a:endParaRPr>
          </a:p>
          <a:p>
            <a:pPr lvl="0"/>
            <a:r>
              <a:rPr lang="en-GB" b="1" dirty="0" smtClean="0">
                <a:solidFill>
                  <a:srgbClr val="FF0000"/>
                </a:solidFill>
              </a:rPr>
              <a:t>Know what a Bernoulli trial is.</a:t>
            </a:r>
          </a:p>
          <a:p>
            <a:pPr lvl="0"/>
            <a:r>
              <a:rPr lang="en-GB" b="1" dirty="0" smtClean="0">
                <a:solidFill>
                  <a:srgbClr val="FF0000"/>
                </a:solidFill>
              </a:rPr>
              <a:t>Know what a Binomial Distribution is.</a:t>
            </a:r>
            <a:endParaRPr lang="en-US" b="1" dirty="0" smtClean="0">
              <a:solidFill>
                <a:srgbClr val="FF0000"/>
              </a:solidFill>
            </a:endParaRPr>
          </a:p>
          <a:p>
            <a:pPr lvl="0"/>
            <a:r>
              <a:rPr lang="en-GB" b="1" dirty="0" smtClean="0">
                <a:solidFill>
                  <a:srgbClr val="FF0000"/>
                </a:solidFill>
              </a:rPr>
              <a:t>Recognise when to use the Binomial distribution.</a:t>
            </a:r>
            <a:endParaRPr lang="en-US" b="1" dirty="0" smtClean="0">
              <a:solidFill>
                <a:srgbClr val="FF0000"/>
              </a:solidFill>
            </a:endParaRPr>
          </a:p>
          <a:p>
            <a:pPr lvl="0"/>
            <a:r>
              <a:rPr lang="en-GB" b="1" dirty="0" smtClean="0">
                <a:solidFill>
                  <a:srgbClr val="FF0000"/>
                </a:solidFill>
              </a:rPr>
              <a:t>State any assumptions necessary to use the binomial distribution.</a:t>
            </a:r>
            <a:endParaRPr lang="en-US" b="1" dirty="0" smtClean="0">
              <a:solidFill>
                <a:srgbClr val="FF0000"/>
              </a:solidFill>
            </a:endParaRPr>
          </a:p>
          <a:p>
            <a:pPr lvl="0"/>
            <a:r>
              <a:rPr lang="en-GB" b="1" dirty="0" smtClean="0">
                <a:solidFill>
                  <a:srgbClr val="FF0000"/>
                </a:solidFill>
              </a:rPr>
              <a:t>Apply the Binomial distribution to some everyday problems.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PowerPoint Presentation.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Activity Sheets.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Dice or Coin.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Autograph.</a:t>
            </a:r>
          </a:p>
          <a:p>
            <a:endParaRPr lang="en-GB" b="1" dirty="0" smtClean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FF0000"/>
                </a:solidFill>
              </a:rPr>
              <a:t>Bernoulli Trial.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Binomial Distribution.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</TotalTime>
  <Words>371</Words>
  <Application>Microsoft Office PowerPoint</Application>
  <PresentationFormat>On-screen Show (4:3)</PresentationFormat>
  <Paragraphs>67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Teaching &amp; Learning Plan </vt:lpstr>
      <vt:lpstr> Prior Knowledge</vt:lpstr>
      <vt:lpstr>Prior Knowledge</vt:lpstr>
      <vt:lpstr>Prior Knowledge</vt:lpstr>
      <vt:lpstr>Prior Knowledge</vt:lpstr>
      <vt:lpstr>Graph of a Probability Distribution What distribution do you think it is?</vt:lpstr>
      <vt:lpstr>Learning Outcomes</vt:lpstr>
      <vt:lpstr>Resources</vt:lpstr>
      <vt:lpstr>New Vocabulary</vt:lpstr>
      <vt:lpstr>Eastern Airlines Flight 855 May 4th 1983   </vt:lpstr>
      <vt:lpstr>Slide 11</vt:lpstr>
      <vt:lpstr>Bernoulli Trials</vt:lpstr>
      <vt:lpstr>Jacob Bernoulli (1654 – 1705)</vt:lpstr>
      <vt:lpstr>The Bernoulli Family Tree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Keating</dc:creator>
  <cp:lastModifiedBy>Michael Keating</cp:lastModifiedBy>
  <cp:revision>50</cp:revision>
  <dcterms:created xsi:type="dcterms:W3CDTF">2009-03-01T12:59:57Z</dcterms:created>
  <dcterms:modified xsi:type="dcterms:W3CDTF">2009-03-05T23:51:16Z</dcterms:modified>
</cp:coreProperties>
</file>