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Eileen%20Leahy\Desktop\T&amp;L%20plan-Correlation\Height%20&amp;%20Arm%20Span-%205th.%20Year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Eileen%20Leahy\Desktop\T&amp;L%20plan-Correlation\Fuel%20scatt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Arm Span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Sheet1!$A$2:$A$20</c:f>
              <c:numCache>
                <c:formatCode>General</c:formatCode>
                <c:ptCount val="19"/>
                <c:pt idx="0">
                  <c:v>155</c:v>
                </c:pt>
                <c:pt idx="1">
                  <c:v>172</c:v>
                </c:pt>
                <c:pt idx="2">
                  <c:v>177</c:v>
                </c:pt>
                <c:pt idx="3">
                  <c:v>170</c:v>
                </c:pt>
                <c:pt idx="4">
                  <c:v>187</c:v>
                </c:pt>
                <c:pt idx="5">
                  <c:v>174</c:v>
                </c:pt>
                <c:pt idx="6">
                  <c:v>171</c:v>
                </c:pt>
                <c:pt idx="7">
                  <c:v>155</c:v>
                </c:pt>
                <c:pt idx="8">
                  <c:v>154</c:v>
                </c:pt>
                <c:pt idx="9">
                  <c:v>172</c:v>
                </c:pt>
                <c:pt idx="10">
                  <c:v>158</c:v>
                </c:pt>
                <c:pt idx="11">
                  <c:v>156</c:v>
                </c:pt>
                <c:pt idx="12">
                  <c:v>162.5</c:v>
                </c:pt>
                <c:pt idx="13">
                  <c:v>167</c:v>
                </c:pt>
                <c:pt idx="14">
                  <c:v>169</c:v>
                </c:pt>
                <c:pt idx="15">
                  <c:v>181</c:v>
                </c:pt>
                <c:pt idx="16">
                  <c:v>165</c:v>
                </c:pt>
                <c:pt idx="17">
                  <c:v>162</c:v>
                </c:pt>
                <c:pt idx="18">
                  <c:v>171</c:v>
                </c:pt>
              </c:numCache>
            </c:numRef>
          </c:xVal>
          <c:yVal>
            <c:numRef>
              <c:f>Sheet1!$B$2:$B$20</c:f>
              <c:numCache>
                <c:formatCode>General</c:formatCode>
                <c:ptCount val="19"/>
                <c:pt idx="0">
                  <c:v>154</c:v>
                </c:pt>
                <c:pt idx="1">
                  <c:v>165</c:v>
                </c:pt>
                <c:pt idx="2">
                  <c:v>178</c:v>
                </c:pt>
                <c:pt idx="3">
                  <c:v>151</c:v>
                </c:pt>
                <c:pt idx="4">
                  <c:v>180</c:v>
                </c:pt>
                <c:pt idx="5">
                  <c:v>173</c:v>
                </c:pt>
                <c:pt idx="6">
                  <c:v>170</c:v>
                </c:pt>
                <c:pt idx="7">
                  <c:v>152</c:v>
                </c:pt>
                <c:pt idx="8">
                  <c:v>152</c:v>
                </c:pt>
                <c:pt idx="9">
                  <c:v>162</c:v>
                </c:pt>
                <c:pt idx="10">
                  <c:v>157.5</c:v>
                </c:pt>
                <c:pt idx="11">
                  <c:v>155</c:v>
                </c:pt>
                <c:pt idx="12">
                  <c:v>162.5</c:v>
                </c:pt>
                <c:pt idx="13">
                  <c:v>161</c:v>
                </c:pt>
                <c:pt idx="14">
                  <c:v>168</c:v>
                </c:pt>
                <c:pt idx="15">
                  <c:v>178</c:v>
                </c:pt>
                <c:pt idx="16">
                  <c:v>152</c:v>
                </c:pt>
                <c:pt idx="17">
                  <c:v>160</c:v>
                </c:pt>
                <c:pt idx="18">
                  <c:v>172</c:v>
                </c:pt>
              </c:numCache>
            </c:numRef>
          </c:yVal>
        </c:ser>
        <c:axId val="60710272"/>
        <c:axId val="44643456"/>
      </c:scatterChart>
      <c:valAx>
        <c:axId val="60710272"/>
        <c:scaling>
          <c:orientation val="minMax"/>
          <c:min val="145"/>
        </c:scaling>
        <c:axPos val="b"/>
        <c:minorGridlines/>
        <c:numFmt formatCode="General" sourceLinked="1"/>
        <c:tickLblPos val="low"/>
        <c:crossAx val="44643456"/>
        <c:crossesAt val="0"/>
        <c:crossBetween val="midCat"/>
      </c:valAx>
      <c:valAx>
        <c:axId val="44643456"/>
        <c:scaling>
          <c:orientation val="minMax"/>
        </c:scaling>
        <c:axPos val="l"/>
        <c:minorGridlines/>
        <c:numFmt formatCode="General" sourceLinked="1"/>
        <c:tickLblPos val="nextTo"/>
        <c:crossAx val="60710272"/>
        <c:crosses val="autoZero"/>
        <c:crossBetween val="midCat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3372546823819256"/>
          <c:y val="4.8721601535482564E-2"/>
          <c:w val="0.77019233461183179"/>
          <c:h val="0.77195518388294049"/>
        </c:manualLayout>
      </c:layout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m.p.g.</c:v>
                </c:pt>
              </c:strCache>
            </c:strRef>
          </c:tx>
          <c:spPr>
            <a:ln w="28575">
              <a:noFill/>
            </a:ln>
          </c:spPr>
          <c:xVal>
            <c:numRef>
              <c:f>Sheet1!$A$2:$A$24</c:f>
              <c:numCache>
                <c:formatCode>General</c:formatCode>
                <c:ptCount val="23"/>
                <c:pt idx="0">
                  <c:v>3.6</c:v>
                </c:pt>
                <c:pt idx="1">
                  <c:v>3.25</c:v>
                </c:pt>
                <c:pt idx="2">
                  <c:v>3.5</c:v>
                </c:pt>
                <c:pt idx="3">
                  <c:v>3</c:v>
                </c:pt>
                <c:pt idx="4">
                  <c:v>2.5</c:v>
                </c:pt>
                <c:pt idx="5">
                  <c:v>3</c:v>
                </c:pt>
                <c:pt idx="6">
                  <c:v>2</c:v>
                </c:pt>
                <c:pt idx="7">
                  <c:v>1.8</c:v>
                </c:pt>
                <c:pt idx="8">
                  <c:v>2</c:v>
                </c:pt>
                <c:pt idx="9">
                  <c:v>2</c:v>
                </c:pt>
                <c:pt idx="10">
                  <c:v>1.8</c:v>
                </c:pt>
                <c:pt idx="11">
                  <c:v>1.6</c:v>
                </c:pt>
                <c:pt idx="12">
                  <c:v>1.6</c:v>
                </c:pt>
                <c:pt idx="13">
                  <c:v>1.4</c:v>
                </c:pt>
                <c:pt idx="14">
                  <c:v>1.4</c:v>
                </c:pt>
                <c:pt idx="15">
                  <c:v>1.3</c:v>
                </c:pt>
                <c:pt idx="16">
                  <c:v>1.3</c:v>
                </c:pt>
                <c:pt idx="17">
                  <c:v>1.5</c:v>
                </c:pt>
                <c:pt idx="18">
                  <c:v>1.3</c:v>
                </c:pt>
                <c:pt idx="19">
                  <c:v>1.1000000000000001</c:v>
                </c:pt>
                <c:pt idx="20">
                  <c:v>1.1000000000000001</c:v>
                </c:pt>
                <c:pt idx="21">
                  <c:v>1</c:v>
                </c:pt>
                <c:pt idx="22">
                  <c:v>1</c:v>
                </c:pt>
              </c:numCache>
            </c:numRef>
          </c:xVal>
          <c:yVal>
            <c:numRef>
              <c:f>Sheet1!$B$2:$B$24</c:f>
              <c:numCache>
                <c:formatCode>General</c:formatCode>
                <c:ptCount val="23"/>
                <c:pt idx="0">
                  <c:v>18</c:v>
                </c:pt>
                <c:pt idx="1">
                  <c:v>19</c:v>
                </c:pt>
                <c:pt idx="2">
                  <c:v>23</c:v>
                </c:pt>
                <c:pt idx="3">
                  <c:v>32</c:v>
                </c:pt>
                <c:pt idx="4">
                  <c:v>40</c:v>
                </c:pt>
                <c:pt idx="5">
                  <c:v>25</c:v>
                </c:pt>
                <c:pt idx="6">
                  <c:v>34</c:v>
                </c:pt>
                <c:pt idx="7">
                  <c:v>32</c:v>
                </c:pt>
                <c:pt idx="8">
                  <c:v>33</c:v>
                </c:pt>
                <c:pt idx="9">
                  <c:v>27</c:v>
                </c:pt>
                <c:pt idx="10">
                  <c:v>33</c:v>
                </c:pt>
                <c:pt idx="11">
                  <c:v>42</c:v>
                </c:pt>
                <c:pt idx="12">
                  <c:v>37</c:v>
                </c:pt>
                <c:pt idx="13">
                  <c:v>39</c:v>
                </c:pt>
                <c:pt idx="14">
                  <c:v>41</c:v>
                </c:pt>
                <c:pt idx="15">
                  <c:v>42</c:v>
                </c:pt>
                <c:pt idx="16">
                  <c:v>40</c:v>
                </c:pt>
                <c:pt idx="17">
                  <c:v>44</c:v>
                </c:pt>
                <c:pt idx="18">
                  <c:v>40</c:v>
                </c:pt>
                <c:pt idx="19">
                  <c:v>44</c:v>
                </c:pt>
                <c:pt idx="20">
                  <c:v>46</c:v>
                </c:pt>
                <c:pt idx="21">
                  <c:v>47</c:v>
                </c:pt>
                <c:pt idx="22">
                  <c:v>51</c:v>
                </c:pt>
              </c:numCache>
            </c:numRef>
          </c:yVal>
        </c:ser>
        <c:axId val="44668032"/>
        <c:axId val="44669568"/>
      </c:scatterChart>
      <c:valAx>
        <c:axId val="44668032"/>
        <c:scaling>
          <c:orientation val="minMax"/>
        </c:scaling>
        <c:axPos val="b"/>
        <c:majorGridlines/>
        <c:numFmt formatCode="General" sourceLinked="1"/>
        <c:tickLblPos val="nextTo"/>
        <c:crossAx val="44669568"/>
        <c:crosses val="autoZero"/>
        <c:crossBetween val="midCat"/>
      </c:valAx>
      <c:valAx>
        <c:axId val="44669568"/>
        <c:scaling>
          <c:orientation val="minMax"/>
        </c:scaling>
        <c:axPos val="l"/>
        <c:majorGridlines/>
        <c:numFmt formatCode="General" sourceLinked="1"/>
        <c:tickLblPos val="nextTo"/>
        <c:crossAx val="44668032"/>
        <c:crosses val="autoZero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0.37333</cdr:x>
      <cdr:y>0.91803</cdr:y>
    </cdr:from>
    <cdr:to>
      <cdr:x>0.544</cdr:x>
      <cdr:y>0.96493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00264" y="4000528"/>
          <a:ext cx="914400" cy="2043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en-US" dirty="0" smtClean="0"/>
            <a:t>Engine Size (l)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0.01333</cdr:x>
      <cdr:y>0.37705</cdr:y>
    </cdr:from>
    <cdr:to>
      <cdr:x>0.05147</cdr:x>
      <cdr:y>0.58688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283586" y="1998098"/>
          <a:ext cx="914400" cy="2043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r>
            <a:rPr lang="en-US" dirty="0" smtClean="0"/>
            <a:t>MPG</a:t>
          </a:r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E0E77E-0758-42CA-AF3F-202C421D3F63}" type="datetimeFigureOut">
              <a:rPr lang="en-US" smtClean="0"/>
              <a:t>11/24/2009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7A4358-BDAB-49B3-944C-E7C3170E5D1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A4358-BDAB-49B3-944C-E7C3170E5D10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1D6B4-A24E-4571-BFD4-E42AF32D4BB7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FC9D4-FE47-4728-81E8-F63F8E75AFF0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83B37-47F1-4FF6-B8B2-1B8E86A6C856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DED6B-F696-49F2-B60C-3D674C64F60A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9933-ED97-4A2C-B4DB-76F5C83D33FC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032E2-F237-4B08-A6B2-4C7C9932FC37}" type="datetime1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18229-3828-4B17-8D0F-74152A4E2038}" type="datetime1">
              <a:rPr lang="en-US" smtClean="0"/>
              <a:t>11/24/2009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518E-7121-4766-9125-076596ECD13F}" type="datetime1">
              <a:rPr lang="en-US" smtClean="0"/>
              <a:t>11/24/2009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B1723-1DA3-4B01-9F25-89FCE43114ED}" type="datetime1">
              <a:rPr lang="en-US" smtClean="0"/>
              <a:t>11/24/2009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6DEA-6CF1-458F-99C4-235DF486E52A}" type="datetime1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61B5C-2C80-4138-A726-4BF372FE4569}" type="datetime1">
              <a:rPr lang="en-US" smtClean="0"/>
              <a:t>11/24/2009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BEAE-010C-4A2F-B753-E6E49EAEBDAD}" type="datetime1">
              <a:rPr lang="en-US" smtClean="0"/>
              <a:t>11/24/2009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Copyright Scoil Mhuire, Kanturk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9531F-972E-4C86-AC7D-F66A12FDA7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ga-IE" dirty="0" smtClean="0"/>
              <a:t>Height &amp; Arm Span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ga-IE" dirty="0" smtClean="0"/>
              <a:t>An Example of Paired Data</a:t>
            </a:r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Vitruvian</a:t>
            </a:r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Man</a:t>
            </a:r>
            <a:endParaRPr lang="en-US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" name="Content Placeholder 4" descr="Vitruvian-Man-DaVinci-3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67000" y="1926431"/>
            <a:ext cx="3810000" cy="38735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Michael Phelps</a:t>
            </a:r>
            <a:endParaRPr lang="en-US" dirty="0"/>
          </a:p>
        </p:txBody>
      </p:sp>
      <p:pic>
        <p:nvPicPr>
          <p:cNvPr id="4" name="Content Placeholder 3" descr="Phelps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1714488"/>
            <a:ext cx="4023368" cy="3996546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Height &amp; Arm Span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643174" y="1285860"/>
          <a:ext cx="3857652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4"/>
                <a:gridCol w="1857388"/>
              </a:tblGrid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Height (cm)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Arm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Span (cm)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157.5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162.5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/>
                </a:tc>
              </a:tr>
              <a:tr h="25360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/>
                </a:tc>
              </a:tr>
              <a:tr h="2536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Height &amp; Arm Span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2114536" cy="4400560"/>
        </p:xfrm>
        <a:graphic>
          <a:graphicData uri="http://schemas.openxmlformats.org/drawingml/2006/table">
            <a:tbl>
              <a:tblPr/>
              <a:tblGrid>
                <a:gridCol w="1057268"/>
                <a:gridCol w="1057268"/>
              </a:tblGrid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Height (cm)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Arm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Span (cm)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</p:nvPr>
        </p:nvGraphicFramePr>
        <p:xfrm>
          <a:off x="2928926" y="1857364"/>
          <a:ext cx="5786478" cy="448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5429256" y="6357958"/>
            <a:ext cx="914400" cy="20435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Height (cm)</a:t>
            </a:r>
            <a:endParaRPr lang="en-US" sz="1100" dirty="0"/>
          </a:p>
        </p:txBody>
      </p:sp>
      <p:sp>
        <p:nvSpPr>
          <p:cNvPr id="6" name="TextBox 1"/>
          <p:cNvSpPr txBox="1"/>
          <p:nvPr/>
        </p:nvSpPr>
        <p:spPr>
          <a:xfrm rot="16200000">
            <a:off x="2431026" y="3784024"/>
            <a:ext cx="914400" cy="204352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Arm Span (cm)</a:t>
            </a:r>
            <a:endParaRPr lang="en-US" sz="11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Engine Size &amp; M.P.G.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071670" y="1357298"/>
          <a:ext cx="4786346" cy="51825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3173"/>
                <a:gridCol w="2393173"/>
              </a:tblGrid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Engine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Size (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litres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Miles per Gallon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9525" marR="9525" marT="9525" marB="0" anchor="b"/>
                </a:tc>
              </a:tr>
              <a:tr h="2143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Engine Size &amp; M.P.G.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285720" y="1500174"/>
          <a:ext cx="3114668" cy="49006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7334"/>
                <a:gridCol w="1557334"/>
              </a:tblGrid>
              <a:tr h="46623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Engine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Size (</a:t>
                      </a:r>
                      <a:r>
                        <a:rPr lang="en-US" sz="1600" b="1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litres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Miles per Gallon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3.6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3.25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42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44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8037" marR="8037" marT="9525" marB="0" anchor="b"/>
                </a:tc>
              </a:tr>
              <a:tr h="1928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8037" marR="8037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51</a:t>
                      </a:r>
                    </a:p>
                  </a:txBody>
                  <a:tcPr marL="8037" marR="8037" marT="9525" marB="0" anchor="b"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</p:nvPr>
        </p:nvGraphicFramePr>
        <p:xfrm>
          <a:off x="3571868" y="1643050"/>
          <a:ext cx="535785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V. Causality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7543824" cy="4697427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Correlation does not imply causality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Correlation is needed for causality to be proved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Scoil Mhuire, Kanturk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127</TotalTime>
  <Words>313</Words>
  <Application>Microsoft Office PowerPoint</Application>
  <PresentationFormat>On-screen Show (4:3)</PresentationFormat>
  <Paragraphs>213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Height &amp; Arm Span</vt:lpstr>
      <vt:lpstr>Vitruvian Man</vt:lpstr>
      <vt:lpstr>Michael Phelps</vt:lpstr>
      <vt:lpstr>Height &amp; Arm Span</vt:lpstr>
      <vt:lpstr>Height &amp; Arm Span</vt:lpstr>
      <vt:lpstr>Engine Size &amp; M.P.G.</vt:lpstr>
      <vt:lpstr>Engine Size &amp; M.P.G.</vt:lpstr>
      <vt:lpstr>Correlation V. Causality</vt:lpstr>
    </vt:vector>
  </TitlesOfParts>
  <Company>Scoil Mhuire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Vitruvian Man</dc:title>
  <dc:creator>Eileen Leahy</dc:creator>
  <cp:lastModifiedBy> Gabrielle</cp:lastModifiedBy>
  <cp:revision>16</cp:revision>
  <dcterms:created xsi:type="dcterms:W3CDTF">2009-03-17T19:48:28Z</dcterms:created>
  <dcterms:modified xsi:type="dcterms:W3CDTF">2009-11-24T13:09:25Z</dcterms:modified>
</cp:coreProperties>
</file>