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theme/theme5.xml" ContentType="application/vnd.openxmlformats-officedocument.them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Layouts/slideLayout29.xml" ContentType="application/vnd.openxmlformats-officedocument.presentationml.slideLayout+xml"/>
  <Override PartName="/ppt/theme/theme4.xml" ContentType="application/vnd.openxmlformats-officedocument.theme+xml"/>
  <Override PartName="/ppt/notesSlides/notesSlide1.xml" ContentType="application/vnd.openxmlformats-officedocument.presentationml.notesSlide+xml"/>
  <Default Extension="bin" ContentType="application/vnd.openxmlformats-officedocument.oleObject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Default Extension="emf" ContentType="image/x-emf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handoutMasters/handoutMaster1.xml" ContentType="application/vnd.openxmlformats-officedocument.presentationml.handoutMaster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Default Extension="xls" ContentType="application/vnd.ms-excel"/>
  <Default Extension="wmf" ContentType="image/x-wmf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84" r:id="rId2"/>
    <p:sldMasterId id="2147483696" r:id="rId3"/>
  </p:sldMasterIdLst>
  <p:notesMasterIdLst>
    <p:notesMasterId r:id="rId65"/>
  </p:notesMasterIdLst>
  <p:handoutMasterIdLst>
    <p:handoutMasterId r:id="rId66"/>
  </p:handoutMasterIdLst>
  <p:sldIdLst>
    <p:sldId id="353" r:id="rId4"/>
    <p:sldId id="259" r:id="rId5"/>
    <p:sldId id="291" r:id="rId6"/>
    <p:sldId id="258" r:id="rId7"/>
    <p:sldId id="260" r:id="rId8"/>
    <p:sldId id="292" r:id="rId9"/>
    <p:sldId id="305" r:id="rId10"/>
    <p:sldId id="293" r:id="rId11"/>
    <p:sldId id="294" r:id="rId12"/>
    <p:sldId id="262" r:id="rId13"/>
    <p:sldId id="264" r:id="rId14"/>
    <p:sldId id="266" r:id="rId15"/>
    <p:sldId id="296" r:id="rId16"/>
    <p:sldId id="297" r:id="rId17"/>
    <p:sldId id="298" r:id="rId18"/>
    <p:sldId id="299" r:id="rId19"/>
    <p:sldId id="300" r:id="rId20"/>
    <p:sldId id="301" r:id="rId21"/>
    <p:sldId id="265" r:id="rId22"/>
    <p:sldId id="306" r:id="rId23"/>
    <p:sldId id="354" r:id="rId24"/>
    <p:sldId id="268" r:id="rId25"/>
    <p:sldId id="269" r:id="rId26"/>
    <p:sldId id="271" r:id="rId27"/>
    <p:sldId id="272" r:id="rId28"/>
    <p:sldId id="273" r:id="rId29"/>
    <p:sldId id="275" r:id="rId30"/>
    <p:sldId id="302" r:id="rId31"/>
    <p:sldId id="277" r:id="rId32"/>
    <p:sldId id="278" r:id="rId33"/>
    <p:sldId id="303" r:id="rId34"/>
    <p:sldId id="347" r:id="rId35"/>
    <p:sldId id="280" r:id="rId36"/>
    <p:sldId id="348" r:id="rId37"/>
    <p:sldId id="281" r:id="rId38"/>
    <p:sldId id="349" r:id="rId39"/>
    <p:sldId id="318" r:id="rId40"/>
    <p:sldId id="351" r:id="rId41"/>
    <p:sldId id="352" r:id="rId42"/>
    <p:sldId id="320" r:id="rId43"/>
    <p:sldId id="304" r:id="rId44"/>
    <p:sldId id="283" r:id="rId45"/>
    <p:sldId id="284" r:id="rId46"/>
    <p:sldId id="323" r:id="rId47"/>
    <p:sldId id="324" r:id="rId48"/>
    <p:sldId id="325" r:id="rId49"/>
    <p:sldId id="326" r:id="rId50"/>
    <p:sldId id="327" r:id="rId51"/>
    <p:sldId id="328" r:id="rId52"/>
    <p:sldId id="329" r:id="rId53"/>
    <p:sldId id="330" r:id="rId54"/>
    <p:sldId id="331" r:id="rId55"/>
    <p:sldId id="332" r:id="rId56"/>
    <p:sldId id="335" r:id="rId57"/>
    <p:sldId id="336" r:id="rId58"/>
    <p:sldId id="337" r:id="rId59"/>
    <p:sldId id="338" r:id="rId60"/>
    <p:sldId id="339" r:id="rId61"/>
    <p:sldId id="340" r:id="rId62"/>
    <p:sldId id="341" r:id="rId63"/>
    <p:sldId id="342" r:id="rId6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 xmlns="">
        <p14:section name="Introduction" id="{162DBDF9-A430-48C4-BBD1-A9C46EB1A2B6}">
          <p14:sldIdLst>
            <p14:sldId id="353"/>
            <p14:sldId id="259"/>
          </p14:sldIdLst>
        </p14:section>
        <p14:section name="Student Activity 1: Drawing a Scatter plot" id="{E264E254-AAF1-4110-8565-104054378EC7}">
          <p14:sldIdLst>
            <p14:sldId id="291"/>
            <p14:sldId id="258"/>
            <p14:sldId id="260"/>
          </p14:sldIdLst>
        </p14:section>
        <p14:section name="Student Activity 2: Correlation Coefficient" id="{07524DE2-084A-4FA9-AC47-9FDD87A05434}">
          <p14:sldIdLst>
            <p14:sldId id="292"/>
            <p14:sldId id="305"/>
            <p14:sldId id="293"/>
            <p14:sldId id="294"/>
            <p14:sldId id="262"/>
            <p14:sldId id="264"/>
            <p14:sldId id="266"/>
            <p14:sldId id="296"/>
            <p14:sldId id="297"/>
            <p14:sldId id="298"/>
            <p14:sldId id="299"/>
            <p14:sldId id="300"/>
          </p14:sldIdLst>
        </p14:section>
        <p14:section name="Student Activity 3: Interpreting data" id="{3C7F0DEB-9A06-4E92-AA4C-1B4F41CE6070}">
          <p14:sldIdLst>
            <p14:sldId id="301"/>
            <p14:sldId id="265"/>
            <p14:sldId id="306"/>
            <p14:sldId id="354"/>
            <p14:sldId id="268"/>
            <p14:sldId id="269"/>
            <p14:sldId id="271"/>
            <p14:sldId id="272"/>
            <p14:sldId id="273"/>
          </p14:sldIdLst>
        </p14:section>
        <p14:section name="Student Activity 4: Calculating Correlation Coefficient" id="{E6AE9C0F-B2AB-4A38-BCB5-41696FAD0BED}">
          <p14:sldIdLst>
            <p14:sldId id="275"/>
            <p14:sldId id="302"/>
            <p14:sldId id="277"/>
            <p14:sldId id="278"/>
          </p14:sldIdLst>
        </p14:section>
        <p14:section name="Student Activity 5: Line of Best Fit" id="{420E004D-5FDA-4CC3-A565-9CDB25153B77}">
          <p14:sldIdLst>
            <p14:sldId id="303"/>
            <p14:sldId id="347"/>
            <p14:sldId id="280"/>
            <p14:sldId id="348"/>
            <p14:sldId id="281"/>
            <p14:sldId id="349"/>
            <p14:sldId id="318"/>
            <p14:sldId id="351"/>
            <p14:sldId id="352"/>
            <p14:sldId id="320"/>
          </p14:sldIdLst>
        </p14:section>
        <p14:section name="Student Activity 6: Outliers" id="{51E733BC-5528-44ED-97A9-CD6800D5D6F4}">
          <p14:sldIdLst>
            <p14:sldId id="304"/>
            <p14:sldId id="283"/>
            <p14:sldId id="284"/>
          </p14:sldIdLst>
        </p14:section>
        <p14:section name="Casio Calculator" id="{EEF49778-1ED4-422E-81D4-1E2DBC46C4EE}">
          <p14:sldIdLst>
            <p14:sldId id="323"/>
            <p14:sldId id="324"/>
            <p14:sldId id="325"/>
            <p14:sldId id="326"/>
            <p14:sldId id="327"/>
            <p14:sldId id="328"/>
            <p14:sldId id="329"/>
            <p14:sldId id="330"/>
            <p14:sldId id="331"/>
            <p14:sldId id="332"/>
          </p14:sldIdLst>
        </p14:section>
        <p14:section name="Sharp Calculator" id="{61981733-4515-4270-B391-4D0C28AA1EC1}">
          <p14:sldIdLst>
            <p14:sldId id="335"/>
            <p14:sldId id="336"/>
            <p14:sldId id="337"/>
            <p14:sldId id="338"/>
            <p14:sldId id="339"/>
            <p14:sldId id="340"/>
            <p14:sldId id="341"/>
            <p14:sldId id="342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0033"/>
    <a:srgbClr val="FD2A33"/>
    <a:srgbClr val="FDCC33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521" autoAdjust="0"/>
    <p:restoredTop sz="94660"/>
  </p:normalViewPr>
  <p:slideViewPr>
    <p:cSldViewPr>
      <p:cViewPr>
        <p:scale>
          <a:sx n="78" d="100"/>
          <a:sy n="78" d="100"/>
        </p:scale>
        <p:origin x="-72" y="26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3186"/>
    </p:cViewPr>
  </p:sorterViewPr>
  <p:notesViewPr>
    <p:cSldViewPr>
      <p:cViewPr varScale="1">
        <p:scale>
          <a:sx n="53" d="100"/>
          <a:sy n="53" d="100"/>
        </p:scale>
        <p:origin x="-1440" y="-108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slide" Target="slides/slide44.xml"/><Relationship Id="rId50" Type="http://schemas.openxmlformats.org/officeDocument/2006/relationships/slide" Target="slides/slide47.xml"/><Relationship Id="rId55" Type="http://schemas.openxmlformats.org/officeDocument/2006/relationships/slide" Target="slides/slide52.xml"/><Relationship Id="rId63" Type="http://schemas.openxmlformats.org/officeDocument/2006/relationships/slide" Target="slides/slide60.xml"/><Relationship Id="rId68" Type="http://schemas.openxmlformats.org/officeDocument/2006/relationships/viewProps" Target="viewProps.xml"/><Relationship Id="rId7" Type="http://schemas.openxmlformats.org/officeDocument/2006/relationships/slide" Target="slides/slide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53" Type="http://schemas.openxmlformats.org/officeDocument/2006/relationships/slide" Target="slides/slide50.xml"/><Relationship Id="rId58" Type="http://schemas.openxmlformats.org/officeDocument/2006/relationships/slide" Target="slides/slide55.xml"/><Relationship Id="rId66" Type="http://schemas.openxmlformats.org/officeDocument/2006/relationships/handoutMaster" Target="handoutMasters/handoutMaster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slide" Target="slides/slide46.xml"/><Relationship Id="rId57" Type="http://schemas.openxmlformats.org/officeDocument/2006/relationships/slide" Target="slides/slide54.xml"/><Relationship Id="rId61" Type="http://schemas.openxmlformats.org/officeDocument/2006/relationships/slide" Target="slides/slide58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52" Type="http://schemas.openxmlformats.org/officeDocument/2006/relationships/slide" Target="slides/slide49.xml"/><Relationship Id="rId60" Type="http://schemas.openxmlformats.org/officeDocument/2006/relationships/slide" Target="slides/slide57.xml"/><Relationship Id="rId65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slide" Target="slides/slide45.xml"/><Relationship Id="rId56" Type="http://schemas.openxmlformats.org/officeDocument/2006/relationships/slide" Target="slides/slide53.xml"/><Relationship Id="rId64" Type="http://schemas.openxmlformats.org/officeDocument/2006/relationships/slide" Target="slides/slide61.xml"/><Relationship Id="rId69" Type="http://schemas.openxmlformats.org/officeDocument/2006/relationships/theme" Target="theme/theme1.xml"/><Relationship Id="rId8" Type="http://schemas.openxmlformats.org/officeDocument/2006/relationships/slide" Target="slides/slide5.xml"/><Relationship Id="rId51" Type="http://schemas.openxmlformats.org/officeDocument/2006/relationships/slide" Target="slides/slide48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slide" Target="slides/slide43.xml"/><Relationship Id="rId59" Type="http://schemas.openxmlformats.org/officeDocument/2006/relationships/slide" Target="slides/slide56.xml"/><Relationship Id="rId67" Type="http://schemas.openxmlformats.org/officeDocument/2006/relationships/presProps" Target="presProps.xml"/><Relationship Id="rId20" Type="http://schemas.openxmlformats.org/officeDocument/2006/relationships/slide" Target="slides/slide17.xml"/><Relationship Id="rId41" Type="http://schemas.openxmlformats.org/officeDocument/2006/relationships/slide" Target="slides/slide38.xml"/><Relationship Id="rId54" Type="http://schemas.openxmlformats.org/officeDocument/2006/relationships/slide" Target="slides/slide51.xml"/><Relationship Id="rId62" Type="http://schemas.openxmlformats.org/officeDocument/2006/relationships/slide" Target="slides/slide59.xml"/><Relationship Id="rId70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3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3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60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60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4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E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4F43B76-2747-42EB-988E-F025406EB7A1}" type="datetimeFigureOut">
              <a:rPr lang="en-IE" smtClean="0"/>
              <a:pPr/>
              <a:t>23/11/2012</a:t>
            </a:fld>
            <a:endParaRPr lang="en-I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E546080-6F1B-4A99-BA58-86E49BB0CE5F}" type="slidenum">
              <a:rPr lang="en-IE" smtClean="0"/>
              <a:pPr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xmlns="" val="403621128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0E19B0A-806C-42BA-92A5-717BEDF69291}" type="datetimeFigureOut">
              <a:rPr lang="en-IE" smtClean="0"/>
              <a:pPr/>
              <a:t>23/11/2012</a:t>
            </a:fld>
            <a:endParaRPr lang="en-I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6C12AB7-B682-4CD9-88DD-A1ED424937E0}" type="slidenum">
              <a:rPr lang="en-IE" smtClean="0"/>
              <a:pPr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xmlns="" val="42841886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C12AB7-B682-4CD9-88DD-A1ED424937E0}" type="slidenum">
              <a:rPr lang="en-IE" smtClean="0"/>
              <a:pPr/>
              <a:t>21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xmlns="" val="248397359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C12AB7-B682-4CD9-88DD-A1ED424937E0}" type="slidenum">
              <a:rPr lang="en-IE" smtClean="0"/>
              <a:pPr/>
              <a:t>25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xmlns="" val="186697687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1F5AF0-F34B-4B2B-A1CB-D990850B7E29}" type="slidenum">
              <a:rPr lang="en-IE" smtClean="0">
                <a:solidFill>
                  <a:prstClr val="black"/>
                </a:solidFill>
              </a:rPr>
              <a:pPr/>
              <a:t>59</a:t>
            </a:fld>
            <a:endParaRPr lang="en-IE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1334576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1F5AF0-F34B-4B2B-A1CB-D990850B7E29}" type="slidenum">
              <a:rPr lang="en-IE" smtClean="0">
                <a:solidFill>
                  <a:prstClr val="black"/>
                </a:solidFill>
              </a:rPr>
              <a:pPr/>
              <a:t>61</a:t>
            </a:fld>
            <a:endParaRPr lang="en-IE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583732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8" Type="http://schemas.openxmlformats.org/officeDocument/2006/relationships/slide" Target="../slides/slide41.xml"/><Relationship Id="rId3" Type="http://schemas.openxmlformats.org/officeDocument/2006/relationships/slide" Target="../slides/slide18.xml"/><Relationship Id="rId7" Type="http://schemas.openxmlformats.org/officeDocument/2006/relationships/slide" Target="../slides/slide2.xml"/><Relationship Id="rId2" Type="http://schemas.openxmlformats.org/officeDocument/2006/relationships/slide" Target="../slides/slide6.xml"/><Relationship Id="rId1" Type="http://schemas.openxmlformats.org/officeDocument/2006/relationships/slideMaster" Target="../slideMasters/slideMaster1.xml"/><Relationship Id="rId6" Type="http://schemas.openxmlformats.org/officeDocument/2006/relationships/slide" Target="../slides/slide27.xml"/><Relationship Id="rId5" Type="http://schemas.openxmlformats.org/officeDocument/2006/relationships/slide" Target="../slides/slide31.xml"/><Relationship Id="rId10" Type="http://schemas.openxmlformats.org/officeDocument/2006/relationships/slide" Target="../slides/slide54.xml"/><Relationship Id="rId4" Type="http://schemas.openxmlformats.org/officeDocument/2006/relationships/slide" Target="../slides/slide3.xml"/><Relationship Id="rId9" Type="http://schemas.openxmlformats.org/officeDocument/2006/relationships/slide" Target="../slides/slide44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8" Type="http://schemas.openxmlformats.org/officeDocument/2006/relationships/slide" Target="../slides/slide41.xml"/><Relationship Id="rId3" Type="http://schemas.openxmlformats.org/officeDocument/2006/relationships/slide" Target="../slides/slide18.xml"/><Relationship Id="rId7" Type="http://schemas.openxmlformats.org/officeDocument/2006/relationships/slide" Target="../slides/slide2.xml"/><Relationship Id="rId2" Type="http://schemas.openxmlformats.org/officeDocument/2006/relationships/slide" Target="../slides/slide6.xml"/><Relationship Id="rId1" Type="http://schemas.openxmlformats.org/officeDocument/2006/relationships/slideMaster" Target="../slideMasters/slideMaster1.xml"/><Relationship Id="rId6" Type="http://schemas.openxmlformats.org/officeDocument/2006/relationships/slide" Target="../slides/slide27.xml"/><Relationship Id="rId5" Type="http://schemas.openxmlformats.org/officeDocument/2006/relationships/slide" Target="../slides/slide31.xml"/><Relationship Id="rId10" Type="http://schemas.openxmlformats.org/officeDocument/2006/relationships/slide" Target="../slides/slide54.xml"/><Relationship Id="rId4" Type="http://schemas.openxmlformats.org/officeDocument/2006/relationships/slide" Target="../slides/slide3.xml"/><Relationship Id="rId9" Type="http://schemas.openxmlformats.org/officeDocument/2006/relationships/slide" Target="../slides/slide44.xml"/></Relationships>
</file>

<file path=ppt/slideLayouts/_rels/slideLayout7.xml.rels><?xml version="1.0" encoding="UTF-8" standalone="yes"?>
<Relationships xmlns="http://schemas.openxmlformats.org/package/2006/relationships"><Relationship Id="rId8" Type="http://schemas.openxmlformats.org/officeDocument/2006/relationships/slide" Target="../slides/slide41.xml"/><Relationship Id="rId3" Type="http://schemas.openxmlformats.org/officeDocument/2006/relationships/slide" Target="../slides/slide18.xml"/><Relationship Id="rId7" Type="http://schemas.openxmlformats.org/officeDocument/2006/relationships/slide" Target="../slides/slide2.xml"/><Relationship Id="rId2" Type="http://schemas.openxmlformats.org/officeDocument/2006/relationships/slide" Target="../slides/slide6.xml"/><Relationship Id="rId1" Type="http://schemas.openxmlformats.org/officeDocument/2006/relationships/slideMaster" Target="../slideMasters/slideMaster1.xml"/><Relationship Id="rId6" Type="http://schemas.openxmlformats.org/officeDocument/2006/relationships/slide" Target="../slides/slide27.xml"/><Relationship Id="rId5" Type="http://schemas.openxmlformats.org/officeDocument/2006/relationships/slide" Target="../slides/slide31.xml"/><Relationship Id="rId10" Type="http://schemas.openxmlformats.org/officeDocument/2006/relationships/slide" Target="../slides/slide54.xml"/><Relationship Id="rId4" Type="http://schemas.openxmlformats.org/officeDocument/2006/relationships/slide" Target="../slides/slide3.xml"/><Relationship Id="rId9" Type="http://schemas.openxmlformats.org/officeDocument/2006/relationships/slide" Target="../slides/slide44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B3A5A6-BE10-43B6-B6F5-73699B3BE2E6}" type="datetime10">
              <a:rPr lang="en-IE" smtClean="0"/>
              <a:pPr/>
              <a:t>20:59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C663EC-CBF8-444B-A315-B3C85BBD0261}" type="slidenum">
              <a:rPr lang="en-IE" smtClean="0"/>
              <a:pPr/>
              <a:t>‹#›</a:t>
            </a:fld>
            <a:endParaRPr lang="en-I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A5C4CC-5B16-4B49-BD58-5A77D5CB48F1}" type="datetime10">
              <a:rPr lang="en-IE" smtClean="0"/>
              <a:pPr/>
              <a:t>20:59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C663EC-CBF8-444B-A315-B3C85BBD0261}" type="slidenum">
              <a:rPr lang="en-IE" smtClean="0"/>
              <a:pPr/>
              <a:t>‹#›</a:t>
            </a:fld>
            <a:endParaRPr lang="en-I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516646-E64D-4BA2-BEA2-E52D04FFB19C}" type="datetime10">
              <a:rPr lang="en-IE" smtClean="0"/>
              <a:pPr/>
              <a:t>20:59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C663EC-CBF8-444B-A315-B3C85BBD0261}" type="slidenum">
              <a:rPr lang="en-IE" smtClean="0"/>
              <a:pPr/>
              <a:t>‹#›</a:t>
            </a:fld>
            <a:endParaRPr lang="en-IE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31A3F0-5A0E-4FC0-8DF7-259D8254E01F}" type="datetimeFigureOut">
              <a:rPr lang="en-IE" smtClean="0">
                <a:solidFill>
                  <a:prstClr val="black">
                    <a:tint val="75000"/>
                  </a:prstClr>
                </a:solidFill>
              </a:rPr>
              <a:pPr/>
              <a:t>23/11/2012</a:t>
            </a:fld>
            <a:endParaRPr lang="en-I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F5482A-3872-4053-B336-9C7F7D5EF542}" type="slidenum">
              <a:rPr lang="en-I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I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083652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31A3F0-5A0E-4FC0-8DF7-259D8254E01F}" type="datetimeFigureOut">
              <a:rPr lang="en-IE" smtClean="0">
                <a:solidFill>
                  <a:prstClr val="black">
                    <a:tint val="75000"/>
                  </a:prstClr>
                </a:solidFill>
              </a:rPr>
              <a:pPr/>
              <a:t>23/11/2012</a:t>
            </a:fld>
            <a:endParaRPr lang="en-I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F5482A-3872-4053-B336-9C7F7D5EF542}" type="slidenum">
              <a:rPr lang="en-I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I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432657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31A3F0-5A0E-4FC0-8DF7-259D8254E01F}" type="datetimeFigureOut">
              <a:rPr lang="en-IE" smtClean="0">
                <a:solidFill>
                  <a:prstClr val="black">
                    <a:tint val="75000"/>
                  </a:prstClr>
                </a:solidFill>
              </a:rPr>
              <a:pPr/>
              <a:t>23/11/2012</a:t>
            </a:fld>
            <a:endParaRPr lang="en-I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F5482A-3872-4053-B336-9C7F7D5EF542}" type="slidenum">
              <a:rPr lang="en-I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I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267631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31A3F0-5A0E-4FC0-8DF7-259D8254E01F}" type="datetimeFigureOut">
              <a:rPr lang="en-IE" smtClean="0">
                <a:solidFill>
                  <a:prstClr val="black">
                    <a:tint val="75000"/>
                  </a:prstClr>
                </a:solidFill>
              </a:rPr>
              <a:pPr/>
              <a:t>23/11/2012</a:t>
            </a:fld>
            <a:endParaRPr lang="en-I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F5482A-3872-4053-B336-9C7F7D5EF542}" type="slidenum">
              <a:rPr lang="en-I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I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69034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31A3F0-5A0E-4FC0-8DF7-259D8254E01F}" type="datetimeFigureOut">
              <a:rPr lang="en-IE" smtClean="0">
                <a:solidFill>
                  <a:prstClr val="black">
                    <a:tint val="75000"/>
                  </a:prstClr>
                </a:solidFill>
              </a:rPr>
              <a:pPr/>
              <a:t>23/11/2012</a:t>
            </a:fld>
            <a:endParaRPr lang="en-I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F5482A-3872-4053-B336-9C7F7D5EF542}" type="slidenum">
              <a:rPr lang="en-I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I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053134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31A3F0-5A0E-4FC0-8DF7-259D8254E01F}" type="datetimeFigureOut">
              <a:rPr lang="en-IE" smtClean="0">
                <a:solidFill>
                  <a:prstClr val="black">
                    <a:tint val="75000"/>
                  </a:prstClr>
                </a:solidFill>
              </a:rPr>
              <a:pPr/>
              <a:t>23/11/2012</a:t>
            </a:fld>
            <a:endParaRPr lang="en-I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F5482A-3872-4053-B336-9C7F7D5EF542}" type="slidenum">
              <a:rPr lang="en-I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IE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3190875" y="647700"/>
            <a:ext cx="2762250" cy="5562600"/>
          </a:xfrm>
          <a:prstGeom prst="rect">
            <a:avLst/>
          </a:prstGeom>
          <a:noFill/>
          <a:ln>
            <a:noFill/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1812569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31A3F0-5A0E-4FC0-8DF7-259D8254E01F}" type="datetimeFigureOut">
              <a:rPr lang="en-IE" smtClean="0">
                <a:solidFill>
                  <a:prstClr val="black">
                    <a:tint val="75000"/>
                  </a:prstClr>
                </a:solidFill>
              </a:rPr>
              <a:pPr/>
              <a:t>23/11/2012</a:t>
            </a:fld>
            <a:endParaRPr lang="en-I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F5482A-3872-4053-B336-9C7F7D5EF542}" type="slidenum">
              <a:rPr lang="en-I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IE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" name="Picture 2">
            <a:hlinkClick r:id="" action="ppaction://hlinkshowjump?jump=endshow"/>
          </p:cNvPr>
          <p:cNvPicPr>
            <a:picLocks noChangeAspect="1" noChangeArrowheads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 bwMode="auto">
          <a:xfrm>
            <a:off x="8100391" y="6165304"/>
            <a:ext cx="872607" cy="537884"/>
          </a:xfrm>
          <a:prstGeom prst="ellips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 userDrawn="1"/>
        </p:nvSpPr>
        <p:spPr>
          <a:xfrm>
            <a:off x="180975" y="6152138"/>
            <a:ext cx="770339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3200" b="1" i="1" dirty="0" smtClean="0">
                <a:solidFill>
                  <a:srgbClr val="99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Finding Correlation Coefficient</a:t>
            </a:r>
            <a:endParaRPr lang="en-IE" sz="3200" b="1" i="1" dirty="0">
              <a:solidFill>
                <a:srgbClr val="99003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3190875" y="647700"/>
            <a:ext cx="2762250" cy="5562600"/>
          </a:xfrm>
          <a:prstGeom prst="rect">
            <a:avLst/>
          </a:prstGeom>
          <a:noFill/>
          <a:ln>
            <a:noFill/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9" name="Table 8"/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xmlns="" val="2178834295"/>
              </p:ext>
            </p:extLst>
          </p:nvPr>
        </p:nvGraphicFramePr>
        <p:xfrm>
          <a:off x="251519" y="332656"/>
          <a:ext cx="8442795" cy="864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863993"/>
                <a:gridCol w="730978"/>
                <a:gridCol w="730978"/>
                <a:gridCol w="730978"/>
                <a:gridCol w="730978"/>
                <a:gridCol w="730978"/>
                <a:gridCol w="730978"/>
                <a:gridCol w="730978"/>
                <a:gridCol w="730978"/>
                <a:gridCol w="730978"/>
              </a:tblGrid>
              <a:tr h="432000">
                <a:tc>
                  <a:txBody>
                    <a:bodyPr/>
                    <a:lstStyle/>
                    <a:p>
                      <a:pPr algn="ctr"/>
                      <a:r>
                        <a:rPr lang="en-IE" sz="1400" b="1" dirty="0" smtClean="0">
                          <a:ln>
                            <a:solidFill>
                              <a:srgbClr val="C00000"/>
                            </a:solidFill>
                          </a:ln>
                          <a:solidFill>
                            <a:srgbClr val="C00000"/>
                          </a:solidFill>
                        </a:rPr>
                        <a:t>Rainfall  (x cm)</a:t>
                      </a:r>
                      <a:endParaRPr lang="en-IE" sz="1400" b="1" dirty="0">
                        <a:ln>
                          <a:solidFill>
                            <a:srgbClr val="C00000"/>
                          </a:solidFill>
                        </a:ln>
                        <a:solidFill>
                          <a:srgbClr val="C00000"/>
                        </a:solidFill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b="0" dirty="0" smtClean="0">
                          <a:ln>
                            <a:solidFill>
                              <a:srgbClr val="C00000"/>
                            </a:solidFill>
                          </a:ln>
                          <a:solidFill>
                            <a:srgbClr val="C00000"/>
                          </a:solidFill>
                        </a:rPr>
                        <a:t>4.5</a:t>
                      </a:r>
                      <a:endParaRPr lang="en-IE" b="0" dirty="0">
                        <a:ln>
                          <a:solidFill>
                            <a:srgbClr val="C00000"/>
                          </a:solidFill>
                        </a:ln>
                        <a:solidFill>
                          <a:srgbClr val="C00000"/>
                        </a:solidFill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b="0" dirty="0" smtClean="0">
                          <a:ln>
                            <a:solidFill>
                              <a:srgbClr val="C00000"/>
                            </a:solidFill>
                          </a:ln>
                          <a:solidFill>
                            <a:srgbClr val="C00000"/>
                          </a:solidFill>
                        </a:rPr>
                        <a:t>3.0</a:t>
                      </a:r>
                      <a:endParaRPr lang="en-IE" b="0" dirty="0">
                        <a:ln>
                          <a:solidFill>
                            <a:srgbClr val="C00000"/>
                          </a:solidFill>
                        </a:ln>
                        <a:solidFill>
                          <a:srgbClr val="C00000"/>
                        </a:solidFill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b="0" dirty="0" smtClean="0">
                          <a:ln>
                            <a:solidFill>
                              <a:srgbClr val="C00000"/>
                            </a:solidFill>
                          </a:ln>
                          <a:solidFill>
                            <a:srgbClr val="C00000"/>
                          </a:solidFill>
                        </a:rPr>
                        <a:t>5.2</a:t>
                      </a:r>
                      <a:endParaRPr lang="en-IE" b="0" dirty="0">
                        <a:ln>
                          <a:solidFill>
                            <a:srgbClr val="C00000"/>
                          </a:solidFill>
                        </a:ln>
                        <a:solidFill>
                          <a:srgbClr val="C00000"/>
                        </a:solidFill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b="0" dirty="0" smtClean="0">
                          <a:ln>
                            <a:solidFill>
                              <a:srgbClr val="C00000"/>
                            </a:solidFill>
                          </a:ln>
                          <a:solidFill>
                            <a:srgbClr val="C00000"/>
                          </a:solidFill>
                        </a:rPr>
                        <a:t>5.0</a:t>
                      </a:r>
                      <a:endParaRPr lang="en-IE" b="0" dirty="0">
                        <a:ln>
                          <a:solidFill>
                            <a:srgbClr val="C00000"/>
                          </a:solidFill>
                        </a:ln>
                        <a:solidFill>
                          <a:srgbClr val="C00000"/>
                        </a:solidFill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b="0" dirty="0" smtClean="0">
                          <a:ln>
                            <a:solidFill>
                              <a:srgbClr val="C00000"/>
                            </a:solidFill>
                          </a:ln>
                          <a:solidFill>
                            <a:srgbClr val="C00000"/>
                          </a:solidFill>
                        </a:rPr>
                        <a:t>2.1</a:t>
                      </a:r>
                      <a:endParaRPr lang="en-IE" b="0" dirty="0">
                        <a:ln>
                          <a:solidFill>
                            <a:srgbClr val="C00000"/>
                          </a:solidFill>
                        </a:ln>
                        <a:solidFill>
                          <a:srgbClr val="C00000"/>
                        </a:solidFill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b="0" dirty="0" smtClean="0">
                          <a:ln>
                            <a:solidFill>
                              <a:srgbClr val="C00000"/>
                            </a:solidFill>
                          </a:ln>
                          <a:solidFill>
                            <a:srgbClr val="C00000"/>
                          </a:solidFill>
                        </a:rPr>
                        <a:t>0</a:t>
                      </a:r>
                      <a:endParaRPr lang="en-IE" b="0" dirty="0">
                        <a:ln>
                          <a:solidFill>
                            <a:srgbClr val="C00000"/>
                          </a:solidFill>
                        </a:ln>
                        <a:solidFill>
                          <a:srgbClr val="C00000"/>
                        </a:solidFill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b="0" dirty="0" smtClean="0">
                          <a:ln>
                            <a:solidFill>
                              <a:srgbClr val="C00000"/>
                            </a:solidFill>
                          </a:ln>
                          <a:solidFill>
                            <a:srgbClr val="C00000"/>
                          </a:solidFill>
                        </a:rPr>
                        <a:t>0</a:t>
                      </a:r>
                      <a:endParaRPr lang="en-IE" b="0" dirty="0">
                        <a:ln>
                          <a:solidFill>
                            <a:srgbClr val="C00000"/>
                          </a:solidFill>
                        </a:ln>
                        <a:solidFill>
                          <a:srgbClr val="C00000"/>
                        </a:solidFill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b="0" dirty="0" smtClean="0">
                          <a:ln>
                            <a:solidFill>
                              <a:srgbClr val="C00000"/>
                            </a:solidFill>
                          </a:ln>
                          <a:solidFill>
                            <a:srgbClr val="C00000"/>
                          </a:solidFill>
                        </a:rPr>
                        <a:t>1.2</a:t>
                      </a:r>
                      <a:endParaRPr lang="en-IE" b="0" dirty="0">
                        <a:ln>
                          <a:solidFill>
                            <a:srgbClr val="C00000"/>
                          </a:solidFill>
                        </a:ln>
                        <a:solidFill>
                          <a:srgbClr val="C00000"/>
                        </a:solidFill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b="0" dirty="0" smtClean="0">
                          <a:ln>
                            <a:solidFill>
                              <a:srgbClr val="C00000"/>
                            </a:solidFill>
                          </a:ln>
                          <a:solidFill>
                            <a:srgbClr val="C00000"/>
                          </a:solidFill>
                        </a:rPr>
                        <a:t>3.2</a:t>
                      </a:r>
                      <a:endParaRPr lang="en-IE" b="0" dirty="0">
                        <a:ln>
                          <a:solidFill>
                            <a:srgbClr val="C00000"/>
                          </a:solidFill>
                        </a:ln>
                        <a:solidFill>
                          <a:srgbClr val="C00000"/>
                        </a:solidFill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</a:tr>
              <a:tr h="432000">
                <a:tc>
                  <a:txBody>
                    <a:bodyPr/>
                    <a:lstStyle/>
                    <a:p>
                      <a:pPr algn="ctr"/>
                      <a:r>
                        <a:rPr lang="en-IE" sz="1400" b="1" dirty="0" smtClean="0">
                          <a:ln>
                            <a:solidFill>
                              <a:srgbClr val="C00000"/>
                            </a:solidFill>
                          </a:ln>
                          <a:solidFill>
                            <a:srgbClr val="C00000"/>
                          </a:solidFill>
                        </a:rPr>
                        <a:t>No. of tourists (1000’s)</a:t>
                      </a:r>
                      <a:endParaRPr lang="en-IE" sz="1400" b="1" dirty="0">
                        <a:ln>
                          <a:solidFill>
                            <a:srgbClr val="C00000"/>
                          </a:solidFill>
                        </a:ln>
                        <a:solidFill>
                          <a:srgbClr val="C00000"/>
                        </a:solidFill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b="0" dirty="0" smtClean="0">
                          <a:ln>
                            <a:solidFill>
                              <a:srgbClr val="C00000"/>
                            </a:solidFill>
                          </a:ln>
                          <a:solidFill>
                            <a:srgbClr val="C00000"/>
                          </a:solidFill>
                        </a:rPr>
                        <a:t>5.0</a:t>
                      </a:r>
                      <a:endParaRPr lang="en-IE" b="0" dirty="0">
                        <a:ln>
                          <a:solidFill>
                            <a:srgbClr val="C00000"/>
                          </a:solidFill>
                        </a:ln>
                        <a:solidFill>
                          <a:srgbClr val="C00000"/>
                        </a:solidFill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b="0" dirty="0" smtClean="0">
                          <a:ln>
                            <a:solidFill>
                              <a:srgbClr val="C00000"/>
                            </a:solidFill>
                          </a:ln>
                          <a:solidFill>
                            <a:srgbClr val="C00000"/>
                          </a:solidFill>
                        </a:rPr>
                        <a:t>8.0</a:t>
                      </a:r>
                      <a:endParaRPr lang="en-IE" b="0" dirty="0">
                        <a:ln>
                          <a:solidFill>
                            <a:srgbClr val="C00000"/>
                          </a:solidFill>
                        </a:ln>
                        <a:solidFill>
                          <a:srgbClr val="C00000"/>
                        </a:solidFill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b="0" dirty="0" smtClean="0">
                          <a:ln>
                            <a:solidFill>
                              <a:srgbClr val="C00000"/>
                            </a:solidFill>
                          </a:ln>
                          <a:solidFill>
                            <a:srgbClr val="C00000"/>
                          </a:solidFill>
                        </a:rPr>
                        <a:t>0.8</a:t>
                      </a:r>
                      <a:endParaRPr lang="en-IE" b="0" dirty="0">
                        <a:ln>
                          <a:solidFill>
                            <a:srgbClr val="C00000"/>
                          </a:solidFill>
                        </a:ln>
                        <a:solidFill>
                          <a:srgbClr val="C00000"/>
                        </a:solidFill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b="0" dirty="0" smtClean="0">
                          <a:ln>
                            <a:solidFill>
                              <a:srgbClr val="C00000"/>
                            </a:solidFill>
                          </a:ln>
                          <a:solidFill>
                            <a:srgbClr val="C00000"/>
                          </a:solidFill>
                        </a:rPr>
                        <a:t>4.2</a:t>
                      </a:r>
                      <a:endParaRPr lang="en-IE" b="0" dirty="0">
                        <a:ln>
                          <a:solidFill>
                            <a:srgbClr val="C00000"/>
                          </a:solidFill>
                        </a:ln>
                        <a:solidFill>
                          <a:srgbClr val="C00000"/>
                        </a:solidFill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b="0" dirty="0" smtClean="0">
                          <a:ln>
                            <a:solidFill>
                              <a:srgbClr val="C00000"/>
                            </a:solidFill>
                          </a:ln>
                          <a:solidFill>
                            <a:srgbClr val="C00000"/>
                          </a:solidFill>
                        </a:rPr>
                        <a:t>4.8</a:t>
                      </a:r>
                      <a:endParaRPr lang="en-IE" b="0" dirty="0">
                        <a:ln>
                          <a:solidFill>
                            <a:srgbClr val="C00000"/>
                          </a:solidFill>
                        </a:ln>
                        <a:solidFill>
                          <a:srgbClr val="C00000"/>
                        </a:solidFill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b="0" dirty="0" smtClean="0">
                          <a:ln>
                            <a:solidFill>
                              <a:srgbClr val="C00000"/>
                            </a:solidFill>
                          </a:ln>
                          <a:solidFill>
                            <a:srgbClr val="C00000"/>
                          </a:solidFill>
                        </a:rPr>
                        <a:t>7.4</a:t>
                      </a:r>
                      <a:endParaRPr lang="en-IE" b="0" dirty="0">
                        <a:ln>
                          <a:solidFill>
                            <a:srgbClr val="C00000"/>
                          </a:solidFill>
                        </a:ln>
                        <a:solidFill>
                          <a:srgbClr val="C00000"/>
                        </a:solidFill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b="0" dirty="0" smtClean="0">
                          <a:ln>
                            <a:solidFill>
                              <a:srgbClr val="C00000"/>
                            </a:solidFill>
                          </a:ln>
                          <a:solidFill>
                            <a:srgbClr val="C00000"/>
                          </a:solidFill>
                        </a:rPr>
                        <a:t>9.4</a:t>
                      </a:r>
                      <a:endParaRPr lang="en-IE" b="0" dirty="0">
                        <a:ln>
                          <a:solidFill>
                            <a:srgbClr val="C00000"/>
                          </a:solidFill>
                        </a:ln>
                        <a:solidFill>
                          <a:srgbClr val="C00000"/>
                        </a:solidFill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b="0" dirty="0" smtClean="0">
                          <a:ln>
                            <a:solidFill>
                              <a:srgbClr val="C00000"/>
                            </a:solidFill>
                          </a:ln>
                          <a:solidFill>
                            <a:srgbClr val="C00000"/>
                          </a:solidFill>
                        </a:rPr>
                        <a:t>8.6</a:t>
                      </a:r>
                      <a:endParaRPr lang="en-IE" b="0" dirty="0">
                        <a:ln>
                          <a:solidFill>
                            <a:srgbClr val="C00000"/>
                          </a:solidFill>
                        </a:ln>
                        <a:solidFill>
                          <a:srgbClr val="C00000"/>
                        </a:solidFill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b="0" dirty="0" smtClean="0">
                          <a:ln>
                            <a:solidFill>
                              <a:srgbClr val="C00000"/>
                            </a:solidFill>
                          </a:ln>
                          <a:solidFill>
                            <a:srgbClr val="C00000"/>
                          </a:solidFill>
                        </a:rPr>
                        <a:t>2.6</a:t>
                      </a:r>
                      <a:endParaRPr lang="en-IE" b="0" dirty="0">
                        <a:ln>
                          <a:solidFill>
                            <a:srgbClr val="C00000"/>
                          </a:solidFill>
                        </a:ln>
                        <a:solidFill>
                          <a:srgbClr val="C00000"/>
                        </a:solidFill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21302752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31A3F0-5A0E-4FC0-8DF7-259D8254E01F}" type="datetimeFigureOut">
              <a:rPr lang="en-IE" smtClean="0">
                <a:solidFill>
                  <a:prstClr val="black">
                    <a:tint val="75000"/>
                  </a:prstClr>
                </a:solidFill>
              </a:rPr>
              <a:pPr/>
              <a:t>23/11/2012</a:t>
            </a:fld>
            <a:endParaRPr lang="en-I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F5482A-3872-4053-B336-9C7F7D5EF542}" type="slidenum">
              <a:rPr lang="en-I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I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886680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7328"/>
            <a:ext cx="8229600" cy="1143000"/>
          </a:xfrm>
        </p:spPr>
        <p:txBody>
          <a:bodyPr>
            <a:normAutofit/>
          </a:bodyPr>
          <a:lstStyle>
            <a:lvl1pPr>
              <a:defRPr sz="4000">
                <a:solidFill>
                  <a:srgbClr val="990033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5F1932-9C92-4F75-BB69-AE12B319829C}" type="datetime10">
              <a:rPr lang="en-IE" smtClean="0"/>
              <a:pPr/>
              <a:t>20:59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C663EC-CBF8-444B-A315-B3C85BBD0261}" type="slidenum">
              <a:rPr lang="en-IE" smtClean="0"/>
              <a:pPr/>
              <a:t>‹#›</a:t>
            </a:fld>
            <a:endParaRPr lang="en-IE"/>
          </a:p>
        </p:txBody>
      </p:sp>
      <p:grpSp>
        <p:nvGrpSpPr>
          <p:cNvPr id="7" name="Group 6"/>
          <p:cNvGrpSpPr/>
          <p:nvPr userDrawn="1"/>
        </p:nvGrpSpPr>
        <p:grpSpPr>
          <a:xfrm rot="5400000">
            <a:off x="4327718" y="-4515332"/>
            <a:ext cx="382998" cy="9322594"/>
            <a:chOff x="-36515" y="88450"/>
            <a:chExt cx="396000" cy="6858000"/>
          </a:xfrm>
        </p:grpSpPr>
        <p:sp>
          <p:nvSpPr>
            <p:cNvPr id="8" name="Rectangle 7"/>
            <p:cNvSpPr/>
            <p:nvPr userDrawn="1"/>
          </p:nvSpPr>
          <p:spPr>
            <a:xfrm>
              <a:off x="-36515" y="89203"/>
              <a:ext cx="396000" cy="6779586"/>
            </a:xfrm>
            <a:prstGeom prst="rect">
              <a:avLst/>
            </a:prstGeom>
            <a:solidFill>
              <a:srgbClr val="FDCC33"/>
            </a:solidFill>
            <a:ln>
              <a:noFill/>
            </a:ln>
            <a:effectLst>
              <a:softEdge rad="3175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E"/>
            </a:p>
          </p:txBody>
        </p:sp>
        <p:sp>
          <p:nvSpPr>
            <p:cNvPr id="9" name="Freeform 8"/>
            <p:cNvSpPr/>
            <p:nvPr userDrawn="1"/>
          </p:nvSpPr>
          <p:spPr>
            <a:xfrm>
              <a:off x="16631" y="88450"/>
              <a:ext cx="337882" cy="6858000"/>
            </a:xfrm>
            <a:custGeom>
              <a:avLst/>
              <a:gdLst>
                <a:gd name="connsiteX0" fmla="*/ 53789 w 53951"/>
                <a:gd name="connsiteY0" fmla="*/ 0 h 6858000"/>
                <a:gd name="connsiteX1" fmla="*/ 0 w 53951"/>
                <a:gd name="connsiteY1" fmla="*/ 3872753 h 6858000"/>
                <a:gd name="connsiteX2" fmla="*/ 53789 w 53951"/>
                <a:gd name="connsiteY2" fmla="*/ 5930153 h 6858000"/>
                <a:gd name="connsiteX3" fmla="*/ 13447 w 53951"/>
                <a:gd name="connsiteY3" fmla="*/ 68580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3951" h="6858000">
                  <a:moveTo>
                    <a:pt x="53789" y="0"/>
                  </a:moveTo>
                  <a:cubicBezTo>
                    <a:pt x="26894" y="1442197"/>
                    <a:pt x="0" y="2884394"/>
                    <a:pt x="0" y="3872753"/>
                  </a:cubicBezTo>
                  <a:cubicBezTo>
                    <a:pt x="0" y="4861112"/>
                    <a:pt x="51548" y="5432612"/>
                    <a:pt x="53789" y="5930153"/>
                  </a:cubicBezTo>
                  <a:cubicBezTo>
                    <a:pt x="56030" y="6427694"/>
                    <a:pt x="34738" y="6642847"/>
                    <a:pt x="13447" y="6858000"/>
                  </a:cubicBezTo>
                </a:path>
              </a:pathLst>
            </a:custGeom>
            <a:solidFill>
              <a:srgbClr val="990033"/>
            </a:solidFill>
            <a:ln>
              <a:solidFill>
                <a:srgbClr val="FDCC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E"/>
            </a:p>
          </p:txBody>
        </p:sp>
      </p:grpSp>
      <p:grpSp>
        <p:nvGrpSpPr>
          <p:cNvPr id="10" name="Group 9"/>
          <p:cNvGrpSpPr/>
          <p:nvPr userDrawn="1"/>
        </p:nvGrpSpPr>
        <p:grpSpPr>
          <a:xfrm rot="16200000">
            <a:off x="4320452" y="2038277"/>
            <a:ext cx="382999" cy="9337120"/>
            <a:chOff x="-36508" y="13447"/>
            <a:chExt cx="396000" cy="6868686"/>
          </a:xfrm>
        </p:grpSpPr>
        <p:sp>
          <p:nvSpPr>
            <p:cNvPr id="11" name="Rectangle 10"/>
            <p:cNvSpPr/>
            <p:nvPr userDrawn="1"/>
          </p:nvSpPr>
          <p:spPr>
            <a:xfrm>
              <a:off x="-36508" y="102547"/>
              <a:ext cx="396000" cy="6779586"/>
            </a:xfrm>
            <a:prstGeom prst="rect">
              <a:avLst/>
            </a:prstGeom>
            <a:solidFill>
              <a:srgbClr val="FDCC33"/>
            </a:solidFill>
            <a:ln>
              <a:noFill/>
            </a:ln>
            <a:effectLst>
              <a:softEdge rad="3175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E"/>
            </a:p>
          </p:txBody>
        </p:sp>
        <p:sp>
          <p:nvSpPr>
            <p:cNvPr id="12" name="Freeform 11"/>
            <p:cNvSpPr/>
            <p:nvPr userDrawn="1"/>
          </p:nvSpPr>
          <p:spPr>
            <a:xfrm>
              <a:off x="8602" y="13447"/>
              <a:ext cx="337883" cy="6858000"/>
            </a:xfrm>
            <a:custGeom>
              <a:avLst/>
              <a:gdLst>
                <a:gd name="connsiteX0" fmla="*/ 53789 w 53951"/>
                <a:gd name="connsiteY0" fmla="*/ 0 h 6858000"/>
                <a:gd name="connsiteX1" fmla="*/ 0 w 53951"/>
                <a:gd name="connsiteY1" fmla="*/ 3872753 h 6858000"/>
                <a:gd name="connsiteX2" fmla="*/ 53789 w 53951"/>
                <a:gd name="connsiteY2" fmla="*/ 5930153 h 6858000"/>
                <a:gd name="connsiteX3" fmla="*/ 13447 w 53951"/>
                <a:gd name="connsiteY3" fmla="*/ 68580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3951" h="6858000">
                  <a:moveTo>
                    <a:pt x="53789" y="0"/>
                  </a:moveTo>
                  <a:cubicBezTo>
                    <a:pt x="26894" y="1442197"/>
                    <a:pt x="0" y="2884394"/>
                    <a:pt x="0" y="3872753"/>
                  </a:cubicBezTo>
                  <a:cubicBezTo>
                    <a:pt x="0" y="4861112"/>
                    <a:pt x="51548" y="5432612"/>
                    <a:pt x="53789" y="5930153"/>
                  </a:cubicBezTo>
                  <a:cubicBezTo>
                    <a:pt x="56030" y="6427694"/>
                    <a:pt x="34738" y="6642847"/>
                    <a:pt x="13447" y="6858000"/>
                  </a:cubicBezTo>
                </a:path>
              </a:pathLst>
            </a:custGeom>
            <a:solidFill>
              <a:srgbClr val="970033"/>
            </a:solidFill>
            <a:ln>
              <a:solidFill>
                <a:srgbClr val="FDCC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E"/>
            </a:p>
          </p:txBody>
        </p:sp>
      </p:grpSp>
      <p:sp>
        <p:nvSpPr>
          <p:cNvPr id="20" name="Rounded Rectangle 19">
            <a:hlinkClick r:id="rId2" action="ppaction://hlinksldjump"/>
          </p:cNvPr>
          <p:cNvSpPr/>
          <p:nvPr userDrawn="1"/>
        </p:nvSpPr>
        <p:spPr>
          <a:xfrm rot="16200000">
            <a:off x="-322273" y="1844889"/>
            <a:ext cx="720000" cy="432000"/>
          </a:xfrm>
          <a:prstGeom prst="roundRect">
            <a:avLst/>
          </a:prstGeom>
          <a:solidFill>
            <a:srgbClr val="990033"/>
          </a:solidFill>
          <a:ln w="19050">
            <a:solidFill>
              <a:srgbClr val="FDCC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 anchorCtr="0"/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IE" sz="1400" dirty="0" smtClean="0"/>
              <a:t>Act </a:t>
            </a:r>
            <a:r>
              <a:rPr lang="en-IE" sz="1400" baseline="0" dirty="0" smtClean="0"/>
              <a:t>2</a:t>
            </a:r>
            <a:endParaRPr lang="en-IE" sz="1400" dirty="0" smtClean="0"/>
          </a:p>
        </p:txBody>
      </p:sp>
      <p:sp>
        <p:nvSpPr>
          <p:cNvPr id="21" name="Rounded Rectangle 20">
            <a:hlinkClick r:id="rId3" action="ppaction://hlinksldjump"/>
          </p:cNvPr>
          <p:cNvSpPr/>
          <p:nvPr userDrawn="1"/>
        </p:nvSpPr>
        <p:spPr>
          <a:xfrm rot="16200000">
            <a:off x="-322273" y="2564968"/>
            <a:ext cx="720000" cy="432000"/>
          </a:xfrm>
          <a:prstGeom prst="roundRect">
            <a:avLst/>
          </a:prstGeom>
          <a:solidFill>
            <a:srgbClr val="990033"/>
          </a:solidFill>
          <a:ln w="19050">
            <a:solidFill>
              <a:srgbClr val="FDCC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 anchorCtr="0"/>
          <a:lstStyle/>
          <a:p>
            <a:pPr algn="ctr"/>
            <a:r>
              <a:rPr lang="en-IE" sz="1400" dirty="0" smtClean="0"/>
              <a:t>Act </a:t>
            </a:r>
            <a:r>
              <a:rPr lang="en-IE" sz="1400" baseline="0" dirty="0" smtClean="0"/>
              <a:t>3</a:t>
            </a:r>
            <a:endParaRPr lang="en-IE" sz="1400" dirty="0"/>
          </a:p>
        </p:txBody>
      </p:sp>
      <p:sp>
        <p:nvSpPr>
          <p:cNvPr id="22" name="Rounded Rectangle 21">
            <a:hlinkClick r:id="rId4" action="ppaction://hlinksldjump"/>
          </p:cNvPr>
          <p:cNvSpPr/>
          <p:nvPr userDrawn="1"/>
        </p:nvSpPr>
        <p:spPr>
          <a:xfrm rot="16200000">
            <a:off x="-322273" y="1111240"/>
            <a:ext cx="720000" cy="432000"/>
          </a:xfrm>
          <a:prstGeom prst="roundRect">
            <a:avLst/>
          </a:prstGeom>
          <a:solidFill>
            <a:srgbClr val="990033"/>
          </a:solidFill>
          <a:ln w="19050">
            <a:solidFill>
              <a:srgbClr val="FDCC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 anchorCtr="0"/>
          <a:lstStyle/>
          <a:p>
            <a:pPr algn="ctr"/>
            <a:r>
              <a:rPr lang="en-IE" sz="1400" dirty="0" smtClean="0"/>
              <a:t>Act</a:t>
            </a:r>
            <a:r>
              <a:rPr lang="en-IE" sz="1400" baseline="0" dirty="0" smtClean="0"/>
              <a:t> 1</a:t>
            </a:r>
            <a:endParaRPr lang="en-IE" sz="1400" dirty="0"/>
          </a:p>
        </p:txBody>
      </p:sp>
      <p:sp>
        <p:nvSpPr>
          <p:cNvPr id="23" name="Rounded Rectangle 22">
            <a:hlinkClick r:id="rId5" action="ppaction://hlinksldjump"/>
          </p:cNvPr>
          <p:cNvSpPr/>
          <p:nvPr userDrawn="1"/>
        </p:nvSpPr>
        <p:spPr>
          <a:xfrm rot="16200000">
            <a:off x="-322273" y="4005128"/>
            <a:ext cx="720000" cy="432000"/>
          </a:xfrm>
          <a:prstGeom prst="roundRect">
            <a:avLst/>
          </a:prstGeom>
          <a:solidFill>
            <a:srgbClr val="990033"/>
          </a:solidFill>
          <a:ln w="19050">
            <a:solidFill>
              <a:srgbClr val="FDCC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 anchorCtr="0"/>
          <a:lstStyle/>
          <a:p>
            <a:pPr algn="ctr"/>
            <a:r>
              <a:rPr lang="en-IE" sz="1400" dirty="0" smtClean="0"/>
              <a:t>Act </a:t>
            </a:r>
            <a:r>
              <a:rPr lang="en-IE" sz="1400" baseline="0" dirty="0" smtClean="0"/>
              <a:t>5</a:t>
            </a:r>
            <a:endParaRPr lang="en-IE" sz="1400" dirty="0"/>
          </a:p>
        </p:txBody>
      </p:sp>
      <p:sp>
        <p:nvSpPr>
          <p:cNvPr id="24" name="Rounded Rectangle 23">
            <a:hlinkClick r:id="rId6" action="ppaction://hlinksldjump"/>
          </p:cNvPr>
          <p:cNvSpPr/>
          <p:nvPr userDrawn="1"/>
        </p:nvSpPr>
        <p:spPr>
          <a:xfrm rot="16200000">
            <a:off x="-322273" y="3285048"/>
            <a:ext cx="720000" cy="432000"/>
          </a:xfrm>
          <a:prstGeom prst="roundRect">
            <a:avLst/>
          </a:prstGeom>
          <a:solidFill>
            <a:srgbClr val="990033"/>
          </a:solidFill>
          <a:ln w="19050">
            <a:solidFill>
              <a:srgbClr val="FDCC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 anchorCtr="0"/>
          <a:lstStyle/>
          <a:p>
            <a:pPr algn="ctr"/>
            <a:r>
              <a:rPr lang="en-IE" sz="1400" dirty="0" smtClean="0"/>
              <a:t>Act </a:t>
            </a:r>
            <a:r>
              <a:rPr lang="en-IE" sz="1400" baseline="0" dirty="0" smtClean="0"/>
              <a:t>4</a:t>
            </a:r>
            <a:endParaRPr lang="en-IE" sz="1400" dirty="0"/>
          </a:p>
        </p:txBody>
      </p:sp>
      <p:sp>
        <p:nvSpPr>
          <p:cNvPr id="25" name="Rounded Rectangle 24">
            <a:hlinkClick r:id="rId7" action="ppaction://hlinksldjump"/>
          </p:cNvPr>
          <p:cNvSpPr/>
          <p:nvPr userDrawn="1"/>
        </p:nvSpPr>
        <p:spPr>
          <a:xfrm rot="16200000">
            <a:off x="-324528" y="382376"/>
            <a:ext cx="720000" cy="432000"/>
          </a:xfrm>
          <a:prstGeom prst="roundRect">
            <a:avLst/>
          </a:prstGeom>
          <a:solidFill>
            <a:srgbClr val="990033"/>
          </a:solidFill>
          <a:ln w="19050">
            <a:solidFill>
              <a:srgbClr val="FDCC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 anchorCtr="0"/>
          <a:lstStyle/>
          <a:p>
            <a:pPr algn="ctr"/>
            <a:r>
              <a:rPr lang="en-IE" sz="1400" dirty="0" smtClean="0"/>
              <a:t>Index</a:t>
            </a:r>
            <a:endParaRPr lang="en-IE" sz="1400" dirty="0"/>
          </a:p>
        </p:txBody>
      </p:sp>
      <p:sp>
        <p:nvSpPr>
          <p:cNvPr id="26" name="Rounded Rectangle 25">
            <a:hlinkClick r:id="rId8" action="ppaction://hlinksldjump"/>
          </p:cNvPr>
          <p:cNvSpPr/>
          <p:nvPr userDrawn="1"/>
        </p:nvSpPr>
        <p:spPr>
          <a:xfrm rot="16200000">
            <a:off x="-324528" y="4725208"/>
            <a:ext cx="720000" cy="432000"/>
          </a:xfrm>
          <a:prstGeom prst="roundRect">
            <a:avLst/>
          </a:prstGeom>
          <a:solidFill>
            <a:srgbClr val="990033"/>
          </a:solidFill>
          <a:ln w="19050">
            <a:solidFill>
              <a:srgbClr val="FDCC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 anchorCtr="0"/>
          <a:lstStyle/>
          <a:p>
            <a:pPr algn="ctr"/>
            <a:r>
              <a:rPr lang="en-IE" sz="1400" dirty="0" smtClean="0"/>
              <a:t>Act</a:t>
            </a:r>
            <a:r>
              <a:rPr lang="en-IE" sz="1400" baseline="0" dirty="0" smtClean="0"/>
              <a:t> </a:t>
            </a:r>
            <a:r>
              <a:rPr lang="en-IE" sz="1400" dirty="0" smtClean="0"/>
              <a:t>6</a:t>
            </a:r>
            <a:endParaRPr lang="en-IE" sz="1400" dirty="0"/>
          </a:p>
        </p:txBody>
      </p:sp>
      <p:sp>
        <p:nvSpPr>
          <p:cNvPr id="27" name="Rounded Rectangle 26">
            <a:hlinkClick r:id="rId9" action="ppaction://hlinksldjump"/>
          </p:cNvPr>
          <p:cNvSpPr/>
          <p:nvPr userDrawn="1"/>
        </p:nvSpPr>
        <p:spPr>
          <a:xfrm rot="16200000">
            <a:off x="-324528" y="5445288"/>
            <a:ext cx="720000" cy="432000"/>
          </a:xfrm>
          <a:prstGeom prst="roundRect">
            <a:avLst/>
          </a:prstGeom>
          <a:solidFill>
            <a:srgbClr val="990033"/>
          </a:solidFill>
          <a:ln w="19050">
            <a:solidFill>
              <a:srgbClr val="FDCC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 anchorCtr="0"/>
          <a:lstStyle/>
          <a:p>
            <a:pPr algn="ctr"/>
            <a:r>
              <a:rPr lang="en-IE" sz="1400" dirty="0" smtClean="0"/>
              <a:t>Casio</a:t>
            </a:r>
            <a:endParaRPr lang="en-IE" sz="1400" dirty="0"/>
          </a:p>
        </p:txBody>
      </p:sp>
      <p:sp>
        <p:nvSpPr>
          <p:cNvPr id="28" name="Rounded Rectangle 27">
            <a:hlinkClick r:id="rId10" action="ppaction://hlinksldjump"/>
          </p:cNvPr>
          <p:cNvSpPr/>
          <p:nvPr userDrawn="1"/>
        </p:nvSpPr>
        <p:spPr>
          <a:xfrm rot="16200000">
            <a:off x="-324528" y="6165368"/>
            <a:ext cx="720000" cy="432000"/>
          </a:xfrm>
          <a:prstGeom prst="roundRect">
            <a:avLst/>
          </a:prstGeom>
          <a:solidFill>
            <a:srgbClr val="990033"/>
          </a:solidFill>
          <a:ln w="19050">
            <a:solidFill>
              <a:srgbClr val="FDCC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 anchorCtr="0"/>
          <a:lstStyle/>
          <a:p>
            <a:pPr algn="ctr"/>
            <a:r>
              <a:rPr lang="en-IE" sz="1400" dirty="0" smtClean="0"/>
              <a:t>Sharp</a:t>
            </a:r>
            <a:endParaRPr lang="en-IE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I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31A3F0-5A0E-4FC0-8DF7-259D8254E01F}" type="datetimeFigureOut">
              <a:rPr lang="en-IE" smtClean="0">
                <a:solidFill>
                  <a:prstClr val="black">
                    <a:tint val="75000"/>
                  </a:prstClr>
                </a:solidFill>
              </a:rPr>
              <a:pPr/>
              <a:t>23/11/2012</a:t>
            </a:fld>
            <a:endParaRPr lang="en-I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F5482A-3872-4053-B336-9C7F7D5EF542}" type="slidenum">
              <a:rPr lang="en-I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I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7506413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31A3F0-5A0E-4FC0-8DF7-259D8254E01F}" type="datetimeFigureOut">
              <a:rPr lang="en-IE" smtClean="0">
                <a:solidFill>
                  <a:prstClr val="black">
                    <a:tint val="75000"/>
                  </a:prstClr>
                </a:solidFill>
              </a:rPr>
              <a:pPr/>
              <a:t>23/11/2012</a:t>
            </a:fld>
            <a:endParaRPr lang="en-I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F5482A-3872-4053-B336-9C7F7D5EF542}" type="slidenum">
              <a:rPr lang="en-I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I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893108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31A3F0-5A0E-4FC0-8DF7-259D8254E01F}" type="datetimeFigureOut">
              <a:rPr lang="en-IE" smtClean="0">
                <a:solidFill>
                  <a:prstClr val="black">
                    <a:tint val="75000"/>
                  </a:prstClr>
                </a:solidFill>
              </a:rPr>
              <a:pPr/>
              <a:t>23/11/2012</a:t>
            </a:fld>
            <a:endParaRPr lang="en-I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F5482A-3872-4053-B336-9C7F7D5EF542}" type="slidenum">
              <a:rPr lang="en-I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I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517214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3E3AA2-FC4A-4421-ADF4-27C268264625}" type="datetimeFigureOut">
              <a:rPr lang="en-IE" smtClean="0">
                <a:solidFill>
                  <a:prstClr val="black">
                    <a:tint val="75000"/>
                  </a:prstClr>
                </a:solidFill>
              </a:rPr>
              <a:pPr/>
              <a:t>23/11/2012</a:t>
            </a:fld>
            <a:endParaRPr lang="en-I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9F11AE-FEA8-4E86-BAC6-BA1A6295265B}" type="slidenum">
              <a:rPr lang="en-I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IE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0351187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3E3AA2-FC4A-4421-ADF4-27C268264625}" type="datetimeFigureOut">
              <a:rPr lang="en-IE" smtClean="0">
                <a:solidFill>
                  <a:prstClr val="black">
                    <a:tint val="75000"/>
                  </a:prstClr>
                </a:solidFill>
              </a:rPr>
              <a:pPr/>
              <a:t>23/11/2012</a:t>
            </a:fld>
            <a:endParaRPr lang="en-I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9F11AE-FEA8-4E86-BAC6-BA1A6295265B}" type="slidenum">
              <a:rPr lang="en-I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IE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3739088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3E3AA2-FC4A-4421-ADF4-27C268264625}" type="datetimeFigureOut">
              <a:rPr lang="en-IE" smtClean="0">
                <a:solidFill>
                  <a:prstClr val="black">
                    <a:tint val="75000"/>
                  </a:prstClr>
                </a:solidFill>
              </a:rPr>
              <a:pPr/>
              <a:t>23/11/2012</a:t>
            </a:fld>
            <a:endParaRPr lang="en-I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9F11AE-FEA8-4E86-BAC6-BA1A6295265B}" type="slidenum">
              <a:rPr lang="en-I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IE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3627361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3E3AA2-FC4A-4421-ADF4-27C268264625}" type="datetimeFigureOut">
              <a:rPr lang="en-IE" smtClean="0">
                <a:solidFill>
                  <a:prstClr val="black">
                    <a:tint val="75000"/>
                  </a:prstClr>
                </a:solidFill>
              </a:rPr>
              <a:pPr/>
              <a:t>23/11/2012</a:t>
            </a:fld>
            <a:endParaRPr lang="en-I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9F11AE-FEA8-4E86-BAC6-BA1A6295265B}" type="slidenum">
              <a:rPr lang="en-I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IE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5573698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3E3AA2-FC4A-4421-ADF4-27C268264625}" type="datetimeFigureOut">
              <a:rPr lang="en-IE" smtClean="0">
                <a:solidFill>
                  <a:prstClr val="black">
                    <a:tint val="75000"/>
                  </a:prstClr>
                </a:solidFill>
              </a:rPr>
              <a:pPr/>
              <a:t>23/11/2012</a:t>
            </a:fld>
            <a:endParaRPr lang="en-I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9F11AE-FEA8-4E86-BAC6-BA1A6295265B}" type="slidenum">
              <a:rPr lang="en-I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IE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765920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3E3AA2-FC4A-4421-ADF4-27C268264625}" type="datetimeFigureOut">
              <a:rPr lang="en-IE" smtClean="0">
                <a:solidFill>
                  <a:prstClr val="black">
                    <a:tint val="75000"/>
                  </a:prstClr>
                </a:solidFill>
              </a:rPr>
              <a:pPr/>
              <a:t>23/11/2012</a:t>
            </a:fld>
            <a:endParaRPr lang="en-I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9F11AE-FEA8-4E86-BAC6-BA1A6295265B}" type="slidenum">
              <a:rPr lang="en-I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IE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4228938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3E3AA2-FC4A-4421-ADF4-27C268264625}" type="datetimeFigureOut">
              <a:rPr lang="en-IE" smtClean="0">
                <a:solidFill>
                  <a:prstClr val="black">
                    <a:tint val="75000"/>
                  </a:prstClr>
                </a:solidFill>
              </a:rPr>
              <a:pPr/>
              <a:t>23/11/2012</a:t>
            </a:fld>
            <a:endParaRPr lang="en-I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9F11AE-FEA8-4E86-BAC6-BA1A6295265B}" type="slidenum">
              <a:rPr lang="en-I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IE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" name="Picture 2">
            <a:hlinkClick r:id="" action="ppaction://hlinkshowjump?jump=endshow"/>
          </p:cNvPr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4149" b="14360"/>
          <a:stretch/>
        </p:blipFill>
        <p:spPr bwMode="auto">
          <a:xfrm>
            <a:off x="8100391" y="6165304"/>
            <a:ext cx="872607" cy="537884"/>
          </a:xfrm>
          <a:prstGeom prst="ellips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9512735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A287FC-4F4E-42F4-9034-4904E71CCEF6}" type="datetime10">
              <a:rPr lang="en-IE" smtClean="0"/>
              <a:pPr/>
              <a:t>20:59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C663EC-CBF8-444B-A315-B3C85BBD0261}" type="slidenum">
              <a:rPr lang="en-IE" smtClean="0"/>
              <a:pPr/>
              <a:t>‹#›</a:t>
            </a:fld>
            <a:endParaRPr lang="en-IE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3E3AA2-FC4A-4421-ADF4-27C268264625}" type="datetimeFigureOut">
              <a:rPr lang="en-IE" smtClean="0">
                <a:solidFill>
                  <a:prstClr val="black">
                    <a:tint val="75000"/>
                  </a:prstClr>
                </a:solidFill>
              </a:rPr>
              <a:pPr/>
              <a:t>23/11/2012</a:t>
            </a:fld>
            <a:endParaRPr lang="en-I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9F11AE-FEA8-4E86-BAC6-BA1A6295265B}" type="slidenum">
              <a:rPr lang="en-I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IE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3402499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I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3E3AA2-FC4A-4421-ADF4-27C268264625}" type="datetimeFigureOut">
              <a:rPr lang="en-IE" smtClean="0">
                <a:solidFill>
                  <a:prstClr val="black">
                    <a:tint val="75000"/>
                  </a:prstClr>
                </a:solidFill>
              </a:rPr>
              <a:pPr/>
              <a:t>23/11/2012</a:t>
            </a:fld>
            <a:endParaRPr lang="en-I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9F11AE-FEA8-4E86-BAC6-BA1A6295265B}" type="slidenum">
              <a:rPr lang="en-I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IE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3916632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3E3AA2-FC4A-4421-ADF4-27C268264625}" type="datetimeFigureOut">
              <a:rPr lang="en-IE" smtClean="0">
                <a:solidFill>
                  <a:prstClr val="black">
                    <a:tint val="75000"/>
                  </a:prstClr>
                </a:solidFill>
              </a:rPr>
              <a:pPr/>
              <a:t>23/11/2012</a:t>
            </a:fld>
            <a:endParaRPr lang="en-I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9F11AE-FEA8-4E86-BAC6-BA1A6295265B}" type="slidenum">
              <a:rPr lang="en-I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IE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7507814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3E3AA2-FC4A-4421-ADF4-27C268264625}" type="datetimeFigureOut">
              <a:rPr lang="en-IE" smtClean="0">
                <a:solidFill>
                  <a:prstClr val="black">
                    <a:tint val="75000"/>
                  </a:prstClr>
                </a:solidFill>
              </a:rPr>
              <a:pPr/>
              <a:t>23/11/2012</a:t>
            </a:fld>
            <a:endParaRPr lang="en-I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9F11AE-FEA8-4E86-BAC6-BA1A6295265B}" type="slidenum">
              <a:rPr lang="en-I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IE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910440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3003F1-5B1E-46D2-AF2E-B840827AE0A4}" type="datetime10">
              <a:rPr lang="en-IE" smtClean="0"/>
              <a:pPr/>
              <a:t>20:59</a:t>
            </a:fld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C663EC-CBF8-444B-A315-B3C85BBD0261}" type="slidenum">
              <a:rPr lang="en-IE" smtClean="0"/>
              <a:pPr/>
              <a:t>‹#›</a:t>
            </a:fld>
            <a:endParaRPr lang="en-I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B77654-7B91-4C81-9DC1-7BD5C6FD6283}" type="datetime10">
              <a:rPr lang="en-IE" smtClean="0"/>
              <a:pPr/>
              <a:t>20:59</a:t>
            </a:fld>
            <a:endParaRPr lang="en-I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C663EC-CBF8-444B-A315-B3C85BBD0261}" type="slidenum">
              <a:rPr lang="en-IE" smtClean="0"/>
              <a:pPr/>
              <a:t>‹#›</a:t>
            </a:fld>
            <a:endParaRPr lang="en-I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3BFD31-F2DE-438E-89E6-2EF42B6810B8}" type="datetime10">
              <a:rPr lang="en-IE" smtClean="0"/>
              <a:pPr/>
              <a:t>20:59</a:t>
            </a:fld>
            <a:endParaRPr lang="en-I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C663EC-CBF8-444B-A315-B3C85BBD0261}" type="slidenum">
              <a:rPr lang="en-IE" smtClean="0"/>
              <a:pPr/>
              <a:t>‹#›</a:t>
            </a:fld>
            <a:endParaRPr lang="en-IE"/>
          </a:p>
        </p:txBody>
      </p:sp>
      <p:grpSp>
        <p:nvGrpSpPr>
          <p:cNvPr id="6" name="Group 5"/>
          <p:cNvGrpSpPr/>
          <p:nvPr userDrawn="1"/>
        </p:nvGrpSpPr>
        <p:grpSpPr>
          <a:xfrm rot="5400000">
            <a:off x="4327718" y="-4515332"/>
            <a:ext cx="382998" cy="9322594"/>
            <a:chOff x="-36515" y="88450"/>
            <a:chExt cx="396000" cy="6858000"/>
          </a:xfrm>
        </p:grpSpPr>
        <p:sp>
          <p:nvSpPr>
            <p:cNvPr id="7" name="Rectangle 6"/>
            <p:cNvSpPr/>
            <p:nvPr userDrawn="1"/>
          </p:nvSpPr>
          <p:spPr>
            <a:xfrm>
              <a:off x="-36515" y="89203"/>
              <a:ext cx="396000" cy="6779586"/>
            </a:xfrm>
            <a:prstGeom prst="rect">
              <a:avLst/>
            </a:prstGeom>
            <a:solidFill>
              <a:srgbClr val="FDCC33"/>
            </a:solidFill>
            <a:ln>
              <a:noFill/>
            </a:ln>
            <a:effectLst>
              <a:softEdge rad="3175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E"/>
            </a:p>
          </p:txBody>
        </p:sp>
        <p:sp>
          <p:nvSpPr>
            <p:cNvPr id="8" name="Freeform 7"/>
            <p:cNvSpPr/>
            <p:nvPr userDrawn="1"/>
          </p:nvSpPr>
          <p:spPr>
            <a:xfrm>
              <a:off x="16631" y="88450"/>
              <a:ext cx="337882" cy="6858000"/>
            </a:xfrm>
            <a:custGeom>
              <a:avLst/>
              <a:gdLst>
                <a:gd name="connsiteX0" fmla="*/ 53789 w 53951"/>
                <a:gd name="connsiteY0" fmla="*/ 0 h 6858000"/>
                <a:gd name="connsiteX1" fmla="*/ 0 w 53951"/>
                <a:gd name="connsiteY1" fmla="*/ 3872753 h 6858000"/>
                <a:gd name="connsiteX2" fmla="*/ 53789 w 53951"/>
                <a:gd name="connsiteY2" fmla="*/ 5930153 h 6858000"/>
                <a:gd name="connsiteX3" fmla="*/ 13447 w 53951"/>
                <a:gd name="connsiteY3" fmla="*/ 68580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3951" h="6858000">
                  <a:moveTo>
                    <a:pt x="53789" y="0"/>
                  </a:moveTo>
                  <a:cubicBezTo>
                    <a:pt x="26894" y="1442197"/>
                    <a:pt x="0" y="2884394"/>
                    <a:pt x="0" y="3872753"/>
                  </a:cubicBezTo>
                  <a:cubicBezTo>
                    <a:pt x="0" y="4861112"/>
                    <a:pt x="51548" y="5432612"/>
                    <a:pt x="53789" y="5930153"/>
                  </a:cubicBezTo>
                  <a:cubicBezTo>
                    <a:pt x="56030" y="6427694"/>
                    <a:pt x="34738" y="6642847"/>
                    <a:pt x="13447" y="6858000"/>
                  </a:cubicBezTo>
                </a:path>
              </a:pathLst>
            </a:custGeom>
            <a:solidFill>
              <a:srgbClr val="990033"/>
            </a:solidFill>
            <a:ln>
              <a:solidFill>
                <a:srgbClr val="FDCC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E"/>
            </a:p>
          </p:txBody>
        </p:sp>
      </p:grpSp>
      <p:grpSp>
        <p:nvGrpSpPr>
          <p:cNvPr id="9" name="Group 8"/>
          <p:cNvGrpSpPr/>
          <p:nvPr userDrawn="1"/>
        </p:nvGrpSpPr>
        <p:grpSpPr>
          <a:xfrm rot="16200000">
            <a:off x="4320452" y="2038277"/>
            <a:ext cx="382999" cy="9337120"/>
            <a:chOff x="-36508" y="13447"/>
            <a:chExt cx="396000" cy="6868686"/>
          </a:xfrm>
        </p:grpSpPr>
        <p:sp>
          <p:nvSpPr>
            <p:cNvPr id="10" name="Rectangle 9"/>
            <p:cNvSpPr/>
            <p:nvPr userDrawn="1"/>
          </p:nvSpPr>
          <p:spPr>
            <a:xfrm>
              <a:off x="-36508" y="102547"/>
              <a:ext cx="396000" cy="6779586"/>
            </a:xfrm>
            <a:prstGeom prst="rect">
              <a:avLst/>
            </a:prstGeom>
            <a:solidFill>
              <a:srgbClr val="FDCC33"/>
            </a:solidFill>
            <a:ln>
              <a:noFill/>
            </a:ln>
            <a:effectLst>
              <a:softEdge rad="3175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E"/>
            </a:p>
          </p:txBody>
        </p:sp>
        <p:sp>
          <p:nvSpPr>
            <p:cNvPr id="11" name="Freeform 10"/>
            <p:cNvSpPr/>
            <p:nvPr userDrawn="1"/>
          </p:nvSpPr>
          <p:spPr>
            <a:xfrm>
              <a:off x="8602" y="13447"/>
              <a:ext cx="337883" cy="6858000"/>
            </a:xfrm>
            <a:custGeom>
              <a:avLst/>
              <a:gdLst>
                <a:gd name="connsiteX0" fmla="*/ 53789 w 53951"/>
                <a:gd name="connsiteY0" fmla="*/ 0 h 6858000"/>
                <a:gd name="connsiteX1" fmla="*/ 0 w 53951"/>
                <a:gd name="connsiteY1" fmla="*/ 3872753 h 6858000"/>
                <a:gd name="connsiteX2" fmla="*/ 53789 w 53951"/>
                <a:gd name="connsiteY2" fmla="*/ 5930153 h 6858000"/>
                <a:gd name="connsiteX3" fmla="*/ 13447 w 53951"/>
                <a:gd name="connsiteY3" fmla="*/ 68580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3951" h="6858000">
                  <a:moveTo>
                    <a:pt x="53789" y="0"/>
                  </a:moveTo>
                  <a:cubicBezTo>
                    <a:pt x="26894" y="1442197"/>
                    <a:pt x="0" y="2884394"/>
                    <a:pt x="0" y="3872753"/>
                  </a:cubicBezTo>
                  <a:cubicBezTo>
                    <a:pt x="0" y="4861112"/>
                    <a:pt x="51548" y="5432612"/>
                    <a:pt x="53789" y="5930153"/>
                  </a:cubicBezTo>
                  <a:cubicBezTo>
                    <a:pt x="56030" y="6427694"/>
                    <a:pt x="34738" y="6642847"/>
                    <a:pt x="13447" y="6858000"/>
                  </a:cubicBezTo>
                </a:path>
              </a:pathLst>
            </a:custGeom>
            <a:solidFill>
              <a:srgbClr val="970033"/>
            </a:solidFill>
            <a:ln>
              <a:solidFill>
                <a:srgbClr val="FDCC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E"/>
            </a:p>
          </p:txBody>
        </p:sp>
      </p:grpSp>
      <p:sp>
        <p:nvSpPr>
          <p:cNvPr id="19" name="Rounded Rectangle 18">
            <a:hlinkClick r:id="rId2" action="ppaction://hlinksldjump"/>
          </p:cNvPr>
          <p:cNvSpPr/>
          <p:nvPr userDrawn="1"/>
        </p:nvSpPr>
        <p:spPr>
          <a:xfrm rot="16200000">
            <a:off x="-322273" y="1844889"/>
            <a:ext cx="720000" cy="432000"/>
          </a:xfrm>
          <a:prstGeom prst="roundRect">
            <a:avLst/>
          </a:prstGeom>
          <a:solidFill>
            <a:srgbClr val="990033"/>
          </a:solidFill>
          <a:ln w="19050">
            <a:solidFill>
              <a:srgbClr val="FDCC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 anchorCtr="0"/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IE" sz="1400" dirty="0" smtClean="0"/>
              <a:t>Act </a:t>
            </a:r>
            <a:r>
              <a:rPr lang="en-IE" sz="1400" baseline="0" dirty="0" smtClean="0"/>
              <a:t>2</a:t>
            </a:r>
            <a:endParaRPr lang="en-IE" sz="1400" dirty="0" smtClean="0"/>
          </a:p>
        </p:txBody>
      </p:sp>
      <p:sp>
        <p:nvSpPr>
          <p:cNvPr id="20" name="Rounded Rectangle 19">
            <a:hlinkClick r:id="rId3" action="ppaction://hlinksldjump"/>
          </p:cNvPr>
          <p:cNvSpPr/>
          <p:nvPr userDrawn="1"/>
        </p:nvSpPr>
        <p:spPr>
          <a:xfrm rot="16200000">
            <a:off x="-322273" y="2564968"/>
            <a:ext cx="720000" cy="432000"/>
          </a:xfrm>
          <a:prstGeom prst="roundRect">
            <a:avLst/>
          </a:prstGeom>
          <a:solidFill>
            <a:srgbClr val="990033"/>
          </a:solidFill>
          <a:ln w="19050">
            <a:solidFill>
              <a:srgbClr val="FDCC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 anchorCtr="0"/>
          <a:lstStyle/>
          <a:p>
            <a:pPr algn="ctr"/>
            <a:r>
              <a:rPr lang="en-IE" sz="1400" dirty="0" smtClean="0"/>
              <a:t>Act </a:t>
            </a:r>
            <a:r>
              <a:rPr lang="en-IE" sz="1400" baseline="0" dirty="0" smtClean="0"/>
              <a:t>3</a:t>
            </a:r>
            <a:endParaRPr lang="en-IE" sz="1400" dirty="0"/>
          </a:p>
        </p:txBody>
      </p:sp>
      <p:sp>
        <p:nvSpPr>
          <p:cNvPr id="21" name="Rounded Rectangle 20">
            <a:hlinkClick r:id="rId4" action="ppaction://hlinksldjump"/>
          </p:cNvPr>
          <p:cNvSpPr/>
          <p:nvPr userDrawn="1"/>
        </p:nvSpPr>
        <p:spPr>
          <a:xfrm rot="16200000">
            <a:off x="-322273" y="1111240"/>
            <a:ext cx="720000" cy="432000"/>
          </a:xfrm>
          <a:prstGeom prst="roundRect">
            <a:avLst/>
          </a:prstGeom>
          <a:solidFill>
            <a:srgbClr val="990033"/>
          </a:solidFill>
          <a:ln w="19050">
            <a:solidFill>
              <a:srgbClr val="FDCC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 anchorCtr="0"/>
          <a:lstStyle/>
          <a:p>
            <a:pPr algn="ctr"/>
            <a:r>
              <a:rPr lang="en-IE" sz="1400" dirty="0" smtClean="0"/>
              <a:t>Act</a:t>
            </a:r>
            <a:r>
              <a:rPr lang="en-IE" sz="1400" baseline="0" dirty="0" smtClean="0"/>
              <a:t> 1</a:t>
            </a:r>
            <a:endParaRPr lang="en-IE" sz="1400" dirty="0"/>
          </a:p>
        </p:txBody>
      </p:sp>
      <p:sp>
        <p:nvSpPr>
          <p:cNvPr id="22" name="Rounded Rectangle 21">
            <a:hlinkClick r:id="rId5" action="ppaction://hlinksldjump"/>
          </p:cNvPr>
          <p:cNvSpPr/>
          <p:nvPr userDrawn="1"/>
        </p:nvSpPr>
        <p:spPr>
          <a:xfrm rot="16200000">
            <a:off x="-322273" y="4005128"/>
            <a:ext cx="720000" cy="432000"/>
          </a:xfrm>
          <a:prstGeom prst="roundRect">
            <a:avLst/>
          </a:prstGeom>
          <a:solidFill>
            <a:srgbClr val="990033"/>
          </a:solidFill>
          <a:ln w="19050">
            <a:solidFill>
              <a:srgbClr val="FDCC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 anchorCtr="0"/>
          <a:lstStyle/>
          <a:p>
            <a:pPr algn="ctr"/>
            <a:r>
              <a:rPr lang="en-IE" sz="1400" dirty="0" smtClean="0"/>
              <a:t>Act </a:t>
            </a:r>
            <a:r>
              <a:rPr lang="en-IE" sz="1400" baseline="0" dirty="0" smtClean="0"/>
              <a:t>5</a:t>
            </a:r>
            <a:endParaRPr lang="en-IE" sz="1400" dirty="0"/>
          </a:p>
        </p:txBody>
      </p:sp>
      <p:sp>
        <p:nvSpPr>
          <p:cNvPr id="23" name="Rounded Rectangle 22">
            <a:hlinkClick r:id="rId6" action="ppaction://hlinksldjump"/>
          </p:cNvPr>
          <p:cNvSpPr/>
          <p:nvPr userDrawn="1"/>
        </p:nvSpPr>
        <p:spPr>
          <a:xfrm rot="16200000">
            <a:off x="-322273" y="3285048"/>
            <a:ext cx="720000" cy="432000"/>
          </a:xfrm>
          <a:prstGeom prst="roundRect">
            <a:avLst/>
          </a:prstGeom>
          <a:solidFill>
            <a:srgbClr val="990033"/>
          </a:solidFill>
          <a:ln w="19050">
            <a:solidFill>
              <a:srgbClr val="FDCC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 anchorCtr="0"/>
          <a:lstStyle/>
          <a:p>
            <a:pPr algn="ctr"/>
            <a:r>
              <a:rPr lang="en-IE" sz="1400" dirty="0" smtClean="0"/>
              <a:t>Act </a:t>
            </a:r>
            <a:r>
              <a:rPr lang="en-IE" sz="1400" baseline="0" dirty="0" smtClean="0"/>
              <a:t>4</a:t>
            </a:r>
            <a:endParaRPr lang="en-IE" sz="1400" dirty="0"/>
          </a:p>
        </p:txBody>
      </p:sp>
      <p:sp>
        <p:nvSpPr>
          <p:cNvPr id="24" name="Rounded Rectangle 23">
            <a:hlinkClick r:id="rId7" action="ppaction://hlinksldjump"/>
          </p:cNvPr>
          <p:cNvSpPr/>
          <p:nvPr userDrawn="1"/>
        </p:nvSpPr>
        <p:spPr>
          <a:xfrm rot="16200000">
            <a:off x="-324528" y="382376"/>
            <a:ext cx="720000" cy="432000"/>
          </a:xfrm>
          <a:prstGeom prst="roundRect">
            <a:avLst/>
          </a:prstGeom>
          <a:solidFill>
            <a:srgbClr val="990033"/>
          </a:solidFill>
          <a:ln w="19050">
            <a:solidFill>
              <a:srgbClr val="FDCC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 anchorCtr="0"/>
          <a:lstStyle/>
          <a:p>
            <a:pPr algn="ctr"/>
            <a:r>
              <a:rPr lang="en-IE" sz="1400" dirty="0" smtClean="0"/>
              <a:t>Index</a:t>
            </a:r>
            <a:endParaRPr lang="en-IE" sz="1400" dirty="0"/>
          </a:p>
        </p:txBody>
      </p:sp>
      <p:sp>
        <p:nvSpPr>
          <p:cNvPr id="25" name="Rounded Rectangle 24">
            <a:hlinkClick r:id="rId8" action="ppaction://hlinksldjump"/>
          </p:cNvPr>
          <p:cNvSpPr/>
          <p:nvPr userDrawn="1"/>
        </p:nvSpPr>
        <p:spPr>
          <a:xfrm rot="16200000">
            <a:off x="-324528" y="4725208"/>
            <a:ext cx="720000" cy="432000"/>
          </a:xfrm>
          <a:prstGeom prst="roundRect">
            <a:avLst/>
          </a:prstGeom>
          <a:solidFill>
            <a:srgbClr val="990033"/>
          </a:solidFill>
          <a:ln w="19050">
            <a:solidFill>
              <a:srgbClr val="FDCC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 anchorCtr="0"/>
          <a:lstStyle/>
          <a:p>
            <a:pPr algn="ctr"/>
            <a:r>
              <a:rPr lang="en-IE" sz="1400" dirty="0" smtClean="0"/>
              <a:t>Act</a:t>
            </a:r>
            <a:r>
              <a:rPr lang="en-IE" sz="1400" baseline="0" dirty="0" smtClean="0"/>
              <a:t> </a:t>
            </a:r>
            <a:r>
              <a:rPr lang="en-IE" sz="1400" dirty="0" smtClean="0"/>
              <a:t>6</a:t>
            </a:r>
            <a:endParaRPr lang="en-IE" sz="1400" dirty="0"/>
          </a:p>
        </p:txBody>
      </p:sp>
      <p:sp>
        <p:nvSpPr>
          <p:cNvPr id="26" name="Rounded Rectangle 25">
            <a:hlinkClick r:id="rId9" action="ppaction://hlinksldjump"/>
          </p:cNvPr>
          <p:cNvSpPr/>
          <p:nvPr userDrawn="1"/>
        </p:nvSpPr>
        <p:spPr>
          <a:xfrm rot="16200000">
            <a:off x="-324528" y="5445288"/>
            <a:ext cx="720000" cy="432000"/>
          </a:xfrm>
          <a:prstGeom prst="roundRect">
            <a:avLst/>
          </a:prstGeom>
          <a:solidFill>
            <a:srgbClr val="990033"/>
          </a:solidFill>
          <a:ln w="19050">
            <a:solidFill>
              <a:srgbClr val="FDCC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 anchorCtr="0"/>
          <a:lstStyle/>
          <a:p>
            <a:pPr algn="ctr"/>
            <a:r>
              <a:rPr lang="en-IE" sz="1400" dirty="0" smtClean="0"/>
              <a:t>Casio</a:t>
            </a:r>
            <a:endParaRPr lang="en-IE" sz="1400" dirty="0"/>
          </a:p>
        </p:txBody>
      </p:sp>
      <p:sp>
        <p:nvSpPr>
          <p:cNvPr id="27" name="Rounded Rectangle 26">
            <a:hlinkClick r:id="rId10" action="ppaction://hlinksldjump"/>
          </p:cNvPr>
          <p:cNvSpPr/>
          <p:nvPr userDrawn="1"/>
        </p:nvSpPr>
        <p:spPr>
          <a:xfrm rot="16200000">
            <a:off x="-324528" y="6165368"/>
            <a:ext cx="720000" cy="432000"/>
          </a:xfrm>
          <a:prstGeom prst="roundRect">
            <a:avLst/>
          </a:prstGeom>
          <a:solidFill>
            <a:srgbClr val="990033"/>
          </a:solidFill>
          <a:ln w="19050">
            <a:solidFill>
              <a:srgbClr val="FDCC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 anchorCtr="0"/>
          <a:lstStyle/>
          <a:p>
            <a:pPr algn="ctr"/>
            <a:r>
              <a:rPr lang="en-IE" sz="1400" dirty="0" smtClean="0"/>
              <a:t>Sharp</a:t>
            </a:r>
            <a:endParaRPr lang="en-IE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31506D-20C4-4B59-A6A5-4B6242CF1F34}" type="datetime10">
              <a:rPr lang="en-IE" smtClean="0"/>
              <a:pPr/>
              <a:t>20:59</a:t>
            </a:fld>
            <a:endParaRPr lang="en-I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E" smtClean="0"/>
              <a:t>Teaching &amp; Learning Plan: The Correlation Coefficient</a:t>
            </a:r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C663EC-CBF8-444B-A315-B3C85BBD0261}" type="slidenum">
              <a:rPr lang="en-IE" smtClean="0"/>
              <a:pPr/>
              <a:t>‹#›</a:t>
            </a:fld>
            <a:endParaRPr lang="en-IE"/>
          </a:p>
        </p:txBody>
      </p:sp>
      <p:grpSp>
        <p:nvGrpSpPr>
          <p:cNvPr id="5" name="Group 4"/>
          <p:cNvGrpSpPr/>
          <p:nvPr userDrawn="1"/>
        </p:nvGrpSpPr>
        <p:grpSpPr>
          <a:xfrm rot="5400000">
            <a:off x="4380501" y="-4462549"/>
            <a:ext cx="382998" cy="9217025"/>
            <a:chOff x="-36515" y="88450"/>
            <a:chExt cx="396000" cy="6780339"/>
          </a:xfrm>
        </p:grpSpPr>
        <p:sp>
          <p:nvSpPr>
            <p:cNvPr id="6" name="Rectangle 5"/>
            <p:cNvSpPr/>
            <p:nvPr userDrawn="1"/>
          </p:nvSpPr>
          <p:spPr>
            <a:xfrm>
              <a:off x="-36515" y="89203"/>
              <a:ext cx="396000" cy="6779586"/>
            </a:xfrm>
            <a:prstGeom prst="rect">
              <a:avLst/>
            </a:prstGeom>
            <a:solidFill>
              <a:srgbClr val="FDCC33"/>
            </a:solidFill>
            <a:ln>
              <a:noFill/>
            </a:ln>
            <a:effectLst>
              <a:softEdge rad="3175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E"/>
            </a:p>
          </p:txBody>
        </p:sp>
        <p:sp>
          <p:nvSpPr>
            <p:cNvPr id="7" name="Freeform 6"/>
            <p:cNvSpPr/>
            <p:nvPr userDrawn="1"/>
          </p:nvSpPr>
          <p:spPr>
            <a:xfrm>
              <a:off x="16630" y="88450"/>
              <a:ext cx="337882" cy="6779585"/>
            </a:xfrm>
            <a:custGeom>
              <a:avLst/>
              <a:gdLst>
                <a:gd name="connsiteX0" fmla="*/ 53789 w 53951"/>
                <a:gd name="connsiteY0" fmla="*/ 0 h 6858000"/>
                <a:gd name="connsiteX1" fmla="*/ 0 w 53951"/>
                <a:gd name="connsiteY1" fmla="*/ 3872753 h 6858000"/>
                <a:gd name="connsiteX2" fmla="*/ 53789 w 53951"/>
                <a:gd name="connsiteY2" fmla="*/ 5930153 h 6858000"/>
                <a:gd name="connsiteX3" fmla="*/ 13447 w 53951"/>
                <a:gd name="connsiteY3" fmla="*/ 68580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3951" h="6858000">
                  <a:moveTo>
                    <a:pt x="53789" y="0"/>
                  </a:moveTo>
                  <a:cubicBezTo>
                    <a:pt x="26894" y="1442197"/>
                    <a:pt x="0" y="2884394"/>
                    <a:pt x="0" y="3872753"/>
                  </a:cubicBezTo>
                  <a:cubicBezTo>
                    <a:pt x="0" y="4861112"/>
                    <a:pt x="51548" y="5432612"/>
                    <a:pt x="53789" y="5930153"/>
                  </a:cubicBezTo>
                  <a:cubicBezTo>
                    <a:pt x="56030" y="6427694"/>
                    <a:pt x="34738" y="6642847"/>
                    <a:pt x="13447" y="6858000"/>
                  </a:cubicBezTo>
                </a:path>
              </a:pathLst>
            </a:custGeom>
            <a:solidFill>
              <a:srgbClr val="990033"/>
            </a:solidFill>
            <a:ln>
              <a:solidFill>
                <a:srgbClr val="FDCC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E"/>
            </a:p>
          </p:txBody>
        </p:sp>
      </p:grpSp>
      <p:grpSp>
        <p:nvGrpSpPr>
          <p:cNvPr id="8" name="Group 7"/>
          <p:cNvGrpSpPr/>
          <p:nvPr userDrawn="1"/>
        </p:nvGrpSpPr>
        <p:grpSpPr>
          <a:xfrm rot="16200000">
            <a:off x="4363012" y="2080837"/>
            <a:ext cx="382999" cy="9252000"/>
            <a:chOff x="-36508" y="76064"/>
            <a:chExt cx="396000" cy="6806069"/>
          </a:xfrm>
        </p:grpSpPr>
        <p:sp>
          <p:nvSpPr>
            <p:cNvPr id="9" name="Rectangle 8"/>
            <p:cNvSpPr/>
            <p:nvPr userDrawn="1"/>
          </p:nvSpPr>
          <p:spPr>
            <a:xfrm>
              <a:off x="-36508" y="102547"/>
              <a:ext cx="396000" cy="6779586"/>
            </a:xfrm>
            <a:prstGeom prst="rect">
              <a:avLst/>
            </a:prstGeom>
            <a:solidFill>
              <a:srgbClr val="FDCC33"/>
            </a:solidFill>
            <a:ln>
              <a:noFill/>
            </a:ln>
            <a:effectLst>
              <a:softEdge rad="3175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E"/>
            </a:p>
          </p:txBody>
        </p:sp>
        <p:sp>
          <p:nvSpPr>
            <p:cNvPr id="10" name="Freeform 9"/>
            <p:cNvSpPr/>
            <p:nvPr userDrawn="1"/>
          </p:nvSpPr>
          <p:spPr>
            <a:xfrm>
              <a:off x="8601" y="76064"/>
              <a:ext cx="337883" cy="6806069"/>
            </a:xfrm>
            <a:custGeom>
              <a:avLst/>
              <a:gdLst>
                <a:gd name="connsiteX0" fmla="*/ 53789 w 53951"/>
                <a:gd name="connsiteY0" fmla="*/ 0 h 6858000"/>
                <a:gd name="connsiteX1" fmla="*/ 0 w 53951"/>
                <a:gd name="connsiteY1" fmla="*/ 3872753 h 6858000"/>
                <a:gd name="connsiteX2" fmla="*/ 53789 w 53951"/>
                <a:gd name="connsiteY2" fmla="*/ 5930153 h 6858000"/>
                <a:gd name="connsiteX3" fmla="*/ 13447 w 53951"/>
                <a:gd name="connsiteY3" fmla="*/ 68580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3951" h="6858000">
                  <a:moveTo>
                    <a:pt x="53789" y="0"/>
                  </a:moveTo>
                  <a:cubicBezTo>
                    <a:pt x="26894" y="1442197"/>
                    <a:pt x="0" y="2884394"/>
                    <a:pt x="0" y="3872753"/>
                  </a:cubicBezTo>
                  <a:cubicBezTo>
                    <a:pt x="0" y="4861112"/>
                    <a:pt x="51548" y="5432612"/>
                    <a:pt x="53789" y="5930153"/>
                  </a:cubicBezTo>
                  <a:cubicBezTo>
                    <a:pt x="56030" y="6427694"/>
                    <a:pt x="34738" y="6642847"/>
                    <a:pt x="13447" y="6858000"/>
                  </a:cubicBezTo>
                </a:path>
              </a:pathLst>
            </a:custGeom>
            <a:solidFill>
              <a:srgbClr val="970033"/>
            </a:solidFill>
            <a:ln>
              <a:solidFill>
                <a:srgbClr val="FDCC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E"/>
            </a:p>
          </p:txBody>
        </p:sp>
      </p:grpSp>
      <p:sp>
        <p:nvSpPr>
          <p:cNvPr id="11" name="Rounded Rectangle 10">
            <a:hlinkClick r:id="rId2" action="ppaction://hlinksldjump"/>
          </p:cNvPr>
          <p:cNvSpPr/>
          <p:nvPr userDrawn="1"/>
        </p:nvSpPr>
        <p:spPr>
          <a:xfrm rot="16200000">
            <a:off x="-322273" y="1844889"/>
            <a:ext cx="720000" cy="432000"/>
          </a:xfrm>
          <a:prstGeom prst="roundRect">
            <a:avLst/>
          </a:prstGeom>
          <a:solidFill>
            <a:srgbClr val="990033"/>
          </a:solidFill>
          <a:ln w="19050">
            <a:solidFill>
              <a:srgbClr val="FDCC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 anchorCtr="0"/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IE" sz="1400" dirty="0" smtClean="0"/>
              <a:t>Act </a:t>
            </a:r>
            <a:r>
              <a:rPr lang="en-IE" sz="1400" baseline="0" dirty="0" smtClean="0"/>
              <a:t>2</a:t>
            </a:r>
            <a:endParaRPr lang="en-IE" sz="1400" dirty="0" smtClean="0"/>
          </a:p>
        </p:txBody>
      </p:sp>
      <p:sp>
        <p:nvSpPr>
          <p:cNvPr id="12" name="Rounded Rectangle 11">
            <a:hlinkClick r:id="rId3" action="ppaction://hlinksldjump"/>
          </p:cNvPr>
          <p:cNvSpPr/>
          <p:nvPr userDrawn="1"/>
        </p:nvSpPr>
        <p:spPr>
          <a:xfrm rot="16200000">
            <a:off x="-322273" y="2564968"/>
            <a:ext cx="720000" cy="432000"/>
          </a:xfrm>
          <a:prstGeom prst="roundRect">
            <a:avLst/>
          </a:prstGeom>
          <a:solidFill>
            <a:srgbClr val="990033"/>
          </a:solidFill>
          <a:ln w="19050">
            <a:solidFill>
              <a:srgbClr val="FDCC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 anchorCtr="0"/>
          <a:lstStyle/>
          <a:p>
            <a:pPr algn="ctr"/>
            <a:r>
              <a:rPr lang="en-IE" sz="1400" dirty="0" smtClean="0"/>
              <a:t>Act </a:t>
            </a:r>
            <a:r>
              <a:rPr lang="en-IE" sz="1400" baseline="0" dirty="0" smtClean="0"/>
              <a:t>3</a:t>
            </a:r>
            <a:endParaRPr lang="en-IE" sz="1400" dirty="0"/>
          </a:p>
        </p:txBody>
      </p:sp>
      <p:sp>
        <p:nvSpPr>
          <p:cNvPr id="13" name="Rounded Rectangle 12">
            <a:hlinkClick r:id="rId4" action="ppaction://hlinksldjump"/>
          </p:cNvPr>
          <p:cNvSpPr/>
          <p:nvPr userDrawn="1"/>
        </p:nvSpPr>
        <p:spPr>
          <a:xfrm rot="16200000">
            <a:off x="-322273" y="1111240"/>
            <a:ext cx="720000" cy="432000"/>
          </a:xfrm>
          <a:prstGeom prst="roundRect">
            <a:avLst/>
          </a:prstGeom>
          <a:solidFill>
            <a:srgbClr val="990033"/>
          </a:solidFill>
          <a:ln w="19050">
            <a:solidFill>
              <a:srgbClr val="FDCC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 anchorCtr="0"/>
          <a:lstStyle/>
          <a:p>
            <a:pPr algn="ctr"/>
            <a:r>
              <a:rPr lang="en-IE" sz="1400" dirty="0" smtClean="0"/>
              <a:t>Act</a:t>
            </a:r>
            <a:r>
              <a:rPr lang="en-IE" sz="1400" baseline="0" dirty="0" smtClean="0"/>
              <a:t> 1</a:t>
            </a:r>
            <a:endParaRPr lang="en-IE" sz="1400" dirty="0"/>
          </a:p>
        </p:txBody>
      </p:sp>
      <p:sp>
        <p:nvSpPr>
          <p:cNvPr id="14" name="Rounded Rectangle 13">
            <a:hlinkClick r:id="rId5" action="ppaction://hlinksldjump"/>
          </p:cNvPr>
          <p:cNvSpPr/>
          <p:nvPr userDrawn="1"/>
        </p:nvSpPr>
        <p:spPr>
          <a:xfrm rot="16200000">
            <a:off x="-322273" y="4005128"/>
            <a:ext cx="720000" cy="432000"/>
          </a:xfrm>
          <a:prstGeom prst="roundRect">
            <a:avLst/>
          </a:prstGeom>
          <a:solidFill>
            <a:srgbClr val="990033"/>
          </a:solidFill>
          <a:ln w="19050">
            <a:solidFill>
              <a:srgbClr val="FDCC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 anchorCtr="0"/>
          <a:lstStyle/>
          <a:p>
            <a:pPr algn="ctr"/>
            <a:r>
              <a:rPr lang="en-IE" sz="1400" dirty="0" smtClean="0"/>
              <a:t>Act </a:t>
            </a:r>
            <a:r>
              <a:rPr lang="en-IE" sz="1400" baseline="0" dirty="0" smtClean="0"/>
              <a:t>5</a:t>
            </a:r>
            <a:endParaRPr lang="en-IE" sz="1400" dirty="0"/>
          </a:p>
        </p:txBody>
      </p:sp>
      <p:sp>
        <p:nvSpPr>
          <p:cNvPr id="15" name="Rounded Rectangle 14">
            <a:hlinkClick r:id="rId6" action="ppaction://hlinksldjump"/>
          </p:cNvPr>
          <p:cNvSpPr/>
          <p:nvPr userDrawn="1"/>
        </p:nvSpPr>
        <p:spPr>
          <a:xfrm rot="16200000">
            <a:off x="-322273" y="3285048"/>
            <a:ext cx="720000" cy="432000"/>
          </a:xfrm>
          <a:prstGeom prst="roundRect">
            <a:avLst/>
          </a:prstGeom>
          <a:solidFill>
            <a:srgbClr val="990033"/>
          </a:solidFill>
          <a:ln w="19050">
            <a:solidFill>
              <a:srgbClr val="FDCC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 anchorCtr="0"/>
          <a:lstStyle/>
          <a:p>
            <a:pPr algn="ctr"/>
            <a:r>
              <a:rPr lang="en-IE" sz="1400" dirty="0" smtClean="0"/>
              <a:t>Act </a:t>
            </a:r>
            <a:r>
              <a:rPr lang="en-IE" sz="1400" baseline="0" dirty="0" smtClean="0"/>
              <a:t>4</a:t>
            </a:r>
            <a:endParaRPr lang="en-IE" sz="1400" dirty="0"/>
          </a:p>
        </p:txBody>
      </p:sp>
      <p:sp>
        <p:nvSpPr>
          <p:cNvPr id="16" name="Rounded Rectangle 15">
            <a:hlinkClick r:id="rId7" action="ppaction://hlinksldjump"/>
          </p:cNvPr>
          <p:cNvSpPr/>
          <p:nvPr userDrawn="1"/>
        </p:nvSpPr>
        <p:spPr>
          <a:xfrm rot="16200000">
            <a:off x="-324528" y="382376"/>
            <a:ext cx="720000" cy="432000"/>
          </a:xfrm>
          <a:prstGeom prst="roundRect">
            <a:avLst/>
          </a:prstGeom>
          <a:solidFill>
            <a:srgbClr val="990033"/>
          </a:solidFill>
          <a:ln w="19050">
            <a:solidFill>
              <a:srgbClr val="FDCC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 anchorCtr="0"/>
          <a:lstStyle/>
          <a:p>
            <a:pPr algn="ctr"/>
            <a:r>
              <a:rPr lang="en-IE" sz="1400" dirty="0" smtClean="0"/>
              <a:t>Index</a:t>
            </a:r>
            <a:endParaRPr lang="en-IE" sz="1400" dirty="0"/>
          </a:p>
        </p:txBody>
      </p:sp>
      <p:sp>
        <p:nvSpPr>
          <p:cNvPr id="17" name="Rounded Rectangle 16">
            <a:hlinkClick r:id="rId8" action="ppaction://hlinksldjump"/>
          </p:cNvPr>
          <p:cNvSpPr/>
          <p:nvPr userDrawn="1"/>
        </p:nvSpPr>
        <p:spPr>
          <a:xfrm rot="16200000">
            <a:off x="-324528" y="4725208"/>
            <a:ext cx="720000" cy="432000"/>
          </a:xfrm>
          <a:prstGeom prst="roundRect">
            <a:avLst/>
          </a:prstGeom>
          <a:solidFill>
            <a:srgbClr val="990033"/>
          </a:solidFill>
          <a:ln w="19050">
            <a:solidFill>
              <a:srgbClr val="FDCC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 anchorCtr="0"/>
          <a:lstStyle/>
          <a:p>
            <a:pPr algn="ctr"/>
            <a:r>
              <a:rPr lang="en-IE" sz="1400" dirty="0" smtClean="0"/>
              <a:t>Act</a:t>
            </a:r>
            <a:r>
              <a:rPr lang="en-IE" sz="1400" baseline="0" dirty="0" smtClean="0"/>
              <a:t> </a:t>
            </a:r>
            <a:r>
              <a:rPr lang="en-IE" sz="1400" dirty="0" smtClean="0"/>
              <a:t>6</a:t>
            </a:r>
            <a:endParaRPr lang="en-IE" sz="1400" dirty="0"/>
          </a:p>
        </p:txBody>
      </p:sp>
      <p:sp>
        <p:nvSpPr>
          <p:cNvPr id="18" name="Rounded Rectangle 17">
            <a:hlinkClick r:id="rId9" action="ppaction://hlinksldjump"/>
          </p:cNvPr>
          <p:cNvSpPr/>
          <p:nvPr userDrawn="1"/>
        </p:nvSpPr>
        <p:spPr>
          <a:xfrm rot="16200000">
            <a:off x="-324528" y="5445288"/>
            <a:ext cx="720000" cy="432000"/>
          </a:xfrm>
          <a:prstGeom prst="roundRect">
            <a:avLst/>
          </a:prstGeom>
          <a:solidFill>
            <a:srgbClr val="990033"/>
          </a:solidFill>
          <a:ln w="19050">
            <a:solidFill>
              <a:srgbClr val="FDCC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 anchorCtr="0"/>
          <a:lstStyle/>
          <a:p>
            <a:pPr algn="ctr"/>
            <a:r>
              <a:rPr lang="en-IE" sz="1400" dirty="0" smtClean="0"/>
              <a:t>Casio</a:t>
            </a:r>
            <a:endParaRPr lang="en-IE" sz="1400" dirty="0"/>
          </a:p>
        </p:txBody>
      </p:sp>
      <p:sp>
        <p:nvSpPr>
          <p:cNvPr id="19" name="Rounded Rectangle 18">
            <a:hlinkClick r:id="rId10" action="ppaction://hlinksldjump"/>
          </p:cNvPr>
          <p:cNvSpPr/>
          <p:nvPr userDrawn="1"/>
        </p:nvSpPr>
        <p:spPr>
          <a:xfrm rot="16200000">
            <a:off x="-324528" y="6165368"/>
            <a:ext cx="720000" cy="432000"/>
          </a:xfrm>
          <a:prstGeom prst="roundRect">
            <a:avLst/>
          </a:prstGeom>
          <a:solidFill>
            <a:srgbClr val="990033"/>
          </a:solidFill>
          <a:ln w="19050">
            <a:solidFill>
              <a:srgbClr val="FDCC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 anchorCtr="0"/>
          <a:lstStyle/>
          <a:p>
            <a:pPr algn="ctr"/>
            <a:r>
              <a:rPr lang="en-IE" sz="1400" dirty="0" smtClean="0"/>
              <a:t>Sharp</a:t>
            </a:r>
            <a:endParaRPr lang="en-IE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B2EBA3-04D4-46A2-A123-C722568ACE82}" type="datetime10">
              <a:rPr lang="en-IE" smtClean="0"/>
              <a:pPr/>
              <a:t>20:59</a:t>
            </a:fld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C663EC-CBF8-444B-A315-B3C85BBD0261}" type="slidenum">
              <a:rPr lang="en-IE" smtClean="0"/>
              <a:pPr/>
              <a:t>‹#›</a:t>
            </a:fld>
            <a:endParaRPr lang="en-I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B5F9A1-3FA2-4AB5-AD11-99EAB735E8AD}" type="datetime10">
              <a:rPr lang="en-IE" smtClean="0"/>
              <a:pPr/>
              <a:t>20:59</a:t>
            </a:fld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C663EC-CBF8-444B-A315-B3C85BBD0261}" type="slidenum">
              <a:rPr lang="en-IE" smtClean="0"/>
              <a:pPr/>
              <a:t>‹#›</a:t>
            </a:fld>
            <a:endParaRPr lang="en-I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" Target="../slides/slide6.xml"/><Relationship Id="rId18" Type="http://schemas.openxmlformats.org/officeDocument/2006/relationships/slide" Target="../slides/slide2.xml"/><Relationship Id="rId3" Type="http://schemas.openxmlformats.org/officeDocument/2006/relationships/slideLayout" Target="../slideLayouts/slideLayout14.xml"/><Relationship Id="rId21" Type="http://schemas.openxmlformats.org/officeDocument/2006/relationships/slide" Target="../slides/slide5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17" Type="http://schemas.openxmlformats.org/officeDocument/2006/relationships/slide" Target="../slides/slide27.xml"/><Relationship Id="rId2" Type="http://schemas.openxmlformats.org/officeDocument/2006/relationships/slideLayout" Target="../slideLayouts/slideLayout13.xml"/><Relationship Id="rId16" Type="http://schemas.openxmlformats.org/officeDocument/2006/relationships/slide" Target="../slides/slide31.xml"/><Relationship Id="rId20" Type="http://schemas.openxmlformats.org/officeDocument/2006/relationships/slide" Target="../slides/slide44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" Target="../slides/slide3.xml"/><Relationship Id="rId10" Type="http://schemas.openxmlformats.org/officeDocument/2006/relationships/slideLayout" Target="../slideLayouts/slideLayout21.xml"/><Relationship Id="rId19" Type="http://schemas.openxmlformats.org/officeDocument/2006/relationships/slide" Target="../slides/slide4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" Target="../slides/slide18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slide" Target="../slides/slide6.xml"/><Relationship Id="rId18" Type="http://schemas.openxmlformats.org/officeDocument/2006/relationships/slide" Target="../slides/slide2.xml"/><Relationship Id="rId3" Type="http://schemas.openxmlformats.org/officeDocument/2006/relationships/slideLayout" Target="../slideLayouts/slideLayout25.xml"/><Relationship Id="rId21" Type="http://schemas.openxmlformats.org/officeDocument/2006/relationships/slide" Target="../slides/slide54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17" Type="http://schemas.openxmlformats.org/officeDocument/2006/relationships/slide" Target="../slides/slide27.xml"/><Relationship Id="rId2" Type="http://schemas.openxmlformats.org/officeDocument/2006/relationships/slideLayout" Target="../slideLayouts/slideLayout24.xml"/><Relationship Id="rId16" Type="http://schemas.openxmlformats.org/officeDocument/2006/relationships/slide" Target="../slides/slide31.xml"/><Relationship Id="rId20" Type="http://schemas.openxmlformats.org/officeDocument/2006/relationships/slide" Target="../slides/slide4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5" Type="http://schemas.openxmlformats.org/officeDocument/2006/relationships/slide" Target="../slides/slide3.xml"/><Relationship Id="rId10" Type="http://schemas.openxmlformats.org/officeDocument/2006/relationships/slideLayout" Target="../slideLayouts/slideLayout32.xml"/><Relationship Id="rId19" Type="http://schemas.openxmlformats.org/officeDocument/2006/relationships/slide" Target="../slides/slide41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slide" Target="../slides/slide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51E6C0-A06F-44CC-B7E9-B2DB23CE3DBA}" type="datetime10">
              <a:rPr lang="en-IE" smtClean="0"/>
              <a:pPr/>
              <a:t>20:59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C663EC-CBF8-444B-A315-B3C85BBD0261}" type="slidenum">
              <a:rPr lang="en-IE" smtClean="0"/>
              <a:pPr/>
              <a:t>‹#›</a:t>
            </a:fld>
            <a:endParaRPr lang="en-I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sldNum="0" hdr="0" ft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IE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Century Gothic" pitchFamily="34" charset="0"/>
              </a:defRPr>
            </a:lvl1pPr>
          </a:lstStyle>
          <a:p>
            <a:fld id="{A831A3F0-5A0E-4FC0-8DF7-259D8254E01F}" type="datetimeFigureOut">
              <a:rPr lang="en-IE" smtClean="0">
                <a:solidFill>
                  <a:prstClr val="black">
                    <a:tint val="75000"/>
                  </a:prstClr>
                </a:solidFill>
              </a:rPr>
              <a:pPr/>
              <a:t>23/11/2012</a:t>
            </a:fld>
            <a:endParaRPr lang="en-I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Century Gothic" pitchFamily="34" charset="0"/>
              </a:defRPr>
            </a:lvl1pPr>
          </a:lstStyle>
          <a:p>
            <a:endParaRPr lang="en-I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Century Gothic" pitchFamily="34" charset="0"/>
              </a:defRPr>
            </a:lvl1pPr>
          </a:lstStyle>
          <a:p>
            <a:fld id="{15F5482A-3872-4053-B336-9C7F7D5EF542}" type="slidenum">
              <a:rPr lang="en-I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I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6696744"/>
            <a:ext cx="9144000" cy="188640"/>
          </a:xfrm>
          <a:prstGeom prst="rect">
            <a:avLst/>
          </a:prstGeom>
          <a:solidFill>
            <a:srgbClr val="990033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dirty="0">
              <a:solidFill>
                <a:prstClr val="white"/>
              </a:solidFill>
              <a:latin typeface="Trebuchet MS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 rot="5400000">
            <a:off x="5714932" y="3442964"/>
            <a:ext cx="6696000" cy="188640"/>
          </a:xfrm>
          <a:prstGeom prst="rect">
            <a:avLst/>
          </a:prstGeom>
          <a:solidFill>
            <a:srgbClr val="FFCC33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dirty="0">
              <a:solidFill>
                <a:prstClr val="white"/>
              </a:solidFill>
              <a:latin typeface="Trebuchet MS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98780" y="0"/>
            <a:ext cx="8964000" cy="188640"/>
          </a:xfrm>
          <a:prstGeom prst="rect">
            <a:avLst/>
          </a:prstGeom>
          <a:solidFill>
            <a:srgbClr val="990033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dirty="0">
              <a:solidFill>
                <a:prstClr val="white"/>
              </a:solidFill>
              <a:latin typeface="Trebuchet MS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 rot="5400000">
            <a:off x="-3249572" y="3253676"/>
            <a:ext cx="6696000" cy="188640"/>
          </a:xfrm>
          <a:prstGeom prst="rect">
            <a:avLst/>
          </a:prstGeom>
          <a:solidFill>
            <a:srgbClr val="FFCC33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dirty="0">
              <a:solidFill>
                <a:prstClr val="white"/>
              </a:solidFill>
              <a:latin typeface="Trebuchet MS" pitchFamily="34" charset="0"/>
            </a:endParaRPr>
          </a:p>
        </p:txBody>
      </p:sp>
      <p:sp>
        <p:nvSpPr>
          <p:cNvPr id="11" name="Rounded Rectangle 10">
            <a:hlinkClick r:id="rId13" action="ppaction://hlinksldjump"/>
          </p:cNvPr>
          <p:cNvSpPr/>
          <p:nvPr userDrawn="1"/>
        </p:nvSpPr>
        <p:spPr>
          <a:xfrm rot="16200000">
            <a:off x="-322273" y="1844889"/>
            <a:ext cx="720000" cy="432000"/>
          </a:xfrm>
          <a:prstGeom prst="roundRect">
            <a:avLst/>
          </a:prstGeom>
          <a:solidFill>
            <a:srgbClr val="990033"/>
          </a:solidFill>
          <a:ln w="19050">
            <a:solidFill>
              <a:srgbClr val="FDCC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 anchorCtr="0"/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IE" sz="1400" dirty="0" smtClean="0"/>
              <a:t>Act </a:t>
            </a:r>
            <a:r>
              <a:rPr lang="en-IE" sz="1400" baseline="0" dirty="0" smtClean="0"/>
              <a:t>2</a:t>
            </a:r>
            <a:endParaRPr lang="en-IE" sz="1400" dirty="0" smtClean="0"/>
          </a:p>
        </p:txBody>
      </p:sp>
      <p:sp>
        <p:nvSpPr>
          <p:cNvPr id="12" name="Rounded Rectangle 11">
            <a:hlinkClick r:id="rId14" action="ppaction://hlinksldjump"/>
          </p:cNvPr>
          <p:cNvSpPr/>
          <p:nvPr userDrawn="1"/>
        </p:nvSpPr>
        <p:spPr>
          <a:xfrm rot="16200000">
            <a:off x="-322273" y="2564968"/>
            <a:ext cx="720000" cy="432000"/>
          </a:xfrm>
          <a:prstGeom prst="roundRect">
            <a:avLst/>
          </a:prstGeom>
          <a:solidFill>
            <a:srgbClr val="990033"/>
          </a:solidFill>
          <a:ln w="19050">
            <a:solidFill>
              <a:srgbClr val="FDCC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 anchorCtr="0"/>
          <a:lstStyle/>
          <a:p>
            <a:pPr algn="ctr"/>
            <a:r>
              <a:rPr lang="en-IE" sz="1400" dirty="0" smtClean="0"/>
              <a:t>Act </a:t>
            </a:r>
            <a:r>
              <a:rPr lang="en-IE" sz="1400" baseline="0" dirty="0" smtClean="0"/>
              <a:t>3</a:t>
            </a:r>
            <a:endParaRPr lang="en-IE" sz="1400" dirty="0"/>
          </a:p>
        </p:txBody>
      </p:sp>
      <p:sp>
        <p:nvSpPr>
          <p:cNvPr id="13" name="Rounded Rectangle 12">
            <a:hlinkClick r:id="rId15" action="ppaction://hlinksldjump"/>
          </p:cNvPr>
          <p:cNvSpPr/>
          <p:nvPr userDrawn="1"/>
        </p:nvSpPr>
        <p:spPr>
          <a:xfrm rot="16200000">
            <a:off x="-322273" y="1111240"/>
            <a:ext cx="720000" cy="432000"/>
          </a:xfrm>
          <a:prstGeom prst="roundRect">
            <a:avLst/>
          </a:prstGeom>
          <a:solidFill>
            <a:srgbClr val="990033"/>
          </a:solidFill>
          <a:ln w="19050">
            <a:solidFill>
              <a:srgbClr val="FDCC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 anchorCtr="0"/>
          <a:lstStyle/>
          <a:p>
            <a:pPr algn="ctr"/>
            <a:r>
              <a:rPr lang="en-IE" sz="1400" dirty="0" smtClean="0"/>
              <a:t>Act</a:t>
            </a:r>
            <a:r>
              <a:rPr lang="en-IE" sz="1400" baseline="0" dirty="0" smtClean="0"/>
              <a:t> 1</a:t>
            </a:r>
            <a:endParaRPr lang="en-IE" sz="1400" dirty="0"/>
          </a:p>
        </p:txBody>
      </p:sp>
      <p:sp>
        <p:nvSpPr>
          <p:cNvPr id="14" name="Rounded Rectangle 13">
            <a:hlinkClick r:id="rId16" action="ppaction://hlinksldjump"/>
          </p:cNvPr>
          <p:cNvSpPr/>
          <p:nvPr userDrawn="1"/>
        </p:nvSpPr>
        <p:spPr>
          <a:xfrm rot="16200000">
            <a:off x="-322273" y="4005128"/>
            <a:ext cx="720000" cy="432000"/>
          </a:xfrm>
          <a:prstGeom prst="roundRect">
            <a:avLst/>
          </a:prstGeom>
          <a:solidFill>
            <a:srgbClr val="990033"/>
          </a:solidFill>
          <a:ln w="19050">
            <a:solidFill>
              <a:srgbClr val="FDCC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 anchorCtr="0"/>
          <a:lstStyle/>
          <a:p>
            <a:pPr algn="ctr"/>
            <a:r>
              <a:rPr lang="en-IE" sz="1400" dirty="0" smtClean="0"/>
              <a:t>Act </a:t>
            </a:r>
            <a:r>
              <a:rPr lang="en-IE" sz="1400" baseline="0" dirty="0" smtClean="0"/>
              <a:t>5</a:t>
            </a:r>
            <a:endParaRPr lang="en-IE" sz="1400" dirty="0"/>
          </a:p>
        </p:txBody>
      </p:sp>
      <p:sp>
        <p:nvSpPr>
          <p:cNvPr id="15" name="Rounded Rectangle 14">
            <a:hlinkClick r:id="rId17" action="ppaction://hlinksldjump"/>
          </p:cNvPr>
          <p:cNvSpPr/>
          <p:nvPr userDrawn="1"/>
        </p:nvSpPr>
        <p:spPr>
          <a:xfrm rot="16200000">
            <a:off x="-322273" y="3285048"/>
            <a:ext cx="720000" cy="432000"/>
          </a:xfrm>
          <a:prstGeom prst="roundRect">
            <a:avLst/>
          </a:prstGeom>
          <a:solidFill>
            <a:srgbClr val="990033"/>
          </a:solidFill>
          <a:ln w="19050">
            <a:solidFill>
              <a:srgbClr val="FDCC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 anchorCtr="0"/>
          <a:lstStyle/>
          <a:p>
            <a:pPr algn="ctr"/>
            <a:r>
              <a:rPr lang="en-IE" sz="1400" dirty="0" smtClean="0"/>
              <a:t>Act </a:t>
            </a:r>
            <a:r>
              <a:rPr lang="en-IE" sz="1400" baseline="0" dirty="0" smtClean="0"/>
              <a:t>4</a:t>
            </a:r>
            <a:endParaRPr lang="en-IE" sz="1400" dirty="0"/>
          </a:p>
        </p:txBody>
      </p:sp>
      <p:sp>
        <p:nvSpPr>
          <p:cNvPr id="16" name="Rounded Rectangle 15">
            <a:hlinkClick r:id="rId18" action="ppaction://hlinksldjump"/>
          </p:cNvPr>
          <p:cNvSpPr/>
          <p:nvPr userDrawn="1"/>
        </p:nvSpPr>
        <p:spPr>
          <a:xfrm rot="16200000">
            <a:off x="-324528" y="382376"/>
            <a:ext cx="720000" cy="432000"/>
          </a:xfrm>
          <a:prstGeom prst="roundRect">
            <a:avLst/>
          </a:prstGeom>
          <a:solidFill>
            <a:srgbClr val="990033"/>
          </a:solidFill>
          <a:ln w="19050">
            <a:solidFill>
              <a:srgbClr val="FDCC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 anchorCtr="0"/>
          <a:lstStyle/>
          <a:p>
            <a:pPr algn="ctr"/>
            <a:r>
              <a:rPr lang="en-IE" sz="1400" dirty="0" smtClean="0"/>
              <a:t>Index</a:t>
            </a:r>
            <a:endParaRPr lang="en-IE" sz="1400" dirty="0"/>
          </a:p>
        </p:txBody>
      </p:sp>
      <p:sp>
        <p:nvSpPr>
          <p:cNvPr id="17" name="Rounded Rectangle 16">
            <a:hlinkClick r:id="rId19" action="ppaction://hlinksldjump"/>
          </p:cNvPr>
          <p:cNvSpPr/>
          <p:nvPr userDrawn="1"/>
        </p:nvSpPr>
        <p:spPr>
          <a:xfrm rot="16200000">
            <a:off x="-324528" y="4725208"/>
            <a:ext cx="720000" cy="432000"/>
          </a:xfrm>
          <a:prstGeom prst="roundRect">
            <a:avLst/>
          </a:prstGeom>
          <a:solidFill>
            <a:srgbClr val="990033"/>
          </a:solidFill>
          <a:ln w="19050">
            <a:solidFill>
              <a:srgbClr val="FDCC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 anchorCtr="0"/>
          <a:lstStyle/>
          <a:p>
            <a:pPr algn="ctr"/>
            <a:r>
              <a:rPr lang="en-IE" sz="1400" dirty="0" smtClean="0"/>
              <a:t>Act</a:t>
            </a:r>
            <a:r>
              <a:rPr lang="en-IE" sz="1400" baseline="0" dirty="0" smtClean="0"/>
              <a:t> </a:t>
            </a:r>
            <a:r>
              <a:rPr lang="en-IE" sz="1400" dirty="0" smtClean="0"/>
              <a:t>6</a:t>
            </a:r>
            <a:endParaRPr lang="en-IE" sz="1400" dirty="0"/>
          </a:p>
        </p:txBody>
      </p:sp>
      <p:sp>
        <p:nvSpPr>
          <p:cNvPr id="18" name="Rounded Rectangle 17">
            <a:hlinkClick r:id="rId20" action="ppaction://hlinksldjump"/>
          </p:cNvPr>
          <p:cNvSpPr/>
          <p:nvPr userDrawn="1"/>
        </p:nvSpPr>
        <p:spPr>
          <a:xfrm rot="16200000">
            <a:off x="-324528" y="5445288"/>
            <a:ext cx="720000" cy="432000"/>
          </a:xfrm>
          <a:prstGeom prst="roundRect">
            <a:avLst/>
          </a:prstGeom>
          <a:solidFill>
            <a:srgbClr val="990033"/>
          </a:solidFill>
          <a:ln w="19050">
            <a:solidFill>
              <a:srgbClr val="FDCC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 anchorCtr="0"/>
          <a:lstStyle/>
          <a:p>
            <a:pPr algn="ctr"/>
            <a:r>
              <a:rPr lang="en-IE" sz="1400" dirty="0" smtClean="0"/>
              <a:t>Casio</a:t>
            </a:r>
            <a:endParaRPr lang="en-IE" sz="1400" dirty="0"/>
          </a:p>
        </p:txBody>
      </p:sp>
      <p:sp>
        <p:nvSpPr>
          <p:cNvPr id="19" name="Rounded Rectangle 18">
            <a:hlinkClick r:id="rId21" action="ppaction://hlinksldjump"/>
          </p:cNvPr>
          <p:cNvSpPr/>
          <p:nvPr userDrawn="1"/>
        </p:nvSpPr>
        <p:spPr>
          <a:xfrm rot="16200000">
            <a:off x="-324528" y="6165368"/>
            <a:ext cx="720000" cy="432000"/>
          </a:xfrm>
          <a:prstGeom prst="roundRect">
            <a:avLst/>
          </a:prstGeom>
          <a:solidFill>
            <a:srgbClr val="990033"/>
          </a:solidFill>
          <a:ln w="19050">
            <a:solidFill>
              <a:srgbClr val="FDCC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 anchorCtr="0"/>
          <a:lstStyle/>
          <a:p>
            <a:pPr algn="ctr"/>
            <a:r>
              <a:rPr lang="en-IE" sz="1400" dirty="0" smtClean="0"/>
              <a:t>Sharp</a:t>
            </a:r>
            <a:endParaRPr lang="en-IE" sz="1400" dirty="0"/>
          </a:p>
        </p:txBody>
      </p:sp>
    </p:spTree>
    <p:extLst>
      <p:ext uri="{BB962C8B-B14F-4D97-AF65-F5344CB8AC3E}">
        <p14:creationId xmlns:p14="http://schemas.microsoft.com/office/powerpoint/2010/main" xmlns="" val="16167786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Century Gothic" pitchFamily="34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Century Gothic" pitchFamily="34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Century Gothic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Century Gothic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Century Gothic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Century Gothic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IE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Century Gothic" pitchFamily="34" charset="0"/>
              </a:defRPr>
            </a:lvl1pPr>
          </a:lstStyle>
          <a:p>
            <a:fld id="{B93E3AA2-FC4A-4421-ADF4-27C268264625}" type="datetimeFigureOut">
              <a:rPr lang="en-IE" smtClean="0">
                <a:solidFill>
                  <a:prstClr val="black">
                    <a:tint val="75000"/>
                  </a:prstClr>
                </a:solidFill>
              </a:rPr>
              <a:pPr/>
              <a:t>23/11/2012</a:t>
            </a:fld>
            <a:endParaRPr lang="en-I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Century Gothic" pitchFamily="34" charset="0"/>
              </a:defRPr>
            </a:lvl1pPr>
          </a:lstStyle>
          <a:p>
            <a:endParaRPr lang="en-I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Century Gothic" pitchFamily="34" charset="0"/>
              </a:defRPr>
            </a:lvl1pPr>
          </a:lstStyle>
          <a:p>
            <a:fld id="{F79F11AE-FEA8-4E86-BAC6-BA1A6295265B}" type="slidenum">
              <a:rPr lang="en-I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I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6696744"/>
            <a:ext cx="9144000" cy="188640"/>
          </a:xfrm>
          <a:prstGeom prst="rect">
            <a:avLst/>
          </a:prstGeom>
          <a:solidFill>
            <a:srgbClr val="990033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dirty="0">
              <a:solidFill>
                <a:prstClr val="white"/>
              </a:solidFill>
              <a:latin typeface="Trebuchet MS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 rot="5400000">
            <a:off x="5714932" y="3442964"/>
            <a:ext cx="6696000" cy="188640"/>
          </a:xfrm>
          <a:prstGeom prst="rect">
            <a:avLst/>
          </a:prstGeom>
          <a:solidFill>
            <a:srgbClr val="FFCC33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dirty="0">
              <a:solidFill>
                <a:prstClr val="white"/>
              </a:solidFill>
              <a:latin typeface="Trebuchet MS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98780" y="0"/>
            <a:ext cx="8964000" cy="188640"/>
          </a:xfrm>
          <a:prstGeom prst="rect">
            <a:avLst/>
          </a:prstGeom>
          <a:solidFill>
            <a:srgbClr val="990033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dirty="0">
              <a:solidFill>
                <a:prstClr val="white"/>
              </a:solidFill>
              <a:latin typeface="Trebuchet MS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 rot="5400000">
            <a:off x="-3249572" y="3253676"/>
            <a:ext cx="6696000" cy="188640"/>
          </a:xfrm>
          <a:prstGeom prst="rect">
            <a:avLst/>
          </a:prstGeom>
          <a:solidFill>
            <a:srgbClr val="FFCC33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dirty="0">
              <a:solidFill>
                <a:prstClr val="white"/>
              </a:solidFill>
              <a:latin typeface="Trebuchet MS" pitchFamily="34" charset="0"/>
            </a:endParaRPr>
          </a:p>
        </p:txBody>
      </p:sp>
      <p:sp>
        <p:nvSpPr>
          <p:cNvPr id="11" name="Rounded Rectangle 10">
            <a:hlinkClick r:id="rId13" action="ppaction://hlinksldjump"/>
          </p:cNvPr>
          <p:cNvSpPr/>
          <p:nvPr userDrawn="1"/>
        </p:nvSpPr>
        <p:spPr>
          <a:xfrm rot="16200000">
            <a:off x="-322273" y="1844889"/>
            <a:ext cx="720000" cy="432000"/>
          </a:xfrm>
          <a:prstGeom prst="roundRect">
            <a:avLst/>
          </a:prstGeom>
          <a:solidFill>
            <a:srgbClr val="990033"/>
          </a:solidFill>
          <a:ln w="19050">
            <a:solidFill>
              <a:srgbClr val="FDCC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 anchorCtr="0"/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IE" sz="1400" dirty="0" smtClean="0"/>
              <a:t>Act </a:t>
            </a:r>
            <a:r>
              <a:rPr lang="en-IE" sz="1400" baseline="0" dirty="0" smtClean="0"/>
              <a:t>2</a:t>
            </a:r>
            <a:endParaRPr lang="en-IE" sz="1400" dirty="0" smtClean="0"/>
          </a:p>
        </p:txBody>
      </p:sp>
      <p:sp>
        <p:nvSpPr>
          <p:cNvPr id="12" name="Rounded Rectangle 11">
            <a:hlinkClick r:id="rId14" action="ppaction://hlinksldjump"/>
          </p:cNvPr>
          <p:cNvSpPr/>
          <p:nvPr userDrawn="1"/>
        </p:nvSpPr>
        <p:spPr>
          <a:xfrm rot="16200000">
            <a:off x="-322273" y="2564968"/>
            <a:ext cx="720000" cy="432000"/>
          </a:xfrm>
          <a:prstGeom prst="roundRect">
            <a:avLst/>
          </a:prstGeom>
          <a:solidFill>
            <a:srgbClr val="990033"/>
          </a:solidFill>
          <a:ln w="19050">
            <a:solidFill>
              <a:srgbClr val="FDCC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 anchorCtr="0"/>
          <a:lstStyle/>
          <a:p>
            <a:pPr algn="ctr"/>
            <a:r>
              <a:rPr lang="en-IE" sz="1400" dirty="0" smtClean="0"/>
              <a:t>Act </a:t>
            </a:r>
            <a:r>
              <a:rPr lang="en-IE" sz="1400" baseline="0" dirty="0" smtClean="0"/>
              <a:t>3</a:t>
            </a:r>
            <a:endParaRPr lang="en-IE" sz="1400" dirty="0"/>
          </a:p>
        </p:txBody>
      </p:sp>
      <p:sp>
        <p:nvSpPr>
          <p:cNvPr id="13" name="Rounded Rectangle 12">
            <a:hlinkClick r:id="rId15" action="ppaction://hlinksldjump"/>
          </p:cNvPr>
          <p:cNvSpPr/>
          <p:nvPr userDrawn="1"/>
        </p:nvSpPr>
        <p:spPr>
          <a:xfrm rot="16200000">
            <a:off x="-322273" y="1111240"/>
            <a:ext cx="720000" cy="432000"/>
          </a:xfrm>
          <a:prstGeom prst="roundRect">
            <a:avLst/>
          </a:prstGeom>
          <a:solidFill>
            <a:srgbClr val="990033"/>
          </a:solidFill>
          <a:ln w="19050">
            <a:solidFill>
              <a:srgbClr val="FDCC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 anchorCtr="0"/>
          <a:lstStyle/>
          <a:p>
            <a:pPr algn="ctr"/>
            <a:r>
              <a:rPr lang="en-IE" sz="1400" dirty="0" smtClean="0"/>
              <a:t>Act</a:t>
            </a:r>
            <a:r>
              <a:rPr lang="en-IE" sz="1400" baseline="0" dirty="0" smtClean="0"/>
              <a:t> 1</a:t>
            </a:r>
            <a:endParaRPr lang="en-IE" sz="1400" dirty="0"/>
          </a:p>
        </p:txBody>
      </p:sp>
      <p:sp>
        <p:nvSpPr>
          <p:cNvPr id="14" name="Rounded Rectangle 13">
            <a:hlinkClick r:id="rId16" action="ppaction://hlinksldjump"/>
          </p:cNvPr>
          <p:cNvSpPr/>
          <p:nvPr userDrawn="1"/>
        </p:nvSpPr>
        <p:spPr>
          <a:xfrm rot="16200000">
            <a:off x="-322273" y="4005128"/>
            <a:ext cx="720000" cy="432000"/>
          </a:xfrm>
          <a:prstGeom prst="roundRect">
            <a:avLst/>
          </a:prstGeom>
          <a:solidFill>
            <a:srgbClr val="990033"/>
          </a:solidFill>
          <a:ln w="19050">
            <a:solidFill>
              <a:srgbClr val="FDCC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 anchorCtr="0"/>
          <a:lstStyle/>
          <a:p>
            <a:pPr algn="ctr"/>
            <a:r>
              <a:rPr lang="en-IE" sz="1400" dirty="0" smtClean="0"/>
              <a:t>Act </a:t>
            </a:r>
            <a:r>
              <a:rPr lang="en-IE" sz="1400" baseline="0" dirty="0" smtClean="0"/>
              <a:t>5</a:t>
            </a:r>
            <a:endParaRPr lang="en-IE" sz="1400" dirty="0"/>
          </a:p>
        </p:txBody>
      </p:sp>
      <p:sp>
        <p:nvSpPr>
          <p:cNvPr id="15" name="Rounded Rectangle 14">
            <a:hlinkClick r:id="rId17" action="ppaction://hlinksldjump"/>
          </p:cNvPr>
          <p:cNvSpPr/>
          <p:nvPr userDrawn="1"/>
        </p:nvSpPr>
        <p:spPr>
          <a:xfrm rot="16200000">
            <a:off x="-322273" y="3285048"/>
            <a:ext cx="720000" cy="432000"/>
          </a:xfrm>
          <a:prstGeom prst="roundRect">
            <a:avLst/>
          </a:prstGeom>
          <a:solidFill>
            <a:srgbClr val="990033"/>
          </a:solidFill>
          <a:ln w="19050">
            <a:solidFill>
              <a:srgbClr val="FDCC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 anchorCtr="0"/>
          <a:lstStyle/>
          <a:p>
            <a:pPr algn="ctr"/>
            <a:r>
              <a:rPr lang="en-IE" sz="1400" dirty="0" smtClean="0"/>
              <a:t>Act </a:t>
            </a:r>
            <a:r>
              <a:rPr lang="en-IE" sz="1400" baseline="0" dirty="0" smtClean="0"/>
              <a:t>4</a:t>
            </a:r>
            <a:endParaRPr lang="en-IE" sz="1400" dirty="0"/>
          </a:p>
        </p:txBody>
      </p:sp>
      <p:sp>
        <p:nvSpPr>
          <p:cNvPr id="16" name="Rounded Rectangle 15">
            <a:hlinkClick r:id="rId18" action="ppaction://hlinksldjump"/>
          </p:cNvPr>
          <p:cNvSpPr/>
          <p:nvPr userDrawn="1"/>
        </p:nvSpPr>
        <p:spPr>
          <a:xfrm rot="16200000">
            <a:off x="-324528" y="382376"/>
            <a:ext cx="720000" cy="432000"/>
          </a:xfrm>
          <a:prstGeom prst="roundRect">
            <a:avLst/>
          </a:prstGeom>
          <a:solidFill>
            <a:srgbClr val="990033"/>
          </a:solidFill>
          <a:ln w="19050">
            <a:solidFill>
              <a:srgbClr val="FDCC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 anchorCtr="0"/>
          <a:lstStyle/>
          <a:p>
            <a:pPr algn="ctr"/>
            <a:r>
              <a:rPr lang="en-IE" sz="1400" dirty="0" smtClean="0"/>
              <a:t>Index</a:t>
            </a:r>
            <a:endParaRPr lang="en-IE" sz="1400" dirty="0"/>
          </a:p>
        </p:txBody>
      </p:sp>
      <p:sp>
        <p:nvSpPr>
          <p:cNvPr id="17" name="Rounded Rectangle 16">
            <a:hlinkClick r:id="rId19" action="ppaction://hlinksldjump"/>
          </p:cNvPr>
          <p:cNvSpPr/>
          <p:nvPr userDrawn="1"/>
        </p:nvSpPr>
        <p:spPr>
          <a:xfrm rot="16200000">
            <a:off x="-324528" y="4725208"/>
            <a:ext cx="720000" cy="432000"/>
          </a:xfrm>
          <a:prstGeom prst="roundRect">
            <a:avLst/>
          </a:prstGeom>
          <a:solidFill>
            <a:srgbClr val="990033"/>
          </a:solidFill>
          <a:ln w="19050">
            <a:solidFill>
              <a:srgbClr val="FDCC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 anchorCtr="0"/>
          <a:lstStyle/>
          <a:p>
            <a:pPr algn="ctr"/>
            <a:r>
              <a:rPr lang="en-IE" sz="1400" dirty="0" smtClean="0"/>
              <a:t>Act</a:t>
            </a:r>
            <a:r>
              <a:rPr lang="en-IE" sz="1400" baseline="0" dirty="0" smtClean="0"/>
              <a:t> </a:t>
            </a:r>
            <a:r>
              <a:rPr lang="en-IE" sz="1400" dirty="0" smtClean="0"/>
              <a:t>6</a:t>
            </a:r>
            <a:endParaRPr lang="en-IE" sz="1400" dirty="0"/>
          </a:p>
        </p:txBody>
      </p:sp>
      <p:sp>
        <p:nvSpPr>
          <p:cNvPr id="18" name="Rounded Rectangle 17">
            <a:hlinkClick r:id="rId20" action="ppaction://hlinksldjump"/>
          </p:cNvPr>
          <p:cNvSpPr/>
          <p:nvPr userDrawn="1"/>
        </p:nvSpPr>
        <p:spPr>
          <a:xfrm rot="16200000">
            <a:off x="-324528" y="5445288"/>
            <a:ext cx="720000" cy="432000"/>
          </a:xfrm>
          <a:prstGeom prst="roundRect">
            <a:avLst/>
          </a:prstGeom>
          <a:solidFill>
            <a:srgbClr val="990033"/>
          </a:solidFill>
          <a:ln w="19050">
            <a:solidFill>
              <a:srgbClr val="FDCC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 anchorCtr="0"/>
          <a:lstStyle/>
          <a:p>
            <a:pPr algn="ctr"/>
            <a:r>
              <a:rPr lang="en-IE" sz="1400" dirty="0" smtClean="0"/>
              <a:t>Casio</a:t>
            </a:r>
            <a:endParaRPr lang="en-IE" sz="1400" dirty="0"/>
          </a:p>
        </p:txBody>
      </p:sp>
      <p:sp>
        <p:nvSpPr>
          <p:cNvPr id="19" name="Rounded Rectangle 18">
            <a:hlinkClick r:id="rId21" action="ppaction://hlinksldjump"/>
          </p:cNvPr>
          <p:cNvSpPr/>
          <p:nvPr userDrawn="1"/>
        </p:nvSpPr>
        <p:spPr>
          <a:xfrm rot="16200000">
            <a:off x="-324528" y="6165368"/>
            <a:ext cx="720000" cy="432000"/>
          </a:xfrm>
          <a:prstGeom prst="roundRect">
            <a:avLst/>
          </a:prstGeom>
          <a:solidFill>
            <a:srgbClr val="990033"/>
          </a:solidFill>
          <a:ln w="19050">
            <a:solidFill>
              <a:srgbClr val="FDCC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 anchorCtr="0"/>
          <a:lstStyle/>
          <a:p>
            <a:pPr algn="ctr"/>
            <a:r>
              <a:rPr lang="en-IE" sz="1400" dirty="0" smtClean="0"/>
              <a:t>Sharp</a:t>
            </a:r>
            <a:endParaRPr lang="en-IE" sz="1400" dirty="0"/>
          </a:p>
        </p:txBody>
      </p:sp>
    </p:spTree>
    <p:extLst>
      <p:ext uri="{BB962C8B-B14F-4D97-AF65-F5344CB8AC3E}">
        <p14:creationId xmlns:p14="http://schemas.microsoft.com/office/powerpoint/2010/main" xmlns="" val="552170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Century Gothic" pitchFamily="34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Century Gothic" pitchFamily="34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Century Gothic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Century Gothic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Century Gothic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Century Gothic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0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7" Type="http://schemas.openxmlformats.org/officeDocument/2006/relationships/image" Target="../media/image3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0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7.png"/><Relationship Id="rId5" Type="http://schemas.openxmlformats.org/officeDocument/2006/relationships/image" Target="../media/image46.png"/><Relationship Id="rId4" Type="http://schemas.openxmlformats.org/officeDocument/2006/relationships/image" Target="../media/image45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0.png"/><Relationship Id="rId5" Type="http://schemas.openxmlformats.org/officeDocument/2006/relationships/image" Target="../media/image49.png"/><Relationship Id="rId4" Type="http://schemas.openxmlformats.org/officeDocument/2006/relationships/image" Target="../media/image47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2.png"/><Relationship Id="rId4" Type="http://schemas.openxmlformats.org/officeDocument/2006/relationships/image" Target="../media/image43.pn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Office_Excel_97-2003_Worksheet1.xls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56.png"/><Relationship Id="rId5" Type="http://schemas.openxmlformats.org/officeDocument/2006/relationships/image" Target="../media/image55.png"/><Relationship Id="rId4" Type="http://schemas.openxmlformats.org/officeDocument/2006/relationships/image" Target="../media/image54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Office_Excel_97-2003_Worksheet2.xls"/><Relationship Id="rId7" Type="http://schemas.openxmlformats.org/officeDocument/2006/relationships/image" Target="../media/image59.png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58.png"/><Relationship Id="rId5" Type="http://schemas.openxmlformats.org/officeDocument/2006/relationships/image" Target="../media/image57.png"/><Relationship Id="rId4" Type="http://schemas.openxmlformats.org/officeDocument/2006/relationships/image" Target="../media/image56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Office_Excel_97-2003_Worksheet3.xls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63.png"/><Relationship Id="rId5" Type="http://schemas.openxmlformats.org/officeDocument/2006/relationships/image" Target="../media/image62.png"/><Relationship Id="rId4" Type="http://schemas.openxmlformats.org/officeDocument/2006/relationships/image" Target="../media/image6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Office_Excel_97-2003_Worksheet4.xls"/><Relationship Id="rId7" Type="http://schemas.openxmlformats.org/officeDocument/2006/relationships/image" Target="../media/image66.png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65.png"/><Relationship Id="rId5" Type="http://schemas.openxmlformats.org/officeDocument/2006/relationships/image" Target="../media/image64.png"/><Relationship Id="rId4" Type="http://schemas.openxmlformats.org/officeDocument/2006/relationships/image" Target="../media/image63.png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7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18.xml"/></Relationships>
</file>

<file path=ppt/slides/_rels/slide4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6.png"/><Relationship Id="rId3" Type="http://schemas.openxmlformats.org/officeDocument/2006/relationships/image" Target="../media/image72.png"/><Relationship Id="rId7" Type="http://schemas.openxmlformats.org/officeDocument/2006/relationships/image" Target="../media/image75.png"/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74.png"/><Relationship Id="rId5" Type="http://schemas.openxmlformats.org/officeDocument/2006/relationships/image" Target="../media/image73.png"/><Relationship Id="rId4" Type="http://schemas.openxmlformats.org/officeDocument/2006/relationships/image" Target="../media/image70.png"/><Relationship Id="rId9" Type="http://schemas.openxmlformats.org/officeDocument/2006/relationships/image" Target="../media/image77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png"/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18.xml"/></Relationships>
</file>

<file path=ppt/slides/_rels/slide4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4.png"/><Relationship Id="rId3" Type="http://schemas.openxmlformats.org/officeDocument/2006/relationships/image" Target="../media/image74.png"/><Relationship Id="rId7" Type="http://schemas.openxmlformats.org/officeDocument/2006/relationships/image" Target="../media/image83.png"/><Relationship Id="rId12" Type="http://schemas.openxmlformats.org/officeDocument/2006/relationships/image" Target="../media/image88.png"/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82.png"/><Relationship Id="rId11" Type="http://schemas.openxmlformats.org/officeDocument/2006/relationships/image" Target="../media/image87.png"/><Relationship Id="rId5" Type="http://schemas.openxmlformats.org/officeDocument/2006/relationships/image" Target="../media/image81.png"/><Relationship Id="rId10" Type="http://schemas.openxmlformats.org/officeDocument/2006/relationships/image" Target="../media/image86.png"/><Relationship Id="rId4" Type="http://schemas.openxmlformats.org/officeDocument/2006/relationships/image" Target="../media/image75.png"/><Relationship Id="rId9" Type="http://schemas.openxmlformats.org/officeDocument/2006/relationships/image" Target="../media/image85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png"/><Relationship Id="rId2" Type="http://schemas.openxmlformats.org/officeDocument/2006/relationships/image" Target="../media/image89.png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8" Type="http://schemas.openxmlformats.org/officeDocument/2006/relationships/image" Target="../media/image94.png"/><Relationship Id="rId3" Type="http://schemas.openxmlformats.org/officeDocument/2006/relationships/image" Target="../media/image74.png"/><Relationship Id="rId7" Type="http://schemas.openxmlformats.org/officeDocument/2006/relationships/image" Target="../media/image93.png"/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92.png"/><Relationship Id="rId5" Type="http://schemas.openxmlformats.org/officeDocument/2006/relationships/image" Target="../media/image91.png"/><Relationship Id="rId4" Type="http://schemas.openxmlformats.org/officeDocument/2006/relationships/image" Target="../media/image90.png"/><Relationship Id="rId9" Type="http://schemas.openxmlformats.org/officeDocument/2006/relationships/image" Target="../media/image95.pn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png"/><Relationship Id="rId7" Type="http://schemas.openxmlformats.org/officeDocument/2006/relationships/image" Target="../media/image99.png"/><Relationship Id="rId2" Type="http://schemas.openxmlformats.org/officeDocument/2006/relationships/image" Target="../media/image96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98.png"/><Relationship Id="rId5" Type="http://schemas.openxmlformats.org/officeDocument/2006/relationships/image" Target="../media/image97.png"/><Relationship Id="rId4" Type="http://schemas.openxmlformats.org/officeDocument/2006/relationships/image" Target="../media/image94.pn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1.png"/><Relationship Id="rId2" Type="http://schemas.openxmlformats.org/officeDocument/2006/relationships/image" Target="../media/image100.pn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103.png"/><Relationship Id="rId4" Type="http://schemas.openxmlformats.org/officeDocument/2006/relationships/image" Target="../media/image102.png"/></Relationships>
</file>

<file path=ppt/slides/_rels/slide5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9.png"/><Relationship Id="rId3" Type="http://schemas.openxmlformats.org/officeDocument/2006/relationships/image" Target="../media/image105.png"/><Relationship Id="rId7" Type="http://schemas.openxmlformats.org/officeDocument/2006/relationships/image" Target="../media/image108.png"/><Relationship Id="rId2" Type="http://schemas.openxmlformats.org/officeDocument/2006/relationships/slideLayout" Target="../slideLayouts/slideLayout18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107.png"/><Relationship Id="rId5" Type="http://schemas.openxmlformats.org/officeDocument/2006/relationships/image" Target="../media/image106.png"/><Relationship Id="rId10" Type="http://schemas.openxmlformats.org/officeDocument/2006/relationships/image" Target="../media/image111.png"/><Relationship Id="rId4" Type="http://schemas.openxmlformats.org/officeDocument/2006/relationships/oleObject" Target="../embeddings/oleObject1.bin"/><Relationship Id="rId9" Type="http://schemas.openxmlformats.org/officeDocument/2006/relationships/image" Target="../media/image110.png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3.png"/><Relationship Id="rId2" Type="http://schemas.openxmlformats.org/officeDocument/2006/relationships/image" Target="../media/image112.png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114.png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5.png"/><Relationship Id="rId2" Type="http://schemas.openxmlformats.org/officeDocument/2006/relationships/image" Target="../media/image114.png"/><Relationship Id="rId1" Type="http://schemas.openxmlformats.org/officeDocument/2006/relationships/slideLayout" Target="../slideLayouts/slideLayout29.xml"/><Relationship Id="rId5" Type="http://schemas.openxmlformats.org/officeDocument/2006/relationships/image" Target="../media/image117.png"/><Relationship Id="rId4" Type="http://schemas.openxmlformats.org/officeDocument/2006/relationships/image" Target="../media/image116.png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8.png"/><Relationship Id="rId2" Type="http://schemas.openxmlformats.org/officeDocument/2006/relationships/image" Target="../media/image117.png"/><Relationship Id="rId1" Type="http://schemas.openxmlformats.org/officeDocument/2006/relationships/slideLayout" Target="../slideLayouts/slideLayout29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0.png"/><Relationship Id="rId2" Type="http://schemas.openxmlformats.org/officeDocument/2006/relationships/image" Target="../media/image119.png"/><Relationship Id="rId1" Type="http://schemas.openxmlformats.org/officeDocument/2006/relationships/slideLayout" Target="../slideLayouts/slideLayout29.xml"/></Relationships>
</file>

<file path=ppt/slides/_rels/slide5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4.png"/><Relationship Id="rId13" Type="http://schemas.openxmlformats.org/officeDocument/2006/relationships/image" Target="../media/image129.png"/><Relationship Id="rId18" Type="http://schemas.openxmlformats.org/officeDocument/2006/relationships/image" Target="../media/image134.png"/><Relationship Id="rId3" Type="http://schemas.openxmlformats.org/officeDocument/2006/relationships/image" Target="../media/image119.png"/><Relationship Id="rId7" Type="http://schemas.openxmlformats.org/officeDocument/2006/relationships/image" Target="../media/image123.png"/><Relationship Id="rId12" Type="http://schemas.openxmlformats.org/officeDocument/2006/relationships/image" Target="../media/image128.png"/><Relationship Id="rId17" Type="http://schemas.openxmlformats.org/officeDocument/2006/relationships/image" Target="../media/image133.png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132.png"/><Relationship Id="rId20" Type="http://schemas.openxmlformats.org/officeDocument/2006/relationships/image" Target="../media/image136.png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122.png"/><Relationship Id="rId11" Type="http://schemas.openxmlformats.org/officeDocument/2006/relationships/image" Target="../media/image127.png"/><Relationship Id="rId5" Type="http://schemas.openxmlformats.org/officeDocument/2006/relationships/image" Target="../media/image121.png"/><Relationship Id="rId15" Type="http://schemas.openxmlformats.org/officeDocument/2006/relationships/image" Target="../media/image131.png"/><Relationship Id="rId10" Type="http://schemas.openxmlformats.org/officeDocument/2006/relationships/image" Target="../media/image126.png"/><Relationship Id="rId19" Type="http://schemas.openxmlformats.org/officeDocument/2006/relationships/image" Target="../media/image135.png"/><Relationship Id="rId4" Type="http://schemas.openxmlformats.org/officeDocument/2006/relationships/image" Target="../media/image120.png"/><Relationship Id="rId9" Type="http://schemas.openxmlformats.org/officeDocument/2006/relationships/image" Target="../media/image125.png"/><Relationship Id="rId14" Type="http://schemas.openxmlformats.org/officeDocument/2006/relationships/image" Target="../media/image130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7.png"/><Relationship Id="rId2" Type="http://schemas.openxmlformats.org/officeDocument/2006/relationships/image" Target="../media/image136.png"/><Relationship Id="rId1" Type="http://schemas.openxmlformats.org/officeDocument/2006/relationships/slideLayout" Target="../slideLayouts/slideLayout29.xml"/><Relationship Id="rId5" Type="http://schemas.openxmlformats.org/officeDocument/2006/relationships/image" Target="../media/image139.png"/><Relationship Id="rId4" Type="http://schemas.openxmlformats.org/officeDocument/2006/relationships/image" Target="../media/image138.png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143.png"/><Relationship Id="rId5" Type="http://schemas.openxmlformats.org/officeDocument/2006/relationships/image" Target="../media/image142.png"/><Relationship Id="rId4" Type="http://schemas.openxmlformats.org/officeDocument/2006/relationships/image" Target="../media/image141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5F1932-9C92-4F75-BB69-AE12B319829C}" type="datetime10">
              <a:rPr lang="en-IE" smtClean="0"/>
              <a:pPr/>
              <a:t>20:59</a:t>
            </a:fld>
            <a:endParaRPr lang="en-IE"/>
          </a:p>
        </p:txBody>
      </p:sp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42799" y="405000"/>
            <a:ext cx="4258403" cy="6048000"/>
          </a:xfrm>
          <a:prstGeom prst="rect">
            <a:avLst/>
          </a:prstGeom>
          <a:noFill/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561033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12567" y="5761189"/>
            <a:ext cx="6819900" cy="600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85681" y="4661847"/>
            <a:ext cx="6819900" cy="600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99592" y="3557716"/>
            <a:ext cx="6819900" cy="600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99592" y="2429599"/>
            <a:ext cx="6819900" cy="600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99592" y="1253460"/>
            <a:ext cx="6819900" cy="600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>
          <a:xfrm>
            <a:off x="291248" y="722012"/>
            <a:ext cx="856895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IE" b="1" dirty="0" smtClean="0">
                <a:solidFill>
                  <a:srgbClr val="990033"/>
                </a:solidFill>
              </a:rPr>
              <a:t>Correlation Coefficient: The scale</a:t>
            </a:r>
          </a:p>
          <a:p>
            <a:pPr>
              <a:tabLst>
                <a:tab pos="530225" algn="l"/>
              </a:tabLst>
            </a:pPr>
            <a:r>
              <a:rPr lang="en-IE" dirty="0" smtClean="0">
                <a:solidFill>
                  <a:srgbClr val="990033"/>
                </a:solidFill>
              </a:rPr>
              <a:t>(</a:t>
            </a:r>
            <a:r>
              <a:rPr lang="en-IE" dirty="0" err="1" smtClean="0">
                <a:solidFill>
                  <a:srgbClr val="990033"/>
                </a:solidFill>
              </a:rPr>
              <a:t>i</a:t>
            </a:r>
            <a:r>
              <a:rPr lang="en-IE" dirty="0" smtClean="0">
                <a:solidFill>
                  <a:srgbClr val="990033"/>
                </a:solidFill>
              </a:rPr>
              <a:t>) 	On the number line below shade in the possible values of the correlation coefficient.</a:t>
            </a:r>
            <a:endParaRPr lang="en-IE" dirty="0">
              <a:solidFill>
                <a:srgbClr val="990033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91248" y="1929026"/>
            <a:ext cx="8568952" cy="18466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tabLst>
                <a:tab pos="442913" algn="l"/>
                <a:tab pos="530225" algn="l"/>
              </a:tabLst>
            </a:pPr>
            <a:r>
              <a:rPr lang="en-IE" dirty="0" smtClean="0">
                <a:solidFill>
                  <a:srgbClr val="990033"/>
                </a:solidFill>
              </a:rPr>
              <a:t>(ii)  		On the number line below shade in the possible values of the correlation coefficient 		that indicate a strong positive correlation.</a:t>
            </a:r>
          </a:p>
          <a:p>
            <a:endParaRPr lang="en-IE" dirty="0" smtClean="0">
              <a:solidFill>
                <a:srgbClr val="990033"/>
              </a:solidFill>
            </a:endParaRPr>
          </a:p>
          <a:p>
            <a:endParaRPr lang="en-IE" sz="1200" dirty="0" smtClean="0">
              <a:solidFill>
                <a:srgbClr val="990033"/>
              </a:solidFill>
            </a:endParaRPr>
          </a:p>
          <a:p>
            <a:endParaRPr lang="en-IE" sz="1000" dirty="0" smtClean="0">
              <a:solidFill>
                <a:srgbClr val="990033"/>
              </a:solidFill>
            </a:endParaRPr>
          </a:p>
          <a:p>
            <a:pPr>
              <a:tabLst>
                <a:tab pos="530225" algn="l"/>
              </a:tabLst>
            </a:pPr>
            <a:r>
              <a:rPr lang="en-IE" dirty="0" smtClean="0">
                <a:solidFill>
                  <a:srgbClr val="990033"/>
                </a:solidFill>
              </a:rPr>
              <a:t>(iii)	On the number line below shade in the possible values of the correlation coefficient 	that indicate a weak positive correlation.</a:t>
            </a:r>
            <a:endParaRPr lang="en-IE" dirty="0">
              <a:solidFill>
                <a:srgbClr val="990033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55808" y="4203665"/>
            <a:ext cx="875269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tabLst>
                <a:tab pos="530225" algn="l"/>
              </a:tabLst>
            </a:pPr>
            <a:r>
              <a:rPr lang="en-IE" dirty="0" smtClean="0">
                <a:solidFill>
                  <a:srgbClr val="990033"/>
                </a:solidFill>
              </a:rPr>
              <a:t>(iv)	On the number line below shade in the possible values of the correlation coefficient 	that indicate a strong negative correlation</a:t>
            </a:r>
          </a:p>
          <a:p>
            <a:endParaRPr lang="en-IE" dirty="0">
              <a:solidFill>
                <a:srgbClr val="990033"/>
              </a:solidFill>
            </a:endParaRPr>
          </a:p>
          <a:p>
            <a:endParaRPr lang="en-IE" dirty="0" smtClean="0">
              <a:solidFill>
                <a:srgbClr val="990033"/>
              </a:solidFill>
            </a:endParaRPr>
          </a:p>
          <a:p>
            <a:pPr>
              <a:tabLst>
                <a:tab pos="530225" algn="l"/>
              </a:tabLst>
            </a:pPr>
            <a:r>
              <a:rPr lang="en-IE" dirty="0" smtClean="0">
                <a:solidFill>
                  <a:srgbClr val="990033"/>
                </a:solidFill>
              </a:rPr>
              <a:t>(v)	On the number line below shade in the possible values of the correlation coefficient 	that indicate a weak negative correlation</a:t>
            </a:r>
            <a:endParaRPr lang="en-IE" dirty="0">
              <a:solidFill>
                <a:srgbClr val="990033"/>
              </a:solidFill>
            </a:endParaRP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457200" y="-27384"/>
            <a:ext cx="8229600" cy="1143000"/>
          </a:xfrm>
        </p:spPr>
        <p:txBody>
          <a:bodyPr>
            <a:normAutofit/>
          </a:bodyPr>
          <a:lstStyle/>
          <a:p>
            <a:r>
              <a:rPr lang="en-IE" sz="4000" b="1" dirty="0">
                <a:solidFill>
                  <a:srgbClr val="990033"/>
                </a:solidFill>
              </a:rPr>
              <a:t>Student Activity 2A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E470E7-4F42-4CFD-8DE9-4316E94C3D2A}" type="datetime10">
              <a:rPr lang="en-IE" smtClean="0">
                <a:solidFill>
                  <a:srgbClr val="990033"/>
                </a:solidFill>
              </a:rPr>
              <a:pPr/>
              <a:t>20:59</a:t>
            </a:fld>
            <a:endParaRPr lang="en-IE">
              <a:solidFill>
                <a:srgbClr val="990033"/>
              </a:solidFill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8789610" y="490053"/>
            <a:ext cx="8482086" cy="6035291"/>
            <a:chOff x="8789610" y="490053"/>
            <a:chExt cx="8482086" cy="6035291"/>
          </a:xfrm>
        </p:grpSpPr>
        <p:pic>
          <p:nvPicPr>
            <p:cNvPr id="13" name="Picture 1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9134792" y="620688"/>
              <a:ext cx="8136904" cy="59046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4" name="Rounded Rectangle 13"/>
            <p:cNvSpPr/>
            <p:nvPr/>
          </p:nvSpPr>
          <p:spPr>
            <a:xfrm rot="16200000">
              <a:off x="8159610" y="1120053"/>
              <a:ext cx="1620000" cy="360000"/>
            </a:xfrm>
            <a:prstGeom prst="roundRect">
              <a:avLst/>
            </a:prstGeom>
            <a:solidFill>
              <a:srgbClr val="FDCC33"/>
            </a:solidFill>
            <a:ln w="19050">
              <a:solidFill>
                <a:srgbClr val="9900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ctr"/>
              <a:r>
                <a:rPr lang="en-IE" sz="1400" dirty="0" smtClean="0">
                  <a:solidFill>
                    <a:srgbClr val="990033"/>
                  </a:solidFill>
                </a:rPr>
                <a:t>Lesson interaction</a:t>
              </a:r>
              <a:endParaRPr lang="en-IE" sz="1400" dirty="0">
                <a:solidFill>
                  <a:srgbClr val="990033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38926505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8 7.40741E-7 L -0.93038 7.40741E-7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651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93038 7.40741E-7 L -0.00018 0.00347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6510" y="1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 preferRelativeResize="0">
            <a:picLocks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735"/>
          <a:stretch>
            <a:fillRect/>
          </a:stretch>
        </p:blipFill>
        <p:spPr bwMode="auto">
          <a:xfrm>
            <a:off x="1890000" y="2209544"/>
            <a:ext cx="5364000" cy="431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7544" y="1484784"/>
            <a:ext cx="7562850" cy="800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>
          <a:xfrm>
            <a:off x="240754" y="620688"/>
            <a:ext cx="856895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IE" sz="2000" b="1" smtClean="0">
                <a:solidFill>
                  <a:srgbClr val="990033"/>
                </a:solidFill>
              </a:rPr>
              <a:t>Matching Correlations Coefficients to scatter plots</a:t>
            </a:r>
          </a:p>
          <a:p>
            <a:r>
              <a:rPr lang="en-IE" sz="2000" smtClean="0">
                <a:solidFill>
                  <a:srgbClr val="990033"/>
                </a:solidFill>
              </a:rPr>
              <a:t>The table shows the correlations for the four graphs below. Match each graph to the correlation coefficient.</a:t>
            </a:r>
            <a:endParaRPr lang="en-IE" sz="2000" dirty="0">
              <a:solidFill>
                <a:srgbClr val="990033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555776" y="1797432"/>
            <a:ext cx="5040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2400" b="1" dirty="0" smtClean="0">
                <a:solidFill>
                  <a:srgbClr val="990033"/>
                </a:solidFill>
              </a:rPr>
              <a:t>D</a:t>
            </a:r>
            <a:endParaRPr lang="en-IE" sz="2400" b="1" dirty="0">
              <a:solidFill>
                <a:srgbClr val="990033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067944" y="1821472"/>
            <a:ext cx="5040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2400" b="1" dirty="0" smtClean="0">
                <a:solidFill>
                  <a:srgbClr val="990033"/>
                </a:solidFill>
              </a:rPr>
              <a:t>A</a:t>
            </a:r>
            <a:endParaRPr lang="en-IE" sz="2400" b="1" dirty="0">
              <a:solidFill>
                <a:srgbClr val="990033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580112" y="1806724"/>
            <a:ext cx="5040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2400" b="1" dirty="0" smtClean="0">
                <a:solidFill>
                  <a:srgbClr val="990033"/>
                </a:solidFill>
              </a:rPr>
              <a:t>B</a:t>
            </a:r>
            <a:endParaRPr lang="en-IE" sz="2400" b="1" dirty="0">
              <a:solidFill>
                <a:srgbClr val="990033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092280" y="1806724"/>
            <a:ext cx="5040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2400" b="1" dirty="0" smtClean="0">
                <a:solidFill>
                  <a:srgbClr val="990033"/>
                </a:solidFill>
              </a:rPr>
              <a:t>C</a:t>
            </a:r>
            <a:endParaRPr lang="en-IE" sz="2400" b="1" dirty="0">
              <a:solidFill>
                <a:srgbClr val="990033"/>
              </a:solidFill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-27384"/>
            <a:ext cx="8229600" cy="1143000"/>
          </a:xfrm>
        </p:spPr>
        <p:txBody>
          <a:bodyPr>
            <a:normAutofit/>
          </a:bodyPr>
          <a:lstStyle/>
          <a:p>
            <a:r>
              <a:rPr lang="en-IE" sz="4000" b="1" dirty="0">
                <a:solidFill>
                  <a:srgbClr val="990033"/>
                </a:solidFill>
              </a:rPr>
              <a:t>Student Activity 2B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39CF63-CBB0-45F2-ABC5-2176F2CC9066}" type="datetime10">
              <a:rPr lang="en-IE" smtClean="0"/>
              <a:pPr/>
              <a:t>20:59</a:t>
            </a:fld>
            <a:endParaRPr lang="en-IE"/>
          </a:p>
        </p:txBody>
      </p:sp>
      <p:grpSp>
        <p:nvGrpSpPr>
          <p:cNvPr id="13" name="Group 12"/>
          <p:cNvGrpSpPr/>
          <p:nvPr/>
        </p:nvGrpSpPr>
        <p:grpSpPr>
          <a:xfrm>
            <a:off x="8789610" y="490053"/>
            <a:ext cx="8482086" cy="5891275"/>
            <a:chOff x="8789610" y="490053"/>
            <a:chExt cx="8482086" cy="5891275"/>
          </a:xfrm>
        </p:grpSpPr>
        <p:pic>
          <p:nvPicPr>
            <p:cNvPr id="35841" name="Picture 1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9134792" y="548680"/>
              <a:ext cx="8136904" cy="58326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2" name="Rounded Rectangle 11"/>
            <p:cNvSpPr/>
            <p:nvPr/>
          </p:nvSpPr>
          <p:spPr>
            <a:xfrm rot="16200000">
              <a:off x="8159610" y="1120053"/>
              <a:ext cx="1620000" cy="360000"/>
            </a:xfrm>
            <a:prstGeom prst="roundRect">
              <a:avLst/>
            </a:prstGeom>
            <a:solidFill>
              <a:srgbClr val="FDCC33"/>
            </a:solidFill>
            <a:ln w="19050">
              <a:solidFill>
                <a:srgbClr val="9900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ctr"/>
              <a:r>
                <a:rPr lang="en-IE" sz="1400" dirty="0" smtClean="0">
                  <a:solidFill>
                    <a:srgbClr val="990033"/>
                  </a:solidFill>
                </a:rPr>
                <a:t>Lesson interaction</a:t>
              </a:r>
              <a:endParaRPr lang="en-IE" sz="1400" dirty="0">
                <a:solidFill>
                  <a:srgbClr val="990033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6653498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8 7.40741E-7 L -0.93038 7.40741E-7 " pathEditMode="relative" rAng="0" ptsTypes="AA">
                                      <p:cBhvr>
                                        <p:cTn id="27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651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93038 7.40741E-7 L -0.00018 0.00347 " pathEditMode="relative" rAng="0" ptsTypes="AA">
                                      <p:cBhvr>
                                        <p:cTn id="31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6510" y="1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4" grpId="0"/>
      <p:bldP spid="7" grpId="0"/>
      <p:bldP spid="8" grpId="0"/>
      <p:bldP spid="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39652" y="1908862"/>
            <a:ext cx="6264696" cy="46164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64591" y="1194272"/>
            <a:ext cx="7721277" cy="7945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>
          <a:xfrm>
            <a:off x="251520" y="260648"/>
            <a:ext cx="856895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IE" sz="2000" b="1" dirty="0" smtClean="0">
                <a:solidFill>
                  <a:srgbClr val="990033"/>
                </a:solidFill>
              </a:rPr>
              <a:t>Matching Correlations Coefficients to scatter plots</a:t>
            </a:r>
          </a:p>
          <a:p>
            <a:r>
              <a:rPr lang="en-IE" sz="2000" dirty="0" smtClean="0">
                <a:solidFill>
                  <a:srgbClr val="990033"/>
                </a:solidFill>
              </a:rPr>
              <a:t>The table shows the correlations for the four graphs below. Match each graph to the correlation coefficient.</a:t>
            </a:r>
            <a:endParaRPr lang="en-IE" sz="2000" dirty="0">
              <a:solidFill>
                <a:srgbClr val="990033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843808" y="1525392"/>
            <a:ext cx="5040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2400" b="1" dirty="0" smtClean="0">
                <a:solidFill>
                  <a:srgbClr val="990033"/>
                </a:solidFill>
              </a:rPr>
              <a:t>C</a:t>
            </a:r>
            <a:endParaRPr lang="en-IE" sz="2400" b="1" dirty="0">
              <a:solidFill>
                <a:srgbClr val="990033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400220" y="1549432"/>
            <a:ext cx="5040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2400" b="1" dirty="0" smtClean="0">
                <a:solidFill>
                  <a:srgbClr val="990033"/>
                </a:solidFill>
              </a:rPr>
              <a:t>B</a:t>
            </a:r>
            <a:endParaRPr lang="en-IE" sz="2400" b="1" dirty="0">
              <a:solidFill>
                <a:srgbClr val="990033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868144" y="1534684"/>
            <a:ext cx="5040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2400" b="1" dirty="0" smtClean="0">
                <a:solidFill>
                  <a:srgbClr val="990033"/>
                </a:solidFill>
              </a:rPr>
              <a:t>A</a:t>
            </a:r>
            <a:endParaRPr lang="en-IE" sz="2400" b="1" dirty="0">
              <a:solidFill>
                <a:srgbClr val="990033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452320" y="1534684"/>
            <a:ext cx="5040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2400" b="1" dirty="0" smtClean="0">
                <a:solidFill>
                  <a:srgbClr val="990033"/>
                </a:solidFill>
              </a:rPr>
              <a:t>D</a:t>
            </a:r>
            <a:endParaRPr lang="en-IE" sz="2400" b="1" dirty="0">
              <a:solidFill>
                <a:srgbClr val="990033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362B17-37F4-4D40-A7E8-715F4D165090}" type="datetime10">
              <a:rPr lang="en-IE" smtClean="0"/>
              <a:pPr/>
              <a:t>20:59</a:t>
            </a:fld>
            <a:endParaRPr lang="en-IE"/>
          </a:p>
        </p:txBody>
      </p:sp>
      <p:grpSp>
        <p:nvGrpSpPr>
          <p:cNvPr id="12" name="Group 11"/>
          <p:cNvGrpSpPr/>
          <p:nvPr/>
        </p:nvGrpSpPr>
        <p:grpSpPr>
          <a:xfrm>
            <a:off x="8789610" y="490053"/>
            <a:ext cx="8482086" cy="5891275"/>
            <a:chOff x="8789610" y="490053"/>
            <a:chExt cx="8482086" cy="5891275"/>
          </a:xfrm>
        </p:grpSpPr>
        <p:pic>
          <p:nvPicPr>
            <p:cNvPr id="13" name="Picture 1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9134792" y="548680"/>
              <a:ext cx="8136904" cy="58326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4" name="Rounded Rectangle 13"/>
            <p:cNvSpPr/>
            <p:nvPr/>
          </p:nvSpPr>
          <p:spPr>
            <a:xfrm rot="16200000">
              <a:off x="8159610" y="1120053"/>
              <a:ext cx="1620000" cy="360000"/>
            </a:xfrm>
            <a:prstGeom prst="roundRect">
              <a:avLst/>
            </a:prstGeom>
            <a:solidFill>
              <a:srgbClr val="FDCC33"/>
            </a:solidFill>
            <a:ln w="19050">
              <a:solidFill>
                <a:srgbClr val="9900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ctr"/>
              <a:r>
                <a:rPr lang="en-IE" sz="1400" dirty="0" smtClean="0">
                  <a:solidFill>
                    <a:srgbClr val="990033"/>
                  </a:solidFill>
                </a:rPr>
                <a:t>Lesson interaction</a:t>
              </a:r>
              <a:endParaRPr lang="en-IE" sz="1400" dirty="0">
                <a:solidFill>
                  <a:srgbClr val="990033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3744192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8 7.40741E-7 L -0.93038 7.40741E-7 " pathEditMode="relative" rAng="0" ptsTypes="AA">
                                      <p:cBhvr>
                                        <p:cTn id="2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651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93038 7.40741E-7 L -0.00018 0.00347 " pathEditMode="relative" rAng="0" ptsTypes="AA">
                                      <p:cBhvr>
                                        <p:cTn id="31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6510" y="1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01216" y="6164738"/>
            <a:ext cx="2133600" cy="365125"/>
          </a:xfrm>
        </p:spPr>
        <p:txBody>
          <a:bodyPr/>
          <a:lstStyle/>
          <a:p>
            <a:fld id="{0031506D-20C4-4B59-A6A5-4B6242CF1F34}" type="datetime10">
              <a:rPr lang="en-IE" smtClean="0"/>
              <a:pPr/>
              <a:t>20:59</a:t>
            </a:fld>
            <a:endParaRPr lang="en-IE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6496" y="572478"/>
            <a:ext cx="8640000" cy="57130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7741368" y="1338328"/>
            <a:ext cx="6696744" cy="45169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ounded Rectangle 2"/>
          <p:cNvSpPr/>
          <p:nvPr/>
        </p:nvSpPr>
        <p:spPr>
          <a:xfrm>
            <a:off x="3583205" y="2157268"/>
            <a:ext cx="1008000" cy="360000"/>
          </a:xfrm>
          <a:prstGeom prst="roundRect">
            <a:avLst/>
          </a:prstGeom>
          <a:solidFill>
            <a:srgbClr val="FFFF00">
              <a:alpha val="50000"/>
            </a:srgb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6" name="Rounded Rectangle 5"/>
          <p:cNvSpPr/>
          <p:nvPr/>
        </p:nvSpPr>
        <p:spPr>
          <a:xfrm>
            <a:off x="7967350" y="2805616"/>
            <a:ext cx="1008000" cy="360000"/>
          </a:xfrm>
          <a:prstGeom prst="roundRect">
            <a:avLst/>
          </a:prstGeom>
          <a:solidFill>
            <a:srgbClr val="FFFF00">
              <a:alpha val="50000"/>
            </a:srgb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7" name="Rounded Rectangle 6"/>
          <p:cNvSpPr/>
          <p:nvPr/>
        </p:nvSpPr>
        <p:spPr>
          <a:xfrm>
            <a:off x="3583205" y="3709912"/>
            <a:ext cx="1008000" cy="360000"/>
          </a:xfrm>
          <a:prstGeom prst="roundRect">
            <a:avLst/>
          </a:prstGeom>
          <a:solidFill>
            <a:srgbClr val="FFFF00">
              <a:alpha val="50000"/>
            </a:srgb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8" name="Rounded Rectangle 7"/>
          <p:cNvSpPr/>
          <p:nvPr/>
        </p:nvSpPr>
        <p:spPr>
          <a:xfrm>
            <a:off x="7967350" y="4373750"/>
            <a:ext cx="1008000" cy="360000"/>
          </a:xfrm>
          <a:prstGeom prst="roundRect">
            <a:avLst/>
          </a:prstGeom>
          <a:solidFill>
            <a:srgbClr val="FFFF00">
              <a:alpha val="50000"/>
            </a:srgb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</p:spTree>
    <p:extLst>
      <p:ext uri="{BB962C8B-B14F-4D97-AF65-F5344CB8AC3E}">
        <p14:creationId xmlns:p14="http://schemas.microsoft.com/office/powerpoint/2010/main" xmlns="" val="4414530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  <p:bldP spid="7" grpId="0" animBg="1"/>
      <p:bldP spid="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29791" y="6195459"/>
            <a:ext cx="2133600" cy="365125"/>
          </a:xfrm>
        </p:spPr>
        <p:txBody>
          <a:bodyPr/>
          <a:lstStyle/>
          <a:p>
            <a:fld id="{0031506D-20C4-4B59-A6A5-4B6242CF1F34}" type="datetime10">
              <a:rPr lang="en-IE" smtClean="0"/>
              <a:pPr/>
              <a:t>20:59</a:t>
            </a:fld>
            <a:endParaRPr lang="en-IE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8504" y="561880"/>
            <a:ext cx="8640000" cy="57342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5941168" y="1241582"/>
            <a:ext cx="5550496" cy="36639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Rounded Rectangle 8"/>
          <p:cNvSpPr/>
          <p:nvPr/>
        </p:nvSpPr>
        <p:spPr>
          <a:xfrm>
            <a:off x="3611780" y="2115981"/>
            <a:ext cx="1008000" cy="360000"/>
          </a:xfrm>
          <a:prstGeom prst="roundRect">
            <a:avLst/>
          </a:prstGeom>
          <a:solidFill>
            <a:srgbClr val="FFFF00">
              <a:alpha val="50000"/>
            </a:srgb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0" name="Rounded Rectangle 9"/>
          <p:cNvSpPr/>
          <p:nvPr/>
        </p:nvSpPr>
        <p:spPr>
          <a:xfrm>
            <a:off x="7923736" y="2764329"/>
            <a:ext cx="1008000" cy="360000"/>
          </a:xfrm>
          <a:prstGeom prst="roundRect">
            <a:avLst/>
          </a:prstGeom>
          <a:solidFill>
            <a:srgbClr val="FFFF00">
              <a:alpha val="50000"/>
            </a:srgb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1" name="Rounded Rectangle 10"/>
          <p:cNvSpPr/>
          <p:nvPr/>
        </p:nvSpPr>
        <p:spPr>
          <a:xfrm>
            <a:off x="3611780" y="4348269"/>
            <a:ext cx="1008000" cy="360000"/>
          </a:xfrm>
          <a:prstGeom prst="roundRect">
            <a:avLst/>
          </a:prstGeom>
          <a:solidFill>
            <a:srgbClr val="FFFF00">
              <a:alpha val="50000"/>
            </a:srgb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2" name="Rounded Rectangle 11"/>
          <p:cNvSpPr/>
          <p:nvPr/>
        </p:nvSpPr>
        <p:spPr>
          <a:xfrm>
            <a:off x="7923736" y="3700157"/>
            <a:ext cx="1008000" cy="360000"/>
          </a:xfrm>
          <a:prstGeom prst="roundRect">
            <a:avLst/>
          </a:prstGeom>
          <a:solidFill>
            <a:srgbClr val="FFFF00">
              <a:alpha val="50000"/>
            </a:srgb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</p:spTree>
    <p:extLst>
      <p:ext uri="{BB962C8B-B14F-4D97-AF65-F5344CB8AC3E}">
        <p14:creationId xmlns:p14="http://schemas.microsoft.com/office/powerpoint/2010/main" xmlns="" val="5628716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448251"/>
            <a:ext cx="2133600" cy="365125"/>
          </a:xfrm>
        </p:spPr>
        <p:txBody>
          <a:bodyPr/>
          <a:lstStyle/>
          <a:p>
            <a:fld id="{0031506D-20C4-4B59-A6A5-4B6242CF1F34}" type="datetime10">
              <a:rPr lang="en-IE" smtClean="0"/>
              <a:pPr/>
              <a:t>20:59</a:t>
            </a:fld>
            <a:endParaRPr lang="en-IE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5536" y="549000"/>
            <a:ext cx="8640000" cy="576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5797152" y="1166162"/>
            <a:ext cx="5256584" cy="34420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ounded Rectangle 4"/>
          <p:cNvSpPr/>
          <p:nvPr/>
        </p:nvSpPr>
        <p:spPr>
          <a:xfrm>
            <a:off x="3572343" y="2180982"/>
            <a:ext cx="1008000" cy="360000"/>
          </a:xfrm>
          <a:prstGeom prst="roundRect">
            <a:avLst/>
          </a:prstGeom>
          <a:solidFill>
            <a:srgbClr val="FFFF00">
              <a:alpha val="50000"/>
            </a:srgb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6" name="Rounded Rectangle 5"/>
          <p:cNvSpPr/>
          <p:nvPr/>
        </p:nvSpPr>
        <p:spPr>
          <a:xfrm>
            <a:off x="7850492" y="1508847"/>
            <a:ext cx="1008000" cy="360000"/>
          </a:xfrm>
          <a:prstGeom prst="roundRect">
            <a:avLst/>
          </a:prstGeom>
          <a:solidFill>
            <a:srgbClr val="FFFF00">
              <a:alpha val="50000"/>
            </a:srgb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7" name="Rounded Rectangle 6"/>
          <p:cNvSpPr/>
          <p:nvPr/>
        </p:nvSpPr>
        <p:spPr>
          <a:xfrm>
            <a:off x="3572343" y="3733626"/>
            <a:ext cx="1008000" cy="360000"/>
          </a:xfrm>
          <a:prstGeom prst="roundRect">
            <a:avLst/>
          </a:prstGeom>
          <a:solidFill>
            <a:srgbClr val="FFFF00">
              <a:alpha val="50000"/>
            </a:srgb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8" name="Rounded Rectangle 7"/>
          <p:cNvSpPr/>
          <p:nvPr/>
        </p:nvSpPr>
        <p:spPr>
          <a:xfrm>
            <a:off x="7850492" y="5709193"/>
            <a:ext cx="1008000" cy="360000"/>
          </a:xfrm>
          <a:prstGeom prst="roundRect">
            <a:avLst/>
          </a:prstGeom>
          <a:solidFill>
            <a:srgbClr val="FFFF00">
              <a:alpha val="50000"/>
            </a:srgb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</p:spTree>
    <p:extLst>
      <p:ext uri="{BB962C8B-B14F-4D97-AF65-F5344CB8AC3E}">
        <p14:creationId xmlns:p14="http://schemas.microsoft.com/office/powerpoint/2010/main" xmlns="" val="22578398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31506D-20C4-4B59-A6A5-4B6242CF1F34}" type="datetime10">
              <a:rPr lang="en-IE" smtClean="0"/>
              <a:pPr/>
              <a:t>20:59</a:t>
            </a:fld>
            <a:endParaRPr lang="en-IE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4000" y="533516"/>
            <a:ext cx="8640000" cy="57909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6360791" y="980728"/>
            <a:ext cx="6326457" cy="42365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ounded Rectangle 4"/>
          <p:cNvSpPr/>
          <p:nvPr/>
        </p:nvSpPr>
        <p:spPr>
          <a:xfrm>
            <a:off x="3716540" y="2772852"/>
            <a:ext cx="1008000" cy="360000"/>
          </a:xfrm>
          <a:prstGeom prst="roundRect">
            <a:avLst/>
          </a:prstGeom>
          <a:solidFill>
            <a:srgbClr val="FFFF00">
              <a:alpha val="50000"/>
            </a:srgb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6" name="Rounded Rectangle 5"/>
          <p:cNvSpPr/>
          <p:nvPr/>
        </p:nvSpPr>
        <p:spPr>
          <a:xfrm>
            <a:off x="8005759" y="1412776"/>
            <a:ext cx="1008000" cy="360000"/>
          </a:xfrm>
          <a:prstGeom prst="roundRect">
            <a:avLst/>
          </a:prstGeom>
          <a:solidFill>
            <a:srgbClr val="FFFF00">
              <a:alpha val="50000"/>
            </a:srgb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7" name="Rounded Rectangle 6"/>
          <p:cNvSpPr/>
          <p:nvPr/>
        </p:nvSpPr>
        <p:spPr>
          <a:xfrm>
            <a:off x="3716540" y="5013216"/>
            <a:ext cx="1008000" cy="360000"/>
          </a:xfrm>
          <a:prstGeom prst="roundRect">
            <a:avLst/>
          </a:prstGeom>
          <a:solidFill>
            <a:srgbClr val="FFFF00">
              <a:alpha val="50000"/>
            </a:srgb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8" name="Rounded Rectangle 7"/>
          <p:cNvSpPr/>
          <p:nvPr/>
        </p:nvSpPr>
        <p:spPr>
          <a:xfrm>
            <a:off x="8005759" y="3668906"/>
            <a:ext cx="1008000" cy="360000"/>
          </a:xfrm>
          <a:prstGeom prst="roundRect">
            <a:avLst/>
          </a:prstGeom>
          <a:solidFill>
            <a:srgbClr val="FFFF00">
              <a:alpha val="50000"/>
            </a:srgb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</p:spTree>
    <p:extLst>
      <p:ext uri="{BB962C8B-B14F-4D97-AF65-F5344CB8AC3E}">
        <p14:creationId xmlns:p14="http://schemas.microsoft.com/office/powerpoint/2010/main" xmlns="" val="35409472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31506D-20C4-4B59-A6A5-4B6242CF1F34}" type="datetime10">
              <a:rPr lang="en-IE" smtClean="0"/>
              <a:pPr/>
              <a:t>20:59</a:t>
            </a:fld>
            <a:endParaRPr lang="en-IE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7544" y="546410"/>
            <a:ext cx="8640000" cy="57651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6013176" y="726613"/>
            <a:ext cx="5832648" cy="39129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ounded Rectangle 4"/>
          <p:cNvSpPr/>
          <p:nvPr/>
        </p:nvSpPr>
        <p:spPr>
          <a:xfrm>
            <a:off x="3644118" y="2144817"/>
            <a:ext cx="1008000" cy="360000"/>
          </a:xfrm>
          <a:prstGeom prst="roundRect">
            <a:avLst/>
          </a:prstGeom>
          <a:solidFill>
            <a:srgbClr val="FFFF00">
              <a:alpha val="50000"/>
            </a:srgb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6" name="Rounded Rectangle 5"/>
          <p:cNvSpPr/>
          <p:nvPr/>
        </p:nvSpPr>
        <p:spPr>
          <a:xfrm>
            <a:off x="7932011" y="2817228"/>
            <a:ext cx="1008000" cy="360000"/>
          </a:xfrm>
          <a:prstGeom prst="roundRect">
            <a:avLst/>
          </a:prstGeom>
          <a:solidFill>
            <a:srgbClr val="FFFF00">
              <a:alpha val="50000"/>
            </a:srgb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7" name="Rounded Rectangle 6"/>
          <p:cNvSpPr/>
          <p:nvPr/>
        </p:nvSpPr>
        <p:spPr>
          <a:xfrm>
            <a:off x="3644118" y="4388654"/>
            <a:ext cx="1008000" cy="360000"/>
          </a:xfrm>
          <a:prstGeom prst="roundRect">
            <a:avLst/>
          </a:prstGeom>
          <a:solidFill>
            <a:srgbClr val="FFFF00">
              <a:alpha val="50000"/>
            </a:srgb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8" name="Rounded Rectangle 7"/>
          <p:cNvSpPr/>
          <p:nvPr/>
        </p:nvSpPr>
        <p:spPr>
          <a:xfrm>
            <a:off x="7932011" y="3717032"/>
            <a:ext cx="1008000" cy="360000"/>
          </a:xfrm>
          <a:prstGeom prst="roundRect">
            <a:avLst/>
          </a:prstGeom>
          <a:solidFill>
            <a:srgbClr val="FFFF00">
              <a:alpha val="50000"/>
            </a:srgb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</p:spTree>
    <p:extLst>
      <p:ext uri="{BB962C8B-B14F-4D97-AF65-F5344CB8AC3E}">
        <p14:creationId xmlns:p14="http://schemas.microsoft.com/office/powerpoint/2010/main" xmlns="" val="12697918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-12526"/>
            <a:ext cx="8229600" cy="1143000"/>
          </a:xfrm>
        </p:spPr>
        <p:txBody>
          <a:bodyPr>
            <a:normAutofit/>
          </a:bodyPr>
          <a:lstStyle/>
          <a:p>
            <a:pPr lvl="0"/>
            <a:r>
              <a:rPr lang="en-IE" sz="4000" b="1" dirty="0">
                <a:solidFill>
                  <a:srgbClr val="990033"/>
                </a:solidFill>
              </a:rPr>
              <a:t>Student Activity </a:t>
            </a:r>
            <a:r>
              <a:rPr lang="en-IE" sz="4000" b="1" dirty="0" smtClean="0">
                <a:solidFill>
                  <a:srgbClr val="990033"/>
                </a:solidFill>
              </a:rPr>
              <a:t>3A: Introduction</a:t>
            </a:r>
            <a:endParaRPr lang="en-IE" sz="4000" b="1" dirty="0">
              <a:solidFill>
                <a:srgbClr val="990033"/>
              </a:solidFill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31506D-20C4-4B59-A6A5-4B6242CF1F34}" type="datetime10">
              <a:rPr lang="en-IE" smtClean="0"/>
              <a:pPr/>
              <a:t>20:59</a:t>
            </a:fld>
            <a:endParaRPr lang="en-IE"/>
          </a:p>
        </p:txBody>
      </p:sp>
      <p:sp>
        <p:nvSpPr>
          <p:cNvPr id="3" name="Rectangle 2"/>
          <p:cNvSpPr/>
          <p:nvPr/>
        </p:nvSpPr>
        <p:spPr>
          <a:xfrm>
            <a:off x="395536" y="1052736"/>
            <a:ext cx="820891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IE" sz="2000" dirty="0">
                <a:solidFill>
                  <a:srgbClr val="990033"/>
                </a:solidFill>
              </a:rPr>
              <a:t>In </a:t>
            </a:r>
            <a:r>
              <a:rPr lang="en-IE" sz="2000" b="1" dirty="0">
                <a:solidFill>
                  <a:srgbClr val="990033"/>
                </a:solidFill>
              </a:rPr>
              <a:t>Student Activities </a:t>
            </a:r>
            <a:r>
              <a:rPr lang="en-IE" sz="2000" b="1" dirty="0" smtClean="0">
                <a:solidFill>
                  <a:srgbClr val="990033"/>
                </a:solidFill>
              </a:rPr>
              <a:t>2B and 2C </a:t>
            </a:r>
            <a:r>
              <a:rPr lang="en-IE" sz="2000" dirty="0">
                <a:solidFill>
                  <a:srgbClr val="990033"/>
                </a:solidFill>
              </a:rPr>
              <a:t>we </a:t>
            </a:r>
            <a:r>
              <a:rPr lang="en-IE" sz="2000" dirty="0" smtClean="0">
                <a:solidFill>
                  <a:srgbClr val="990033"/>
                </a:solidFill>
              </a:rPr>
              <a:t>were matching  Correlation coefficients to </a:t>
            </a:r>
            <a:r>
              <a:rPr lang="en-IE" sz="2000" dirty="0">
                <a:solidFill>
                  <a:srgbClr val="990033"/>
                </a:solidFill>
              </a:rPr>
              <a:t>graphs now we are going </a:t>
            </a:r>
            <a:r>
              <a:rPr lang="en-IE" sz="2000" dirty="0" smtClean="0">
                <a:solidFill>
                  <a:srgbClr val="990033"/>
                </a:solidFill>
              </a:rPr>
              <a:t>to interpret </a:t>
            </a:r>
            <a:r>
              <a:rPr lang="en-IE" sz="2000" dirty="0">
                <a:solidFill>
                  <a:srgbClr val="990033"/>
                </a:solidFill>
              </a:rPr>
              <a:t>the correlation so </a:t>
            </a:r>
            <a:r>
              <a:rPr lang="en-IE" sz="2000" dirty="0" smtClean="0">
                <a:solidFill>
                  <a:srgbClr val="990033"/>
                </a:solidFill>
              </a:rPr>
              <a:t>we can </a:t>
            </a:r>
            <a:r>
              <a:rPr lang="en-IE" sz="2000" dirty="0">
                <a:solidFill>
                  <a:srgbClr val="990033"/>
                </a:solidFill>
              </a:rPr>
              <a:t>make statements about </a:t>
            </a:r>
            <a:r>
              <a:rPr lang="en-IE" sz="2000" dirty="0" smtClean="0">
                <a:solidFill>
                  <a:srgbClr val="990033"/>
                </a:solidFill>
              </a:rPr>
              <a:t>the linear </a:t>
            </a:r>
            <a:r>
              <a:rPr lang="en-IE" sz="2000" dirty="0">
                <a:solidFill>
                  <a:srgbClr val="990033"/>
                </a:solidFill>
              </a:rPr>
              <a:t>links between variables.</a:t>
            </a:r>
          </a:p>
        </p:txBody>
      </p:sp>
      <p:sp>
        <p:nvSpPr>
          <p:cNvPr id="4" name="Rectangle 3"/>
          <p:cNvSpPr/>
          <p:nvPr/>
        </p:nvSpPr>
        <p:spPr>
          <a:xfrm>
            <a:off x="755576" y="2213922"/>
            <a:ext cx="7344816" cy="11430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en-IE" sz="2400" dirty="0">
                <a:solidFill>
                  <a:srgbClr val="990033"/>
                </a:solidFill>
              </a:rPr>
              <a:t>What is a linear relationship</a:t>
            </a:r>
            <a:r>
              <a:rPr lang="en-IE" sz="2400" dirty="0" smtClean="0">
                <a:solidFill>
                  <a:srgbClr val="990033"/>
                </a:solidFill>
              </a:rPr>
              <a:t>?</a:t>
            </a:r>
            <a:endParaRPr lang="en-IE" sz="2400" dirty="0">
              <a:solidFill>
                <a:srgbClr val="990033"/>
              </a:solidFill>
            </a:endParaRPr>
          </a:p>
          <a:p>
            <a:pPr marL="457200" indent="-457200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en-IE" sz="2400" dirty="0" smtClean="0">
                <a:solidFill>
                  <a:srgbClr val="990033"/>
                </a:solidFill>
              </a:rPr>
              <a:t>What </a:t>
            </a:r>
            <a:r>
              <a:rPr lang="en-IE" sz="2400" dirty="0">
                <a:solidFill>
                  <a:srgbClr val="990033"/>
                </a:solidFill>
              </a:rPr>
              <a:t>is a variable?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8789610" y="490053"/>
            <a:ext cx="8482086" cy="5891275"/>
            <a:chOff x="8789610" y="490053"/>
            <a:chExt cx="8482086" cy="5891275"/>
          </a:xfrm>
        </p:grpSpPr>
        <p:pic>
          <p:nvPicPr>
            <p:cNvPr id="6" name="Picture 1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9134792" y="548680"/>
              <a:ext cx="8136904" cy="58326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" name="Rounded Rectangle 6"/>
            <p:cNvSpPr/>
            <p:nvPr/>
          </p:nvSpPr>
          <p:spPr>
            <a:xfrm rot="16200000">
              <a:off x="8159610" y="1120053"/>
              <a:ext cx="1620000" cy="360000"/>
            </a:xfrm>
            <a:prstGeom prst="roundRect">
              <a:avLst/>
            </a:prstGeom>
            <a:solidFill>
              <a:srgbClr val="FDCC33"/>
            </a:solidFill>
            <a:ln w="19050">
              <a:solidFill>
                <a:srgbClr val="9900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ctr"/>
              <a:r>
                <a:rPr lang="en-IE" sz="1400" dirty="0" smtClean="0">
                  <a:solidFill>
                    <a:srgbClr val="990033"/>
                  </a:solidFill>
                </a:rPr>
                <a:t>Lesson interaction</a:t>
              </a:r>
              <a:endParaRPr lang="en-IE" sz="1400" dirty="0">
                <a:solidFill>
                  <a:srgbClr val="990033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37551952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8 7.40741E-7 L -0.93038 7.40741E-7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651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93038 7.40741E-7 L -0.00018 0.00347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6510" y="1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87523" y="712589"/>
            <a:ext cx="856895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IE" sz="2000" b="1" dirty="0" smtClean="0">
                <a:solidFill>
                  <a:srgbClr val="990033"/>
                </a:solidFill>
              </a:rPr>
              <a:t>Interpreting the data and the Correlation Coefficient</a:t>
            </a:r>
          </a:p>
          <a:p>
            <a:r>
              <a:rPr lang="en-IE" sz="2000" dirty="0" smtClean="0">
                <a:solidFill>
                  <a:srgbClr val="990033"/>
                </a:solidFill>
              </a:rPr>
              <a:t>An ice cream seller records the maximum daily temperature and the number of ice creams she sells each day. Her results for a period of ten days are shown in the table.</a:t>
            </a:r>
            <a:endParaRPr lang="en-IE" sz="2000" dirty="0">
              <a:solidFill>
                <a:srgbClr val="990033"/>
              </a:solidFill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55676" y="1851943"/>
            <a:ext cx="5832648" cy="839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279770" y="2736381"/>
            <a:ext cx="856895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>
              <a:buAutoNum type="romanLcParenBoth"/>
              <a:tabLst>
                <a:tab pos="530225" algn="l"/>
              </a:tabLst>
            </a:pPr>
            <a:r>
              <a:rPr lang="en-IE" sz="2000" dirty="0" smtClean="0">
                <a:solidFill>
                  <a:srgbClr val="990033"/>
                </a:solidFill>
              </a:rPr>
              <a:t>Display the data in a way that allows you to examine the relationship </a:t>
            </a:r>
          </a:p>
          <a:p>
            <a:pPr marL="514350" indent="-514350">
              <a:tabLst>
                <a:tab pos="530225" algn="l"/>
              </a:tabLst>
            </a:pPr>
            <a:r>
              <a:rPr lang="en-IE" sz="2000" dirty="0" smtClean="0">
                <a:solidFill>
                  <a:srgbClr val="990033"/>
                </a:solidFill>
              </a:rPr>
              <a:t>	between the two variables.</a:t>
            </a:r>
            <a:endParaRPr lang="en-IE" sz="2000" dirty="0">
              <a:solidFill>
                <a:srgbClr val="990033"/>
              </a:solidFill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544558799"/>
              </p:ext>
            </p:extLst>
          </p:nvPr>
        </p:nvGraphicFramePr>
        <p:xfrm>
          <a:off x="1475606" y="3403140"/>
          <a:ext cx="6177280" cy="3084576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162560"/>
                <a:gridCol w="162560"/>
                <a:gridCol w="162560"/>
                <a:gridCol w="162560"/>
                <a:gridCol w="162560"/>
                <a:gridCol w="162560"/>
                <a:gridCol w="162560"/>
                <a:gridCol w="162560"/>
                <a:gridCol w="162560"/>
                <a:gridCol w="162560"/>
                <a:gridCol w="162560"/>
                <a:gridCol w="162560"/>
                <a:gridCol w="162560"/>
                <a:gridCol w="162560"/>
                <a:gridCol w="162560"/>
                <a:gridCol w="162560"/>
                <a:gridCol w="162560"/>
                <a:gridCol w="162560"/>
                <a:gridCol w="162560"/>
                <a:gridCol w="162560"/>
                <a:gridCol w="162560"/>
                <a:gridCol w="162560"/>
                <a:gridCol w="162560"/>
                <a:gridCol w="162560"/>
                <a:gridCol w="162560"/>
                <a:gridCol w="162560"/>
                <a:gridCol w="162560"/>
                <a:gridCol w="162560"/>
                <a:gridCol w="162560"/>
                <a:gridCol w="162560"/>
                <a:gridCol w="162560"/>
                <a:gridCol w="162560"/>
                <a:gridCol w="162560"/>
                <a:gridCol w="162560"/>
                <a:gridCol w="162560"/>
                <a:gridCol w="162560"/>
                <a:gridCol w="162560"/>
                <a:gridCol w="162560"/>
              </a:tblGrid>
              <a:tr h="179285"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E" sz="1200" dirty="0">
                          <a:effectLst/>
                        </a:rPr>
                        <a:t> </a:t>
                      </a:r>
                      <a:endParaRPr lang="en-IE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E" sz="1200">
                          <a:effectLst/>
                        </a:rPr>
                        <a:t> </a:t>
                      </a:r>
                      <a:endParaRPr lang="en-IE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E" sz="1200">
                          <a:effectLst/>
                        </a:rPr>
                        <a:t> </a:t>
                      </a:r>
                      <a:endParaRPr lang="en-IE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E" sz="1200">
                          <a:effectLst/>
                        </a:rPr>
                        <a:t> </a:t>
                      </a:r>
                      <a:endParaRPr lang="en-IE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E" sz="1200">
                          <a:effectLst/>
                        </a:rPr>
                        <a:t> </a:t>
                      </a:r>
                      <a:endParaRPr lang="en-IE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E" sz="1200">
                          <a:effectLst/>
                        </a:rPr>
                        <a:t> </a:t>
                      </a:r>
                      <a:endParaRPr lang="en-IE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E" sz="1200">
                          <a:effectLst/>
                        </a:rPr>
                        <a:t> </a:t>
                      </a:r>
                      <a:endParaRPr lang="en-IE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E" sz="1200">
                          <a:effectLst/>
                        </a:rPr>
                        <a:t> </a:t>
                      </a:r>
                      <a:endParaRPr lang="en-IE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E" sz="1200">
                          <a:effectLst/>
                        </a:rPr>
                        <a:t> </a:t>
                      </a:r>
                      <a:endParaRPr lang="en-IE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E" sz="1200">
                          <a:effectLst/>
                        </a:rPr>
                        <a:t> </a:t>
                      </a:r>
                      <a:endParaRPr lang="en-IE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E" sz="1200">
                          <a:effectLst/>
                        </a:rPr>
                        <a:t> </a:t>
                      </a:r>
                      <a:endParaRPr lang="en-IE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E" sz="1200">
                          <a:effectLst/>
                        </a:rPr>
                        <a:t> </a:t>
                      </a:r>
                      <a:endParaRPr lang="en-IE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E" sz="1200">
                          <a:effectLst/>
                        </a:rPr>
                        <a:t> </a:t>
                      </a:r>
                      <a:endParaRPr lang="en-IE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E" sz="1200">
                          <a:effectLst/>
                        </a:rPr>
                        <a:t> </a:t>
                      </a:r>
                      <a:endParaRPr lang="en-IE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E" sz="1200">
                          <a:effectLst/>
                        </a:rPr>
                        <a:t> </a:t>
                      </a:r>
                      <a:endParaRPr lang="en-IE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E" sz="1200">
                          <a:effectLst/>
                        </a:rPr>
                        <a:t> </a:t>
                      </a:r>
                      <a:endParaRPr lang="en-IE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E" sz="1200">
                          <a:effectLst/>
                        </a:rPr>
                        <a:t> </a:t>
                      </a:r>
                      <a:endParaRPr lang="en-IE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E" sz="1200">
                          <a:effectLst/>
                        </a:rPr>
                        <a:t> </a:t>
                      </a:r>
                      <a:endParaRPr lang="en-IE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E" sz="1200">
                          <a:effectLst/>
                        </a:rPr>
                        <a:t> </a:t>
                      </a:r>
                      <a:endParaRPr lang="en-IE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E" sz="1200">
                          <a:effectLst/>
                        </a:rPr>
                        <a:t> </a:t>
                      </a:r>
                      <a:endParaRPr lang="en-IE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E" sz="1200">
                          <a:effectLst/>
                        </a:rPr>
                        <a:t> </a:t>
                      </a:r>
                      <a:endParaRPr lang="en-IE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E" sz="1200">
                          <a:effectLst/>
                        </a:rPr>
                        <a:t> </a:t>
                      </a:r>
                      <a:endParaRPr lang="en-IE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E" sz="1200">
                          <a:effectLst/>
                        </a:rPr>
                        <a:t> </a:t>
                      </a:r>
                      <a:endParaRPr lang="en-IE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E" sz="1200">
                          <a:effectLst/>
                        </a:rPr>
                        <a:t> </a:t>
                      </a:r>
                      <a:endParaRPr lang="en-IE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E" sz="1200">
                          <a:effectLst/>
                        </a:rPr>
                        <a:t> </a:t>
                      </a:r>
                      <a:endParaRPr lang="en-IE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E" sz="1200">
                          <a:effectLst/>
                        </a:rPr>
                        <a:t> </a:t>
                      </a:r>
                      <a:endParaRPr lang="en-IE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E" sz="1200">
                          <a:effectLst/>
                        </a:rPr>
                        <a:t> </a:t>
                      </a:r>
                      <a:endParaRPr lang="en-IE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E" sz="1200">
                          <a:effectLst/>
                        </a:rPr>
                        <a:t> </a:t>
                      </a:r>
                      <a:endParaRPr lang="en-IE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E" sz="1200">
                          <a:effectLst/>
                        </a:rPr>
                        <a:t> </a:t>
                      </a:r>
                      <a:endParaRPr lang="en-IE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E" sz="1200">
                          <a:effectLst/>
                        </a:rPr>
                        <a:t> </a:t>
                      </a:r>
                      <a:endParaRPr lang="en-IE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E" sz="1200">
                          <a:effectLst/>
                        </a:rPr>
                        <a:t> </a:t>
                      </a:r>
                      <a:endParaRPr lang="en-IE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E" sz="1200">
                          <a:effectLst/>
                        </a:rPr>
                        <a:t> </a:t>
                      </a:r>
                      <a:endParaRPr lang="en-IE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E" sz="1200">
                          <a:effectLst/>
                        </a:rPr>
                        <a:t> </a:t>
                      </a:r>
                      <a:endParaRPr lang="en-IE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E" sz="1200">
                          <a:effectLst/>
                        </a:rPr>
                        <a:t> </a:t>
                      </a:r>
                      <a:endParaRPr lang="en-IE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E" sz="1200">
                          <a:effectLst/>
                        </a:rPr>
                        <a:t> </a:t>
                      </a:r>
                      <a:endParaRPr lang="en-IE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E" sz="1200">
                          <a:effectLst/>
                        </a:rPr>
                        <a:t> </a:t>
                      </a:r>
                      <a:endParaRPr lang="en-IE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E" sz="1200">
                          <a:effectLst/>
                        </a:rPr>
                        <a:t> </a:t>
                      </a:r>
                      <a:endParaRPr lang="en-IE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E" sz="1200">
                          <a:effectLst/>
                        </a:rPr>
                        <a:t> </a:t>
                      </a:r>
                      <a:endParaRPr lang="en-IE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9285"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E" sz="1200">
                          <a:effectLst/>
                        </a:rPr>
                        <a:t> </a:t>
                      </a:r>
                      <a:endParaRPr lang="en-IE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E" sz="1200">
                          <a:effectLst/>
                        </a:rPr>
                        <a:t> </a:t>
                      </a:r>
                      <a:endParaRPr lang="en-IE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E" sz="1200">
                          <a:effectLst/>
                        </a:rPr>
                        <a:t> </a:t>
                      </a:r>
                      <a:endParaRPr lang="en-IE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E" sz="1200">
                          <a:effectLst/>
                        </a:rPr>
                        <a:t> </a:t>
                      </a:r>
                      <a:endParaRPr lang="en-IE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E" sz="1200">
                          <a:effectLst/>
                        </a:rPr>
                        <a:t> </a:t>
                      </a:r>
                      <a:endParaRPr lang="en-IE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E" sz="1200">
                          <a:effectLst/>
                        </a:rPr>
                        <a:t> </a:t>
                      </a:r>
                      <a:endParaRPr lang="en-IE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E" sz="1200">
                          <a:effectLst/>
                        </a:rPr>
                        <a:t> </a:t>
                      </a:r>
                      <a:endParaRPr lang="en-IE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E" sz="1200">
                          <a:effectLst/>
                        </a:rPr>
                        <a:t> </a:t>
                      </a:r>
                      <a:endParaRPr lang="en-IE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E" sz="1200">
                          <a:effectLst/>
                        </a:rPr>
                        <a:t> </a:t>
                      </a:r>
                      <a:endParaRPr lang="en-IE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E" sz="1200">
                          <a:effectLst/>
                        </a:rPr>
                        <a:t> </a:t>
                      </a:r>
                      <a:endParaRPr lang="en-IE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E" sz="1200">
                          <a:effectLst/>
                        </a:rPr>
                        <a:t> </a:t>
                      </a:r>
                      <a:endParaRPr lang="en-IE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E" sz="1200">
                          <a:effectLst/>
                        </a:rPr>
                        <a:t> </a:t>
                      </a:r>
                      <a:endParaRPr lang="en-IE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E" sz="1200">
                          <a:effectLst/>
                        </a:rPr>
                        <a:t> </a:t>
                      </a:r>
                      <a:endParaRPr lang="en-IE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E" sz="1200">
                          <a:effectLst/>
                        </a:rPr>
                        <a:t> </a:t>
                      </a:r>
                      <a:endParaRPr lang="en-IE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E" sz="1200">
                          <a:effectLst/>
                        </a:rPr>
                        <a:t> </a:t>
                      </a:r>
                      <a:endParaRPr lang="en-IE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E" sz="1200">
                          <a:effectLst/>
                        </a:rPr>
                        <a:t> </a:t>
                      </a:r>
                      <a:endParaRPr lang="en-IE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E" sz="1200">
                          <a:effectLst/>
                        </a:rPr>
                        <a:t> </a:t>
                      </a:r>
                      <a:endParaRPr lang="en-IE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E" sz="1200">
                          <a:effectLst/>
                        </a:rPr>
                        <a:t> </a:t>
                      </a:r>
                      <a:endParaRPr lang="en-IE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E" sz="1200">
                          <a:effectLst/>
                        </a:rPr>
                        <a:t> </a:t>
                      </a:r>
                      <a:endParaRPr lang="en-IE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E" sz="1200">
                          <a:effectLst/>
                        </a:rPr>
                        <a:t> </a:t>
                      </a:r>
                      <a:endParaRPr lang="en-IE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E" sz="1200">
                          <a:effectLst/>
                        </a:rPr>
                        <a:t> </a:t>
                      </a:r>
                      <a:endParaRPr lang="en-IE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E" sz="1200">
                          <a:effectLst/>
                        </a:rPr>
                        <a:t> </a:t>
                      </a:r>
                      <a:endParaRPr lang="en-IE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E" sz="1200">
                          <a:effectLst/>
                        </a:rPr>
                        <a:t> </a:t>
                      </a:r>
                      <a:endParaRPr lang="en-IE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E" sz="1200">
                          <a:effectLst/>
                        </a:rPr>
                        <a:t> </a:t>
                      </a:r>
                      <a:endParaRPr lang="en-IE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E" sz="1200">
                          <a:effectLst/>
                        </a:rPr>
                        <a:t> </a:t>
                      </a:r>
                      <a:endParaRPr lang="en-IE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E" sz="1200">
                          <a:effectLst/>
                        </a:rPr>
                        <a:t> </a:t>
                      </a:r>
                      <a:endParaRPr lang="en-IE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E" sz="1200">
                          <a:effectLst/>
                        </a:rPr>
                        <a:t> </a:t>
                      </a:r>
                      <a:endParaRPr lang="en-IE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E" sz="1200">
                          <a:effectLst/>
                        </a:rPr>
                        <a:t> </a:t>
                      </a:r>
                      <a:endParaRPr lang="en-IE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E" sz="1200">
                          <a:effectLst/>
                        </a:rPr>
                        <a:t> </a:t>
                      </a:r>
                      <a:endParaRPr lang="en-IE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E" sz="1200">
                          <a:effectLst/>
                        </a:rPr>
                        <a:t> </a:t>
                      </a:r>
                      <a:endParaRPr lang="en-IE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E" sz="1200">
                          <a:effectLst/>
                        </a:rPr>
                        <a:t> </a:t>
                      </a:r>
                      <a:endParaRPr lang="en-IE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E" sz="1200">
                          <a:effectLst/>
                        </a:rPr>
                        <a:t> </a:t>
                      </a:r>
                      <a:endParaRPr lang="en-IE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E" sz="1200">
                          <a:effectLst/>
                        </a:rPr>
                        <a:t> </a:t>
                      </a:r>
                      <a:endParaRPr lang="en-IE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E" sz="1200">
                          <a:effectLst/>
                        </a:rPr>
                        <a:t> </a:t>
                      </a:r>
                      <a:endParaRPr lang="en-IE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E" sz="1200">
                          <a:effectLst/>
                        </a:rPr>
                        <a:t> </a:t>
                      </a:r>
                      <a:endParaRPr lang="en-IE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E" sz="1200">
                          <a:effectLst/>
                        </a:rPr>
                        <a:t> </a:t>
                      </a:r>
                      <a:endParaRPr lang="en-IE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E" sz="1200">
                          <a:effectLst/>
                        </a:rPr>
                        <a:t> </a:t>
                      </a:r>
                      <a:endParaRPr lang="en-IE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E" sz="1200">
                          <a:effectLst/>
                        </a:rPr>
                        <a:t> </a:t>
                      </a:r>
                      <a:endParaRPr lang="en-IE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9285"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E" sz="1200">
                          <a:effectLst/>
                        </a:rPr>
                        <a:t> </a:t>
                      </a:r>
                      <a:endParaRPr lang="en-IE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E" sz="1200">
                          <a:effectLst/>
                        </a:rPr>
                        <a:t> </a:t>
                      </a:r>
                      <a:endParaRPr lang="en-IE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E" sz="1200">
                          <a:effectLst/>
                        </a:rPr>
                        <a:t> </a:t>
                      </a:r>
                      <a:endParaRPr lang="en-IE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E" sz="1200">
                          <a:effectLst/>
                        </a:rPr>
                        <a:t> </a:t>
                      </a:r>
                      <a:endParaRPr lang="en-IE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E" sz="1200">
                          <a:effectLst/>
                        </a:rPr>
                        <a:t> </a:t>
                      </a:r>
                      <a:endParaRPr lang="en-IE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E" sz="1200">
                          <a:effectLst/>
                        </a:rPr>
                        <a:t> </a:t>
                      </a:r>
                      <a:endParaRPr lang="en-IE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E" sz="1200">
                          <a:effectLst/>
                        </a:rPr>
                        <a:t> </a:t>
                      </a:r>
                      <a:endParaRPr lang="en-IE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E" sz="1200">
                          <a:effectLst/>
                        </a:rPr>
                        <a:t> </a:t>
                      </a:r>
                      <a:endParaRPr lang="en-IE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E" sz="1200">
                          <a:effectLst/>
                        </a:rPr>
                        <a:t> </a:t>
                      </a:r>
                      <a:endParaRPr lang="en-IE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E" sz="1200">
                          <a:effectLst/>
                        </a:rPr>
                        <a:t> </a:t>
                      </a:r>
                      <a:endParaRPr lang="en-IE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E" sz="1200">
                          <a:effectLst/>
                        </a:rPr>
                        <a:t> </a:t>
                      </a:r>
                      <a:endParaRPr lang="en-IE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E" sz="1200">
                          <a:effectLst/>
                        </a:rPr>
                        <a:t> </a:t>
                      </a:r>
                      <a:endParaRPr lang="en-IE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E" sz="1200">
                          <a:effectLst/>
                        </a:rPr>
                        <a:t> </a:t>
                      </a:r>
                      <a:endParaRPr lang="en-IE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E" sz="1200">
                          <a:effectLst/>
                        </a:rPr>
                        <a:t> </a:t>
                      </a:r>
                      <a:endParaRPr lang="en-IE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E" sz="1200">
                          <a:effectLst/>
                        </a:rPr>
                        <a:t> </a:t>
                      </a:r>
                      <a:endParaRPr lang="en-IE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E" sz="1200">
                          <a:effectLst/>
                        </a:rPr>
                        <a:t> </a:t>
                      </a:r>
                      <a:endParaRPr lang="en-IE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E" sz="1200">
                          <a:effectLst/>
                        </a:rPr>
                        <a:t> </a:t>
                      </a:r>
                      <a:endParaRPr lang="en-IE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E" sz="1200">
                          <a:effectLst/>
                        </a:rPr>
                        <a:t> </a:t>
                      </a:r>
                      <a:endParaRPr lang="en-IE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E" sz="1200">
                          <a:effectLst/>
                        </a:rPr>
                        <a:t> </a:t>
                      </a:r>
                      <a:endParaRPr lang="en-IE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E" sz="1200">
                          <a:effectLst/>
                        </a:rPr>
                        <a:t> </a:t>
                      </a:r>
                      <a:endParaRPr lang="en-IE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E" sz="1200">
                          <a:effectLst/>
                        </a:rPr>
                        <a:t> </a:t>
                      </a:r>
                      <a:endParaRPr lang="en-IE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E" sz="1200">
                          <a:effectLst/>
                        </a:rPr>
                        <a:t> </a:t>
                      </a:r>
                      <a:endParaRPr lang="en-IE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E" sz="1200">
                          <a:effectLst/>
                        </a:rPr>
                        <a:t> </a:t>
                      </a:r>
                      <a:endParaRPr lang="en-IE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E" sz="1200">
                          <a:effectLst/>
                        </a:rPr>
                        <a:t> </a:t>
                      </a:r>
                      <a:endParaRPr lang="en-IE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E" sz="1200">
                          <a:effectLst/>
                        </a:rPr>
                        <a:t> </a:t>
                      </a:r>
                      <a:endParaRPr lang="en-IE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E" sz="1200">
                          <a:effectLst/>
                        </a:rPr>
                        <a:t> </a:t>
                      </a:r>
                      <a:endParaRPr lang="en-IE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E" sz="1200">
                          <a:effectLst/>
                        </a:rPr>
                        <a:t> </a:t>
                      </a:r>
                      <a:endParaRPr lang="en-IE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E" sz="1200">
                          <a:effectLst/>
                        </a:rPr>
                        <a:t> </a:t>
                      </a:r>
                      <a:endParaRPr lang="en-IE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E" sz="1200">
                          <a:effectLst/>
                        </a:rPr>
                        <a:t> </a:t>
                      </a:r>
                      <a:endParaRPr lang="en-IE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E" sz="1200">
                          <a:effectLst/>
                        </a:rPr>
                        <a:t> </a:t>
                      </a:r>
                      <a:endParaRPr lang="en-IE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E" sz="1200">
                          <a:effectLst/>
                        </a:rPr>
                        <a:t> </a:t>
                      </a:r>
                      <a:endParaRPr lang="en-IE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E" sz="1200">
                          <a:effectLst/>
                        </a:rPr>
                        <a:t> </a:t>
                      </a:r>
                      <a:endParaRPr lang="en-IE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E" sz="1200">
                          <a:effectLst/>
                        </a:rPr>
                        <a:t> </a:t>
                      </a:r>
                      <a:endParaRPr lang="en-IE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E" sz="1200">
                          <a:effectLst/>
                        </a:rPr>
                        <a:t> </a:t>
                      </a:r>
                      <a:endParaRPr lang="en-IE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E" sz="1200">
                          <a:effectLst/>
                        </a:rPr>
                        <a:t> </a:t>
                      </a:r>
                      <a:endParaRPr lang="en-IE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E" sz="1200">
                          <a:effectLst/>
                        </a:rPr>
                        <a:t> </a:t>
                      </a:r>
                      <a:endParaRPr lang="en-IE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E" sz="1200">
                          <a:effectLst/>
                        </a:rPr>
                        <a:t> </a:t>
                      </a:r>
                      <a:endParaRPr lang="en-IE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E" sz="1200">
                          <a:effectLst/>
                        </a:rPr>
                        <a:t> </a:t>
                      </a:r>
                      <a:endParaRPr lang="en-IE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9285"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E" sz="1200">
                          <a:effectLst/>
                        </a:rPr>
                        <a:t> </a:t>
                      </a:r>
                      <a:endParaRPr lang="en-IE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E" sz="1200">
                          <a:effectLst/>
                        </a:rPr>
                        <a:t> </a:t>
                      </a:r>
                      <a:endParaRPr lang="en-IE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E" sz="1200">
                          <a:effectLst/>
                        </a:rPr>
                        <a:t> </a:t>
                      </a:r>
                      <a:endParaRPr lang="en-IE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E" sz="1200">
                          <a:effectLst/>
                        </a:rPr>
                        <a:t> </a:t>
                      </a:r>
                      <a:endParaRPr lang="en-IE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E" sz="1200">
                          <a:effectLst/>
                        </a:rPr>
                        <a:t> </a:t>
                      </a:r>
                      <a:endParaRPr lang="en-IE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E" sz="1200">
                          <a:effectLst/>
                        </a:rPr>
                        <a:t> </a:t>
                      </a:r>
                      <a:endParaRPr lang="en-IE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E" sz="1200">
                          <a:effectLst/>
                        </a:rPr>
                        <a:t> </a:t>
                      </a:r>
                      <a:endParaRPr lang="en-IE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E" sz="1200">
                          <a:effectLst/>
                        </a:rPr>
                        <a:t> </a:t>
                      </a:r>
                      <a:endParaRPr lang="en-IE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E" sz="1200">
                          <a:effectLst/>
                        </a:rPr>
                        <a:t> </a:t>
                      </a:r>
                      <a:endParaRPr lang="en-IE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E" sz="1200">
                          <a:effectLst/>
                        </a:rPr>
                        <a:t> </a:t>
                      </a:r>
                      <a:endParaRPr lang="en-IE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E" sz="1200">
                          <a:effectLst/>
                        </a:rPr>
                        <a:t> </a:t>
                      </a:r>
                      <a:endParaRPr lang="en-IE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E" sz="1200">
                          <a:effectLst/>
                        </a:rPr>
                        <a:t> </a:t>
                      </a:r>
                      <a:endParaRPr lang="en-IE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E" sz="1200">
                          <a:effectLst/>
                        </a:rPr>
                        <a:t> </a:t>
                      </a:r>
                      <a:endParaRPr lang="en-IE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E" sz="1200">
                          <a:effectLst/>
                        </a:rPr>
                        <a:t> </a:t>
                      </a:r>
                      <a:endParaRPr lang="en-IE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E" sz="1200">
                          <a:effectLst/>
                        </a:rPr>
                        <a:t> </a:t>
                      </a:r>
                      <a:endParaRPr lang="en-IE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E" sz="1200">
                          <a:effectLst/>
                        </a:rPr>
                        <a:t> </a:t>
                      </a:r>
                      <a:endParaRPr lang="en-IE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E" sz="1200">
                          <a:effectLst/>
                        </a:rPr>
                        <a:t> </a:t>
                      </a:r>
                      <a:endParaRPr lang="en-IE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E" sz="1200">
                          <a:effectLst/>
                        </a:rPr>
                        <a:t> </a:t>
                      </a:r>
                      <a:endParaRPr lang="en-IE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E" sz="1200">
                          <a:effectLst/>
                        </a:rPr>
                        <a:t> </a:t>
                      </a:r>
                      <a:endParaRPr lang="en-IE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E" sz="1200">
                          <a:effectLst/>
                        </a:rPr>
                        <a:t> </a:t>
                      </a:r>
                      <a:endParaRPr lang="en-IE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E" sz="1200">
                          <a:effectLst/>
                        </a:rPr>
                        <a:t> </a:t>
                      </a:r>
                      <a:endParaRPr lang="en-IE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E" sz="1200">
                          <a:effectLst/>
                        </a:rPr>
                        <a:t> </a:t>
                      </a:r>
                      <a:endParaRPr lang="en-IE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E" sz="1200">
                          <a:effectLst/>
                        </a:rPr>
                        <a:t> </a:t>
                      </a:r>
                      <a:endParaRPr lang="en-IE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E" sz="1200">
                          <a:effectLst/>
                        </a:rPr>
                        <a:t> </a:t>
                      </a:r>
                      <a:endParaRPr lang="en-IE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E" sz="1200">
                          <a:effectLst/>
                        </a:rPr>
                        <a:t> </a:t>
                      </a:r>
                      <a:endParaRPr lang="en-IE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E" sz="1200">
                          <a:effectLst/>
                        </a:rPr>
                        <a:t> </a:t>
                      </a:r>
                      <a:endParaRPr lang="en-IE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E" sz="1200">
                          <a:effectLst/>
                        </a:rPr>
                        <a:t> </a:t>
                      </a:r>
                      <a:endParaRPr lang="en-IE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E" sz="1200">
                          <a:effectLst/>
                        </a:rPr>
                        <a:t> </a:t>
                      </a:r>
                      <a:endParaRPr lang="en-IE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E" sz="1200">
                          <a:effectLst/>
                        </a:rPr>
                        <a:t> </a:t>
                      </a:r>
                      <a:endParaRPr lang="en-IE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E" sz="1200">
                          <a:effectLst/>
                        </a:rPr>
                        <a:t> </a:t>
                      </a:r>
                      <a:endParaRPr lang="en-IE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E" sz="1200">
                          <a:effectLst/>
                        </a:rPr>
                        <a:t> </a:t>
                      </a:r>
                      <a:endParaRPr lang="en-IE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E" sz="1200">
                          <a:effectLst/>
                        </a:rPr>
                        <a:t> </a:t>
                      </a:r>
                      <a:endParaRPr lang="en-IE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E" sz="1200">
                          <a:effectLst/>
                        </a:rPr>
                        <a:t> </a:t>
                      </a:r>
                      <a:endParaRPr lang="en-IE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E" sz="1200">
                          <a:effectLst/>
                        </a:rPr>
                        <a:t> </a:t>
                      </a:r>
                      <a:endParaRPr lang="en-IE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E" sz="1200">
                          <a:effectLst/>
                        </a:rPr>
                        <a:t> </a:t>
                      </a:r>
                      <a:endParaRPr lang="en-IE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E" sz="1200">
                          <a:effectLst/>
                        </a:rPr>
                        <a:t> </a:t>
                      </a:r>
                      <a:endParaRPr lang="en-IE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E" sz="1200">
                          <a:effectLst/>
                        </a:rPr>
                        <a:t> </a:t>
                      </a:r>
                      <a:endParaRPr lang="en-IE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E" sz="1200">
                          <a:effectLst/>
                        </a:rPr>
                        <a:t> </a:t>
                      </a:r>
                      <a:endParaRPr lang="en-IE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9285"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E" sz="1200">
                          <a:effectLst/>
                        </a:rPr>
                        <a:t> </a:t>
                      </a:r>
                      <a:endParaRPr lang="en-IE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E" sz="1200">
                          <a:effectLst/>
                        </a:rPr>
                        <a:t> </a:t>
                      </a:r>
                      <a:endParaRPr lang="en-IE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E" sz="1200">
                          <a:effectLst/>
                        </a:rPr>
                        <a:t> </a:t>
                      </a:r>
                      <a:endParaRPr lang="en-IE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E" sz="1200">
                          <a:effectLst/>
                        </a:rPr>
                        <a:t> </a:t>
                      </a:r>
                      <a:endParaRPr lang="en-IE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E" sz="1200">
                          <a:effectLst/>
                        </a:rPr>
                        <a:t> </a:t>
                      </a:r>
                      <a:endParaRPr lang="en-IE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E" sz="1200">
                          <a:effectLst/>
                        </a:rPr>
                        <a:t> </a:t>
                      </a:r>
                      <a:endParaRPr lang="en-IE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E" sz="1200">
                          <a:effectLst/>
                        </a:rPr>
                        <a:t> </a:t>
                      </a:r>
                      <a:endParaRPr lang="en-IE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E" sz="1200">
                          <a:effectLst/>
                        </a:rPr>
                        <a:t> </a:t>
                      </a:r>
                      <a:endParaRPr lang="en-IE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E" sz="1200">
                          <a:effectLst/>
                        </a:rPr>
                        <a:t> </a:t>
                      </a:r>
                      <a:endParaRPr lang="en-IE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E" sz="1200">
                          <a:effectLst/>
                        </a:rPr>
                        <a:t> </a:t>
                      </a:r>
                      <a:endParaRPr lang="en-IE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E" sz="1200">
                          <a:effectLst/>
                        </a:rPr>
                        <a:t> </a:t>
                      </a:r>
                      <a:endParaRPr lang="en-IE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E" sz="1200">
                          <a:effectLst/>
                        </a:rPr>
                        <a:t> </a:t>
                      </a:r>
                      <a:endParaRPr lang="en-IE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E" sz="1200">
                          <a:effectLst/>
                        </a:rPr>
                        <a:t> </a:t>
                      </a:r>
                      <a:endParaRPr lang="en-IE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E" sz="1200">
                          <a:effectLst/>
                        </a:rPr>
                        <a:t> </a:t>
                      </a:r>
                      <a:endParaRPr lang="en-IE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E" sz="1200">
                          <a:effectLst/>
                        </a:rPr>
                        <a:t> </a:t>
                      </a:r>
                      <a:endParaRPr lang="en-IE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E" sz="1200">
                          <a:effectLst/>
                        </a:rPr>
                        <a:t> </a:t>
                      </a:r>
                      <a:endParaRPr lang="en-IE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E" sz="1200">
                          <a:effectLst/>
                        </a:rPr>
                        <a:t> </a:t>
                      </a:r>
                      <a:endParaRPr lang="en-IE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E" sz="1200">
                          <a:effectLst/>
                        </a:rPr>
                        <a:t> </a:t>
                      </a:r>
                      <a:endParaRPr lang="en-IE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E" sz="1200">
                          <a:effectLst/>
                        </a:rPr>
                        <a:t> </a:t>
                      </a:r>
                      <a:endParaRPr lang="en-IE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E" sz="1200">
                          <a:effectLst/>
                        </a:rPr>
                        <a:t> </a:t>
                      </a:r>
                      <a:endParaRPr lang="en-IE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E" sz="1200">
                          <a:effectLst/>
                        </a:rPr>
                        <a:t> </a:t>
                      </a:r>
                      <a:endParaRPr lang="en-IE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E" sz="1200">
                          <a:effectLst/>
                        </a:rPr>
                        <a:t> </a:t>
                      </a:r>
                      <a:endParaRPr lang="en-IE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E" sz="1200">
                          <a:effectLst/>
                        </a:rPr>
                        <a:t> </a:t>
                      </a:r>
                      <a:endParaRPr lang="en-IE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E" sz="1200">
                          <a:effectLst/>
                        </a:rPr>
                        <a:t> </a:t>
                      </a:r>
                      <a:endParaRPr lang="en-IE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E" sz="1200">
                          <a:effectLst/>
                        </a:rPr>
                        <a:t> </a:t>
                      </a:r>
                      <a:endParaRPr lang="en-IE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E" sz="1200">
                          <a:effectLst/>
                        </a:rPr>
                        <a:t> </a:t>
                      </a:r>
                      <a:endParaRPr lang="en-IE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E" sz="1200">
                          <a:effectLst/>
                        </a:rPr>
                        <a:t> </a:t>
                      </a:r>
                      <a:endParaRPr lang="en-IE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E" sz="1200">
                          <a:effectLst/>
                        </a:rPr>
                        <a:t> </a:t>
                      </a:r>
                      <a:endParaRPr lang="en-IE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E" sz="1200">
                          <a:effectLst/>
                        </a:rPr>
                        <a:t> </a:t>
                      </a:r>
                      <a:endParaRPr lang="en-IE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E" sz="1200">
                          <a:effectLst/>
                        </a:rPr>
                        <a:t> </a:t>
                      </a:r>
                      <a:endParaRPr lang="en-IE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E" sz="1200">
                          <a:effectLst/>
                        </a:rPr>
                        <a:t> </a:t>
                      </a:r>
                      <a:endParaRPr lang="en-IE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E" sz="1200">
                          <a:effectLst/>
                        </a:rPr>
                        <a:t> </a:t>
                      </a:r>
                      <a:endParaRPr lang="en-IE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E" sz="1200">
                          <a:effectLst/>
                        </a:rPr>
                        <a:t> </a:t>
                      </a:r>
                      <a:endParaRPr lang="en-IE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E" sz="1200">
                          <a:effectLst/>
                        </a:rPr>
                        <a:t> </a:t>
                      </a:r>
                      <a:endParaRPr lang="en-IE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E" sz="1200">
                          <a:effectLst/>
                        </a:rPr>
                        <a:t> </a:t>
                      </a:r>
                      <a:endParaRPr lang="en-IE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E" sz="1200">
                          <a:effectLst/>
                        </a:rPr>
                        <a:t> </a:t>
                      </a:r>
                      <a:endParaRPr lang="en-IE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E" sz="1200">
                          <a:effectLst/>
                        </a:rPr>
                        <a:t> </a:t>
                      </a:r>
                      <a:endParaRPr lang="en-IE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E" sz="1200">
                          <a:effectLst/>
                        </a:rPr>
                        <a:t> </a:t>
                      </a:r>
                      <a:endParaRPr lang="en-IE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9285"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E" sz="1200" dirty="0">
                          <a:effectLst/>
                        </a:rPr>
                        <a:t> </a:t>
                      </a:r>
                      <a:endParaRPr lang="en-IE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E" sz="1200">
                          <a:effectLst/>
                        </a:rPr>
                        <a:t> </a:t>
                      </a:r>
                      <a:endParaRPr lang="en-IE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E" sz="1200">
                          <a:effectLst/>
                        </a:rPr>
                        <a:t> </a:t>
                      </a:r>
                      <a:endParaRPr lang="en-IE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E" sz="1200">
                          <a:effectLst/>
                        </a:rPr>
                        <a:t> </a:t>
                      </a:r>
                      <a:endParaRPr lang="en-IE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E" sz="1200">
                          <a:effectLst/>
                        </a:rPr>
                        <a:t> </a:t>
                      </a:r>
                      <a:endParaRPr lang="en-IE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E" sz="1200">
                          <a:effectLst/>
                        </a:rPr>
                        <a:t> </a:t>
                      </a:r>
                      <a:endParaRPr lang="en-IE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E" sz="1200">
                          <a:effectLst/>
                        </a:rPr>
                        <a:t> </a:t>
                      </a:r>
                      <a:endParaRPr lang="en-IE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E" sz="1200">
                          <a:effectLst/>
                        </a:rPr>
                        <a:t> </a:t>
                      </a:r>
                      <a:endParaRPr lang="en-IE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E" sz="1200">
                          <a:effectLst/>
                        </a:rPr>
                        <a:t> </a:t>
                      </a:r>
                      <a:endParaRPr lang="en-IE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E" sz="1200">
                          <a:effectLst/>
                        </a:rPr>
                        <a:t> </a:t>
                      </a:r>
                      <a:endParaRPr lang="en-IE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E" sz="1200">
                          <a:effectLst/>
                        </a:rPr>
                        <a:t> </a:t>
                      </a:r>
                      <a:endParaRPr lang="en-IE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E" sz="1200">
                          <a:effectLst/>
                        </a:rPr>
                        <a:t> </a:t>
                      </a:r>
                      <a:endParaRPr lang="en-IE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E" sz="1200">
                          <a:effectLst/>
                        </a:rPr>
                        <a:t> </a:t>
                      </a:r>
                      <a:endParaRPr lang="en-IE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E" sz="1200">
                          <a:effectLst/>
                        </a:rPr>
                        <a:t> </a:t>
                      </a:r>
                      <a:endParaRPr lang="en-IE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E" sz="1200">
                          <a:effectLst/>
                        </a:rPr>
                        <a:t> </a:t>
                      </a:r>
                      <a:endParaRPr lang="en-IE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E" sz="1200">
                          <a:effectLst/>
                        </a:rPr>
                        <a:t> </a:t>
                      </a:r>
                      <a:endParaRPr lang="en-IE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E" sz="1200">
                          <a:effectLst/>
                        </a:rPr>
                        <a:t> </a:t>
                      </a:r>
                      <a:endParaRPr lang="en-IE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E" sz="1200">
                          <a:effectLst/>
                        </a:rPr>
                        <a:t> </a:t>
                      </a:r>
                      <a:endParaRPr lang="en-IE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E" sz="1200">
                          <a:effectLst/>
                        </a:rPr>
                        <a:t> </a:t>
                      </a:r>
                      <a:endParaRPr lang="en-IE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E" sz="1200">
                          <a:effectLst/>
                        </a:rPr>
                        <a:t> </a:t>
                      </a:r>
                      <a:endParaRPr lang="en-IE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E" sz="1200">
                          <a:effectLst/>
                        </a:rPr>
                        <a:t> </a:t>
                      </a:r>
                      <a:endParaRPr lang="en-IE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E" sz="1200">
                          <a:effectLst/>
                        </a:rPr>
                        <a:t> </a:t>
                      </a:r>
                      <a:endParaRPr lang="en-IE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E" sz="1200">
                          <a:effectLst/>
                        </a:rPr>
                        <a:t> </a:t>
                      </a:r>
                      <a:endParaRPr lang="en-IE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E" sz="1200">
                          <a:effectLst/>
                        </a:rPr>
                        <a:t> </a:t>
                      </a:r>
                      <a:endParaRPr lang="en-IE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E" sz="1200">
                          <a:effectLst/>
                        </a:rPr>
                        <a:t> </a:t>
                      </a:r>
                      <a:endParaRPr lang="en-IE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E" sz="1200">
                          <a:effectLst/>
                        </a:rPr>
                        <a:t> </a:t>
                      </a:r>
                      <a:endParaRPr lang="en-IE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E" sz="1200">
                          <a:effectLst/>
                        </a:rPr>
                        <a:t> </a:t>
                      </a:r>
                      <a:endParaRPr lang="en-IE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E" sz="1200">
                          <a:effectLst/>
                        </a:rPr>
                        <a:t> </a:t>
                      </a:r>
                      <a:endParaRPr lang="en-IE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E" sz="1200">
                          <a:effectLst/>
                        </a:rPr>
                        <a:t> </a:t>
                      </a:r>
                      <a:endParaRPr lang="en-IE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E" sz="1200">
                          <a:effectLst/>
                        </a:rPr>
                        <a:t> </a:t>
                      </a:r>
                      <a:endParaRPr lang="en-IE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E" sz="1200">
                          <a:effectLst/>
                        </a:rPr>
                        <a:t> </a:t>
                      </a:r>
                      <a:endParaRPr lang="en-IE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E" sz="1200">
                          <a:effectLst/>
                        </a:rPr>
                        <a:t> </a:t>
                      </a:r>
                      <a:endParaRPr lang="en-IE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E" sz="1200">
                          <a:effectLst/>
                        </a:rPr>
                        <a:t> </a:t>
                      </a:r>
                      <a:endParaRPr lang="en-IE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E" sz="1200">
                          <a:effectLst/>
                        </a:rPr>
                        <a:t> </a:t>
                      </a:r>
                      <a:endParaRPr lang="en-IE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E" sz="1200">
                          <a:effectLst/>
                        </a:rPr>
                        <a:t> </a:t>
                      </a:r>
                      <a:endParaRPr lang="en-IE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E" sz="1200">
                          <a:effectLst/>
                        </a:rPr>
                        <a:t> </a:t>
                      </a:r>
                      <a:endParaRPr lang="en-IE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E" sz="1200">
                          <a:effectLst/>
                        </a:rPr>
                        <a:t> </a:t>
                      </a:r>
                      <a:endParaRPr lang="en-IE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E" sz="1200">
                          <a:effectLst/>
                        </a:rPr>
                        <a:t> </a:t>
                      </a:r>
                      <a:endParaRPr lang="en-IE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9285"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E" sz="1200" dirty="0">
                          <a:effectLst/>
                        </a:rPr>
                        <a:t> </a:t>
                      </a:r>
                      <a:endParaRPr lang="en-IE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E" sz="1200">
                          <a:effectLst/>
                        </a:rPr>
                        <a:t> </a:t>
                      </a:r>
                      <a:endParaRPr lang="en-IE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E" sz="1200">
                          <a:effectLst/>
                        </a:rPr>
                        <a:t> </a:t>
                      </a:r>
                      <a:endParaRPr lang="en-IE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E" sz="1200">
                          <a:effectLst/>
                        </a:rPr>
                        <a:t> </a:t>
                      </a:r>
                      <a:endParaRPr lang="en-IE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E" sz="1200">
                          <a:effectLst/>
                        </a:rPr>
                        <a:t> </a:t>
                      </a:r>
                      <a:endParaRPr lang="en-IE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E" sz="1200">
                          <a:effectLst/>
                        </a:rPr>
                        <a:t> </a:t>
                      </a:r>
                      <a:endParaRPr lang="en-IE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E" sz="1200">
                          <a:effectLst/>
                        </a:rPr>
                        <a:t> </a:t>
                      </a:r>
                      <a:endParaRPr lang="en-IE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E" sz="1200">
                          <a:effectLst/>
                        </a:rPr>
                        <a:t> </a:t>
                      </a:r>
                      <a:endParaRPr lang="en-IE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E" sz="1200">
                          <a:effectLst/>
                        </a:rPr>
                        <a:t> </a:t>
                      </a:r>
                      <a:endParaRPr lang="en-IE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E" sz="1200">
                          <a:effectLst/>
                        </a:rPr>
                        <a:t> </a:t>
                      </a:r>
                      <a:endParaRPr lang="en-IE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E" sz="1200">
                          <a:effectLst/>
                        </a:rPr>
                        <a:t> </a:t>
                      </a:r>
                      <a:endParaRPr lang="en-IE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E" sz="1200">
                          <a:effectLst/>
                        </a:rPr>
                        <a:t> </a:t>
                      </a:r>
                      <a:endParaRPr lang="en-IE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E" sz="1200">
                          <a:effectLst/>
                        </a:rPr>
                        <a:t> </a:t>
                      </a:r>
                      <a:endParaRPr lang="en-IE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E" sz="1200">
                          <a:effectLst/>
                        </a:rPr>
                        <a:t> </a:t>
                      </a:r>
                      <a:endParaRPr lang="en-IE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E" sz="1200">
                          <a:effectLst/>
                        </a:rPr>
                        <a:t> </a:t>
                      </a:r>
                      <a:endParaRPr lang="en-IE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E" sz="1200">
                          <a:effectLst/>
                        </a:rPr>
                        <a:t> </a:t>
                      </a:r>
                      <a:endParaRPr lang="en-IE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E" sz="1200">
                          <a:effectLst/>
                        </a:rPr>
                        <a:t> </a:t>
                      </a:r>
                      <a:endParaRPr lang="en-IE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E" sz="1200">
                          <a:effectLst/>
                        </a:rPr>
                        <a:t> </a:t>
                      </a:r>
                      <a:endParaRPr lang="en-IE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E" sz="1200">
                          <a:effectLst/>
                        </a:rPr>
                        <a:t> </a:t>
                      </a:r>
                      <a:endParaRPr lang="en-IE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E" sz="1200">
                          <a:effectLst/>
                        </a:rPr>
                        <a:t> </a:t>
                      </a:r>
                      <a:endParaRPr lang="en-IE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E" sz="1200">
                          <a:effectLst/>
                        </a:rPr>
                        <a:t> </a:t>
                      </a:r>
                      <a:endParaRPr lang="en-IE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E" sz="1200">
                          <a:effectLst/>
                        </a:rPr>
                        <a:t> </a:t>
                      </a:r>
                      <a:endParaRPr lang="en-IE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E" sz="1200">
                          <a:effectLst/>
                        </a:rPr>
                        <a:t> </a:t>
                      </a:r>
                      <a:endParaRPr lang="en-IE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E" sz="1200">
                          <a:effectLst/>
                        </a:rPr>
                        <a:t> </a:t>
                      </a:r>
                      <a:endParaRPr lang="en-IE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E" sz="1200">
                          <a:effectLst/>
                        </a:rPr>
                        <a:t> </a:t>
                      </a:r>
                      <a:endParaRPr lang="en-IE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E" sz="1200">
                          <a:effectLst/>
                        </a:rPr>
                        <a:t> </a:t>
                      </a:r>
                      <a:endParaRPr lang="en-IE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E" sz="1200">
                          <a:effectLst/>
                        </a:rPr>
                        <a:t> </a:t>
                      </a:r>
                      <a:endParaRPr lang="en-IE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E" sz="1200">
                          <a:effectLst/>
                        </a:rPr>
                        <a:t> </a:t>
                      </a:r>
                      <a:endParaRPr lang="en-IE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E" sz="1200">
                          <a:effectLst/>
                        </a:rPr>
                        <a:t> </a:t>
                      </a:r>
                      <a:endParaRPr lang="en-IE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E" sz="1200">
                          <a:effectLst/>
                        </a:rPr>
                        <a:t> </a:t>
                      </a:r>
                      <a:endParaRPr lang="en-IE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E" sz="1200">
                          <a:effectLst/>
                        </a:rPr>
                        <a:t> </a:t>
                      </a:r>
                      <a:endParaRPr lang="en-IE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E" sz="1200">
                          <a:effectLst/>
                        </a:rPr>
                        <a:t> </a:t>
                      </a:r>
                      <a:endParaRPr lang="en-IE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E" sz="1200">
                          <a:effectLst/>
                        </a:rPr>
                        <a:t> </a:t>
                      </a:r>
                      <a:endParaRPr lang="en-IE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E" sz="1200">
                          <a:effectLst/>
                        </a:rPr>
                        <a:t> </a:t>
                      </a:r>
                      <a:endParaRPr lang="en-IE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E" sz="1200">
                          <a:effectLst/>
                        </a:rPr>
                        <a:t> </a:t>
                      </a:r>
                      <a:endParaRPr lang="en-IE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E" sz="1200">
                          <a:effectLst/>
                        </a:rPr>
                        <a:t> </a:t>
                      </a:r>
                      <a:endParaRPr lang="en-IE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E" sz="1200">
                          <a:effectLst/>
                        </a:rPr>
                        <a:t> </a:t>
                      </a:r>
                      <a:endParaRPr lang="en-IE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E" sz="1200">
                          <a:effectLst/>
                        </a:rPr>
                        <a:t> </a:t>
                      </a:r>
                      <a:endParaRPr lang="en-IE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9285"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E" sz="1200" dirty="0">
                          <a:effectLst/>
                        </a:rPr>
                        <a:t> </a:t>
                      </a:r>
                      <a:endParaRPr lang="en-IE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E" sz="1200">
                          <a:effectLst/>
                        </a:rPr>
                        <a:t> </a:t>
                      </a:r>
                      <a:endParaRPr lang="en-IE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E" sz="1200">
                          <a:effectLst/>
                        </a:rPr>
                        <a:t> </a:t>
                      </a:r>
                      <a:endParaRPr lang="en-IE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E" sz="1200">
                          <a:effectLst/>
                        </a:rPr>
                        <a:t> </a:t>
                      </a:r>
                      <a:endParaRPr lang="en-IE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E" sz="1200" dirty="0">
                          <a:effectLst/>
                        </a:rPr>
                        <a:t> </a:t>
                      </a:r>
                      <a:endParaRPr lang="en-IE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E" sz="1200">
                          <a:effectLst/>
                        </a:rPr>
                        <a:t> </a:t>
                      </a:r>
                      <a:endParaRPr lang="en-IE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E" sz="1200">
                          <a:effectLst/>
                        </a:rPr>
                        <a:t> </a:t>
                      </a:r>
                      <a:endParaRPr lang="en-IE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E" sz="1200">
                          <a:effectLst/>
                        </a:rPr>
                        <a:t> </a:t>
                      </a:r>
                      <a:endParaRPr lang="en-IE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E" sz="1200">
                          <a:effectLst/>
                        </a:rPr>
                        <a:t> </a:t>
                      </a:r>
                      <a:endParaRPr lang="en-IE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E" sz="1200">
                          <a:effectLst/>
                        </a:rPr>
                        <a:t> </a:t>
                      </a:r>
                      <a:endParaRPr lang="en-IE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E" sz="1200">
                          <a:effectLst/>
                        </a:rPr>
                        <a:t> </a:t>
                      </a:r>
                      <a:endParaRPr lang="en-IE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E" sz="1200" dirty="0">
                          <a:effectLst/>
                        </a:rPr>
                        <a:t> </a:t>
                      </a:r>
                      <a:endParaRPr lang="en-IE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E" sz="1200">
                          <a:effectLst/>
                        </a:rPr>
                        <a:t> </a:t>
                      </a:r>
                      <a:endParaRPr lang="en-IE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E" sz="1200">
                          <a:effectLst/>
                        </a:rPr>
                        <a:t> </a:t>
                      </a:r>
                      <a:endParaRPr lang="en-IE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E" sz="1200">
                          <a:effectLst/>
                        </a:rPr>
                        <a:t> </a:t>
                      </a:r>
                      <a:endParaRPr lang="en-IE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E" sz="1200">
                          <a:effectLst/>
                        </a:rPr>
                        <a:t> </a:t>
                      </a:r>
                      <a:endParaRPr lang="en-IE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E" sz="1200">
                          <a:effectLst/>
                        </a:rPr>
                        <a:t> </a:t>
                      </a:r>
                      <a:endParaRPr lang="en-IE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E" sz="1200">
                          <a:effectLst/>
                        </a:rPr>
                        <a:t> </a:t>
                      </a:r>
                      <a:endParaRPr lang="en-IE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E" sz="1200">
                          <a:effectLst/>
                        </a:rPr>
                        <a:t> </a:t>
                      </a:r>
                      <a:endParaRPr lang="en-IE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E" sz="1200">
                          <a:effectLst/>
                        </a:rPr>
                        <a:t> </a:t>
                      </a:r>
                      <a:endParaRPr lang="en-IE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E" sz="1200">
                          <a:effectLst/>
                        </a:rPr>
                        <a:t> </a:t>
                      </a:r>
                      <a:endParaRPr lang="en-IE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E" sz="1200">
                          <a:effectLst/>
                        </a:rPr>
                        <a:t> </a:t>
                      </a:r>
                      <a:endParaRPr lang="en-IE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E" sz="1200">
                          <a:effectLst/>
                        </a:rPr>
                        <a:t> </a:t>
                      </a:r>
                      <a:endParaRPr lang="en-IE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E" sz="1200">
                          <a:effectLst/>
                        </a:rPr>
                        <a:t> </a:t>
                      </a:r>
                      <a:endParaRPr lang="en-IE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E" sz="1200">
                          <a:effectLst/>
                        </a:rPr>
                        <a:t> </a:t>
                      </a:r>
                      <a:endParaRPr lang="en-IE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E" sz="1200">
                          <a:effectLst/>
                        </a:rPr>
                        <a:t> </a:t>
                      </a:r>
                      <a:endParaRPr lang="en-IE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E" sz="1200">
                          <a:effectLst/>
                        </a:rPr>
                        <a:t> </a:t>
                      </a:r>
                      <a:endParaRPr lang="en-IE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E" sz="1200">
                          <a:effectLst/>
                        </a:rPr>
                        <a:t> </a:t>
                      </a:r>
                      <a:endParaRPr lang="en-IE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E" sz="1200">
                          <a:effectLst/>
                        </a:rPr>
                        <a:t> </a:t>
                      </a:r>
                      <a:endParaRPr lang="en-IE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E" sz="1200">
                          <a:effectLst/>
                        </a:rPr>
                        <a:t> </a:t>
                      </a:r>
                      <a:endParaRPr lang="en-IE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E" sz="1200">
                          <a:effectLst/>
                        </a:rPr>
                        <a:t> </a:t>
                      </a:r>
                      <a:endParaRPr lang="en-IE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E" sz="1200">
                          <a:effectLst/>
                        </a:rPr>
                        <a:t> </a:t>
                      </a:r>
                      <a:endParaRPr lang="en-IE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E" sz="1200">
                          <a:effectLst/>
                        </a:rPr>
                        <a:t> </a:t>
                      </a:r>
                      <a:endParaRPr lang="en-IE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E" sz="1200">
                          <a:effectLst/>
                        </a:rPr>
                        <a:t> </a:t>
                      </a:r>
                      <a:endParaRPr lang="en-IE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E" sz="1200">
                          <a:effectLst/>
                        </a:rPr>
                        <a:t> </a:t>
                      </a:r>
                      <a:endParaRPr lang="en-IE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E" sz="1200">
                          <a:effectLst/>
                        </a:rPr>
                        <a:t> </a:t>
                      </a:r>
                      <a:endParaRPr lang="en-IE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E" sz="1200">
                          <a:effectLst/>
                        </a:rPr>
                        <a:t> </a:t>
                      </a:r>
                      <a:endParaRPr lang="en-IE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E" sz="1200">
                          <a:effectLst/>
                        </a:rPr>
                        <a:t> </a:t>
                      </a:r>
                      <a:endParaRPr lang="en-IE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9285"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E" sz="1200" dirty="0">
                          <a:effectLst/>
                        </a:rPr>
                        <a:t> </a:t>
                      </a:r>
                      <a:endParaRPr lang="en-IE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E" sz="1200" dirty="0">
                          <a:effectLst/>
                        </a:rPr>
                        <a:t> </a:t>
                      </a:r>
                      <a:endParaRPr lang="en-IE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E" sz="1200">
                          <a:effectLst/>
                        </a:rPr>
                        <a:t> </a:t>
                      </a:r>
                      <a:endParaRPr lang="en-IE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E" sz="1200">
                          <a:effectLst/>
                        </a:rPr>
                        <a:t> </a:t>
                      </a:r>
                      <a:endParaRPr lang="en-IE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E" sz="1200">
                          <a:effectLst/>
                        </a:rPr>
                        <a:t> </a:t>
                      </a:r>
                      <a:endParaRPr lang="en-IE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E" sz="1200">
                          <a:effectLst/>
                        </a:rPr>
                        <a:t> </a:t>
                      </a:r>
                      <a:endParaRPr lang="en-IE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E" sz="1200">
                          <a:effectLst/>
                        </a:rPr>
                        <a:t> </a:t>
                      </a:r>
                      <a:endParaRPr lang="en-IE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E" sz="1200">
                          <a:effectLst/>
                        </a:rPr>
                        <a:t> </a:t>
                      </a:r>
                      <a:endParaRPr lang="en-IE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E" sz="1200">
                          <a:effectLst/>
                        </a:rPr>
                        <a:t> </a:t>
                      </a:r>
                      <a:endParaRPr lang="en-IE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E" sz="1200">
                          <a:effectLst/>
                        </a:rPr>
                        <a:t> </a:t>
                      </a:r>
                      <a:endParaRPr lang="en-IE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E" sz="1200">
                          <a:effectLst/>
                        </a:rPr>
                        <a:t> </a:t>
                      </a:r>
                      <a:endParaRPr lang="en-IE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E" sz="1200">
                          <a:effectLst/>
                        </a:rPr>
                        <a:t> </a:t>
                      </a:r>
                      <a:endParaRPr lang="en-IE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E" sz="1200">
                          <a:effectLst/>
                        </a:rPr>
                        <a:t> </a:t>
                      </a:r>
                      <a:endParaRPr lang="en-IE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E" sz="1200">
                          <a:effectLst/>
                        </a:rPr>
                        <a:t> </a:t>
                      </a:r>
                      <a:endParaRPr lang="en-IE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E" sz="1200">
                          <a:effectLst/>
                        </a:rPr>
                        <a:t> </a:t>
                      </a:r>
                      <a:endParaRPr lang="en-IE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E" sz="1200" dirty="0">
                          <a:effectLst/>
                        </a:rPr>
                        <a:t> </a:t>
                      </a:r>
                      <a:endParaRPr lang="en-IE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E" sz="1200">
                          <a:effectLst/>
                        </a:rPr>
                        <a:t> </a:t>
                      </a:r>
                      <a:endParaRPr lang="en-IE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E" sz="1200">
                          <a:effectLst/>
                        </a:rPr>
                        <a:t> </a:t>
                      </a:r>
                      <a:endParaRPr lang="en-IE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E" sz="1200">
                          <a:effectLst/>
                        </a:rPr>
                        <a:t> </a:t>
                      </a:r>
                      <a:endParaRPr lang="en-IE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E" sz="1200">
                          <a:effectLst/>
                        </a:rPr>
                        <a:t> </a:t>
                      </a:r>
                      <a:endParaRPr lang="en-IE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E" sz="1200">
                          <a:effectLst/>
                        </a:rPr>
                        <a:t> </a:t>
                      </a:r>
                      <a:endParaRPr lang="en-IE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E" sz="1200">
                          <a:effectLst/>
                        </a:rPr>
                        <a:t> </a:t>
                      </a:r>
                      <a:endParaRPr lang="en-IE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E" sz="1200">
                          <a:effectLst/>
                        </a:rPr>
                        <a:t> </a:t>
                      </a:r>
                      <a:endParaRPr lang="en-IE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E" sz="1200">
                          <a:effectLst/>
                        </a:rPr>
                        <a:t> </a:t>
                      </a:r>
                      <a:endParaRPr lang="en-IE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E" sz="1200">
                          <a:effectLst/>
                        </a:rPr>
                        <a:t> </a:t>
                      </a:r>
                      <a:endParaRPr lang="en-IE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E" sz="1200">
                          <a:effectLst/>
                        </a:rPr>
                        <a:t> </a:t>
                      </a:r>
                      <a:endParaRPr lang="en-IE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E" sz="1200">
                          <a:effectLst/>
                        </a:rPr>
                        <a:t> </a:t>
                      </a:r>
                      <a:endParaRPr lang="en-IE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E" sz="1200">
                          <a:effectLst/>
                        </a:rPr>
                        <a:t> </a:t>
                      </a:r>
                      <a:endParaRPr lang="en-IE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E" sz="1200">
                          <a:effectLst/>
                        </a:rPr>
                        <a:t> </a:t>
                      </a:r>
                      <a:endParaRPr lang="en-IE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E" sz="1200">
                          <a:effectLst/>
                        </a:rPr>
                        <a:t> </a:t>
                      </a:r>
                      <a:endParaRPr lang="en-IE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E" sz="1200">
                          <a:effectLst/>
                        </a:rPr>
                        <a:t> </a:t>
                      </a:r>
                      <a:endParaRPr lang="en-IE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E" sz="1200">
                          <a:effectLst/>
                        </a:rPr>
                        <a:t> </a:t>
                      </a:r>
                      <a:endParaRPr lang="en-IE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E" sz="1200">
                          <a:effectLst/>
                        </a:rPr>
                        <a:t> </a:t>
                      </a:r>
                      <a:endParaRPr lang="en-IE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E" sz="1200">
                          <a:effectLst/>
                        </a:rPr>
                        <a:t> </a:t>
                      </a:r>
                      <a:endParaRPr lang="en-IE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E" sz="1200">
                          <a:effectLst/>
                        </a:rPr>
                        <a:t> </a:t>
                      </a:r>
                      <a:endParaRPr lang="en-IE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E" sz="1200">
                          <a:effectLst/>
                        </a:rPr>
                        <a:t> </a:t>
                      </a:r>
                      <a:endParaRPr lang="en-IE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E" sz="1200">
                          <a:effectLst/>
                        </a:rPr>
                        <a:t> </a:t>
                      </a:r>
                      <a:endParaRPr lang="en-IE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E" sz="1200">
                          <a:effectLst/>
                        </a:rPr>
                        <a:t> </a:t>
                      </a:r>
                      <a:endParaRPr lang="en-IE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9285"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E" sz="1200" dirty="0">
                          <a:effectLst/>
                        </a:rPr>
                        <a:t> </a:t>
                      </a:r>
                      <a:endParaRPr lang="en-IE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E" sz="1200">
                          <a:effectLst/>
                        </a:rPr>
                        <a:t> </a:t>
                      </a:r>
                      <a:endParaRPr lang="en-IE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E" sz="1200">
                          <a:effectLst/>
                        </a:rPr>
                        <a:t> </a:t>
                      </a:r>
                      <a:endParaRPr lang="en-IE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E" sz="1200">
                          <a:effectLst/>
                        </a:rPr>
                        <a:t> </a:t>
                      </a:r>
                      <a:endParaRPr lang="en-IE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E" sz="1200">
                          <a:effectLst/>
                        </a:rPr>
                        <a:t> </a:t>
                      </a:r>
                      <a:endParaRPr lang="en-IE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E" sz="1200">
                          <a:effectLst/>
                        </a:rPr>
                        <a:t> </a:t>
                      </a:r>
                      <a:endParaRPr lang="en-IE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E" sz="1200">
                          <a:effectLst/>
                        </a:rPr>
                        <a:t> </a:t>
                      </a:r>
                      <a:endParaRPr lang="en-IE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E" sz="1200">
                          <a:effectLst/>
                        </a:rPr>
                        <a:t> </a:t>
                      </a:r>
                      <a:endParaRPr lang="en-IE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E" sz="1200">
                          <a:effectLst/>
                        </a:rPr>
                        <a:t> </a:t>
                      </a:r>
                      <a:endParaRPr lang="en-IE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E" sz="1200">
                          <a:effectLst/>
                        </a:rPr>
                        <a:t> </a:t>
                      </a:r>
                      <a:endParaRPr lang="en-IE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E" sz="1200">
                          <a:effectLst/>
                        </a:rPr>
                        <a:t> </a:t>
                      </a:r>
                      <a:endParaRPr lang="en-IE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E" sz="1200">
                          <a:effectLst/>
                        </a:rPr>
                        <a:t> </a:t>
                      </a:r>
                      <a:endParaRPr lang="en-IE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E" sz="1200">
                          <a:effectLst/>
                        </a:rPr>
                        <a:t> </a:t>
                      </a:r>
                      <a:endParaRPr lang="en-IE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E" sz="1200">
                          <a:effectLst/>
                        </a:rPr>
                        <a:t> </a:t>
                      </a:r>
                      <a:endParaRPr lang="en-IE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E" sz="1200">
                          <a:effectLst/>
                        </a:rPr>
                        <a:t> </a:t>
                      </a:r>
                      <a:endParaRPr lang="en-IE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E" sz="1200">
                          <a:effectLst/>
                        </a:rPr>
                        <a:t> </a:t>
                      </a:r>
                      <a:endParaRPr lang="en-IE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E" sz="1200">
                          <a:effectLst/>
                        </a:rPr>
                        <a:t> </a:t>
                      </a:r>
                      <a:endParaRPr lang="en-IE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E" sz="1200">
                          <a:effectLst/>
                        </a:rPr>
                        <a:t> </a:t>
                      </a:r>
                      <a:endParaRPr lang="en-IE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E" sz="1200">
                          <a:effectLst/>
                        </a:rPr>
                        <a:t> </a:t>
                      </a:r>
                      <a:endParaRPr lang="en-IE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E" sz="1200">
                          <a:effectLst/>
                        </a:rPr>
                        <a:t> </a:t>
                      </a:r>
                      <a:endParaRPr lang="en-IE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E" sz="1200">
                          <a:effectLst/>
                        </a:rPr>
                        <a:t> </a:t>
                      </a:r>
                      <a:endParaRPr lang="en-IE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E" sz="1200">
                          <a:effectLst/>
                        </a:rPr>
                        <a:t> </a:t>
                      </a:r>
                      <a:endParaRPr lang="en-IE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E" sz="1200">
                          <a:effectLst/>
                        </a:rPr>
                        <a:t> </a:t>
                      </a:r>
                      <a:endParaRPr lang="en-IE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E" sz="1200">
                          <a:effectLst/>
                        </a:rPr>
                        <a:t> </a:t>
                      </a:r>
                      <a:endParaRPr lang="en-IE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E" sz="1200">
                          <a:effectLst/>
                        </a:rPr>
                        <a:t> </a:t>
                      </a:r>
                      <a:endParaRPr lang="en-IE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E" sz="1200">
                          <a:effectLst/>
                        </a:rPr>
                        <a:t> </a:t>
                      </a:r>
                      <a:endParaRPr lang="en-IE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E" sz="1200">
                          <a:effectLst/>
                        </a:rPr>
                        <a:t> </a:t>
                      </a:r>
                      <a:endParaRPr lang="en-IE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E" sz="1200">
                          <a:effectLst/>
                        </a:rPr>
                        <a:t> </a:t>
                      </a:r>
                      <a:endParaRPr lang="en-IE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E" sz="1200">
                          <a:effectLst/>
                        </a:rPr>
                        <a:t> </a:t>
                      </a:r>
                      <a:endParaRPr lang="en-IE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E" sz="1200">
                          <a:effectLst/>
                        </a:rPr>
                        <a:t> </a:t>
                      </a:r>
                      <a:endParaRPr lang="en-IE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E" sz="1200">
                          <a:effectLst/>
                        </a:rPr>
                        <a:t> </a:t>
                      </a:r>
                      <a:endParaRPr lang="en-IE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E" sz="1200">
                          <a:effectLst/>
                        </a:rPr>
                        <a:t> </a:t>
                      </a:r>
                      <a:endParaRPr lang="en-IE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E" sz="1200">
                          <a:effectLst/>
                        </a:rPr>
                        <a:t> </a:t>
                      </a:r>
                      <a:endParaRPr lang="en-IE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E" sz="1200" dirty="0">
                          <a:effectLst/>
                        </a:rPr>
                        <a:t> </a:t>
                      </a:r>
                      <a:endParaRPr lang="en-IE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E" sz="1200">
                          <a:effectLst/>
                        </a:rPr>
                        <a:t> </a:t>
                      </a:r>
                      <a:endParaRPr lang="en-IE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E" sz="1200" dirty="0">
                          <a:effectLst/>
                        </a:rPr>
                        <a:t> </a:t>
                      </a:r>
                      <a:endParaRPr lang="en-IE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E" sz="1200" dirty="0">
                          <a:effectLst/>
                        </a:rPr>
                        <a:t> </a:t>
                      </a:r>
                      <a:endParaRPr lang="en-IE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E" sz="1200">
                          <a:effectLst/>
                        </a:rPr>
                        <a:t> </a:t>
                      </a:r>
                      <a:endParaRPr lang="en-IE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9285"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E" sz="1200">
                          <a:effectLst/>
                        </a:rPr>
                        <a:t> </a:t>
                      </a:r>
                      <a:endParaRPr lang="en-IE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E" sz="1200">
                          <a:effectLst/>
                        </a:rPr>
                        <a:t> </a:t>
                      </a:r>
                      <a:endParaRPr lang="en-IE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E" sz="1200">
                          <a:effectLst/>
                        </a:rPr>
                        <a:t> </a:t>
                      </a:r>
                      <a:endParaRPr lang="en-IE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E" sz="1200">
                          <a:effectLst/>
                        </a:rPr>
                        <a:t> </a:t>
                      </a:r>
                      <a:endParaRPr lang="en-IE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E" sz="1200">
                          <a:effectLst/>
                        </a:rPr>
                        <a:t> </a:t>
                      </a:r>
                      <a:endParaRPr lang="en-IE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E" sz="1200">
                          <a:effectLst/>
                        </a:rPr>
                        <a:t> </a:t>
                      </a:r>
                      <a:endParaRPr lang="en-IE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E" sz="1200">
                          <a:effectLst/>
                        </a:rPr>
                        <a:t> </a:t>
                      </a:r>
                      <a:endParaRPr lang="en-IE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E" sz="1200">
                          <a:effectLst/>
                        </a:rPr>
                        <a:t> </a:t>
                      </a:r>
                      <a:endParaRPr lang="en-IE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E" sz="1200">
                          <a:effectLst/>
                        </a:rPr>
                        <a:t> </a:t>
                      </a:r>
                      <a:endParaRPr lang="en-IE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E" sz="1200">
                          <a:effectLst/>
                        </a:rPr>
                        <a:t> </a:t>
                      </a:r>
                      <a:endParaRPr lang="en-IE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E" sz="1200">
                          <a:effectLst/>
                        </a:rPr>
                        <a:t> </a:t>
                      </a:r>
                      <a:endParaRPr lang="en-IE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E" sz="1200">
                          <a:effectLst/>
                        </a:rPr>
                        <a:t> </a:t>
                      </a:r>
                      <a:endParaRPr lang="en-IE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E" sz="1200">
                          <a:effectLst/>
                        </a:rPr>
                        <a:t> </a:t>
                      </a:r>
                      <a:endParaRPr lang="en-IE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E" sz="1200">
                          <a:effectLst/>
                        </a:rPr>
                        <a:t> </a:t>
                      </a:r>
                      <a:endParaRPr lang="en-IE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E" sz="1200">
                          <a:effectLst/>
                        </a:rPr>
                        <a:t> </a:t>
                      </a:r>
                      <a:endParaRPr lang="en-IE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E" sz="1200">
                          <a:effectLst/>
                        </a:rPr>
                        <a:t> </a:t>
                      </a:r>
                      <a:endParaRPr lang="en-IE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E" sz="1200">
                          <a:effectLst/>
                        </a:rPr>
                        <a:t> </a:t>
                      </a:r>
                      <a:endParaRPr lang="en-IE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E" sz="1200">
                          <a:effectLst/>
                        </a:rPr>
                        <a:t> </a:t>
                      </a:r>
                      <a:endParaRPr lang="en-IE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E" sz="1200">
                          <a:effectLst/>
                        </a:rPr>
                        <a:t> </a:t>
                      </a:r>
                      <a:endParaRPr lang="en-IE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E" sz="1200">
                          <a:effectLst/>
                        </a:rPr>
                        <a:t> </a:t>
                      </a:r>
                      <a:endParaRPr lang="en-IE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E" sz="1200">
                          <a:effectLst/>
                        </a:rPr>
                        <a:t> </a:t>
                      </a:r>
                      <a:endParaRPr lang="en-IE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E" sz="1200">
                          <a:effectLst/>
                        </a:rPr>
                        <a:t> </a:t>
                      </a:r>
                      <a:endParaRPr lang="en-IE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E" sz="1200" dirty="0">
                          <a:effectLst/>
                        </a:rPr>
                        <a:t> </a:t>
                      </a:r>
                      <a:endParaRPr lang="en-IE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E" sz="1200">
                          <a:effectLst/>
                        </a:rPr>
                        <a:t> </a:t>
                      </a:r>
                      <a:endParaRPr lang="en-IE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E" sz="1200" dirty="0">
                          <a:effectLst/>
                        </a:rPr>
                        <a:t> </a:t>
                      </a:r>
                      <a:endParaRPr lang="en-IE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E" sz="1200">
                          <a:effectLst/>
                        </a:rPr>
                        <a:t> </a:t>
                      </a:r>
                      <a:endParaRPr lang="en-IE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E" sz="1200">
                          <a:effectLst/>
                        </a:rPr>
                        <a:t> </a:t>
                      </a:r>
                      <a:endParaRPr lang="en-IE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E" sz="1200">
                          <a:effectLst/>
                        </a:rPr>
                        <a:t> </a:t>
                      </a:r>
                      <a:endParaRPr lang="en-IE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E" sz="1200">
                          <a:effectLst/>
                        </a:rPr>
                        <a:t> </a:t>
                      </a:r>
                      <a:endParaRPr lang="en-IE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E" sz="1200">
                          <a:effectLst/>
                        </a:rPr>
                        <a:t> </a:t>
                      </a:r>
                      <a:endParaRPr lang="en-IE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E" sz="1200">
                          <a:effectLst/>
                        </a:rPr>
                        <a:t> </a:t>
                      </a:r>
                      <a:endParaRPr lang="en-IE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E" sz="1200">
                          <a:effectLst/>
                        </a:rPr>
                        <a:t> </a:t>
                      </a:r>
                      <a:endParaRPr lang="en-IE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E" sz="1200" dirty="0">
                          <a:effectLst/>
                        </a:rPr>
                        <a:t> </a:t>
                      </a:r>
                      <a:endParaRPr lang="en-IE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E" sz="1200">
                          <a:effectLst/>
                        </a:rPr>
                        <a:t> </a:t>
                      </a:r>
                      <a:endParaRPr lang="en-IE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E" sz="1200">
                          <a:effectLst/>
                        </a:rPr>
                        <a:t> </a:t>
                      </a:r>
                      <a:endParaRPr lang="en-IE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E" sz="1200">
                          <a:effectLst/>
                        </a:rPr>
                        <a:t> </a:t>
                      </a:r>
                      <a:endParaRPr lang="en-IE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E" sz="1200">
                          <a:effectLst/>
                        </a:rPr>
                        <a:t> </a:t>
                      </a:r>
                      <a:endParaRPr lang="en-IE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E" sz="1200">
                          <a:effectLst/>
                        </a:rPr>
                        <a:t> </a:t>
                      </a:r>
                      <a:endParaRPr lang="en-IE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4570"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IE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IE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IE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IE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IE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IE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IE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IE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IE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IE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IE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IE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IE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IE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IE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IE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IE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IE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IE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IE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IE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IE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IE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IE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IE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IE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IE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IE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IE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IE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IE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IE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IE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IE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IE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IE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IE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IE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4570"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IE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IE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IE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IE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IE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IE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IE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IE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IE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IE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IE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IE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IE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IE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IE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IE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IE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IE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IE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IE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IE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IE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IE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IE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IE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IE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IE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IE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IE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IE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IE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IE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IE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IE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IE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IE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IE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IE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4570"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IE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IE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IE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IE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IE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IE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IE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IE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IE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IE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IE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IE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IE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IE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IE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IE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IE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IE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IE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IE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IE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IE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IE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IE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IE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IE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IE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IE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IE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IE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IE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IE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IE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IE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IE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IE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IE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IE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4570"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IE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IE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IE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IE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IE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IE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IE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IE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IE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IE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IE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IE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IE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IE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IE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IE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IE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IE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IE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IE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IE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IE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IE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IE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IE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IE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IE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IE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IE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IE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IE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IE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IE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IE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IE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IE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IE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IE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1482725" y="2601913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-31576"/>
            <a:ext cx="8229600" cy="1143000"/>
          </a:xfrm>
        </p:spPr>
        <p:txBody>
          <a:bodyPr/>
          <a:lstStyle/>
          <a:p>
            <a:pPr lvl="0"/>
            <a:r>
              <a:rPr lang="en-IE" b="1" dirty="0">
                <a:solidFill>
                  <a:srgbClr val="990033"/>
                </a:solidFill>
              </a:rPr>
              <a:t>Student Activity 3A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>
          <a:xfrm>
            <a:off x="457200" y="6448251"/>
            <a:ext cx="2133600" cy="365125"/>
          </a:xfrm>
        </p:spPr>
        <p:txBody>
          <a:bodyPr/>
          <a:lstStyle/>
          <a:p>
            <a:fld id="{5548D4B8-3AF5-4E0D-906B-7F5BB6D2F95E}" type="datetime10">
              <a:rPr lang="en-IE" smtClean="0"/>
              <a:pPr/>
              <a:t>20:59</a:t>
            </a:fld>
            <a:endParaRPr lang="en-IE"/>
          </a:p>
        </p:txBody>
      </p:sp>
      <p:grpSp>
        <p:nvGrpSpPr>
          <p:cNvPr id="11" name="Group 10"/>
          <p:cNvGrpSpPr/>
          <p:nvPr/>
        </p:nvGrpSpPr>
        <p:grpSpPr>
          <a:xfrm>
            <a:off x="8789610" y="404664"/>
            <a:ext cx="8336492" cy="6120680"/>
            <a:chOff x="8789610" y="404664"/>
            <a:chExt cx="8336492" cy="6120680"/>
          </a:xfrm>
        </p:grpSpPr>
        <p:pic>
          <p:nvPicPr>
            <p:cNvPr id="24577" name="Picture 1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9133214" y="620688"/>
              <a:ext cx="7992888" cy="59046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0" name="Rounded Rectangle 9"/>
            <p:cNvSpPr/>
            <p:nvPr/>
          </p:nvSpPr>
          <p:spPr>
            <a:xfrm rot="16200000">
              <a:off x="8159610" y="1034664"/>
              <a:ext cx="1620000" cy="360000"/>
            </a:xfrm>
            <a:prstGeom prst="roundRect">
              <a:avLst/>
            </a:prstGeom>
            <a:solidFill>
              <a:srgbClr val="FDCC33"/>
            </a:solidFill>
            <a:ln w="19050">
              <a:solidFill>
                <a:srgbClr val="9900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ctr"/>
              <a:r>
                <a:rPr lang="en-IE" sz="1400" dirty="0" smtClean="0">
                  <a:solidFill>
                    <a:srgbClr val="990033"/>
                  </a:solidFill>
                </a:rPr>
                <a:t>Lesson interaction</a:t>
              </a:r>
              <a:endParaRPr lang="en-IE" sz="1400" dirty="0">
                <a:solidFill>
                  <a:srgbClr val="990033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35368973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8 7.40741E-7 L -0.93038 7.40741E-7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651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93038 7.40741E-7 L -0.00018 0.00347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6510" y="1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5536" y="908720"/>
            <a:ext cx="8275855" cy="44012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  <a:spcAft>
                <a:spcPts val="1200"/>
              </a:spcAft>
            </a:pPr>
            <a:r>
              <a:rPr lang="en-IE" sz="2400" dirty="0" smtClean="0">
                <a:solidFill>
                  <a:srgbClr val="990033"/>
                </a:solidFill>
                <a:sym typeface="Wingdings 2"/>
              </a:rPr>
              <a:t>S</a:t>
            </a:r>
            <a:r>
              <a:rPr lang="en-IE" sz="2400" dirty="0" smtClean="0">
                <a:solidFill>
                  <a:srgbClr val="990033"/>
                </a:solidFill>
              </a:rPr>
              <a:t>tudent </a:t>
            </a:r>
            <a:r>
              <a:rPr lang="en-IE" sz="2400" dirty="0">
                <a:solidFill>
                  <a:srgbClr val="990033"/>
                </a:solidFill>
              </a:rPr>
              <a:t>Activity </a:t>
            </a:r>
            <a:r>
              <a:rPr lang="en-IE" sz="2400" dirty="0" smtClean="0">
                <a:solidFill>
                  <a:srgbClr val="990033"/>
                </a:solidFill>
              </a:rPr>
              <a:t>1: 	Drawing a Scatter Plot</a:t>
            </a:r>
          </a:p>
          <a:p>
            <a:pPr>
              <a:lnSpc>
                <a:spcPct val="150000"/>
              </a:lnSpc>
              <a:spcAft>
                <a:spcPts val="1200"/>
              </a:spcAft>
            </a:pPr>
            <a:r>
              <a:rPr lang="en-IE" sz="2400" dirty="0" smtClean="0">
                <a:solidFill>
                  <a:srgbClr val="990033"/>
                </a:solidFill>
              </a:rPr>
              <a:t>Student Activity 2: 	</a:t>
            </a:r>
            <a:r>
              <a:rPr lang="en-IE" sz="2400" dirty="0">
                <a:solidFill>
                  <a:srgbClr val="990033"/>
                </a:solidFill>
              </a:rPr>
              <a:t>C</a:t>
            </a:r>
            <a:r>
              <a:rPr lang="en-IE" sz="2400" dirty="0" smtClean="0">
                <a:solidFill>
                  <a:srgbClr val="990033"/>
                </a:solidFill>
              </a:rPr>
              <a:t>orrelation coefficient</a:t>
            </a:r>
          </a:p>
          <a:p>
            <a:r>
              <a:rPr lang="en-IE" sz="2400" dirty="0" smtClean="0">
                <a:solidFill>
                  <a:srgbClr val="990033"/>
                </a:solidFill>
              </a:rPr>
              <a:t>Student Activity 3: 	Interpreting the data and </a:t>
            </a:r>
          </a:p>
          <a:p>
            <a:pPr>
              <a:spcAft>
                <a:spcPts val="1200"/>
              </a:spcAft>
            </a:pPr>
            <a:r>
              <a:rPr lang="en-IE" sz="2400" dirty="0">
                <a:solidFill>
                  <a:srgbClr val="990033"/>
                </a:solidFill>
              </a:rPr>
              <a:t>	</a:t>
            </a:r>
            <a:r>
              <a:rPr lang="en-IE" sz="2400" dirty="0" smtClean="0">
                <a:solidFill>
                  <a:srgbClr val="990033"/>
                </a:solidFill>
              </a:rPr>
              <a:t>		the Correlation Coefficient</a:t>
            </a:r>
          </a:p>
          <a:p>
            <a:r>
              <a:rPr lang="en-IE" sz="2400" dirty="0" smtClean="0">
                <a:solidFill>
                  <a:srgbClr val="990033"/>
                </a:solidFill>
              </a:rPr>
              <a:t>Student Activity 4: 	Calculating the Correlation Coefficient (HL)</a:t>
            </a:r>
          </a:p>
          <a:p>
            <a:r>
              <a:rPr lang="en-IE" sz="2400" dirty="0" smtClean="0">
                <a:solidFill>
                  <a:srgbClr val="990033"/>
                </a:solidFill>
              </a:rPr>
              <a:t>			and Causation (OL)</a:t>
            </a:r>
          </a:p>
          <a:p>
            <a:pPr>
              <a:lnSpc>
                <a:spcPct val="150000"/>
              </a:lnSpc>
              <a:spcAft>
                <a:spcPts val="1200"/>
              </a:spcAft>
            </a:pPr>
            <a:r>
              <a:rPr lang="en-IE" sz="2400" dirty="0" smtClean="0">
                <a:solidFill>
                  <a:srgbClr val="990033"/>
                </a:solidFill>
              </a:rPr>
              <a:t>Student Activity 5: 	Line of Best Fit (HL only)</a:t>
            </a:r>
          </a:p>
          <a:p>
            <a:pPr>
              <a:lnSpc>
                <a:spcPct val="150000"/>
              </a:lnSpc>
              <a:spcAft>
                <a:spcPts val="1200"/>
              </a:spcAft>
            </a:pPr>
            <a:r>
              <a:rPr lang="en-IE" sz="2400" dirty="0" smtClean="0">
                <a:solidFill>
                  <a:srgbClr val="990033"/>
                </a:solidFill>
              </a:rPr>
              <a:t>Student Activity 6: 	Outliers (HL Only)</a:t>
            </a:r>
            <a:endParaRPr lang="en-IE" sz="2400" dirty="0">
              <a:solidFill>
                <a:srgbClr val="990033"/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83568" y="-41032"/>
            <a:ext cx="8229600" cy="1143000"/>
          </a:xfrm>
        </p:spPr>
        <p:txBody>
          <a:bodyPr/>
          <a:lstStyle/>
          <a:p>
            <a:r>
              <a:rPr lang="en-IE" b="1" dirty="0" smtClean="0"/>
              <a:t>INDEX</a:t>
            </a:r>
            <a:endParaRPr lang="en-IE" b="1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175AAB-8F3F-4EAD-B55E-D713576C34DE}" type="datetime10">
              <a:rPr lang="en-IE" smtClean="0"/>
              <a:pPr/>
              <a:t>20:59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xmlns="" val="3293370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87523" y="712589"/>
            <a:ext cx="856895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IE" sz="2000" b="1" dirty="0" smtClean="0">
                <a:solidFill>
                  <a:srgbClr val="990033"/>
                </a:solidFill>
              </a:rPr>
              <a:t>Interpreting the data and the Correlation Coefficient</a:t>
            </a:r>
          </a:p>
          <a:p>
            <a:r>
              <a:rPr lang="en-IE" sz="2000" dirty="0" smtClean="0">
                <a:solidFill>
                  <a:srgbClr val="990033"/>
                </a:solidFill>
              </a:rPr>
              <a:t>An ice cream seller records the maximum daily temperature and the number of ice creams she sells each day. Her results for a period of ten days are shown in the table.</a:t>
            </a:r>
            <a:endParaRPr lang="en-IE" sz="2000" dirty="0">
              <a:solidFill>
                <a:srgbClr val="990033"/>
              </a:solidFill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55676" y="1851943"/>
            <a:ext cx="5832648" cy="839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279770" y="2736381"/>
            <a:ext cx="856895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>
              <a:buAutoNum type="romanLcParenBoth"/>
              <a:tabLst>
                <a:tab pos="530225" algn="l"/>
              </a:tabLst>
            </a:pPr>
            <a:r>
              <a:rPr lang="en-IE" sz="2000" dirty="0" smtClean="0">
                <a:solidFill>
                  <a:srgbClr val="990033"/>
                </a:solidFill>
              </a:rPr>
              <a:t>Display the data in a way that allows you to examine the relationship </a:t>
            </a:r>
          </a:p>
          <a:p>
            <a:pPr marL="514350" indent="-514350">
              <a:tabLst>
                <a:tab pos="530225" algn="l"/>
              </a:tabLst>
            </a:pPr>
            <a:r>
              <a:rPr lang="en-IE" sz="2000" dirty="0" smtClean="0">
                <a:solidFill>
                  <a:srgbClr val="990033"/>
                </a:solidFill>
              </a:rPr>
              <a:t>	between the two variables.</a:t>
            </a:r>
            <a:endParaRPr lang="en-IE" sz="2000" dirty="0">
              <a:solidFill>
                <a:srgbClr val="990033"/>
              </a:solidFill>
            </a:endParaRPr>
          </a:p>
        </p:txBody>
      </p:sp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1482725" y="2601913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-31576"/>
            <a:ext cx="8229600" cy="1143000"/>
          </a:xfrm>
        </p:spPr>
        <p:txBody>
          <a:bodyPr/>
          <a:lstStyle/>
          <a:p>
            <a:pPr lvl="0"/>
            <a:r>
              <a:rPr lang="en-IE" b="1" dirty="0">
                <a:solidFill>
                  <a:srgbClr val="990033"/>
                </a:solidFill>
              </a:rPr>
              <a:t>Student Activity 3A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>
          <a:xfrm>
            <a:off x="457200" y="6448251"/>
            <a:ext cx="2133600" cy="365125"/>
          </a:xfrm>
        </p:spPr>
        <p:txBody>
          <a:bodyPr/>
          <a:lstStyle/>
          <a:p>
            <a:fld id="{5548D4B8-3AF5-4E0D-906B-7F5BB6D2F95E}" type="datetime10">
              <a:rPr lang="en-IE" smtClean="0"/>
              <a:pPr/>
              <a:t>20:59</a:t>
            </a:fld>
            <a:endParaRPr lang="en-IE"/>
          </a:p>
        </p:txBody>
      </p:sp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54068" y="3404976"/>
            <a:ext cx="5235864" cy="324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40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54068" y="3404976"/>
            <a:ext cx="5235864" cy="324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41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54068" y="3404976"/>
            <a:ext cx="5235864" cy="324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8789610" y="404664"/>
            <a:ext cx="8336492" cy="6120680"/>
            <a:chOff x="8789610" y="404664"/>
            <a:chExt cx="8336492" cy="6120680"/>
          </a:xfrm>
        </p:grpSpPr>
        <p:pic>
          <p:nvPicPr>
            <p:cNvPr id="24577" name="Picture 1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9133214" y="620688"/>
              <a:ext cx="7992888" cy="59046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0" name="Rounded Rectangle 9"/>
            <p:cNvSpPr/>
            <p:nvPr/>
          </p:nvSpPr>
          <p:spPr>
            <a:xfrm rot="16200000">
              <a:off x="8159610" y="1034664"/>
              <a:ext cx="1620000" cy="360000"/>
            </a:xfrm>
            <a:prstGeom prst="roundRect">
              <a:avLst/>
            </a:prstGeom>
            <a:solidFill>
              <a:srgbClr val="FDCC33"/>
            </a:solidFill>
            <a:ln w="19050">
              <a:solidFill>
                <a:srgbClr val="9900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ctr"/>
              <a:r>
                <a:rPr lang="en-IE" sz="1400" dirty="0" smtClean="0">
                  <a:solidFill>
                    <a:srgbClr val="990033"/>
                  </a:solidFill>
                </a:rPr>
                <a:t>Lesson interaction</a:t>
              </a:r>
              <a:endParaRPr lang="en-IE" sz="1400" dirty="0">
                <a:solidFill>
                  <a:srgbClr val="990033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30247312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43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8 7.40741E-7 L -0.93038 7.40741E-7 " pathEditMode="relative" rAng="0" ptsTypes="AA">
                                      <p:cBhvr>
                                        <p:cTn id="17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651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93038 7.40741E-7 L -0.00018 0.00347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6510" y="1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87523" y="712589"/>
            <a:ext cx="856895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IE" sz="2000" b="1" dirty="0" smtClean="0">
                <a:solidFill>
                  <a:srgbClr val="990033"/>
                </a:solidFill>
              </a:rPr>
              <a:t>Interpreting the data and the Correlation Coefficient</a:t>
            </a:r>
          </a:p>
          <a:p>
            <a:r>
              <a:rPr lang="en-IE" sz="2000" dirty="0" smtClean="0">
                <a:solidFill>
                  <a:srgbClr val="990033"/>
                </a:solidFill>
              </a:rPr>
              <a:t>An ice cream seller records the maximum daily temperature and the number of ice creams she sells each day. Her results for a period of ten days are shown in the table.</a:t>
            </a:r>
            <a:endParaRPr lang="en-IE" sz="2000" dirty="0">
              <a:solidFill>
                <a:srgbClr val="990033"/>
              </a:solidFill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55676" y="1851943"/>
            <a:ext cx="5832648" cy="839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279770" y="2736381"/>
            <a:ext cx="856895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>
              <a:buAutoNum type="romanLcParenBoth"/>
              <a:tabLst>
                <a:tab pos="530225" algn="l"/>
              </a:tabLst>
            </a:pPr>
            <a:r>
              <a:rPr lang="en-IE" sz="2000" dirty="0" smtClean="0">
                <a:solidFill>
                  <a:srgbClr val="990033"/>
                </a:solidFill>
              </a:rPr>
              <a:t>Display the data in a way that allows you to examine the relationship </a:t>
            </a:r>
          </a:p>
          <a:p>
            <a:pPr marL="514350" indent="-514350">
              <a:tabLst>
                <a:tab pos="530225" algn="l"/>
              </a:tabLst>
            </a:pPr>
            <a:r>
              <a:rPr lang="en-IE" sz="2000" dirty="0" smtClean="0">
                <a:solidFill>
                  <a:srgbClr val="990033"/>
                </a:solidFill>
              </a:rPr>
              <a:t>	between the two variables.</a:t>
            </a:r>
            <a:endParaRPr lang="en-IE" sz="2000" dirty="0">
              <a:solidFill>
                <a:srgbClr val="990033"/>
              </a:solidFill>
            </a:endParaRPr>
          </a:p>
        </p:txBody>
      </p:sp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1482725" y="2601913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-31576"/>
            <a:ext cx="8229600" cy="1143000"/>
          </a:xfrm>
        </p:spPr>
        <p:txBody>
          <a:bodyPr/>
          <a:lstStyle/>
          <a:p>
            <a:pPr lvl="0"/>
            <a:r>
              <a:rPr lang="en-IE" b="1" dirty="0">
                <a:solidFill>
                  <a:srgbClr val="990033"/>
                </a:solidFill>
              </a:rPr>
              <a:t>Student Activity 3A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>
          <a:xfrm>
            <a:off x="457200" y="6448251"/>
            <a:ext cx="2133600" cy="365125"/>
          </a:xfrm>
        </p:spPr>
        <p:txBody>
          <a:bodyPr/>
          <a:lstStyle/>
          <a:p>
            <a:fld id="{5548D4B8-3AF5-4E0D-906B-7F5BB6D2F95E}" type="datetime10">
              <a:rPr lang="en-IE" smtClean="0"/>
              <a:pPr/>
              <a:t>20:59</a:t>
            </a:fld>
            <a:endParaRPr lang="en-IE"/>
          </a:p>
        </p:txBody>
      </p:sp>
      <p:grpSp>
        <p:nvGrpSpPr>
          <p:cNvPr id="11" name="Group 10"/>
          <p:cNvGrpSpPr/>
          <p:nvPr/>
        </p:nvGrpSpPr>
        <p:grpSpPr>
          <a:xfrm>
            <a:off x="8789610" y="404664"/>
            <a:ext cx="8336492" cy="6120680"/>
            <a:chOff x="8789610" y="404664"/>
            <a:chExt cx="8336492" cy="6120680"/>
          </a:xfrm>
        </p:grpSpPr>
        <p:pic>
          <p:nvPicPr>
            <p:cNvPr id="24577" name="Picture 1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9133214" y="620688"/>
              <a:ext cx="7992888" cy="59046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0" name="Rounded Rectangle 9"/>
            <p:cNvSpPr/>
            <p:nvPr/>
          </p:nvSpPr>
          <p:spPr>
            <a:xfrm rot="16200000">
              <a:off x="8159610" y="1034664"/>
              <a:ext cx="1620000" cy="360000"/>
            </a:xfrm>
            <a:prstGeom prst="roundRect">
              <a:avLst/>
            </a:prstGeom>
            <a:solidFill>
              <a:srgbClr val="FDCC33"/>
            </a:solidFill>
            <a:ln w="19050">
              <a:solidFill>
                <a:srgbClr val="9900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ctr"/>
              <a:r>
                <a:rPr lang="en-IE" sz="1400" dirty="0" smtClean="0">
                  <a:solidFill>
                    <a:srgbClr val="990033"/>
                  </a:solidFill>
                </a:rPr>
                <a:t>Lesson interaction</a:t>
              </a:r>
              <a:endParaRPr lang="en-IE" sz="1400" dirty="0">
                <a:solidFill>
                  <a:srgbClr val="990033"/>
                </a:solidFill>
              </a:endParaRPr>
            </a:p>
          </p:txBody>
        </p:sp>
      </p:grpSp>
      <p:pic>
        <p:nvPicPr>
          <p:cNvPr id="28677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25219" y="3444267"/>
            <a:ext cx="5293562" cy="324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8678" name="Picture 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25219" y="3444267"/>
            <a:ext cx="5293562" cy="324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8679" name="Picture 7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25219" y="3444267"/>
            <a:ext cx="5293562" cy="324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Rectangle 8"/>
          <p:cNvSpPr/>
          <p:nvPr/>
        </p:nvSpPr>
        <p:spPr>
          <a:xfrm>
            <a:off x="1942258" y="6469284"/>
            <a:ext cx="180000" cy="180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</p:spTree>
    <p:extLst>
      <p:ext uri="{BB962C8B-B14F-4D97-AF65-F5344CB8AC3E}">
        <p14:creationId xmlns:p14="http://schemas.microsoft.com/office/powerpoint/2010/main" xmlns="" val="24890632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86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86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8 7.40741E-7 L -0.93038 7.40741E-7 " pathEditMode="relative" rAng="0" ptsTypes="AA">
                                      <p:cBhvr>
                                        <p:cTn id="17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651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93038 7.40741E-7 L -0.00018 0.00347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6510" y="1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25302" y="361096"/>
            <a:ext cx="8567178" cy="5324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00050" indent="-400050">
              <a:buAutoNum type="romanLcParenBoth" startAt="2"/>
              <a:tabLst>
                <a:tab pos="530225" algn="l"/>
              </a:tabLst>
            </a:pPr>
            <a:r>
              <a:rPr lang="en-IE" sz="2000" dirty="0" smtClean="0">
                <a:solidFill>
                  <a:srgbClr val="990033"/>
                </a:solidFill>
              </a:rPr>
              <a:t>The </a:t>
            </a:r>
            <a:r>
              <a:rPr lang="en-IE" sz="2000" dirty="0">
                <a:solidFill>
                  <a:srgbClr val="990033"/>
                </a:solidFill>
              </a:rPr>
              <a:t>correlation coefficient here is 0.98. With this in mind and looking at the </a:t>
            </a:r>
            <a:endParaRPr lang="en-IE" sz="2000" dirty="0" smtClean="0">
              <a:solidFill>
                <a:srgbClr val="990033"/>
              </a:solidFill>
            </a:endParaRPr>
          </a:p>
          <a:p>
            <a:pPr>
              <a:tabLst>
                <a:tab pos="530225" algn="l"/>
              </a:tabLst>
            </a:pPr>
            <a:r>
              <a:rPr lang="en-IE" sz="2000" dirty="0" smtClean="0">
                <a:solidFill>
                  <a:srgbClr val="990033"/>
                </a:solidFill>
              </a:rPr>
              <a:t>       Scatter plot </a:t>
            </a:r>
            <a:r>
              <a:rPr lang="en-IE" sz="2000" dirty="0">
                <a:solidFill>
                  <a:srgbClr val="990033"/>
                </a:solidFill>
              </a:rPr>
              <a:t>which of the following statements is correct. Give a reason for </a:t>
            </a:r>
            <a:r>
              <a:rPr lang="en-IE" sz="2000" dirty="0" smtClean="0">
                <a:solidFill>
                  <a:srgbClr val="990033"/>
                </a:solidFill>
              </a:rPr>
              <a:t>    </a:t>
            </a:r>
          </a:p>
          <a:p>
            <a:pPr>
              <a:tabLst>
                <a:tab pos="530225" algn="l"/>
              </a:tabLst>
            </a:pPr>
            <a:r>
              <a:rPr lang="en-IE" sz="2000" dirty="0" smtClean="0">
                <a:solidFill>
                  <a:srgbClr val="990033"/>
                </a:solidFill>
              </a:rPr>
              <a:t>       your </a:t>
            </a:r>
            <a:r>
              <a:rPr lang="en-IE" sz="2000" dirty="0">
                <a:solidFill>
                  <a:srgbClr val="990033"/>
                </a:solidFill>
              </a:rPr>
              <a:t>answer</a:t>
            </a:r>
            <a:r>
              <a:rPr lang="en-IE" sz="2000" dirty="0" smtClean="0">
                <a:solidFill>
                  <a:srgbClr val="990033"/>
                </a:solidFill>
              </a:rPr>
              <a:t>.</a:t>
            </a:r>
            <a:endParaRPr lang="en-IE" sz="2000" dirty="0">
              <a:solidFill>
                <a:srgbClr val="990033"/>
              </a:solidFill>
            </a:endParaRPr>
          </a:p>
          <a:p>
            <a:pPr>
              <a:tabLst>
                <a:tab pos="265113" algn="l"/>
              </a:tabLst>
            </a:pPr>
            <a:r>
              <a:rPr lang="en-IE" sz="2000" dirty="0" smtClean="0">
                <a:solidFill>
                  <a:srgbClr val="990033"/>
                </a:solidFill>
              </a:rPr>
              <a:t>	</a:t>
            </a:r>
            <a:r>
              <a:rPr lang="en-IE" sz="2000" b="1" dirty="0" smtClean="0">
                <a:solidFill>
                  <a:srgbClr val="990033"/>
                </a:solidFill>
              </a:rPr>
              <a:t>A</a:t>
            </a:r>
            <a:r>
              <a:rPr lang="en-IE" sz="2000" b="1" dirty="0">
                <a:solidFill>
                  <a:srgbClr val="990033"/>
                </a:solidFill>
              </a:rPr>
              <a:t>. As the temperature increases ice cream sales increase.</a:t>
            </a:r>
          </a:p>
          <a:p>
            <a:pPr>
              <a:tabLst>
                <a:tab pos="265113" algn="l"/>
              </a:tabLst>
            </a:pPr>
            <a:r>
              <a:rPr lang="en-IE" sz="2000" b="1" dirty="0" smtClean="0">
                <a:solidFill>
                  <a:srgbClr val="990033"/>
                </a:solidFill>
              </a:rPr>
              <a:t>	B</a:t>
            </a:r>
            <a:r>
              <a:rPr lang="en-IE" sz="2000" b="1" dirty="0">
                <a:solidFill>
                  <a:srgbClr val="990033"/>
                </a:solidFill>
              </a:rPr>
              <a:t>. As the temperature increases ice cream sales tend to increase.</a:t>
            </a:r>
          </a:p>
          <a:p>
            <a:pPr>
              <a:tabLst>
                <a:tab pos="265113" algn="l"/>
              </a:tabLst>
            </a:pPr>
            <a:r>
              <a:rPr lang="en-IE" sz="2000" b="1" dirty="0" smtClean="0">
                <a:solidFill>
                  <a:srgbClr val="990033"/>
                </a:solidFill>
              </a:rPr>
              <a:t>	C</a:t>
            </a:r>
            <a:r>
              <a:rPr lang="en-IE" sz="2000" b="1" dirty="0">
                <a:solidFill>
                  <a:srgbClr val="990033"/>
                </a:solidFill>
              </a:rPr>
              <a:t>. There is no evidence of a linear relationship between temperature and ice </a:t>
            </a:r>
            <a:endParaRPr lang="en-IE" sz="2000" b="1" dirty="0" smtClean="0">
              <a:solidFill>
                <a:srgbClr val="990033"/>
              </a:solidFill>
            </a:endParaRPr>
          </a:p>
          <a:p>
            <a:pPr>
              <a:tabLst>
                <a:tab pos="265113" algn="l"/>
              </a:tabLst>
            </a:pPr>
            <a:r>
              <a:rPr lang="en-IE" sz="2000" b="1" dirty="0" smtClean="0">
                <a:solidFill>
                  <a:srgbClr val="990033"/>
                </a:solidFill>
              </a:rPr>
              <a:t>         cream sales</a:t>
            </a:r>
            <a:r>
              <a:rPr lang="en-IE" sz="2000" b="1" dirty="0">
                <a:solidFill>
                  <a:srgbClr val="990033"/>
                </a:solidFill>
              </a:rPr>
              <a:t>.</a:t>
            </a:r>
          </a:p>
          <a:p>
            <a:pPr>
              <a:tabLst>
                <a:tab pos="265113" algn="l"/>
              </a:tabLst>
            </a:pPr>
            <a:r>
              <a:rPr lang="en-IE" sz="2000" b="1" dirty="0" smtClean="0">
                <a:solidFill>
                  <a:srgbClr val="990033"/>
                </a:solidFill>
              </a:rPr>
              <a:t>	D</a:t>
            </a:r>
            <a:r>
              <a:rPr lang="en-IE" sz="2000" b="1" dirty="0">
                <a:solidFill>
                  <a:srgbClr val="990033"/>
                </a:solidFill>
              </a:rPr>
              <a:t>. As the temperature increases ice cream sales decrease.</a:t>
            </a:r>
          </a:p>
          <a:p>
            <a:pPr>
              <a:tabLst>
                <a:tab pos="265113" algn="l"/>
              </a:tabLst>
            </a:pPr>
            <a:r>
              <a:rPr lang="en-IE" sz="2000" b="1" dirty="0" smtClean="0">
                <a:solidFill>
                  <a:srgbClr val="990033"/>
                </a:solidFill>
              </a:rPr>
              <a:t>	E</a:t>
            </a:r>
            <a:r>
              <a:rPr lang="en-IE" sz="2000" b="1" dirty="0">
                <a:solidFill>
                  <a:srgbClr val="990033"/>
                </a:solidFill>
              </a:rPr>
              <a:t>. As the temperature increases ice cream sales tend to decrease</a:t>
            </a:r>
            <a:r>
              <a:rPr lang="en-IE" sz="2000" b="1" dirty="0" smtClean="0">
                <a:solidFill>
                  <a:srgbClr val="990033"/>
                </a:solidFill>
              </a:rPr>
              <a:t>.</a:t>
            </a:r>
          </a:p>
          <a:p>
            <a:endParaRPr lang="en-IE" sz="2000" dirty="0" smtClean="0">
              <a:solidFill>
                <a:srgbClr val="990033"/>
              </a:solidFill>
            </a:endParaRPr>
          </a:p>
          <a:p>
            <a:r>
              <a:rPr lang="en-IE" sz="2000" dirty="0" smtClean="0">
                <a:solidFill>
                  <a:srgbClr val="990033"/>
                </a:solidFill>
              </a:rPr>
              <a:t>Choice:____________________________________________________________</a:t>
            </a:r>
          </a:p>
          <a:p>
            <a:r>
              <a:rPr lang="en-IE" sz="2000" dirty="0" smtClean="0">
                <a:solidFill>
                  <a:srgbClr val="990033"/>
                </a:solidFill>
              </a:rPr>
              <a:t>Reason </a:t>
            </a:r>
            <a:r>
              <a:rPr lang="en-IE" sz="2000" dirty="0">
                <a:solidFill>
                  <a:srgbClr val="990033"/>
                </a:solidFill>
              </a:rPr>
              <a:t>for </a:t>
            </a:r>
            <a:r>
              <a:rPr lang="en-IE" sz="2000" dirty="0" smtClean="0">
                <a:solidFill>
                  <a:srgbClr val="990033"/>
                </a:solidFill>
              </a:rPr>
              <a:t>your answer: _____________________________________________</a:t>
            </a:r>
          </a:p>
          <a:p>
            <a:r>
              <a:rPr lang="en-IE" sz="2000" dirty="0" smtClean="0">
                <a:solidFill>
                  <a:srgbClr val="990033"/>
                </a:solidFill>
              </a:rPr>
              <a:t>__________________________________________________________________</a:t>
            </a:r>
          </a:p>
          <a:p>
            <a:endParaRPr lang="en-IE" sz="2000" dirty="0" smtClean="0">
              <a:solidFill>
                <a:srgbClr val="990033"/>
              </a:solidFill>
            </a:endParaRPr>
          </a:p>
          <a:p>
            <a:pPr marL="514350" indent="-514350">
              <a:buAutoNum type="romanLcParenBoth" startAt="3"/>
            </a:pPr>
            <a:r>
              <a:rPr lang="en-IE" sz="2000" dirty="0" smtClean="0">
                <a:solidFill>
                  <a:srgbClr val="990033"/>
                </a:solidFill>
              </a:rPr>
              <a:t>If </a:t>
            </a:r>
            <a:r>
              <a:rPr lang="en-IE" sz="2000" dirty="0">
                <a:solidFill>
                  <a:srgbClr val="990033"/>
                </a:solidFill>
              </a:rPr>
              <a:t>the correlation coefficient had been 0.4 which of the above </a:t>
            </a:r>
            <a:r>
              <a:rPr lang="en-IE" sz="2000" dirty="0" smtClean="0">
                <a:solidFill>
                  <a:srgbClr val="990033"/>
                </a:solidFill>
              </a:rPr>
              <a:t>statements </a:t>
            </a:r>
            <a:r>
              <a:rPr lang="en-IE" sz="2000" dirty="0">
                <a:solidFill>
                  <a:srgbClr val="990033"/>
                </a:solidFill>
              </a:rPr>
              <a:t>would </a:t>
            </a:r>
            <a:r>
              <a:rPr lang="en-IE" sz="2000" dirty="0" smtClean="0">
                <a:solidFill>
                  <a:srgbClr val="990033"/>
                </a:solidFill>
              </a:rPr>
              <a:t>be correct</a:t>
            </a:r>
            <a:r>
              <a:rPr lang="en-IE" sz="2000" dirty="0">
                <a:solidFill>
                  <a:srgbClr val="990033"/>
                </a:solidFill>
              </a:rPr>
              <a:t>.</a:t>
            </a:r>
          </a:p>
          <a:p>
            <a:pPr marL="514350" indent="-514350"/>
            <a:r>
              <a:rPr lang="en-IE" sz="2000" dirty="0" smtClean="0">
                <a:solidFill>
                  <a:srgbClr val="990033"/>
                </a:solidFill>
              </a:rPr>
              <a:t>Choice:____________________________________________________________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B70B3A-9571-42C1-B10B-A4DEB2D55456}" type="datetime10">
              <a:rPr lang="en-IE" smtClean="0"/>
              <a:pPr/>
              <a:t>20:59</a:t>
            </a:fld>
            <a:endParaRPr lang="en-IE"/>
          </a:p>
        </p:txBody>
      </p:sp>
      <p:grpSp>
        <p:nvGrpSpPr>
          <p:cNvPr id="4" name="Group 3"/>
          <p:cNvGrpSpPr/>
          <p:nvPr/>
        </p:nvGrpSpPr>
        <p:grpSpPr>
          <a:xfrm>
            <a:off x="8789610" y="404664"/>
            <a:ext cx="8336492" cy="6120680"/>
            <a:chOff x="8789610" y="404664"/>
            <a:chExt cx="8336492" cy="6120680"/>
          </a:xfrm>
        </p:grpSpPr>
        <p:pic>
          <p:nvPicPr>
            <p:cNvPr id="5" name="Picture 1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9133214" y="620688"/>
              <a:ext cx="7992888" cy="59046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" name="Rounded Rectangle 5"/>
            <p:cNvSpPr/>
            <p:nvPr/>
          </p:nvSpPr>
          <p:spPr>
            <a:xfrm rot="16200000">
              <a:off x="8159610" y="1034664"/>
              <a:ext cx="1620000" cy="360000"/>
            </a:xfrm>
            <a:prstGeom prst="roundRect">
              <a:avLst/>
            </a:prstGeom>
            <a:solidFill>
              <a:srgbClr val="FDCC33"/>
            </a:solidFill>
            <a:ln w="19050">
              <a:solidFill>
                <a:srgbClr val="9900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ctr"/>
              <a:r>
                <a:rPr lang="en-IE" sz="1400" dirty="0" smtClean="0">
                  <a:solidFill>
                    <a:srgbClr val="990033"/>
                  </a:solidFill>
                </a:rPr>
                <a:t>Lesson interaction</a:t>
              </a:r>
              <a:endParaRPr lang="en-IE" sz="1400" dirty="0">
                <a:solidFill>
                  <a:srgbClr val="990033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15982863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8 7.40741E-7 L -0.93038 7.40741E-7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651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93038 7.40741E-7 L -0.00018 0.00347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6510" y="1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11560" y="1841242"/>
            <a:ext cx="8308684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tabLst>
                <a:tab pos="530225" algn="l"/>
              </a:tabLst>
            </a:pPr>
            <a:r>
              <a:rPr lang="en-IE" sz="2000" dirty="0" smtClean="0">
                <a:solidFill>
                  <a:srgbClr val="990033"/>
                </a:solidFill>
              </a:rPr>
              <a:t>(iii)	If the correlation coefficient had been 0.4 which of the above statements would be correct.</a:t>
            </a:r>
          </a:p>
          <a:p>
            <a:r>
              <a:rPr lang="en-IE" sz="2000" dirty="0" smtClean="0">
                <a:solidFill>
                  <a:srgbClr val="990033"/>
                </a:solidFill>
              </a:rPr>
              <a:t>Choice:________________________________________________________</a:t>
            </a:r>
          </a:p>
          <a:p>
            <a:endParaRPr lang="en-IE" sz="2000" dirty="0" smtClean="0">
              <a:solidFill>
                <a:srgbClr val="990033"/>
              </a:solidFill>
            </a:endParaRPr>
          </a:p>
          <a:p>
            <a:pPr>
              <a:tabLst>
                <a:tab pos="530225" algn="l"/>
              </a:tabLst>
            </a:pPr>
            <a:r>
              <a:rPr lang="en-IE" sz="2000" dirty="0" smtClean="0">
                <a:solidFill>
                  <a:srgbClr val="990033"/>
                </a:solidFill>
              </a:rPr>
              <a:t>(iv)	If the correlation coefficient had been -0.7 which of the above statements would be correct?</a:t>
            </a:r>
          </a:p>
          <a:p>
            <a:r>
              <a:rPr lang="en-IE" sz="2000" dirty="0" smtClean="0">
                <a:solidFill>
                  <a:srgbClr val="990033"/>
                </a:solidFill>
              </a:rPr>
              <a:t>Choice: ________________________________________________________</a:t>
            </a:r>
          </a:p>
          <a:p>
            <a:endParaRPr lang="en-IE" sz="2000" dirty="0" smtClean="0">
              <a:solidFill>
                <a:srgbClr val="990033"/>
              </a:solidFill>
            </a:endParaRPr>
          </a:p>
          <a:p>
            <a:pPr>
              <a:tabLst>
                <a:tab pos="530225" algn="l"/>
              </a:tabLst>
            </a:pPr>
            <a:r>
              <a:rPr lang="en-IE" sz="2000" dirty="0" smtClean="0">
                <a:solidFill>
                  <a:srgbClr val="990033"/>
                </a:solidFill>
              </a:rPr>
              <a:t>(v)	Identify two statements that are always incorrect no matter what the value of the correlation coefficient is. Give a reason for your answer.</a:t>
            </a:r>
          </a:p>
          <a:p>
            <a:r>
              <a:rPr lang="en-IE" sz="2000" dirty="0" smtClean="0">
                <a:solidFill>
                  <a:srgbClr val="990033"/>
                </a:solidFill>
              </a:rPr>
              <a:t>Choices:_________________________________________________________</a:t>
            </a:r>
          </a:p>
          <a:p>
            <a:r>
              <a:rPr lang="en-IE" sz="2000" dirty="0" smtClean="0">
                <a:solidFill>
                  <a:srgbClr val="990033"/>
                </a:solidFill>
              </a:rPr>
              <a:t>Reason for you’re answer: __________________________________________</a:t>
            </a:r>
          </a:p>
          <a:p>
            <a:r>
              <a:rPr lang="en-IE" sz="2000" dirty="0" smtClean="0">
                <a:solidFill>
                  <a:srgbClr val="990033"/>
                </a:solidFill>
              </a:rPr>
              <a:t>_______________________________________________________________</a:t>
            </a:r>
            <a:endParaRPr lang="en-IE" sz="2000" dirty="0">
              <a:solidFill>
                <a:srgbClr val="990033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67544" y="332656"/>
            <a:ext cx="8613196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E" dirty="0" smtClean="0">
                <a:solidFill>
                  <a:srgbClr val="990033"/>
                </a:solidFill>
              </a:rPr>
              <a:t>A. As the temperature increases ice cream sales increase.</a:t>
            </a:r>
          </a:p>
          <a:p>
            <a:r>
              <a:rPr lang="en-IE" dirty="0" smtClean="0">
                <a:solidFill>
                  <a:srgbClr val="990033"/>
                </a:solidFill>
              </a:rPr>
              <a:t>B. As the temperature increases ice cream sales tend to increase.</a:t>
            </a:r>
          </a:p>
          <a:p>
            <a:r>
              <a:rPr lang="en-IE" dirty="0" smtClean="0">
                <a:solidFill>
                  <a:srgbClr val="990033"/>
                </a:solidFill>
              </a:rPr>
              <a:t>C. There is no evidence of a linear relationship between temperature and ice cream sales.</a:t>
            </a:r>
          </a:p>
          <a:p>
            <a:r>
              <a:rPr lang="en-IE" dirty="0" smtClean="0">
                <a:solidFill>
                  <a:srgbClr val="990033"/>
                </a:solidFill>
              </a:rPr>
              <a:t>D. As the temperature increases ice cream sales decrease.</a:t>
            </a:r>
          </a:p>
          <a:p>
            <a:r>
              <a:rPr lang="en-IE" dirty="0" smtClean="0">
                <a:solidFill>
                  <a:srgbClr val="990033"/>
                </a:solidFill>
              </a:rPr>
              <a:t>E. As the temperature increases ice cream sales tend to decrease.</a:t>
            </a:r>
            <a:endParaRPr lang="en-IE" dirty="0">
              <a:solidFill>
                <a:srgbClr val="990033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9A607-BA9C-411C-91B6-E2235C3EF1BB}" type="datetime10">
              <a:rPr lang="en-IE" smtClean="0"/>
              <a:pPr/>
              <a:t>20:59</a:t>
            </a:fld>
            <a:endParaRPr lang="en-IE"/>
          </a:p>
        </p:txBody>
      </p:sp>
      <p:grpSp>
        <p:nvGrpSpPr>
          <p:cNvPr id="5" name="Group 4"/>
          <p:cNvGrpSpPr/>
          <p:nvPr/>
        </p:nvGrpSpPr>
        <p:grpSpPr>
          <a:xfrm>
            <a:off x="8789610" y="404664"/>
            <a:ext cx="8336492" cy="6120680"/>
            <a:chOff x="8789610" y="404664"/>
            <a:chExt cx="8336492" cy="6120680"/>
          </a:xfrm>
        </p:grpSpPr>
        <p:pic>
          <p:nvPicPr>
            <p:cNvPr id="6" name="Picture 1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9133214" y="620688"/>
              <a:ext cx="7992888" cy="59046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" name="Rounded Rectangle 6"/>
            <p:cNvSpPr/>
            <p:nvPr/>
          </p:nvSpPr>
          <p:spPr>
            <a:xfrm rot="16200000">
              <a:off x="8159610" y="1034664"/>
              <a:ext cx="1620000" cy="360000"/>
            </a:xfrm>
            <a:prstGeom prst="roundRect">
              <a:avLst/>
            </a:prstGeom>
            <a:solidFill>
              <a:srgbClr val="FDCC33"/>
            </a:solidFill>
            <a:ln w="19050">
              <a:solidFill>
                <a:srgbClr val="9900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ctr"/>
              <a:r>
                <a:rPr lang="en-IE" sz="1400" dirty="0" smtClean="0">
                  <a:solidFill>
                    <a:srgbClr val="990033"/>
                  </a:solidFill>
                </a:rPr>
                <a:t>Lesson interaction</a:t>
              </a:r>
              <a:endParaRPr lang="en-IE" sz="1400" dirty="0">
                <a:solidFill>
                  <a:srgbClr val="990033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38288497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8 7.40741E-7 L -0.93038 7.40741E-7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651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93038 7.40741E-7 L -0.00018 0.00347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6510" y="1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67544" y="836712"/>
            <a:ext cx="8280920" cy="54784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IE" sz="2000" b="1" dirty="0" smtClean="0">
                <a:solidFill>
                  <a:srgbClr val="990033"/>
                </a:solidFill>
              </a:rPr>
              <a:t>Interpreting the data and the Correlation Coefficient</a:t>
            </a:r>
          </a:p>
          <a:p>
            <a:r>
              <a:rPr lang="en-IE" sz="2000" dirty="0" smtClean="0">
                <a:solidFill>
                  <a:srgbClr val="990033"/>
                </a:solidFill>
              </a:rPr>
              <a:t>Here are the results of some other research with their correlation coefficients:</a:t>
            </a:r>
          </a:p>
          <a:p>
            <a:r>
              <a:rPr lang="en-IE" sz="2000" dirty="0" smtClean="0">
                <a:solidFill>
                  <a:srgbClr val="990033"/>
                </a:solidFill>
              </a:rPr>
              <a:t>Pick the appropriate statement for each survey and give a reason for your answer.</a:t>
            </a:r>
          </a:p>
          <a:p>
            <a:pPr>
              <a:tabLst>
                <a:tab pos="354013" algn="l"/>
              </a:tabLst>
            </a:pPr>
            <a:r>
              <a:rPr lang="en-IE" sz="2000" dirty="0" smtClean="0">
                <a:solidFill>
                  <a:srgbClr val="990033"/>
                </a:solidFill>
              </a:rPr>
              <a:t>1. 	In a survey the correlation coefficient between engine size and fuel economy was found to be -0.9.</a:t>
            </a:r>
          </a:p>
          <a:p>
            <a:pPr marL="530225"/>
            <a:r>
              <a:rPr lang="en-IE" dirty="0" smtClean="0">
                <a:solidFill>
                  <a:srgbClr val="990033"/>
                </a:solidFill>
              </a:rPr>
              <a:t>A. As the engine size increases fuel efficiency increases.</a:t>
            </a:r>
          </a:p>
          <a:p>
            <a:pPr marL="530225"/>
            <a:r>
              <a:rPr lang="en-IE" dirty="0" smtClean="0">
                <a:solidFill>
                  <a:srgbClr val="990033"/>
                </a:solidFill>
              </a:rPr>
              <a:t>B. As the engine size increases fuel efficiency tends to increase.</a:t>
            </a:r>
          </a:p>
          <a:p>
            <a:pPr marL="530225"/>
            <a:r>
              <a:rPr lang="en-IE" dirty="0" smtClean="0">
                <a:solidFill>
                  <a:srgbClr val="990033"/>
                </a:solidFill>
              </a:rPr>
              <a:t>C. There is no evidence of a linear relationship between engine size and fuel efficiency.</a:t>
            </a:r>
          </a:p>
          <a:p>
            <a:pPr marL="530225"/>
            <a:r>
              <a:rPr lang="en-IE" dirty="0" smtClean="0">
                <a:solidFill>
                  <a:srgbClr val="990033"/>
                </a:solidFill>
              </a:rPr>
              <a:t>D. As the engine size increases fuel efficiency decreases.</a:t>
            </a:r>
          </a:p>
          <a:p>
            <a:pPr marL="530225"/>
            <a:r>
              <a:rPr lang="en-IE" dirty="0" smtClean="0">
                <a:solidFill>
                  <a:srgbClr val="990033"/>
                </a:solidFill>
              </a:rPr>
              <a:t>E. As the engine size increases fuel efficiency tends to decrease.</a:t>
            </a:r>
          </a:p>
          <a:p>
            <a:r>
              <a:rPr lang="en-IE" sz="2000" dirty="0" smtClean="0">
                <a:solidFill>
                  <a:srgbClr val="990033"/>
                </a:solidFill>
              </a:rPr>
              <a:t>Choices: _______________________________________________________</a:t>
            </a:r>
          </a:p>
          <a:p>
            <a:endParaRPr lang="en-IE" sz="1000" dirty="0" smtClean="0">
              <a:solidFill>
                <a:srgbClr val="990033"/>
              </a:solidFill>
            </a:endParaRPr>
          </a:p>
          <a:p>
            <a:r>
              <a:rPr lang="en-IE" sz="2000" dirty="0" smtClean="0">
                <a:solidFill>
                  <a:srgbClr val="990033"/>
                </a:solidFill>
              </a:rPr>
              <a:t>Reason for your answer: ___________________________________________</a:t>
            </a:r>
          </a:p>
          <a:p>
            <a:r>
              <a:rPr lang="en-IE" sz="2000" dirty="0" smtClean="0">
                <a:solidFill>
                  <a:srgbClr val="990033"/>
                </a:solidFill>
              </a:rPr>
              <a:t>_______________________________________________________________</a:t>
            </a:r>
          </a:p>
          <a:p>
            <a:r>
              <a:rPr lang="en-IE" sz="2000" dirty="0" smtClean="0">
                <a:solidFill>
                  <a:srgbClr val="990033"/>
                </a:solidFill>
              </a:rPr>
              <a:t>2. In a survey the correlation between the numbers of hours per week students spent studying and their performance in an exam was 0.7.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-27384"/>
            <a:ext cx="8229600" cy="1143000"/>
          </a:xfrm>
        </p:spPr>
        <p:txBody>
          <a:bodyPr/>
          <a:lstStyle/>
          <a:p>
            <a:pPr lvl="0"/>
            <a:r>
              <a:rPr lang="en-IE" b="1" dirty="0">
                <a:solidFill>
                  <a:srgbClr val="990033"/>
                </a:solidFill>
              </a:rPr>
              <a:t>Student Activity 3B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969205-B790-4F1D-828F-B77220A5C071}" type="datetime10">
              <a:rPr lang="en-IE" smtClean="0"/>
              <a:pPr/>
              <a:t>20:59</a:t>
            </a:fld>
            <a:endParaRPr lang="en-IE"/>
          </a:p>
        </p:txBody>
      </p:sp>
      <p:grpSp>
        <p:nvGrpSpPr>
          <p:cNvPr id="10" name="Group 9"/>
          <p:cNvGrpSpPr/>
          <p:nvPr/>
        </p:nvGrpSpPr>
        <p:grpSpPr>
          <a:xfrm>
            <a:off x="8789610" y="404664"/>
            <a:ext cx="8336492" cy="6120680"/>
            <a:chOff x="8789610" y="404664"/>
            <a:chExt cx="8336492" cy="6120680"/>
          </a:xfrm>
        </p:grpSpPr>
        <p:pic>
          <p:nvPicPr>
            <p:cNvPr id="11" name="Picture 1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9133214" y="620688"/>
              <a:ext cx="7992888" cy="59046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2" name="Rounded Rectangle 11"/>
            <p:cNvSpPr/>
            <p:nvPr/>
          </p:nvSpPr>
          <p:spPr>
            <a:xfrm rot="16200000">
              <a:off x="8159610" y="1034664"/>
              <a:ext cx="1620000" cy="360000"/>
            </a:xfrm>
            <a:prstGeom prst="roundRect">
              <a:avLst/>
            </a:prstGeom>
            <a:solidFill>
              <a:srgbClr val="FDCC33"/>
            </a:solidFill>
            <a:ln w="19050">
              <a:solidFill>
                <a:srgbClr val="9900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ctr"/>
              <a:r>
                <a:rPr lang="en-IE" sz="1400" dirty="0" smtClean="0">
                  <a:solidFill>
                    <a:srgbClr val="990033"/>
                  </a:solidFill>
                </a:rPr>
                <a:t>Lesson interaction</a:t>
              </a:r>
              <a:endParaRPr lang="en-IE" sz="1400" dirty="0">
                <a:solidFill>
                  <a:srgbClr val="990033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28932586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8 7.40741E-7 L -0.93038 7.40741E-7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651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93038 7.40741E-7 L -0.00018 0.00347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6510" y="1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11560" y="476672"/>
            <a:ext cx="8064896" cy="54168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E" sz="2000" dirty="0" smtClean="0">
                <a:solidFill>
                  <a:srgbClr val="990033"/>
                </a:solidFill>
              </a:rPr>
              <a:t>2. In a survey the correlation between the numbers of hours per week students spent studying and their performance in an exam was 0.7.</a:t>
            </a:r>
          </a:p>
          <a:p>
            <a:endParaRPr lang="en-IE" sz="2000" dirty="0" smtClean="0">
              <a:solidFill>
                <a:srgbClr val="990033"/>
              </a:solidFill>
            </a:endParaRPr>
          </a:p>
          <a:p>
            <a:pPr marL="265113">
              <a:spcAft>
                <a:spcPts val="600"/>
              </a:spcAft>
            </a:pPr>
            <a:r>
              <a:rPr lang="en-IE" dirty="0" smtClean="0">
                <a:solidFill>
                  <a:srgbClr val="990033"/>
                </a:solidFill>
              </a:rPr>
              <a:t>A. As the number of hours spent studying increases student exam performance increases.</a:t>
            </a:r>
          </a:p>
          <a:p>
            <a:pPr marL="265113">
              <a:spcAft>
                <a:spcPts val="600"/>
              </a:spcAft>
            </a:pPr>
            <a:r>
              <a:rPr lang="en-IE" dirty="0" smtClean="0">
                <a:solidFill>
                  <a:srgbClr val="990033"/>
                </a:solidFill>
              </a:rPr>
              <a:t>B. As the number of hours spent studying increases student exam performance tends to increase.</a:t>
            </a:r>
          </a:p>
          <a:p>
            <a:pPr marL="265113">
              <a:spcAft>
                <a:spcPts val="600"/>
              </a:spcAft>
            </a:pPr>
            <a:r>
              <a:rPr lang="en-IE" dirty="0" smtClean="0">
                <a:solidFill>
                  <a:srgbClr val="990033"/>
                </a:solidFill>
              </a:rPr>
              <a:t>C. There is no evidence of a linear relationship between the number of hours spent studying and student exam performance.</a:t>
            </a:r>
          </a:p>
          <a:p>
            <a:pPr marL="265113">
              <a:spcAft>
                <a:spcPts val="600"/>
              </a:spcAft>
            </a:pPr>
            <a:r>
              <a:rPr lang="en-IE" dirty="0" smtClean="0">
                <a:solidFill>
                  <a:srgbClr val="990033"/>
                </a:solidFill>
              </a:rPr>
              <a:t>D. As the number of hours spent studying increases student exam performance decreases.</a:t>
            </a:r>
          </a:p>
          <a:p>
            <a:pPr marL="265113">
              <a:spcAft>
                <a:spcPts val="600"/>
              </a:spcAft>
            </a:pPr>
            <a:r>
              <a:rPr lang="en-IE" dirty="0" smtClean="0">
                <a:solidFill>
                  <a:srgbClr val="990033"/>
                </a:solidFill>
              </a:rPr>
              <a:t>E. As the number of hours spent studying increases student exam performance tends to decrease.</a:t>
            </a:r>
          </a:p>
          <a:p>
            <a:endParaRPr lang="en-IE" sz="1100" dirty="0" smtClean="0">
              <a:solidFill>
                <a:srgbClr val="990033"/>
              </a:solidFill>
            </a:endParaRPr>
          </a:p>
          <a:p>
            <a:r>
              <a:rPr lang="en-IE" sz="2000" dirty="0" smtClean="0">
                <a:solidFill>
                  <a:srgbClr val="990033"/>
                </a:solidFill>
              </a:rPr>
              <a:t>Choices: ______________________________________________________</a:t>
            </a:r>
          </a:p>
          <a:p>
            <a:endParaRPr lang="en-IE" sz="1000" dirty="0" smtClean="0">
              <a:solidFill>
                <a:srgbClr val="990033"/>
              </a:solidFill>
            </a:endParaRPr>
          </a:p>
          <a:p>
            <a:r>
              <a:rPr lang="en-IE" sz="2000" dirty="0" smtClean="0">
                <a:solidFill>
                  <a:srgbClr val="990033"/>
                </a:solidFill>
              </a:rPr>
              <a:t>Reason for your answer: _________________________________________</a:t>
            </a:r>
          </a:p>
          <a:p>
            <a:r>
              <a:rPr lang="en-IE" sz="2000" dirty="0" smtClean="0">
                <a:solidFill>
                  <a:srgbClr val="990033"/>
                </a:solidFill>
              </a:rPr>
              <a:t>_____________________________________________________________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8441A9-1022-4F37-A59E-3D4154F17AC2}" type="datetime10">
              <a:rPr lang="en-IE" smtClean="0"/>
              <a:pPr/>
              <a:t>20:59</a:t>
            </a:fld>
            <a:endParaRPr lang="en-IE"/>
          </a:p>
        </p:txBody>
      </p:sp>
      <p:grpSp>
        <p:nvGrpSpPr>
          <p:cNvPr id="10" name="Group 9"/>
          <p:cNvGrpSpPr/>
          <p:nvPr/>
        </p:nvGrpSpPr>
        <p:grpSpPr>
          <a:xfrm>
            <a:off x="8789610" y="404664"/>
            <a:ext cx="8336492" cy="6120680"/>
            <a:chOff x="8789610" y="404664"/>
            <a:chExt cx="8336492" cy="6120680"/>
          </a:xfrm>
        </p:grpSpPr>
        <p:pic>
          <p:nvPicPr>
            <p:cNvPr id="11" name="Picture 1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9133214" y="620688"/>
              <a:ext cx="7992888" cy="59046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2" name="Rounded Rectangle 11"/>
            <p:cNvSpPr/>
            <p:nvPr/>
          </p:nvSpPr>
          <p:spPr>
            <a:xfrm rot="16200000">
              <a:off x="8159610" y="1034664"/>
              <a:ext cx="1620000" cy="360000"/>
            </a:xfrm>
            <a:prstGeom prst="roundRect">
              <a:avLst/>
            </a:prstGeom>
            <a:solidFill>
              <a:srgbClr val="FDCC33"/>
            </a:solidFill>
            <a:ln w="19050">
              <a:solidFill>
                <a:srgbClr val="9900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ctr"/>
              <a:r>
                <a:rPr lang="en-IE" sz="1400" dirty="0" smtClean="0">
                  <a:solidFill>
                    <a:srgbClr val="990033"/>
                  </a:solidFill>
                </a:rPr>
                <a:t>Lesson interaction</a:t>
              </a:r>
              <a:endParaRPr lang="en-IE" sz="1400" dirty="0">
                <a:solidFill>
                  <a:srgbClr val="990033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32300979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8 7.40741E-7 L -0.93038 7.40741E-7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651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93038 7.40741E-7 L -0.00018 0.00347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6510" y="1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95536" y="764704"/>
            <a:ext cx="8352928" cy="45089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IE" sz="2000" b="1" dirty="0" smtClean="0">
                <a:solidFill>
                  <a:srgbClr val="990033"/>
                </a:solidFill>
              </a:rPr>
              <a:t>Interpreting </a:t>
            </a:r>
            <a:r>
              <a:rPr lang="en-IE" sz="2000" b="1" dirty="0">
                <a:solidFill>
                  <a:srgbClr val="990033"/>
                </a:solidFill>
              </a:rPr>
              <a:t>the data and</a:t>
            </a:r>
          </a:p>
          <a:p>
            <a:pPr algn="ctr"/>
            <a:r>
              <a:rPr lang="en-IE" sz="2000" b="1" dirty="0">
                <a:solidFill>
                  <a:srgbClr val="990033"/>
                </a:solidFill>
              </a:rPr>
              <a:t>the Correlation Coefficient</a:t>
            </a:r>
          </a:p>
          <a:p>
            <a:r>
              <a:rPr lang="en-IE" sz="2000" dirty="0">
                <a:solidFill>
                  <a:srgbClr val="990033"/>
                </a:solidFill>
              </a:rPr>
              <a:t>Here are the results of some other research with their correlation coefficients:</a:t>
            </a:r>
          </a:p>
          <a:p>
            <a:pPr marL="400050" indent="-400050">
              <a:buAutoNum type="romanLcParenBoth"/>
              <a:tabLst>
                <a:tab pos="354013" algn="l"/>
              </a:tabLst>
            </a:pPr>
            <a:r>
              <a:rPr lang="en-IE" sz="2000" dirty="0" smtClean="0">
                <a:solidFill>
                  <a:srgbClr val="990033"/>
                </a:solidFill>
              </a:rPr>
              <a:t>In </a:t>
            </a:r>
            <a:r>
              <a:rPr lang="en-IE" sz="2000" dirty="0">
                <a:solidFill>
                  <a:srgbClr val="990033"/>
                </a:solidFill>
              </a:rPr>
              <a:t>a survey the correlation between the heights of male students and their </a:t>
            </a:r>
            <a:r>
              <a:rPr lang="en-IE" sz="2000" dirty="0" smtClean="0">
                <a:solidFill>
                  <a:srgbClr val="990033"/>
                </a:solidFill>
              </a:rPr>
              <a:t>shoe sizes </a:t>
            </a:r>
            <a:r>
              <a:rPr lang="en-IE" sz="2000" dirty="0">
                <a:solidFill>
                  <a:srgbClr val="990033"/>
                </a:solidFill>
              </a:rPr>
              <a:t>was -0.01</a:t>
            </a:r>
            <a:r>
              <a:rPr lang="en-IE" sz="2000" dirty="0" smtClean="0">
                <a:solidFill>
                  <a:srgbClr val="990033"/>
                </a:solidFill>
              </a:rPr>
              <a:t>.</a:t>
            </a:r>
          </a:p>
          <a:p>
            <a:pPr>
              <a:tabLst>
                <a:tab pos="354013" algn="l"/>
              </a:tabLst>
            </a:pPr>
            <a:endParaRPr lang="en-IE" sz="700" dirty="0">
              <a:solidFill>
                <a:srgbClr val="990033"/>
              </a:solidFill>
            </a:endParaRPr>
          </a:p>
          <a:p>
            <a:pPr marL="514350" indent="-514350">
              <a:tabLst>
                <a:tab pos="354013" algn="l"/>
              </a:tabLst>
            </a:pPr>
            <a:r>
              <a:rPr lang="en-IE" sz="2000" dirty="0" smtClean="0">
                <a:solidFill>
                  <a:srgbClr val="990033"/>
                </a:solidFill>
              </a:rPr>
              <a:t>(ii)   In </a:t>
            </a:r>
            <a:r>
              <a:rPr lang="en-IE" sz="2000" dirty="0">
                <a:solidFill>
                  <a:srgbClr val="990033"/>
                </a:solidFill>
              </a:rPr>
              <a:t>the 1960’s the U.S. army undertook research into the relationship </a:t>
            </a:r>
            <a:endParaRPr lang="en-IE" sz="2000" dirty="0" smtClean="0">
              <a:solidFill>
                <a:srgbClr val="990033"/>
              </a:solidFill>
            </a:endParaRPr>
          </a:p>
          <a:p>
            <a:pPr marL="354013" indent="-354013">
              <a:tabLst>
                <a:tab pos="354013" algn="l"/>
              </a:tabLst>
            </a:pPr>
            <a:r>
              <a:rPr lang="en-IE" sz="2000" dirty="0" smtClean="0">
                <a:solidFill>
                  <a:srgbClr val="990033"/>
                </a:solidFill>
              </a:rPr>
              <a:t>       between a man’s </a:t>
            </a:r>
            <a:r>
              <a:rPr lang="en-IE" sz="2000" dirty="0">
                <a:solidFill>
                  <a:srgbClr val="990033"/>
                </a:solidFill>
              </a:rPr>
              <a:t>height and the chances of him receiving a promotion. </a:t>
            </a:r>
            <a:r>
              <a:rPr lang="en-IE" sz="2000" dirty="0" smtClean="0">
                <a:solidFill>
                  <a:srgbClr val="990033"/>
                </a:solidFill>
              </a:rPr>
              <a:t>The results </a:t>
            </a:r>
            <a:r>
              <a:rPr lang="en-IE" sz="2000" dirty="0">
                <a:solidFill>
                  <a:srgbClr val="990033"/>
                </a:solidFill>
              </a:rPr>
              <a:t>showed </a:t>
            </a:r>
            <a:r>
              <a:rPr lang="en-IE" sz="2000" dirty="0" smtClean="0">
                <a:solidFill>
                  <a:srgbClr val="990033"/>
                </a:solidFill>
              </a:rPr>
              <a:t>that the </a:t>
            </a:r>
            <a:r>
              <a:rPr lang="en-IE" sz="2000" dirty="0">
                <a:solidFill>
                  <a:srgbClr val="990033"/>
                </a:solidFill>
              </a:rPr>
              <a:t>correlation between a man’s height and his chance of promotion was 0.8</a:t>
            </a:r>
            <a:r>
              <a:rPr lang="en-IE" sz="2000" dirty="0" smtClean="0">
                <a:solidFill>
                  <a:srgbClr val="990033"/>
                </a:solidFill>
              </a:rPr>
              <a:t>.  Pretend </a:t>
            </a:r>
            <a:r>
              <a:rPr lang="en-IE" sz="2000" dirty="0">
                <a:solidFill>
                  <a:srgbClr val="990033"/>
                </a:solidFill>
              </a:rPr>
              <a:t>you are a journalist, write a sentence based on the value of the </a:t>
            </a:r>
            <a:r>
              <a:rPr lang="en-IE" sz="2000" dirty="0" smtClean="0">
                <a:solidFill>
                  <a:srgbClr val="990033"/>
                </a:solidFill>
              </a:rPr>
              <a:t>correlation coefficients </a:t>
            </a:r>
            <a:r>
              <a:rPr lang="en-IE" sz="2000" dirty="0">
                <a:solidFill>
                  <a:srgbClr val="990033"/>
                </a:solidFill>
              </a:rPr>
              <a:t>in (</a:t>
            </a:r>
            <a:r>
              <a:rPr lang="en-IE" sz="2000" dirty="0" err="1">
                <a:solidFill>
                  <a:srgbClr val="990033"/>
                </a:solidFill>
              </a:rPr>
              <a:t>i</a:t>
            </a:r>
            <a:r>
              <a:rPr lang="en-IE" sz="2000" dirty="0">
                <a:solidFill>
                  <a:srgbClr val="990033"/>
                </a:solidFill>
              </a:rPr>
              <a:t>) and (ii) above.</a:t>
            </a:r>
          </a:p>
          <a:p>
            <a:r>
              <a:rPr lang="en-IE" sz="2000" dirty="0" smtClean="0">
                <a:solidFill>
                  <a:srgbClr val="990033"/>
                </a:solidFill>
              </a:rPr>
              <a:t>________________________________________________________________________________________________________________________________________________________________________________________________________________________________________________________________</a:t>
            </a:r>
            <a:endParaRPr lang="en-IE" sz="2000" dirty="0">
              <a:solidFill>
                <a:srgbClr val="990033"/>
              </a:solidFill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/>
            <a:r>
              <a:rPr lang="en-IE" b="1" dirty="0">
                <a:solidFill>
                  <a:srgbClr val="990033"/>
                </a:solidFill>
              </a:rPr>
              <a:t>Student Activity 3C</a:t>
            </a:r>
            <a:br>
              <a:rPr lang="en-IE" b="1" dirty="0">
                <a:solidFill>
                  <a:srgbClr val="990033"/>
                </a:solidFill>
              </a:rPr>
            </a:br>
            <a:endParaRPr lang="en-IE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2ABB42-B1C2-4EC9-8097-82B04868FB48}" type="datetime10">
              <a:rPr lang="en-IE" smtClean="0"/>
              <a:pPr/>
              <a:t>20:59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xmlns="" val="4073822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67544" y="980728"/>
            <a:ext cx="8136904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IE" sz="2000" b="1" dirty="0" smtClean="0">
                <a:solidFill>
                  <a:srgbClr val="990033"/>
                </a:solidFill>
              </a:rPr>
              <a:t>Calculating the Correlation Coefficient (HL)</a:t>
            </a:r>
          </a:p>
          <a:p>
            <a:pPr algn="ctr"/>
            <a:r>
              <a:rPr lang="en-IE" sz="2000" b="1" dirty="0" smtClean="0">
                <a:solidFill>
                  <a:srgbClr val="990033"/>
                </a:solidFill>
              </a:rPr>
              <a:t>and Causation (OL)</a:t>
            </a:r>
          </a:p>
          <a:p>
            <a:pPr algn="just"/>
            <a:r>
              <a:rPr lang="en-IE" sz="2000" dirty="0" smtClean="0">
                <a:solidFill>
                  <a:srgbClr val="990033"/>
                </a:solidFill>
              </a:rPr>
              <a:t>For each of the following sets of data calculate the correlation coefficient and write a conclusion.</a:t>
            </a:r>
          </a:p>
          <a:p>
            <a:pPr algn="just"/>
            <a:endParaRPr lang="en-IE" sz="2000" dirty="0" smtClean="0">
              <a:solidFill>
                <a:srgbClr val="990033"/>
              </a:solidFill>
            </a:endParaRPr>
          </a:p>
          <a:p>
            <a:pPr algn="just"/>
            <a:r>
              <a:rPr lang="en-IE" sz="2000" dirty="0" smtClean="0">
                <a:solidFill>
                  <a:srgbClr val="990033"/>
                </a:solidFill>
              </a:rPr>
              <a:t>Note: In some of the surveys below there are strong correlations but this does not always imply causation. In some cases there may be a lurking variable that can explain the strong correlation. For example in the last 10 years there is a strong positive correlation between the sales of cars and the sales of electrical items. Can we say a rise in the sale of cars tends to lead to a rise in the sale of electrical items? No we cannot. The lurking variable here is the performance of the economy as a whole. </a:t>
            </a:r>
            <a:r>
              <a:rPr lang="en-IE" sz="2000" b="1" u="sng" dirty="0" smtClean="0">
                <a:solidFill>
                  <a:srgbClr val="990033"/>
                </a:solidFill>
              </a:rPr>
              <a:t>Correlation does not always imply causation</a:t>
            </a:r>
            <a:r>
              <a:rPr lang="en-IE" sz="2000" dirty="0" smtClean="0">
                <a:solidFill>
                  <a:srgbClr val="990033"/>
                </a:solidFill>
              </a:rPr>
              <a:t>.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46856" y="53752"/>
            <a:ext cx="8229600" cy="1143000"/>
          </a:xfrm>
        </p:spPr>
        <p:txBody>
          <a:bodyPr/>
          <a:lstStyle/>
          <a:p>
            <a:pPr lvl="0"/>
            <a:r>
              <a:rPr lang="en-IE" b="1" dirty="0">
                <a:solidFill>
                  <a:srgbClr val="990033"/>
                </a:solidFill>
              </a:rPr>
              <a:t>Student Activity 4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50AB88-B656-4288-9FF3-F0B2E0C793DE}" type="datetime10">
              <a:rPr lang="en-IE" smtClean="0"/>
              <a:pPr/>
              <a:t>20:59</a:t>
            </a:fld>
            <a:endParaRPr lang="en-IE"/>
          </a:p>
        </p:txBody>
      </p:sp>
      <p:grpSp>
        <p:nvGrpSpPr>
          <p:cNvPr id="9" name="Group 8"/>
          <p:cNvGrpSpPr/>
          <p:nvPr/>
        </p:nvGrpSpPr>
        <p:grpSpPr>
          <a:xfrm>
            <a:off x="8789610" y="404664"/>
            <a:ext cx="8208242" cy="6192688"/>
            <a:chOff x="8789610" y="404664"/>
            <a:chExt cx="8208242" cy="6192688"/>
          </a:xfrm>
        </p:grpSpPr>
        <p:sp>
          <p:nvSpPr>
            <p:cNvPr id="10" name="Rounded Rectangle 9"/>
            <p:cNvSpPr/>
            <p:nvPr/>
          </p:nvSpPr>
          <p:spPr>
            <a:xfrm rot="16200000">
              <a:off x="8159610" y="1034664"/>
              <a:ext cx="1620000" cy="360000"/>
            </a:xfrm>
            <a:prstGeom prst="roundRect">
              <a:avLst/>
            </a:prstGeom>
            <a:solidFill>
              <a:srgbClr val="FDCC33"/>
            </a:solidFill>
            <a:ln w="19050">
              <a:solidFill>
                <a:srgbClr val="9900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ctr"/>
              <a:r>
                <a:rPr lang="en-IE" sz="1400" dirty="0" smtClean="0">
                  <a:solidFill>
                    <a:srgbClr val="990033"/>
                  </a:solidFill>
                </a:rPr>
                <a:t>Lesson interaction</a:t>
              </a:r>
              <a:endParaRPr lang="en-IE" sz="1400" dirty="0">
                <a:solidFill>
                  <a:srgbClr val="990033"/>
                </a:solidFill>
              </a:endParaRPr>
            </a:p>
          </p:txBody>
        </p:sp>
        <p:pic>
          <p:nvPicPr>
            <p:cNvPr id="11" name="Picture 1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9148980" y="692696"/>
              <a:ext cx="7848872" cy="59046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7" name="Group 6"/>
          <p:cNvGrpSpPr/>
          <p:nvPr/>
        </p:nvGrpSpPr>
        <p:grpSpPr>
          <a:xfrm>
            <a:off x="8789610" y="620688"/>
            <a:ext cx="8487330" cy="5904656"/>
            <a:chOff x="8789610" y="620688"/>
            <a:chExt cx="8487330" cy="5904656"/>
          </a:xfrm>
        </p:grpSpPr>
        <p:pic>
          <p:nvPicPr>
            <p:cNvPr id="18433" name="Picture 1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9140036" y="620688"/>
              <a:ext cx="8136904" cy="59046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" name="Rounded Rectangle 5"/>
            <p:cNvSpPr/>
            <p:nvPr/>
          </p:nvSpPr>
          <p:spPr>
            <a:xfrm rot="16200000">
              <a:off x="8159610" y="2671798"/>
              <a:ext cx="1620000" cy="360000"/>
            </a:xfrm>
            <a:prstGeom prst="roundRect">
              <a:avLst/>
            </a:prstGeom>
            <a:solidFill>
              <a:srgbClr val="FDCC33"/>
            </a:solidFill>
            <a:ln w="19050">
              <a:solidFill>
                <a:srgbClr val="9900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ctr"/>
              <a:r>
                <a:rPr lang="en-IE" sz="1400" dirty="0" smtClean="0">
                  <a:solidFill>
                    <a:srgbClr val="990033"/>
                  </a:solidFill>
                </a:rPr>
                <a:t>Lesson interaction</a:t>
              </a:r>
              <a:endParaRPr lang="en-IE" sz="1400" dirty="0">
                <a:solidFill>
                  <a:srgbClr val="990033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31536222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8 7.40741E-7 L -0.93038 7.40741E-7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651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93038 7.40741E-7 L -0.00018 0.00347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6510" y="1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8 7.40741E-7 L -0.93038 7.40741E-7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651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93038 7.40741E-7 L -0.00018 0.00347 " pathEditMode="relative" rAng="0" ptsTypes="AA">
                                      <p:cBhvr>
                                        <p:cTn id="1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6510" y="1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31506D-20C4-4B59-A6A5-4B6242CF1F34}" type="datetime10">
              <a:rPr lang="en-IE" smtClean="0"/>
              <a:pPr/>
              <a:t>20:59</a:t>
            </a:fld>
            <a:endParaRPr lang="en-IE"/>
          </a:p>
        </p:txBody>
      </p:sp>
      <p:sp>
        <p:nvSpPr>
          <p:cNvPr id="3" name="Rectangle 2"/>
          <p:cNvSpPr/>
          <p:nvPr/>
        </p:nvSpPr>
        <p:spPr>
          <a:xfrm>
            <a:off x="539552" y="1236375"/>
            <a:ext cx="790262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IE" sz="2000" dirty="0">
                <a:solidFill>
                  <a:srgbClr val="990033"/>
                </a:solidFill>
              </a:rPr>
              <a:t>Look back at Student 3A. In </a:t>
            </a:r>
            <a:r>
              <a:rPr lang="en-IE" sz="2000" dirty="0" smtClean="0">
                <a:solidFill>
                  <a:srgbClr val="990033"/>
                </a:solidFill>
              </a:rPr>
              <a:t>this activity </a:t>
            </a:r>
            <a:r>
              <a:rPr lang="en-IE" sz="2000" dirty="0">
                <a:solidFill>
                  <a:srgbClr val="990033"/>
                </a:solidFill>
              </a:rPr>
              <a:t>there was a strong </a:t>
            </a:r>
            <a:r>
              <a:rPr lang="en-IE" sz="2000" dirty="0" smtClean="0">
                <a:solidFill>
                  <a:srgbClr val="990033"/>
                </a:solidFill>
              </a:rPr>
              <a:t>correlation between </a:t>
            </a:r>
            <a:r>
              <a:rPr lang="en-IE" sz="2000" dirty="0">
                <a:solidFill>
                  <a:srgbClr val="990033"/>
                </a:solidFill>
              </a:rPr>
              <a:t>temperature and ice </a:t>
            </a:r>
            <a:r>
              <a:rPr lang="en-IE" sz="2000" dirty="0" smtClean="0">
                <a:solidFill>
                  <a:srgbClr val="990033"/>
                </a:solidFill>
              </a:rPr>
              <a:t>cream sales</a:t>
            </a:r>
            <a:r>
              <a:rPr lang="en-IE" sz="2000" dirty="0">
                <a:solidFill>
                  <a:srgbClr val="990033"/>
                </a:solidFill>
              </a:rPr>
              <a:t>. Are there any other </a:t>
            </a:r>
            <a:r>
              <a:rPr lang="en-IE" sz="2000" dirty="0" smtClean="0">
                <a:solidFill>
                  <a:srgbClr val="990033"/>
                </a:solidFill>
              </a:rPr>
              <a:t>variables that </a:t>
            </a:r>
            <a:r>
              <a:rPr lang="en-IE" sz="2000" dirty="0">
                <a:solidFill>
                  <a:srgbClr val="990033"/>
                </a:solidFill>
              </a:rPr>
              <a:t>can influence ice cream sales</a:t>
            </a:r>
            <a:r>
              <a:rPr lang="en-IE" sz="2000" dirty="0" smtClean="0">
                <a:solidFill>
                  <a:srgbClr val="990033"/>
                </a:solidFill>
              </a:rPr>
              <a:t>?</a:t>
            </a:r>
            <a:endParaRPr lang="en-IE" sz="2000" dirty="0">
              <a:solidFill>
                <a:srgbClr val="990033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39552" y="2413338"/>
            <a:ext cx="792088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IE" sz="2000" dirty="0">
                <a:solidFill>
                  <a:srgbClr val="990033"/>
                </a:solidFill>
              </a:rPr>
              <a:t>It does however seem </a:t>
            </a:r>
            <a:r>
              <a:rPr lang="en-IE" sz="2000" dirty="0" smtClean="0">
                <a:solidFill>
                  <a:srgbClr val="990033"/>
                </a:solidFill>
              </a:rPr>
              <a:t>reasonable that </a:t>
            </a:r>
            <a:r>
              <a:rPr lang="en-IE" sz="2000" dirty="0">
                <a:solidFill>
                  <a:srgbClr val="990033"/>
                </a:solidFill>
              </a:rPr>
              <a:t>the rise in temperature </a:t>
            </a:r>
            <a:r>
              <a:rPr lang="en-IE" sz="2000" dirty="0" smtClean="0">
                <a:solidFill>
                  <a:srgbClr val="990033"/>
                </a:solidFill>
              </a:rPr>
              <a:t>does have </a:t>
            </a:r>
            <a:r>
              <a:rPr lang="en-IE" sz="2000" dirty="0">
                <a:solidFill>
                  <a:srgbClr val="990033"/>
                </a:solidFill>
              </a:rPr>
              <a:t>an effect on ice cream </a:t>
            </a:r>
            <a:r>
              <a:rPr lang="en-IE" sz="2000" dirty="0" smtClean="0">
                <a:solidFill>
                  <a:srgbClr val="990033"/>
                </a:solidFill>
              </a:rPr>
              <a:t>sales.  We </a:t>
            </a:r>
            <a:r>
              <a:rPr lang="en-IE" sz="2000" dirty="0">
                <a:solidFill>
                  <a:srgbClr val="990033"/>
                </a:solidFill>
              </a:rPr>
              <a:t>can say here that the </a:t>
            </a:r>
            <a:r>
              <a:rPr lang="en-IE" sz="2000" dirty="0" smtClean="0">
                <a:solidFill>
                  <a:srgbClr val="990033"/>
                </a:solidFill>
              </a:rPr>
              <a:t>strong positive </a:t>
            </a:r>
            <a:r>
              <a:rPr lang="en-IE" sz="2000" dirty="0">
                <a:solidFill>
                  <a:srgbClr val="990033"/>
                </a:solidFill>
              </a:rPr>
              <a:t>correlation does indicate </a:t>
            </a:r>
            <a:r>
              <a:rPr lang="en-IE" sz="2000" dirty="0" smtClean="0">
                <a:solidFill>
                  <a:srgbClr val="990033"/>
                </a:solidFill>
              </a:rPr>
              <a:t>that temperature </a:t>
            </a:r>
            <a:r>
              <a:rPr lang="en-IE" sz="2000" dirty="0">
                <a:solidFill>
                  <a:srgbClr val="990033"/>
                </a:solidFill>
              </a:rPr>
              <a:t>rises causes </a:t>
            </a:r>
            <a:r>
              <a:rPr lang="en-IE" sz="2000" dirty="0" smtClean="0">
                <a:solidFill>
                  <a:srgbClr val="990033"/>
                </a:solidFill>
              </a:rPr>
              <a:t>increased sales </a:t>
            </a:r>
            <a:r>
              <a:rPr lang="en-IE" sz="2000" dirty="0">
                <a:solidFill>
                  <a:srgbClr val="990033"/>
                </a:solidFill>
              </a:rPr>
              <a:t>of ice cream.</a:t>
            </a:r>
          </a:p>
        </p:txBody>
      </p:sp>
    </p:spTree>
    <p:extLst>
      <p:ext uri="{BB962C8B-B14F-4D97-AF65-F5344CB8AC3E}">
        <p14:creationId xmlns:p14="http://schemas.microsoft.com/office/powerpoint/2010/main" xmlns="" val="3595242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67544" y="736371"/>
            <a:ext cx="820891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tabLst>
                <a:tab pos="354013" algn="l"/>
              </a:tabLst>
            </a:pPr>
            <a:r>
              <a:rPr lang="en-IE" sz="2000" dirty="0" smtClean="0">
                <a:solidFill>
                  <a:srgbClr val="990033"/>
                </a:solidFill>
              </a:rPr>
              <a:t>(</a:t>
            </a:r>
            <a:r>
              <a:rPr lang="en-IE" sz="2000" dirty="0" err="1" smtClean="0">
                <a:solidFill>
                  <a:srgbClr val="990033"/>
                </a:solidFill>
              </a:rPr>
              <a:t>i</a:t>
            </a:r>
            <a:r>
              <a:rPr lang="en-IE" sz="2000" dirty="0" smtClean="0">
                <a:solidFill>
                  <a:srgbClr val="990033"/>
                </a:solidFill>
              </a:rPr>
              <a:t>) 	Roller coasters get their speed as a result of dropping down a steep incline. The table 	below gives height of a drop and the speed achieved for different roller coasters around the world.</a:t>
            </a:r>
            <a:endParaRPr lang="en-IE" sz="2000" dirty="0">
              <a:solidFill>
                <a:srgbClr val="990033"/>
              </a:solidFill>
            </a:endParaRPr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9306"/>
          <a:stretch>
            <a:fillRect/>
          </a:stretch>
        </p:blipFill>
        <p:spPr bwMode="auto">
          <a:xfrm>
            <a:off x="1439652" y="1700808"/>
            <a:ext cx="6264696" cy="7200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7692"/>
          <a:stretch>
            <a:fillRect/>
          </a:stretch>
        </p:blipFill>
        <p:spPr bwMode="auto">
          <a:xfrm>
            <a:off x="1400260" y="4221088"/>
            <a:ext cx="6343481" cy="8640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>
          <a:xfrm>
            <a:off x="467544" y="2295163"/>
            <a:ext cx="8208912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E" sz="2000" dirty="0" smtClean="0">
                <a:solidFill>
                  <a:srgbClr val="990033"/>
                </a:solidFill>
              </a:rPr>
              <a:t>Correlation coefficient: ____________________________________________</a:t>
            </a:r>
          </a:p>
          <a:p>
            <a:endParaRPr lang="en-IE" sz="1000" dirty="0" smtClean="0">
              <a:solidFill>
                <a:srgbClr val="990033"/>
              </a:solidFill>
            </a:endParaRPr>
          </a:p>
          <a:p>
            <a:r>
              <a:rPr lang="en-IE" sz="2000" dirty="0" smtClean="0">
                <a:solidFill>
                  <a:srgbClr val="990033"/>
                </a:solidFill>
              </a:rPr>
              <a:t>Conclusion:____________________________________________________________________________________________________________________</a:t>
            </a:r>
            <a:endParaRPr lang="en-IE" sz="2000" dirty="0">
              <a:solidFill>
                <a:srgbClr val="990033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67544" y="3488764"/>
            <a:ext cx="820891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54013" indent="-354013">
              <a:tabLst>
                <a:tab pos="354013" algn="l"/>
              </a:tabLst>
            </a:pPr>
            <a:r>
              <a:rPr lang="en-IE" sz="2000" dirty="0" smtClean="0">
                <a:solidFill>
                  <a:srgbClr val="990033"/>
                </a:solidFill>
              </a:rPr>
              <a:t>(ii) 	The </a:t>
            </a:r>
            <a:r>
              <a:rPr lang="en-IE" sz="2000" dirty="0">
                <a:solidFill>
                  <a:srgbClr val="990033"/>
                </a:solidFill>
              </a:rPr>
              <a:t>table shows the number of units of electricity used in heating a house on </a:t>
            </a:r>
            <a:r>
              <a:rPr lang="en-IE" sz="2000" dirty="0" smtClean="0">
                <a:solidFill>
                  <a:srgbClr val="990033"/>
                </a:solidFill>
              </a:rPr>
              <a:t>ten different </a:t>
            </a:r>
            <a:r>
              <a:rPr lang="en-IE" sz="2000" dirty="0">
                <a:solidFill>
                  <a:srgbClr val="990033"/>
                </a:solidFill>
              </a:rPr>
              <a:t>days and the average temperature for each day.</a:t>
            </a:r>
          </a:p>
        </p:txBody>
      </p:sp>
      <p:sp>
        <p:nvSpPr>
          <p:cNvPr id="9" name="Rectangle 8"/>
          <p:cNvSpPr/>
          <p:nvPr/>
        </p:nvSpPr>
        <p:spPr>
          <a:xfrm>
            <a:off x="467544" y="5103475"/>
            <a:ext cx="8208912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E" sz="2000" dirty="0" smtClean="0">
                <a:solidFill>
                  <a:srgbClr val="990033"/>
                </a:solidFill>
              </a:rPr>
              <a:t>Correlation Coefficient: ___________________________________________</a:t>
            </a:r>
          </a:p>
          <a:p>
            <a:endParaRPr lang="en-IE" sz="1000" dirty="0" smtClean="0">
              <a:solidFill>
                <a:srgbClr val="990033"/>
              </a:solidFill>
            </a:endParaRPr>
          </a:p>
          <a:p>
            <a:r>
              <a:rPr lang="en-IE" sz="2000" dirty="0" smtClean="0">
                <a:solidFill>
                  <a:srgbClr val="990033"/>
                </a:solidFill>
              </a:rPr>
              <a:t>Conclusion:____________________________________________________________________________________________________________________</a:t>
            </a:r>
            <a:endParaRPr lang="en-IE" sz="2000" dirty="0">
              <a:solidFill>
                <a:srgbClr val="990033"/>
              </a:solidFill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2CDA8F-AFFF-4418-8D21-FBB000677CCE}" type="datetime10">
              <a:rPr lang="en-IE" smtClean="0"/>
              <a:pPr/>
              <a:t>20:59</a:t>
            </a:fld>
            <a:endParaRPr lang="en-IE"/>
          </a:p>
        </p:txBody>
      </p:sp>
      <p:sp>
        <p:nvSpPr>
          <p:cNvPr id="10" name="Rectangle 9"/>
          <p:cNvSpPr/>
          <p:nvPr/>
        </p:nvSpPr>
        <p:spPr>
          <a:xfrm>
            <a:off x="293364" y="334150"/>
            <a:ext cx="924718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en-IE" sz="2000" dirty="0" smtClean="0">
                <a:solidFill>
                  <a:srgbClr val="990033"/>
                </a:solidFill>
              </a:rPr>
              <a:t>Using your calculator calculate the correlation coefficient and write a conclusion.</a:t>
            </a:r>
          </a:p>
        </p:txBody>
      </p:sp>
    </p:spTree>
    <p:extLst>
      <p:ext uri="{BB962C8B-B14F-4D97-AF65-F5344CB8AC3E}">
        <p14:creationId xmlns:p14="http://schemas.microsoft.com/office/powerpoint/2010/main" xmlns="" val="2045709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-27384"/>
            <a:ext cx="8229600" cy="1143000"/>
          </a:xfrm>
        </p:spPr>
        <p:txBody>
          <a:bodyPr>
            <a:normAutofit/>
          </a:bodyPr>
          <a:lstStyle/>
          <a:p>
            <a:r>
              <a:rPr lang="en-IE" b="1" dirty="0">
                <a:solidFill>
                  <a:srgbClr val="990033"/>
                </a:solidFill>
              </a:rPr>
              <a:t>Student Activity </a:t>
            </a:r>
            <a:r>
              <a:rPr lang="en-IE" b="1" dirty="0" smtClean="0">
                <a:solidFill>
                  <a:srgbClr val="990033"/>
                </a:solidFill>
              </a:rPr>
              <a:t>1: Introduction</a:t>
            </a:r>
            <a:endParaRPr lang="en-IE" b="1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31506D-20C4-4B59-A6A5-4B6242CF1F34}" type="datetime10">
              <a:rPr lang="en-IE" smtClean="0"/>
              <a:pPr/>
              <a:t>20:59</a:t>
            </a:fld>
            <a:endParaRPr lang="en-IE"/>
          </a:p>
        </p:txBody>
      </p:sp>
      <p:sp>
        <p:nvSpPr>
          <p:cNvPr id="4" name="Rectangle 3"/>
          <p:cNvSpPr/>
          <p:nvPr/>
        </p:nvSpPr>
        <p:spPr>
          <a:xfrm>
            <a:off x="316507" y="1011500"/>
            <a:ext cx="8568952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Font typeface="Arial" pitchFamily="34" charset="0"/>
              <a:buChar char="•"/>
            </a:pPr>
            <a:r>
              <a:rPr lang="en-IE" sz="2000" dirty="0" smtClean="0">
                <a:solidFill>
                  <a:srgbClr val="990033"/>
                </a:solidFill>
              </a:rPr>
              <a:t>Do </a:t>
            </a:r>
            <a:r>
              <a:rPr lang="en-IE" sz="2000" dirty="0">
                <a:solidFill>
                  <a:srgbClr val="990033"/>
                </a:solidFill>
              </a:rPr>
              <a:t>you think </a:t>
            </a:r>
            <a:r>
              <a:rPr lang="en-IE" sz="2000" dirty="0" smtClean="0">
                <a:solidFill>
                  <a:srgbClr val="990033"/>
                </a:solidFill>
              </a:rPr>
              <a:t>there is </a:t>
            </a:r>
            <a:r>
              <a:rPr lang="en-IE" sz="2000" dirty="0">
                <a:solidFill>
                  <a:srgbClr val="990033"/>
                </a:solidFill>
              </a:rPr>
              <a:t>a link between </a:t>
            </a:r>
            <a:r>
              <a:rPr lang="en-IE" sz="2000" dirty="0" smtClean="0">
                <a:solidFill>
                  <a:srgbClr val="990033"/>
                </a:solidFill>
              </a:rPr>
              <a:t>the size </a:t>
            </a:r>
            <a:r>
              <a:rPr lang="en-IE" sz="2000" dirty="0">
                <a:solidFill>
                  <a:srgbClr val="990033"/>
                </a:solidFill>
              </a:rPr>
              <a:t>of an engine </a:t>
            </a:r>
            <a:r>
              <a:rPr lang="en-IE" sz="2000" dirty="0" smtClean="0">
                <a:solidFill>
                  <a:srgbClr val="990033"/>
                </a:solidFill>
              </a:rPr>
              <a:t>and the </a:t>
            </a:r>
            <a:r>
              <a:rPr lang="en-IE" sz="2000" dirty="0">
                <a:solidFill>
                  <a:srgbClr val="990033"/>
                </a:solidFill>
              </a:rPr>
              <a:t>fuel efficiency of </a:t>
            </a:r>
            <a:r>
              <a:rPr lang="en-IE" sz="2000" dirty="0" smtClean="0">
                <a:solidFill>
                  <a:srgbClr val="990033"/>
                </a:solidFill>
              </a:rPr>
              <a:t>a particular </a:t>
            </a:r>
            <a:r>
              <a:rPr lang="en-IE" sz="2000" dirty="0">
                <a:solidFill>
                  <a:srgbClr val="990033"/>
                </a:solidFill>
              </a:rPr>
              <a:t>car</a:t>
            </a:r>
            <a:r>
              <a:rPr lang="en-IE" sz="2000" dirty="0" smtClean="0">
                <a:solidFill>
                  <a:srgbClr val="990033"/>
                </a:solidFill>
              </a:rPr>
              <a:t>?</a:t>
            </a:r>
            <a:endParaRPr lang="en-IE" sz="2000" dirty="0">
              <a:solidFill>
                <a:srgbClr val="990033"/>
              </a:solidFill>
            </a:endParaRPr>
          </a:p>
          <a:p>
            <a:pPr marL="342900" indent="-342900">
              <a:lnSpc>
                <a:spcPct val="150000"/>
              </a:lnSpc>
              <a:buFont typeface="Arial" pitchFamily="34" charset="0"/>
              <a:buChar char="•"/>
            </a:pPr>
            <a:r>
              <a:rPr lang="en-IE" sz="2000" dirty="0" smtClean="0">
                <a:solidFill>
                  <a:srgbClr val="990033"/>
                </a:solidFill>
              </a:rPr>
              <a:t>Why </a:t>
            </a:r>
            <a:r>
              <a:rPr lang="en-IE" sz="2000" dirty="0">
                <a:solidFill>
                  <a:srgbClr val="990033"/>
                </a:solidFill>
              </a:rPr>
              <a:t>is fuel </a:t>
            </a:r>
            <a:r>
              <a:rPr lang="en-IE" sz="2000" dirty="0" smtClean="0">
                <a:solidFill>
                  <a:srgbClr val="990033"/>
                </a:solidFill>
              </a:rPr>
              <a:t>efficiency important?</a:t>
            </a:r>
            <a:endParaRPr lang="en-IE" sz="2000" dirty="0">
              <a:solidFill>
                <a:srgbClr val="990033"/>
              </a:solidFill>
            </a:endParaRPr>
          </a:p>
          <a:p>
            <a:pPr marL="342900" indent="-342900">
              <a:lnSpc>
                <a:spcPct val="150000"/>
              </a:lnSpc>
              <a:buFont typeface="Arial" pitchFamily="34" charset="0"/>
              <a:buChar char="•"/>
            </a:pPr>
            <a:r>
              <a:rPr lang="en-IE" sz="2000" dirty="0" smtClean="0">
                <a:solidFill>
                  <a:srgbClr val="990033"/>
                </a:solidFill>
              </a:rPr>
              <a:t>What </a:t>
            </a:r>
            <a:r>
              <a:rPr lang="en-IE" sz="2000" dirty="0">
                <a:solidFill>
                  <a:srgbClr val="990033"/>
                </a:solidFill>
              </a:rPr>
              <a:t>does </a:t>
            </a:r>
            <a:r>
              <a:rPr lang="en-IE" sz="2000" dirty="0" smtClean="0">
                <a:solidFill>
                  <a:srgbClr val="990033"/>
                </a:solidFill>
              </a:rPr>
              <a:t>your sentence </a:t>
            </a:r>
            <a:r>
              <a:rPr lang="en-IE" sz="2000" dirty="0">
                <a:solidFill>
                  <a:srgbClr val="990033"/>
                </a:solidFill>
              </a:rPr>
              <a:t>mean</a:t>
            </a:r>
            <a:r>
              <a:rPr lang="en-IE" sz="2000" dirty="0" smtClean="0">
                <a:solidFill>
                  <a:srgbClr val="990033"/>
                </a:solidFill>
              </a:rPr>
              <a:t>?</a:t>
            </a:r>
            <a:endParaRPr lang="en-IE" sz="2000" dirty="0">
              <a:solidFill>
                <a:srgbClr val="990033"/>
              </a:solidFill>
            </a:endParaRPr>
          </a:p>
          <a:p>
            <a:pPr marL="285750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en-IE" sz="2000" dirty="0" smtClean="0">
                <a:solidFill>
                  <a:srgbClr val="990033"/>
                </a:solidFill>
              </a:rPr>
              <a:t>Would </a:t>
            </a:r>
            <a:r>
              <a:rPr lang="en-IE" sz="2000" dirty="0">
                <a:solidFill>
                  <a:srgbClr val="990033"/>
                </a:solidFill>
              </a:rPr>
              <a:t>fuel </a:t>
            </a:r>
            <a:r>
              <a:rPr lang="en-IE" sz="2000" dirty="0" smtClean="0">
                <a:solidFill>
                  <a:srgbClr val="990033"/>
                </a:solidFill>
              </a:rPr>
              <a:t>efficiency influence </a:t>
            </a:r>
            <a:r>
              <a:rPr lang="en-IE" sz="2000" dirty="0">
                <a:solidFill>
                  <a:srgbClr val="990033"/>
                </a:solidFill>
              </a:rPr>
              <a:t>your </a:t>
            </a:r>
            <a:r>
              <a:rPr lang="en-IE" sz="2000" dirty="0" smtClean="0">
                <a:solidFill>
                  <a:srgbClr val="990033"/>
                </a:solidFill>
              </a:rPr>
              <a:t>choice of </a:t>
            </a:r>
            <a:r>
              <a:rPr lang="en-IE" sz="2000" dirty="0">
                <a:solidFill>
                  <a:srgbClr val="990033"/>
                </a:solidFill>
              </a:rPr>
              <a:t>car</a:t>
            </a:r>
            <a:r>
              <a:rPr lang="en-IE" sz="2000" dirty="0" smtClean="0">
                <a:solidFill>
                  <a:srgbClr val="990033"/>
                </a:solidFill>
              </a:rPr>
              <a:t>?</a:t>
            </a:r>
          </a:p>
          <a:p>
            <a:pPr marL="285750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en-IE" sz="2000" dirty="0" smtClean="0">
                <a:solidFill>
                  <a:srgbClr val="990033"/>
                </a:solidFill>
              </a:rPr>
              <a:t>Can </a:t>
            </a:r>
            <a:r>
              <a:rPr lang="en-IE" sz="2000" dirty="0">
                <a:solidFill>
                  <a:srgbClr val="990033"/>
                </a:solidFill>
              </a:rPr>
              <a:t>you think of other pairs of variables that may be linked? </a:t>
            </a:r>
          </a:p>
          <a:p>
            <a:pPr marL="285750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en-IE" sz="2000" dirty="0">
                <a:solidFill>
                  <a:srgbClr val="990033"/>
                </a:solidFill>
              </a:rPr>
              <a:t>Why do you think there is a link between the variables you have chosen?</a:t>
            </a:r>
          </a:p>
          <a:p>
            <a:pPr marL="342900" indent="-342900">
              <a:lnSpc>
                <a:spcPct val="150000"/>
              </a:lnSpc>
              <a:buFont typeface="Arial" pitchFamily="34" charset="0"/>
              <a:buChar char="•"/>
            </a:pPr>
            <a:endParaRPr lang="en-IE" sz="2000" dirty="0">
              <a:solidFill>
                <a:srgbClr val="990033"/>
              </a:solidFill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8789610" y="490053"/>
            <a:ext cx="8410078" cy="5819267"/>
            <a:chOff x="8789610" y="490053"/>
            <a:chExt cx="8410078" cy="5819267"/>
          </a:xfrm>
        </p:grpSpPr>
        <p:pic>
          <p:nvPicPr>
            <p:cNvPr id="45057" name="Picture 1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9134792" y="764704"/>
              <a:ext cx="8064896" cy="55446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" name="Rounded Rectangle 5"/>
            <p:cNvSpPr/>
            <p:nvPr/>
          </p:nvSpPr>
          <p:spPr>
            <a:xfrm rot="16200000">
              <a:off x="8159610" y="1120053"/>
              <a:ext cx="1620000" cy="360000"/>
            </a:xfrm>
            <a:prstGeom prst="roundRect">
              <a:avLst/>
            </a:prstGeom>
            <a:solidFill>
              <a:srgbClr val="FDCC33"/>
            </a:solidFill>
            <a:ln w="19050">
              <a:solidFill>
                <a:srgbClr val="9900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ctr"/>
              <a:r>
                <a:rPr lang="en-IE" sz="1400" dirty="0" smtClean="0">
                  <a:solidFill>
                    <a:srgbClr val="990033"/>
                  </a:solidFill>
                </a:rPr>
                <a:t>Lesson interaction</a:t>
              </a:r>
              <a:endParaRPr lang="en-IE" sz="1400" dirty="0">
                <a:solidFill>
                  <a:srgbClr val="990033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39212777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8 7.40741E-7 L -0.93038 7.40741E-7 " pathEditMode="relative" rAng="0" ptsTypes="AA">
                                      <p:cBhvr>
                                        <p:cTn id="3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651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93038 7.40741E-7 L -0.00018 0.00347 " pathEditMode="relative" rAng="0" ptsTypes="AA">
                                      <p:cBhvr>
                                        <p:cTn id="3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6510" y="1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11560" y="347404"/>
            <a:ext cx="81360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tabLst>
                <a:tab pos="530225" algn="l"/>
              </a:tabLst>
            </a:pPr>
            <a:r>
              <a:rPr lang="en-IE" sz="2000" dirty="0" smtClean="0">
                <a:solidFill>
                  <a:srgbClr val="990033"/>
                </a:solidFill>
              </a:rPr>
              <a:t>(iii) 	The table shows the number washing machines sold on 8 different months in an electrical supply shop and the number of dishwashers sold for each of those months.</a:t>
            </a:r>
            <a:endParaRPr lang="en-IE" sz="2000" dirty="0">
              <a:solidFill>
                <a:srgbClr val="990033"/>
              </a:solidFill>
            </a:endParaRPr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318638"/>
            <a:ext cx="7071739" cy="1102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5"/>
          <p:cNvSpPr/>
          <p:nvPr/>
        </p:nvSpPr>
        <p:spPr>
          <a:xfrm>
            <a:off x="595966" y="2341329"/>
            <a:ext cx="81360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E" sz="2000" dirty="0" smtClean="0">
                <a:solidFill>
                  <a:srgbClr val="990033"/>
                </a:solidFill>
              </a:rPr>
              <a:t>Correlation Coefficient: ___________________________________________</a:t>
            </a:r>
          </a:p>
          <a:p>
            <a:r>
              <a:rPr lang="en-IE" sz="2000" dirty="0" smtClean="0">
                <a:solidFill>
                  <a:srgbClr val="990033"/>
                </a:solidFill>
              </a:rPr>
              <a:t>Conclusion:___________________________________________________________________________________________________________________</a:t>
            </a:r>
            <a:endParaRPr lang="en-IE" sz="2000" dirty="0">
              <a:solidFill>
                <a:srgbClr val="990033"/>
              </a:solidFill>
            </a:endParaRPr>
          </a:p>
        </p:txBody>
      </p:sp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59631" y="4329100"/>
            <a:ext cx="6968867" cy="10441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595966" y="3493457"/>
            <a:ext cx="81360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tabLst>
                <a:tab pos="530225" algn="l"/>
              </a:tabLst>
            </a:pPr>
            <a:r>
              <a:rPr lang="en-IE" sz="2000" dirty="0" smtClean="0">
                <a:solidFill>
                  <a:srgbClr val="990033"/>
                </a:solidFill>
              </a:rPr>
              <a:t>(iv) 	The table shows the average number of hours spent daily by students watching television and the average mark they achieved in their summer exams.</a:t>
            </a:r>
            <a:endParaRPr lang="en-IE" sz="2000" dirty="0">
              <a:solidFill>
                <a:srgbClr val="990033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95966" y="5365665"/>
            <a:ext cx="81360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E" sz="2000" dirty="0" smtClean="0">
                <a:solidFill>
                  <a:srgbClr val="990033"/>
                </a:solidFill>
              </a:rPr>
              <a:t>Correlation Coefficient: ___________________________________________</a:t>
            </a:r>
          </a:p>
          <a:p>
            <a:r>
              <a:rPr lang="en-IE" sz="2000" dirty="0" smtClean="0">
                <a:solidFill>
                  <a:srgbClr val="990033"/>
                </a:solidFill>
              </a:rPr>
              <a:t>Conclusion:___________________________________________________________________________________________________________________</a:t>
            </a:r>
            <a:endParaRPr lang="en-IE" sz="2000" dirty="0">
              <a:solidFill>
                <a:srgbClr val="990033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C7AFD4-6403-4A17-92F4-BB9DAD62B30D}" type="datetime10">
              <a:rPr lang="en-IE" smtClean="0"/>
              <a:pPr/>
              <a:t>20:59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xmlns="" val="187539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-27384"/>
            <a:ext cx="8229600" cy="1143000"/>
          </a:xfrm>
        </p:spPr>
        <p:txBody>
          <a:bodyPr>
            <a:normAutofit/>
          </a:bodyPr>
          <a:lstStyle/>
          <a:p>
            <a:r>
              <a:rPr lang="en-IE" sz="4000" b="1" dirty="0">
                <a:solidFill>
                  <a:srgbClr val="990033"/>
                </a:solidFill>
              </a:rPr>
              <a:t>Student Activity </a:t>
            </a:r>
            <a:r>
              <a:rPr lang="en-IE" sz="4000" b="1" dirty="0" smtClean="0">
                <a:solidFill>
                  <a:srgbClr val="990033"/>
                </a:solidFill>
              </a:rPr>
              <a:t>5: Introduction</a:t>
            </a:r>
            <a:endParaRPr lang="en-IE" sz="4000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31506D-20C4-4B59-A6A5-4B6242CF1F34}" type="datetime10">
              <a:rPr lang="en-IE" smtClean="0"/>
              <a:pPr/>
              <a:t>20:59</a:t>
            </a:fld>
            <a:endParaRPr lang="en-IE"/>
          </a:p>
        </p:txBody>
      </p:sp>
      <p:sp>
        <p:nvSpPr>
          <p:cNvPr id="3" name="Rectangle 2"/>
          <p:cNvSpPr/>
          <p:nvPr/>
        </p:nvSpPr>
        <p:spPr>
          <a:xfrm>
            <a:off x="539552" y="1078051"/>
            <a:ext cx="8208912" cy="33590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Font typeface="Arial" pitchFamily="34" charset="0"/>
              <a:buChar char="•"/>
            </a:pPr>
            <a:r>
              <a:rPr lang="en-IE" sz="2400" dirty="0" smtClean="0">
                <a:solidFill>
                  <a:srgbClr val="990033"/>
                </a:solidFill>
              </a:rPr>
              <a:t>If </a:t>
            </a:r>
            <a:r>
              <a:rPr lang="en-IE" sz="2400" dirty="0">
                <a:solidFill>
                  <a:srgbClr val="990033"/>
                </a:solidFill>
              </a:rPr>
              <a:t>you were to draw a line to show </a:t>
            </a:r>
            <a:r>
              <a:rPr lang="en-IE" sz="2400" dirty="0" smtClean="0">
                <a:solidFill>
                  <a:srgbClr val="990033"/>
                </a:solidFill>
              </a:rPr>
              <a:t>the direction </a:t>
            </a:r>
            <a:r>
              <a:rPr lang="en-IE" sz="2400" dirty="0">
                <a:solidFill>
                  <a:srgbClr val="990033"/>
                </a:solidFill>
              </a:rPr>
              <a:t>in these patterns where would </a:t>
            </a:r>
            <a:r>
              <a:rPr lang="en-IE" sz="2400" dirty="0" smtClean="0">
                <a:solidFill>
                  <a:srgbClr val="990033"/>
                </a:solidFill>
              </a:rPr>
              <a:t>you draw </a:t>
            </a:r>
            <a:r>
              <a:rPr lang="en-IE" sz="2400" dirty="0">
                <a:solidFill>
                  <a:srgbClr val="990033"/>
                </a:solidFill>
              </a:rPr>
              <a:t>them</a:t>
            </a:r>
            <a:r>
              <a:rPr lang="en-IE" sz="2400" dirty="0" smtClean="0">
                <a:solidFill>
                  <a:srgbClr val="990033"/>
                </a:solidFill>
              </a:rPr>
              <a:t>?</a:t>
            </a:r>
            <a:endParaRPr lang="en-IE" sz="2400" dirty="0">
              <a:solidFill>
                <a:srgbClr val="990033"/>
              </a:solidFill>
            </a:endParaRPr>
          </a:p>
          <a:p>
            <a:pPr marL="342900" indent="-342900">
              <a:lnSpc>
                <a:spcPct val="150000"/>
              </a:lnSpc>
              <a:buFont typeface="Arial" pitchFamily="34" charset="0"/>
              <a:buChar char="•"/>
            </a:pPr>
            <a:r>
              <a:rPr lang="en-IE" sz="2400" dirty="0" smtClean="0">
                <a:solidFill>
                  <a:srgbClr val="990033"/>
                </a:solidFill>
              </a:rPr>
              <a:t>The </a:t>
            </a:r>
            <a:r>
              <a:rPr lang="en-IE" sz="2400" dirty="0">
                <a:solidFill>
                  <a:srgbClr val="990033"/>
                </a:solidFill>
              </a:rPr>
              <a:t>lines we have been trying to find </a:t>
            </a:r>
            <a:r>
              <a:rPr lang="en-IE" sz="2400" dirty="0" smtClean="0">
                <a:solidFill>
                  <a:srgbClr val="990033"/>
                </a:solidFill>
              </a:rPr>
              <a:t>are called </a:t>
            </a:r>
            <a:r>
              <a:rPr lang="en-IE" sz="2400" dirty="0">
                <a:solidFill>
                  <a:srgbClr val="990033"/>
                </a:solidFill>
              </a:rPr>
              <a:t>the line of best fit. This is the line </a:t>
            </a:r>
            <a:r>
              <a:rPr lang="en-IE" sz="2400" dirty="0" smtClean="0">
                <a:solidFill>
                  <a:srgbClr val="990033"/>
                </a:solidFill>
              </a:rPr>
              <a:t>that is </a:t>
            </a:r>
            <a:r>
              <a:rPr lang="en-IE" sz="2400" dirty="0">
                <a:solidFill>
                  <a:srgbClr val="990033"/>
                </a:solidFill>
              </a:rPr>
              <a:t>the closest fit to the data. </a:t>
            </a:r>
          </a:p>
          <a:p>
            <a:pPr marL="342900" indent="-342900">
              <a:lnSpc>
                <a:spcPct val="150000"/>
              </a:lnSpc>
              <a:buFont typeface="Arial" pitchFamily="34" charset="0"/>
              <a:buChar char="•"/>
            </a:pPr>
            <a:r>
              <a:rPr lang="en-IE" sz="2400" dirty="0">
                <a:solidFill>
                  <a:srgbClr val="990033"/>
                </a:solidFill>
              </a:rPr>
              <a:t>Note: We draw this line only when we have </a:t>
            </a:r>
            <a:r>
              <a:rPr lang="en-IE" sz="2400" dirty="0" smtClean="0">
                <a:solidFill>
                  <a:srgbClr val="990033"/>
                </a:solidFill>
              </a:rPr>
              <a:t>a strong </a:t>
            </a:r>
            <a:r>
              <a:rPr lang="en-IE" sz="2400" dirty="0">
                <a:solidFill>
                  <a:srgbClr val="990033"/>
                </a:solidFill>
              </a:rPr>
              <a:t>positive or strong negative correlation.</a:t>
            </a:r>
          </a:p>
        </p:txBody>
      </p:sp>
    </p:spTree>
    <p:extLst>
      <p:ext uri="{BB962C8B-B14F-4D97-AF65-F5344CB8AC3E}">
        <p14:creationId xmlns:p14="http://schemas.microsoft.com/office/powerpoint/2010/main" xmlns="" val="388574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23527" y="851264"/>
            <a:ext cx="849694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IE" sz="2000" b="1" dirty="0" smtClean="0">
                <a:solidFill>
                  <a:srgbClr val="990033"/>
                </a:solidFill>
              </a:rPr>
              <a:t>Line of Best Fit (HL only)</a:t>
            </a:r>
          </a:p>
          <a:p>
            <a:r>
              <a:rPr lang="en-IE" sz="2000" dirty="0" smtClean="0">
                <a:solidFill>
                  <a:srgbClr val="990033"/>
                </a:solidFill>
              </a:rPr>
              <a:t>The following table shows the weekly rainfall (x cm) and the number of tourists </a:t>
            </a:r>
          </a:p>
          <a:p>
            <a:r>
              <a:rPr lang="en-IE" sz="2000" dirty="0" smtClean="0">
                <a:solidFill>
                  <a:srgbClr val="990033"/>
                </a:solidFill>
              </a:rPr>
              <a:t>(y thousand) visiting a certain beauty spot, for 9 successive weeks.</a:t>
            </a:r>
            <a:endParaRPr lang="en-IE" sz="2000" dirty="0">
              <a:solidFill>
                <a:srgbClr val="990033"/>
              </a:solidFill>
            </a:endParaRPr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31534" y="1909502"/>
            <a:ext cx="6680933" cy="8714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323527" y="2668850"/>
            <a:ext cx="386682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E" sz="2000" dirty="0" smtClean="0">
                <a:solidFill>
                  <a:srgbClr val="990033"/>
                </a:solidFill>
              </a:rPr>
              <a:t>(</a:t>
            </a:r>
            <a:r>
              <a:rPr lang="en-IE" sz="2000" dirty="0" err="1" smtClean="0">
                <a:solidFill>
                  <a:srgbClr val="990033"/>
                </a:solidFill>
              </a:rPr>
              <a:t>i</a:t>
            </a:r>
            <a:r>
              <a:rPr lang="en-IE" sz="2000" dirty="0" smtClean="0">
                <a:solidFill>
                  <a:srgbClr val="990033"/>
                </a:solidFill>
              </a:rPr>
              <a:t>)  Draw a scatter plot for this data.</a:t>
            </a:r>
            <a:endParaRPr lang="en-IE" sz="2000" dirty="0">
              <a:solidFill>
                <a:srgbClr val="990033"/>
              </a:solidFill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-27384"/>
            <a:ext cx="8229600" cy="1143000"/>
          </a:xfrm>
        </p:spPr>
        <p:txBody>
          <a:bodyPr/>
          <a:lstStyle/>
          <a:p>
            <a:pPr lvl="0"/>
            <a:r>
              <a:rPr lang="en-IE" b="1" dirty="0">
                <a:solidFill>
                  <a:srgbClr val="990033"/>
                </a:solidFill>
              </a:rPr>
              <a:t>Student Activity 5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250A8B-E093-4FD1-A38F-6CDEDA2A1729}" type="datetime10">
              <a:rPr lang="en-IE" smtClean="0"/>
              <a:pPr/>
              <a:t>20:59</a:t>
            </a:fld>
            <a:endParaRPr lang="en-IE"/>
          </a:p>
        </p:txBody>
      </p:sp>
      <p:grpSp>
        <p:nvGrpSpPr>
          <p:cNvPr id="10" name="Group 9"/>
          <p:cNvGrpSpPr/>
          <p:nvPr/>
        </p:nvGrpSpPr>
        <p:grpSpPr>
          <a:xfrm>
            <a:off x="8789610" y="490053"/>
            <a:ext cx="8408500" cy="6035291"/>
            <a:chOff x="8789610" y="490053"/>
            <a:chExt cx="8408500" cy="6035291"/>
          </a:xfrm>
        </p:grpSpPr>
        <p:pic>
          <p:nvPicPr>
            <p:cNvPr id="13313" name="Picture 1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9133214" y="692696"/>
              <a:ext cx="8064896" cy="58326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9" name="Rounded Rectangle 8"/>
            <p:cNvSpPr/>
            <p:nvPr/>
          </p:nvSpPr>
          <p:spPr>
            <a:xfrm rot="16200000">
              <a:off x="8159610" y="1120053"/>
              <a:ext cx="1620000" cy="360000"/>
            </a:xfrm>
            <a:prstGeom prst="roundRect">
              <a:avLst/>
            </a:prstGeom>
            <a:solidFill>
              <a:srgbClr val="FDCC33"/>
            </a:solidFill>
            <a:ln w="19050">
              <a:solidFill>
                <a:srgbClr val="9900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ctr"/>
              <a:r>
                <a:rPr lang="en-IE" sz="1400" dirty="0" smtClean="0">
                  <a:solidFill>
                    <a:srgbClr val="990033"/>
                  </a:solidFill>
                </a:rPr>
                <a:t>Lesson interaction</a:t>
              </a:r>
              <a:endParaRPr lang="en-IE" sz="1400" dirty="0">
                <a:solidFill>
                  <a:srgbClr val="990033"/>
                </a:solidFill>
              </a:endParaRPr>
            </a:p>
          </p:txBody>
        </p:sp>
      </p:grpSp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317595" y="3213336"/>
            <a:ext cx="4508811" cy="324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555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317595" y="3213336"/>
            <a:ext cx="4508811" cy="324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556" name="Picture 4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317595" y="3213336"/>
            <a:ext cx="4508811" cy="324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2019978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35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35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8 7.40741E-7 L -0.93038 7.40741E-7 " pathEditMode="relative" rAng="0" ptsTypes="AA">
                                      <p:cBhvr>
                                        <p:cTn id="1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651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93038 7.40741E-7 L -0.00018 0.00347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6510" y="1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xmlns="" Requires="a14">
          <p:sp>
            <p:nvSpPr>
              <p:cNvPr id="2" name="Rectangle 1"/>
              <p:cNvSpPr/>
              <p:nvPr/>
            </p:nvSpPr>
            <p:spPr>
              <a:xfrm>
                <a:off x="338256" y="1340768"/>
                <a:ext cx="8626231" cy="286232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spcAft>
                    <a:spcPts val="600"/>
                  </a:spcAft>
                  <a:tabLst>
                    <a:tab pos="530225" algn="l"/>
                  </a:tabLst>
                </a:pPr>
                <a:r>
                  <a:rPr lang="en-IE" sz="2000" dirty="0" smtClean="0">
                    <a:solidFill>
                      <a:srgbClr val="C00000"/>
                    </a:solidFill>
                  </a:rPr>
                  <a:t>(ii) 	Find </a:t>
                </a:r>
                <a:r>
                  <a:rPr lang="en-IE" sz="2000" dirty="0">
                    <a:solidFill>
                      <a:srgbClr val="C00000"/>
                    </a:solidFill>
                  </a:rPr>
                  <a:t>the mean </a:t>
                </a:r>
                <a:r>
                  <a:rPr lang="en-IE" sz="2000" dirty="0" smtClean="0">
                    <a:solidFill>
                      <a:srgbClr val="C00000"/>
                    </a:solidFill>
                  </a:rPr>
                  <a:t>rainfall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IE" sz="2000" i="1" smtClean="0">
                            <a:solidFill>
                              <a:srgbClr val="C00000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a:rPr lang="en-IE" sz="2000" i="1" smtClean="0">
                            <a:solidFill>
                              <a:srgbClr val="C00000"/>
                            </a:solidFill>
                            <a:latin typeface="Cambria Math"/>
                          </a:rPr>
                          <m:t>𝑥</m:t>
                        </m:r>
                        <m:r>
                          <a:rPr lang="en-IE" sz="2000" b="0" i="1" smtClean="0">
                            <a:solidFill>
                              <a:srgbClr val="C00000"/>
                            </a:solidFill>
                            <a:latin typeface="Cambria Math"/>
                          </a:rPr>
                          <m:t> </m:t>
                        </m:r>
                      </m:e>
                    </m:acc>
                  </m:oMath>
                </a14:m>
                <a:r>
                  <a:rPr lang="en-IE" sz="2000" dirty="0" smtClean="0">
                    <a:solidFill>
                      <a:srgbClr val="C00000"/>
                    </a:solidFill>
                  </a:rPr>
                  <a:t>._________________________________________</a:t>
                </a:r>
                <a:endParaRPr lang="en-IE" sz="900" dirty="0">
                  <a:solidFill>
                    <a:srgbClr val="C00000"/>
                  </a:solidFill>
                </a:endParaRPr>
              </a:p>
              <a:p>
                <a:pPr>
                  <a:spcAft>
                    <a:spcPts val="600"/>
                  </a:spcAft>
                  <a:tabLst>
                    <a:tab pos="530225" algn="l"/>
                  </a:tabLst>
                </a:pPr>
                <a:r>
                  <a:rPr lang="en-IE" sz="2000" dirty="0" smtClean="0">
                    <a:solidFill>
                      <a:srgbClr val="C00000"/>
                    </a:solidFill>
                  </a:rPr>
                  <a:t>(iii)	Find </a:t>
                </a:r>
                <a:r>
                  <a:rPr lang="en-IE" sz="2000" dirty="0">
                    <a:solidFill>
                      <a:srgbClr val="C00000"/>
                    </a:solidFill>
                  </a:rPr>
                  <a:t>the mean number of </a:t>
                </a:r>
                <a:r>
                  <a:rPr lang="en-IE" sz="2000" dirty="0" smtClean="0">
                    <a:solidFill>
                      <a:srgbClr val="C00000"/>
                    </a:solidFill>
                  </a:rPr>
                  <a:t>tourists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IE" sz="2000" i="1">
                            <a:solidFill>
                              <a:srgbClr val="C00000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a:rPr lang="en-IE" sz="2000" i="1">
                            <a:solidFill>
                              <a:srgbClr val="C00000"/>
                            </a:solidFill>
                            <a:latin typeface="Cambria Math"/>
                          </a:rPr>
                          <m:t>𝑦</m:t>
                        </m:r>
                      </m:e>
                    </m:acc>
                  </m:oMath>
                </a14:m>
                <a:r>
                  <a:rPr lang="en-IE" sz="2000" dirty="0" smtClean="0">
                    <a:solidFill>
                      <a:srgbClr val="C00000"/>
                    </a:solidFill>
                  </a:rPr>
                  <a:t>. ________________________________</a:t>
                </a:r>
                <a:endParaRPr lang="en-IE" sz="800" dirty="0" smtClean="0">
                  <a:solidFill>
                    <a:srgbClr val="C00000"/>
                  </a:solidFill>
                </a:endParaRPr>
              </a:p>
              <a:p>
                <a:pPr>
                  <a:spcAft>
                    <a:spcPts val="600"/>
                  </a:spcAft>
                  <a:tabLst>
                    <a:tab pos="530225" algn="l"/>
                  </a:tabLst>
                </a:pPr>
                <a:r>
                  <a:rPr lang="en-IE" sz="2000" dirty="0" smtClean="0">
                    <a:solidFill>
                      <a:srgbClr val="C00000"/>
                    </a:solidFill>
                  </a:rPr>
                  <a:t>(iv) 	Plot </a:t>
                </a:r>
                <a:r>
                  <a:rPr lang="en-IE" sz="2000" dirty="0">
                    <a:solidFill>
                      <a:srgbClr val="C00000"/>
                    </a:solidFill>
                  </a:rPr>
                  <a:t>the </a:t>
                </a:r>
                <a:r>
                  <a:rPr lang="en-IE" sz="2000" dirty="0" smtClean="0">
                    <a:solidFill>
                      <a:srgbClr val="C00000"/>
                    </a:solidFill>
                  </a:rPr>
                  <a:t>point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IE" sz="2000" i="1" smtClean="0">
                            <a:solidFill>
                              <a:srgbClr val="C00000"/>
                            </a:solidFill>
                            <a:latin typeface="Cambria Math"/>
                          </a:rPr>
                        </m:ctrlPr>
                      </m:dPr>
                      <m:e>
                        <m:acc>
                          <m:accPr>
                            <m:chr m:val="̅"/>
                            <m:ctrlPr>
                              <a:rPr lang="en-IE" sz="2000" i="1">
                                <a:solidFill>
                                  <a:srgbClr val="C00000"/>
                                </a:solidFill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IE" sz="2000" i="1">
                                <a:solidFill>
                                  <a:srgbClr val="C00000"/>
                                </a:solidFill>
                                <a:latin typeface="Cambria Math"/>
                              </a:rPr>
                              <m:t>𝑥</m:t>
                            </m:r>
                          </m:e>
                        </m:acc>
                        <m:r>
                          <a:rPr lang="en-IE" sz="2000">
                            <a:solidFill>
                              <a:srgbClr val="C00000"/>
                            </a:solidFill>
                            <a:latin typeface="Cambria Math"/>
                          </a:rPr>
                          <m:t>,</m:t>
                        </m:r>
                        <m:acc>
                          <m:accPr>
                            <m:chr m:val="̅"/>
                            <m:ctrlPr>
                              <a:rPr lang="en-IE" sz="2000" i="1">
                                <a:solidFill>
                                  <a:srgbClr val="C00000"/>
                                </a:solidFill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IE" sz="2000" i="1">
                                <a:solidFill>
                                  <a:srgbClr val="C00000"/>
                                </a:solidFill>
                                <a:latin typeface="Cambria Math"/>
                              </a:rPr>
                              <m:t>𝑦</m:t>
                            </m:r>
                          </m:e>
                        </m:acc>
                      </m:e>
                    </m:d>
                  </m:oMath>
                </a14:m>
                <a:r>
                  <a:rPr lang="en-IE" sz="2000" dirty="0" smtClean="0">
                    <a:solidFill>
                      <a:srgbClr val="C00000"/>
                    </a:solidFill>
                  </a:rPr>
                  <a:t>.</a:t>
                </a:r>
                <a:r>
                  <a:rPr lang="en-IE" sz="2000" dirty="0">
                    <a:solidFill>
                      <a:srgbClr val="C00000"/>
                    </a:solidFill>
                  </a:rPr>
                  <a:t> Draw lines parallel to the </a:t>
                </a:r>
                <a:r>
                  <a:rPr lang="en-IE" sz="2000" i="1" dirty="0">
                    <a:solidFill>
                      <a:srgbClr val="C00000"/>
                    </a:solidFill>
                  </a:rPr>
                  <a:t>x</a:t>
                </a:r>
                <a:r>
                  <a:rPr lang="en-IE" sz="2000" dirty="0">
                    <a:solidFill>
                      <a:srgbClr val="C00000"/>
                    </a:solidFill>
                  </a:rPr>
                  <a:t>-axis and </a:t>
                </a:r>
                <a:r>
                  <a:rPr lang="en-IE" sz="2000" i="1" dirty="0">
                    <a:solidFill>
                      <a:srgbClr val="C00000"/>
                    </a:solidFill>
                  </a:rPr>
                  <a:t>y</a:t>
                </a:r>
                <a:r>
                  <a:rPr lang="en-IE" sz="2000" dirty="0">
                    <a:solidFill>
                      <a:srgbClr val="C00000"/>
                    </a:solidFill>
                  </a:rPr>
                  <a:t>-axis through this </a:t>
                </a:r>
                <a:r>
                  <a:rPr lang="en-IE" sz="2000" dirty="0" smtClean="0">
                    <a:solidFill>
                      <a:srgbClr val="C00000"/>
                    </a:solidFill>
                  </a:rPr>
                  <a:t>	point.</a:t>
                </a:r>
                <a:endParaRPr lang="en-IE" sz="2000" dirty="0">
                  <a:solidFill>
                    <a:srgbClr val="C00000"/>
                  </a:solidFill>
                </a:endParaRPr>
              </a:p>
              <a:p>
                <a:pPr>
                  <a:spcAft>
                    <a:spcPts val="600"/>
                  </a:spcAft>
                  <a:tabLst>
                    <a:tab pos="530225" algn="l"/>
                  </a:tabLst>
                </a:pPr>
                <a:r>
                  <a:rPr lang="en-IE" sz="2000" dirty="0" smtClean="0">
                    <a:solidFill>
                      <a:srgbClr val="C00000"/>
                    </a:solidFill>
                  </a:rPr>
                  <a:t>(v) 	This </a:t>
                </a:r>
                <a:r>
                  <a:rPr lang="en-IE" sz="2000" dirty="0">
                    <a:solidFill>
                      <a:srgbClr val="C00000"/>
                    </a:solidFill>
                  </a:rPr>
                  <a:t>splits the scatter plot into 4 quadrants. In which quadrants do you find </a:t>
                </a:r>
                <a:r>
                  <a:rPr lang="en-IE" sz="2000" dirty="0" smtClean="0">
                    <a:solidFill>
                      <a:srgbClr val="C00000"/>
                    </a:solidFill>
                  </a:rPr>
                  <a:t>	the most </a:t>
                </a:r>
                <a:r>
                  <a:rPr lang="en-IE" sz="2000" dirty="0">
                    <a:solidFill>
                      <a:srgbClr val="C00000"/>
                    </a:solidFill>
                  </a:rPr>
                  <a:t>points</a:t>
                </a:r>
                <a:r>
                  <a:rPr lang="en-IE" sz="2000" dirty="0" smtClean="0">
                    <a:solidFill>
                      <a:srgbClr val="C00000"/>
                    </a:solidFill>
                  </a:rPr>
                  <a:t>?________________________________________________</a:t>
                </a:r>
              </a:p>
              <a:p>
                <a:r>
                  <a:rPr lang="en-IE" sz="2000" dirty="0" smtClean="0">
                    <a:solidFill>
                      <a:srgbClr val="C00000"/>
                    </a:solidFill>
                  </a:rPr>
                  <a:t>__________________________________________________________________</a:t>
                </a:r>
                <a:endParaRPr lang="en-IE" sz="2000" dirty="0">
                  <a:solidFill>
                    <a:srgbClr val="C00000"/>
                  </a:solidFill>
                </a:endParaRPr>
              </a:p>
              <a:p>
                <a:r>
                  <a:rPr lang="en-IE" sz="2000" dirty="0" smtClean="0">
                    <a:solidFill>
                      <a:srgbClr val="C00000"/>
                    </a:solidFill>
                  </a:rPr>
                  <a:t>__________________________________________________________________</a:t>
                </a:r>
              </a:p>
            </p:txBody>
          </p:sp>
        </mc:Choice>
        <mc:Fallback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8256" y="1340768"/>
                <a:ext cx="8626231" cy="2862322"/>
              </a:xfrm>
              <a:prstGeom prst="rect">
                <a:avLst/>
              </a:prstGeom>
              <a:blipFill rotWithShape="1">
                <a:blip r:embed="rId2" cstate="print"/>
                <a:stretch>
                  <a:fillRect l="-706" t="-1066" r="-282" b="-2985"/>
                </a:stretch>
              </a:blipFill>
            </p:spPr>
            <p:txBody>
              <a:bodyPr/>
              <a:lstStyle/>
              <a:p>
                <a:r>
                  <a:rPr lang="en-IE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31534" y="397334"/>
            <a:ext cx="6680933" cy="8714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FCA1D2-6149-4BB1-91DD-F34231A3F718}" type="datetime10">
              <a:rPr lang="en-IE" smtClean="0"/>
              <a:pPr/>
              <a:t>20:59</a:t>
            </a:fld>
            <a:endParaRPr lang="en-IE"/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317595" y="3429000"/>
            <a:ext cx="4508811" cy="324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316" name="Picture 28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331755" y="3429000"/>
            <a:ext cx="4480490" cy="324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319" name="Picture 31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331755" y="3429000"/>
            <a:ext cx="4480490" cy="324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942276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23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xmlns="" Requires="a14">
          <p:sp>
            <p:nvSpPr>
              <p:cNvPr id="2" name="Rectangle 1"/>
              <p:cNvSpPr/>
              <p:nvPr/>
            </p:nvSpPr>
            <p:spPr>
              <a:xfrm>
                <a:off x="338256" y="1340768"/>
                <a:ext cx="8626231" cy="295465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514350" indent="-514350">
                  <a:buAutoNum type="romanLcParenBoth" startAt="6"/>
                  <a:tabLst>
                    <a:tab pos="530225" algn="l"/>
                  </a:tabLst>
                </a:pPr>
                <a:r>
                  <a:rPr lang="en-IE" sz="2000" dirty="0" smtClean="0">
                    <a:solidFill>
                      <a:srgbClr val="C00000"/>
                    </a:solidFill>
                  </a:rPr>
                  <a:t>Draw a line of best fit. Draw an oval around the data. The line must go 	through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IE" sz="2000" i="1" smtClean="0">
                            <a:solidFill>
                              <a:srgbClr val="C00000"/>
                            </a:solidFill>
                            <a:latin typeface="Cambria Math"/>
                          </a:rPr>
                        </m:ctrlPr>
                      </m:dPr>
                      <m:e>
                        <m:acc>
                          <m:accPr>
                            <m:chr m:val="̅"/>
                            <m:ctrlPr>
                              <a:rPr lang="en-IE" sz="2000" i="1">
                                <a:solidFill>
                                  <a:srgbClr val="C00000"/>
                                </a:solidFill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IE" sz="2000" i="1">
                                <a:solidFill>
                                  <a:srgbClr val="C00000"/>
                                </a:solidFill>
                                <a:latin typeface="Cambria Math"/>
                              </a:rPr>
                              <m:t>𝑥</m:t>
                            </m:r>
                          </m:e>
                        </m:acc>
                        <m:r>
                          <a:rPr lang="en-IE" sz="2000">
                            <a:solidFill>
                              <a:srgbClr val="C00000"/>
                            </a:solidFill>
                            <a:latin typeface="Cambria Math"/>
                          </a:rPr>
                          <m:t>,</m:t>
                        </m:r>
                        <m:acc>
                          <m:accPr>
                            <m:chr m:val="̅"/>
                            <m:ctrlPr>
                              <a:rPr lang="en-IE" sz="2000" i="1">
                                <a:solidFill>
                                  <a:srgbClr val="C00000"/>
                                </a:solidFill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IE" sz="2000" i="1">
                                <a:solidFill>
                                  <a:srgbClr val="C00000"/>
                                </a:solidFill>
                                <a:latin typeface="Cambria Math"/>
                              </a:rPr>
                              <m:t>𝑦</m:t>
                            </m:r>
                          </m:e>
                        </m:acc>
                      </m:e>
                    </m:d>
                  </m:oMath>
                </a14:m>
                <a:r>
                  <a:rPr lang="en-IE" sz="2000" dirty="0" smtClean="0">
                    <a:solidFill>
                      <a:srgbClr val="C00000"/>
                    </a:solidFill>
                  </a:rPr>
                  <a:t>. </a:t>
                </a:r>
              </a:p>
              <a:p>
                <a:pPr>
                  <a:tabLst>
                    <a:tab pos="530225" algn="l"/>
                  </a:tabLst>
                </a:pPr>
                <a:r>
                  <a:rPr lang="en-IE" sz="2000" dirty="0">
                    <a:solidFill>
                      <a:srgbClr val="C00000"/>
                    </a:solidFill>
                  </a:rPr>
                  <a:t>	</a:t>
                </a:r>
                <a:r>
                  <a:rPr lang="en-IE" sz="2000" dirty="0" smtClean="0">
                    <a:solidFill>
                      <a:srgbClr val="C00000"/>
                    </a:solidFill>
                  </a:rPr>
                  <a:t>The line of best fit should go through the two quadrants that contain the 	most data points.</a:t>
                </a:r>
              </a:p>
              <a:p>
                <a:endParaRPr lang="en-IE" sz="600" dirty="0" smtClean="0">
                  <a:solidFill>
                    <a:srgbClr val="C00000"/>
                  </a:solidFill>
                </a:endParaRPr>
              </a:p>
              <a:p>
                <a:pPr>
                  <a:tabLst>
                    <a:tab pos="530225" algn="l"/>
                  </a:tabLst>
                </a:pPr>
                <a:r>
                  <a:rPr lang="en-IE" sz="2000" dirty="0" smtClean="0">
                    <a:solidFill>
                      <a:srgbClr val="C00000"/>
                    </a:solidFill>
                  </a:rPr>
                  <a:t>(vii) 	On the 10th week there was 4cm of rainfall. Use your line of best fit to 	estimate the number of tourists that had visited the beauty spot in the 10th 	week._________________________________________________________</a:t>
                </a:r>
              </a:p>
              <a:p>
                <a:r>
                  <a:rPr lang="en-IE" sz="2000" dirty="0" smtClean="0">
                    <a:solidFill>
                      <a:srgbClr val="C00000"/>
                    </a:solidFill>
                  </a:rPr>
                  <a:t>__________________________________________________________________</a:t>
                </a:r>
              </a:p>
              <a:p>
                <a:endParaRPr lang="en-IE" sz="2000" dirty="0">
                  <a:solidFill>
                    <a:srgbClr val="C00000"/>
                  </a:solidFill>
                </a:endParaRPr>
              </a:p>
            </p:txBody>
          </p:sp>
        </mc:Choice>
        <mc:Fallback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8256" y="1340768"/>
                <a:ext cx="8626231" cy="2954655"/>
              </a:xfrm>
              <a:prstGeom prst="rect">
                <a:avLst/>
              </a:prstGeom>
              <a:blipFill rotWithShape="1">
                <a:blip r:embed="rId2" cstate="print"/>
                <a:stretch>
                  <a:fillRect l="-706" t="-1237" r="-282"/>
                </a:stretch>
              </a:blipFill>
            </p:spPr>
            <p:txBody>
              <a:bodyPr/>
              <a:lstStyle/>
              <a:p>
                <a:r>
                  <a:rPr lang="en-IE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" name="Picture 3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331755" y="3429000"/>
            <a:ext cx="4480490" cy="324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31534" y="397334"/>
            <a:ext cx="6680933" cy="8714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4581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331755" y="3429000"/>
            <a:ext cx="4480490" cy="324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FCA1D2-6149-4BB1-91DD-F34231A3F718}" type="datetime10">
              <a:rPr lang="en-IE" smtClean="0"/>
              <a:pPr/>
              <a:t>20:59</a:t>
            </a:fld>
            <a:endParaRPr lang="en-IE"/>
          </a:p>
        </p:txBody>
      </p:sp>
      <p:sp>
        <p:nvSpPr>
          <p:cNvPr id="8" name="Oval 7"/>
          <p:cNvSpPr/>
          <p:nvPr/>
        </p:nvSpPr>
        <p:spPr>
          <a:xfrm rot="2058665">
            <a:off x="1982396" y="4304500"/>
            <a:ext cx="4284000" cy="1332000"/>
          </a:xfrm>
          <a:prstGeom prst="ellipse">
            <a:avLst/>
          </a:prstGeom>
          <a:noFill/>
          <a:ln w="38100">
            <a:solidFill>
              <a:srgbClr val="FD2A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</p:spTree>
    <p:extLst>
      <p:ext uri="{BB962C8B-B14F-4D97-AF65-F5344CB8AC3E}">
        <p14:creationId xmlns:p14="http://schemas.microsoft.com/office/powerpoint/2010/main" xmlns="" val="8206646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45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51520" y="260648"/>
            <a:ext cx="8496944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IE" sz="2000" dirty="0" smtClean="0">
              <a:solidFill>
                <a:srgbClr val="990033"/>
              </a:solidFill>
            </a:endParaRPr>
          </a:p>
          <a:p>
            <a:pPr marL="400050" indent="-400050">
              <a:buAutoNum type="romanLcParenBoth" startAt="7"/>
              <a:tabLst>
                <a:tab pos="530225" algn="l"/>
              </a:tabLst>
            </a:pPr>
            <a:r>
              <a:rPr lang="en-IE" sz="2000" dirty="0" smtClean="0">
                <a:solidFill>
                  <a:srgbClr val="990033"/>
                </a:solidFill>
              </a:rPr>
              <a:t> On the 10th week there was 4cm of rainfall. Use your line of best fit to estimate   the number of tourists that had visited the beauty spot in the 10</a:t>
            </a:r>
            <a:r>
              <a:rPr lang="en-IE" sz="2000" baseline="30000" dirty="0" smtClean="0">
                <a:solidFill>
                  <a:srgbClr val="990033"/>
                </a:solidFill>
              </a:rPr>
              <a:t>th</a:t>
            </a:r>
            <a:r>
              <a:rPr lang="en-IE" sz="2000" dirty="0" smtClean="0">
                <a:solidFill>
                  <a:srgbClr val="990033"/>
                </a:solidFill>
              </a:rPr>
              <a:t> week.   ________________________________________________________</a:t>
            </a:r>
          </a:p>
          <a:p>
            <a:endParaRPr lang="en-IE" sz="2000" dirty="0" smtClean="0">
              <a:solidFill>
                <a:srgbClr val="990033"/>
              </a:solidFill>
            </a:endParaRPr>
          </a:p>
          <a:p>
            <a:pPr>
              <a:tabLst>
                <a:tab pos="530225" algn="l"/>
              </a:tabLst>
            </a:pPr>
            <a:r>
              <a:rPr lang="en-IE" sz="2000" dirty="0" smtClean="0">
                <a:solidFill>
                  <a:srgbClr val="990033"/>
                </a:solidFill>
              </a:rPr>
              <a:t>(viii) 	By picking appropriate points find the slope of the line of best fit.________</a:t>
            </a:r>
          </a:p>
          <a:p>
            <a:endParaRPr lang="en-IE" sz="2000" dirty="0" smtClean="0">
              <a:solidFill>
                <a:srgbClr val="990033"/>
              </a:solidFill>
            </a:endParaRPr>
          </a:p>
          <a:p>
            <a:pPr>
              <a:tabLst>
                <a:tab pos="530225" algn="l"/>
              </a:tabLst>
            </a:pPr>
            <a:r>
              <a:rPr lang="en-IE" sz="2000" dirty="0">
                <a:solidFill>
                  <a:srgbClr val="990033"/>
                </a:solidFill>
              </a:rPr>
              <a:t>(</a:t>
            </a:r>
            <a:r>
              <a:rPr lang="en-IE" sz="2000" dirty="0" smtClean="0">
                <a:solidFill>
                  <a:srgbClr val="990033"/>
                </a:solidFill>
              </a:rPr>
              <a:t>ix) 	Interpret the slope in the context of rainfall and number of tourists._____</a:t>
            </a:r>
          </a:p>
          <a:p>
            <a:r>
              <a:rPr lang="en-IE" sz="2000" dirty="0" smtClean="0">
                <a:solidFill>
                  <a:srgbClr val="990033"/>
                </a:solidFill>
              </a:rPr>
              <a:t>__________________________________________________________________________________________________________________________________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70545-1233-4858-A047-559E2877F074}" type="datetime10">
              <a:rPr lang="en-IE" smtClean="0"/>
              <a:pPr/>
              <a:t>20:59</a:t>
            </a:fld>
            <a:endParaRPr lang="en-IE"/>
          </a:p>
        </p:txBody>
      </p:sp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331755" y="3429000"/>
            <a:ext cx="4480490" cy="324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0914423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51520" y="260648"/>
            <a:ext cx="8496944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IE" sz="2000" dirty="0" smtClean="0">
              <a:solidFill>
                <a:srgbClr val="990033"/>
              </a:solidFill>
            </a:endParaRPr>
          </a:p>
          <a:p>
            <a:r>
              <a:rPr lang="en-IE" sz="2000" dirty="0" smtClean="0">
                <a:solidFill>
                  <a:srgbClr val="990033"/>
                </a:solidFill>
              </a:rPr>
              <a:t>(x)   Find </a:t>
            </a:r>
            <a:r>
              <a:rPr lang="en-IE" sz="2000" dirty="0">
                <a:solidFill>
                  <a:srgbClr val="990033"/>
                </a:solidFill>
              </a:rPr>
              <a:t>the equation of the line of best fit and use it to check your answer to </a:t>
            </a:r>
            <a:r>
              <a:rPr lang="en-IE" sz="2000" dirty="0" smtClean="0">
                <a:solidFill>
                  <a:srgbClr val="990033"/>
                </a:solidFill>
              </a:rPr>
              <a:t>part vii. __________________________________________________________</a:t>
            </a:r>
            <a:endParaRPr lang="en-IE" sz="2000" dirty="0">
              <a:solidFill>
                <a:srgbClr val="990033"/>
              </a:solidFill>
            </a:endParaRPr>
          </a:p>
          <a:p>
            <a:pPr>
              <a:tabLst>
                <a:tab pos="530225" algn="l"/>
              </a:tabLst>
            </a:pPr>
            <a:endParaRPr lang="en-IE" sz="2000" dirty="0" smtClean="0">
              <a:solidFill>
                <a:srgbClr val="990033"/>
              </a:solidFill>
            </a:endParaRPr>
          </a:p>
          <a:p>
            <a:pPr>
              <a:tabLst>
                <a:tab pos="530225" algn="l"/>
              </a:tabLst>
            </a:pPr>
            <a:r>
              <a:rPr lang="en-IE" sz="2000" dirty="0" smtClean="0">
                <a:solidFill>
                  <a:srgbClr val="990033"/>
                </a:solidFill>
              </a:rPr>
              <a:t>(xi) 	The </a:t>
            </a:r>
            <a:r>
              <a:rPr lang="en-IE" sz="2000" dirty="0">
                <a:solidFill>
                  <a:srgbClr val="990033"/>
                </a:solidFill>
              </a:rPr>
              <a:t>manager of the café at this beauty spot has to plan staffing levels. A mix </a:t>
            </a:r>
            <a:r>
              <a:rPr lang="en-IE" sz="2000" dirty="0" smtClean="0">
                <a:solidFill>
                  <a:srgbClr val="990033"/>
                </a:solidFill>
              </a:rPr>
              <a:t>of full </a:t>
            </a:r>
            <a:r>
              <a:rPr lang="en-IE" sz="2000" dirty="0">
                <a:solidFill>
                  <a:srgbClr val="990033"/>
                </a:solidFill>
              </a:rPr>
              <a:t>time and part time staff are employed. In the light of the information </a:t>
            </a:r>
            <a:r>
              <a:rPr lang="en-IE" sz="2000" dirty="0" smtClean="0">
                <a:solidFill>
                  <a:srgbClr val="990033"/>
                </a:solidFill>
              </a:rPr>
              <a:t>above and </a:t>
            </a:r>
            <a:r>
              <a:rPr lang="en-IE" sz="2000" dirty="0">
                <a:solidFill>
                  <a:srgbClr val="990033"/>
                </a:solidFill>
              </a:rPr>
              <a:t>the fact that the correlation coefficient is -0.77 what advice would you give </a:t>
            </a:r>
            <a:r>
              <a:rPr lang="en-IE" sz="2000" dirty="0" smtClean="0">
                <a:solidFill>
                  <a:srgbClr val="990033"/>
                </a:solidFill>
              </a:rPr>
              <a:t>the manager? ______________________________________________</a:t>
            </a:r>
            <a:endParaRPr lang="en-IE" sz="2000" dirty="0">
              <a:solidFill>
                <a:srgbClr val="990033"/>
              </a:solidFill>
            </a:endParaRPr>
          </a:p>
          <a:p>
            <a:r>
              <a:rPr lang="en-IE" sz="2000" dirty="0" smtClean="0">
                <a:solidFill>
                  <a:srgbClr val="990033"/>
                </a:solidFill>
              </a:rPr>
              <a:t>__________________________________________________________________________________________________________________________________</a:t>
            </a:r>
            <a:endParaRPr lang="en-IE" sz="2000" dirty="0">
              <a:solidFill>
                <a:srgbClr val="990033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70545-1233-4858-A047-559E2877F074}" type="datetime10">
              <a:rPr lang="en-IE" smtClean="0"/>
              <a:pPr/>
              <a:t>20:59</a:t>
            </a:fld>
            <a:endParaRPr lang="en-IE"/>
          </a:p>
        </p:txBody>
      </p:sp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331755" y="3429000"/>
            <a:ext cx="4480490" cy="324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7994312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9" name="Text Box 3"/>
          <p:cNvSpPr txBox="1">
            <a:spLocks noChangeArrowheads="1"/>
          </p:cNvSpPr>
          <p:nvPr/>
        </p:nvSpPr>
        <p:spPr bwMode="auto">
          <a:xfrm>
            <a:off x="489173" y="476672"/>
            <a:ext cx="7985125" cy="396875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>
            <a:spAutoFit/>
          </a:bodyPr>
          <a:lstStyle/>
          <a:p>
            <a:r>
              <a:rPr lang="en-GB" sz="2000" dirty="0">
                <a:solidFill>
                  <a:srgbClr val="990033"/>
                </a:solidFill>
                <a:latin typeface="Comic Sans MS" pitchFamily="66" charset="0"/>
              </a:rPr>
              <a:t>1.	The marks of 7 pupils in two Maths papers are as follows :</a:t>
            </a:r>
          </a:p>
        </p:txBody>
      </p:sp>
      <p:graphicFrame>
        <p:nvGraphicFramePr>
          <p:cNvPr id="126980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4152237132"/>
              </p:ext>
            </p:extLst>
          </p:nvPr>
        </p:nvGraphicFramePr>
        <p:xfrm>
          <a:off x="1403648" y="856481"/>
          <a:ext cx="6596063" cy="988343"/>
        </p:xfrm>
        <a:graphic>
          <a:graphicData uri="http://schemas.openxmlformats.org/presentationml/2006/ole">
            <p:oleObj spid="_x0000_s14352" name="Worksheet" r:id="rId3" imgW="2219454" imgH="333368" progId="Excel.Sheet.8">
              <p:embed/>
            </p:oleObj>
          </a:graphicData>
        </a:graphic>
      </p:graphicFrame>
      <p:sp>
        <p:nvSpPr>
          <p:cNvPr id="126981" name="Text Box 5"/>
          <p:cNvSpPr txBox="1">
            <a:spLocks noChangeArrowheads="1"/>
          </p:cNvSpPr>
          <p:nvPr/>
        </p:nvSpPr>
        <p:spPr bwMode="auto">
          <a:xfrm>
            <a:off x="457200" y="1916832"/>
            <a:ext cx="8507288" cy="1846659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/>
          <a:p>
            <a:r>
              <a:rPr lang="en-GB" sz="2000" dirty="0">
                <a:solidFill>
                  <a:srgbClr val="990033"/>
                </a:solidFill>
                <a:latin typeface="Comic Sans MS" pitchFamily="66" charset="0"/>
              </a:rPr>
              <a:t>a)	Plot the marks on a scatter graph.</a:t>
            </a:r>
          </a:p>
          <a:p>
            <a:r>
              <a:rPr lang="en-GB" dirty="0" smtClean="0">
                <a:solidFill>
                  <a:srgbClr val="990033"/>
                </a:solidFill>
                <a:latin typeface="Comic Sans MS" pitchFamily="66" charset="0"/>
              </a:rPr>
              <a:t>(</a:t>
            </a:r>
            <a:r>
              <a:rPr lang="en-GB" dirty="0">
                <a:solidFill>
                  <a:srgbClr val="990033"/>
                </a:solidFill>
                <a:latin typeface="Comic Sans MS" pitchFamily="66" charset="0"/>
              </a:rPr>
              <a:t>Paper 1 marks on the horizontal axis and </a:t>
            </a:r>
            <a:r>
              <a:rPr lang="en-GB" dirty="0" smtClean="0">
                <a:solidFill>
                  <a:srgbClr val="990033"/>
                </a:solidFill>
                <a:latin typeface="Comic Sans MS" pitchFamily="66" charset="0"/>
              </a:rPr>
              <a:t>Paper </a:t>
            </a:r>
            <a:r>
              <a:rPr lang="en-GB" dirty="0">
                <a:solidFill>
                  <a:srgbClr val="990033"/>
                </a:solidFill>
                <a:latin typeface="Comic Sans MS" pitchFamily="66" charset="0"/>
              </a:rPr>
              <a:t>2 marks on the vertical axis</a:t>
            </a:r>
            <a:r>
              <a:rPr lang="en-GB" dirty="0" smtClean="0">
                <a:solidFill>
                  <a:srgbClr val="990033"/>
                </a:solidFill>
                <a:latin typeface="Comic Sans MS" pitchFamily="66" charset="0"/>
              </a:rPr>
              <a:t>)</a:t>
            </a:r>
          </a:p>
          <a:p>
            <a:endParaRPr lang="en-GB" dirty="0">
              <a:solidFill>
                <a:srgbClr val="990033"/>
              </a:solidFill>
              <a:latin typeface="Comic Sans MS" pitchFamily="66" charset="0"/>
            </a:endParaRPr>
          </a:p>
          <a:p>
            <a:r>
              <a:rPr lang="en-GB" sz="2000" dirty="0">
                <a:solidFill>
                  <a:srgbClr val="990033"/>
                </a:solidFill>
                <a:latin typeface="Comic Sans MS" pitchFamily="66" charset="0"/>
              </a:rPr>
              <a:t>b)	Is there any correlation between the marks on Paper 1</a:t>
            </a:r>
          </a:p>
          <a:p>
            <a:r>
              <a:rPr lang="en-GB" sz="2000" dirty="0">
                <a:solidFill>
                  <a:srgbClr val="990033"/>
                </a:solidFill>
                <a:latin typeface="Comic Sans MS" pitchFamily="66" charset="0"/>
              </a:rPr>
              <a:t>	and Paper 2 ?</a:t>
            </a:r>
          </a:p>
          <a:p>
            <a:endParaRPr lang="en-GB" dirty="0">
              <a:solidFill>
                <a:srgbClr val="990033"/>
              </a:solidFill>
              <a:latin typeface="Comic Sans MS" pitchFamily="66" charset="0"/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887126" y="3429000"/>
            <a:ext cx="5189221" cy="324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42" name="Picture 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887126" y="3429000"/>
            <a:ext cx="5189221" cy="324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43" name="Picture 7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887126" y="3429000"/>
            <a:ext cx="5189221" cy="324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Text Box 2"/>
          <p:cNvSpPr txBox="1">
            <a:spLocks noChangeArrowheads="1"/>
          </p:cNvSpPr>
          <p:nvPr/>
        </p:nvSpPr>
        <p:spPr bwMode="auto">
          <a:xfrm>
            <a:off x="179512" y="147696"/>
            <a:ext cx="3182000" cy="40011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>
            <a:spAutoFit/>
          </a:bodyPr>
          <a:lstStyle/>
          <a:p>
            <a:r>
              <a:rPr lang="en-GB" sz="2000" b="1" u="sng" dirty="0" smtClean="0">
                <a:solidFill>
                  <a:srgbClr val="990033"/>
                </a:solidFill>
                <a:latin typeface="Comic Sans MS" pitchFamily="66" charset="0"/>
              </a:rPr>
              <a:t>Extra Questions</a:t>
            </a:r>
            <a:endParaRPr lang="en-GB" sz="2000" b="1" dirty="0">
              <a:solidFill>
                <a:srgbClr val="990033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520977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3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43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Text Box 2"/>
          <p:cNvSpPr txBox="1">
            <a:spLocks noChangeArrowheads="1"/>
          </p:cNvSpPr>
          <p:nvPr/>
        </p:nvSpPr>
        <p:spPr bwMode="auto">
          <a:xfrm>
            <a:off x="323528" y="511845"/>
            <a:ext cx="1524000" cy="39687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/>
          <a:p>
            <a:r>
              <a:rPr lang="en-GB" sz="2000" u="sng" dirty="0">
                <a:solidFill>
                  <a:srgbClr val="990033"/>
                </a:solidFill>
                <a:latin typeface="Comic Sans MS" pitchFamily="66" charset="0"/>
              </a:rPr>
              <a:t>Questions</a:t>
            </a:r>
            <a:endParaRPr lang="en-GB" sz="2000" dirty="0">
              <a:solidFill>
                <a:srgbClr val="990033"/>
              </a:solidFill>
              <a:latin typeface="Comic Sans MS" pitchFamily="66" charset="0"/>
            </a:endParaRPr>
          </a:p>
        </p:txBody>
      </p:sp>
      <p:graphicFrame>
        <p:nvGraphicFramePr>
          <p:cNvPr id="126980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3864232348"/>
              </p:ext>
            </p:extLst>
          </p:nvPr>
        </p:nvGraphicFramePr>
        <p:xfrm>
          <a:off x="2483768" y="324636"/>
          <a:ext cx="6596063" cy="988343"/>
        </p:xfrm>
        <a:graphic>
          <a:graphicData uri="http://schemas.openxmlformats.org/presentationml/2006/ole">
            <p:oleObj spid="_x0000_s26639" name="Worksheet" r:id="rId3" imgW="2219454" imgH="333368" progId="Excel.Sheet.8">
              <p:embed/>
            </p:oleObj>
          </a:graphicData>
        </a:graphic>
      </p:graphicFrame>
      <p:sp>
        <p:nvSpPr>
          <p:cNvPr id="126982" name="Text Box 6"/>
          <p:cNvSpPr txBox="1">
            <a:spLocks noChangeArrowheads="1"/>
          </p:cNvSpPr>
          <p:nvPr/>
        </p:nvSpPr>
        <p:spPr bwMode="auto">
          <a:xfrm>
            <a:off x="457200" y="1556792"/>
            <a:ext cx="8329524" cy="2246769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>
            <a:spAutoFit/>
          </a:bodyPr>
          <a:lstStyle/>
          <a:p>
            <a:pPr lvl="1" indent="-457200">
              <a:buFontTx/>
              <a:buAutoNum type="alphaLcParenR" startAt="3"/>
            </a:pPr>
            <a:r>
              <a:rPr lang="en-GB" sz="2000" dirty="0" smtClean="0">
                <a:solidFill>
                  <a:srgbClr val="990033"/>
                </a:solidFill>
                <a:latin typeface="Comic Sans MS" pitchFamily="66" charset="0"/>
              </a:rPr>
              <a:t>     Use </a:t>
            </a:r>
            <a:r>
              <a:rPr lang="en-GB" sz="2000" dirty="0">
                <a:solidFill>
                  <a:srgbClr val="990033"/>
                </a:solidFill>
                <a:latin typeface="Comic Sans MS" pitchFamily="66" charset="0"/>
              </a:rPr>
              <a:t>your calculator to find the Correlation </a:t>
            </a:r>
            <a:r>
              <a:rPr lang="en-GB" sz="2000" dirty="0" smtClean="0">
                <a:solidFill>
                  <a:srgbClr val="990033"/>
                </a:solidFill>
                <a:latin typeface="Comic Sans MS" pitchFamily="66" charset="0"/>
              </a:rPr>
              <a:t>coefficient</a:t>
            </a:r>
          </a:p>
          <a:p>
            <a:pPr marL="0" lvl="1"/>
            <a:endParaRPr lang="en-GB" sz="2000" dirty="0">
              <a:solidFill>
                <a:srgbClr val="990033"/>
              </a:solidFill>
              <a:latin typeface="Comic Sans MS" pitchFamily="66" charset="0"/>
            </a:endParaRPr>
          </a:p>
          <a:p>
            <a:r>
              <a:rPr lang="en-GB" sz="2000" dirty="0" smtClean="0">
                <a:solidFill>
                  <a:srgbClr val="990033"/>
                </a:solidFill>
                <a:latin typeface="Comic Sans MS" pitchFamily="66" charset="0"/>
              </a:rPr>
              <a:t>d)        Find the equation of the Line of Best Fit for the data</a:t>
            </a:r>
          </a:p>
          <a:p>
            <a:endParaRPr lang="en-GB" sz="2000" dirty="0">
              <a:solidFill>
                <a:srgbClr val="990033"/>
              </a:solidFill>
              <a:latin typeface="Comic Sans MS" pitchFamily="66" charset="0"/>
            </a:endParaRPr>
          </a:p>
          <a:p>
            <a:r>
              <a:rPr lang="en-GB" sz="2000" dirty="0" smtClean="0">
                <a:solidFill>
                  <a:srgbClr val="990033"/>
                </a:solidFill>
                <a:latin typeface="Comic Sans MS" pitchFamily="66" charset="0"/>
              </a:rPr>
              <a:t>e)        </a:t>
            </a:r>
            <a:r>
              <a:rPr lang="en-GB" sz="2000" dirty="0">
                <a:solidFill>
                  <a:srgbClr val="990033"/>
                </a:solidFill>
                <a:latin typeface="Comic Sans MS" pitchFamily="66" charset="0"/>
              </a:rPr>
              <a:t>Eve achieves a score of 6 on Test A.  Use the line of best fit</a:t>
            </a:r>
          </a:p>
          <a:p>
            <a:r>
              <a:rPr lang="en-GB" sz="2000" dirty="0">
                <a:solidFill>
                  <a:srgbClr val="990033"/>
                </a:solidFill>
                <a:latin typeface="Comic Sans MS" pitchFamily="66" charset="0"/>
              </a:rPr>
              <a:t>          </a:t>
            </a:r>
            <a:r>
              <a:rPr lang="en-GB" sz="2000" dirty="0" smtClean="0">
                <a:solidFill>
                  <a:srgbClr val="990033"/>
                </a:solidFill>
                <a:latin typeface="Comic Sans MS" pitchFamily="66" charset="0"/>
              </a:rPr>
              <a:t> </a:t>
            </a:r>
            <a:r>
              <a:rPr lang="en-GB" sz="2000" dirty="0">
                <a:solidFill>
                  <a:srgbClr val="990033"/>
                </a:solidFill>
                <a:latin typeface="Comic Sans MS" pitchFamily="66" charset="0"/>
              </a:rPr>
              <a:t>to give an estimate of her score on Test B</a:t>
            </a:r>
          </a:p>
          <a:p>
            <a:endParaRPr lang="en-GB" sz="2000" dirty="0">
              <a:solidFill>
                <a:srgbClr val="990033"/>
              </a:solidFill>
              <a:latin typeface="Comic Sans MS" pitchFamily="66" charset="0"/>
            </a:endParaRPr>
          </a:p>
        </p:txBody>
      </p:sp>
      <p:pic>
        <p:nvPicPr>
          <p:cNvPr id="7" name="Picture 7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83170" y="3429000"/>
            <a:ext cx="5189221" cy="324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6627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83170" y="3429000"/>
            <a:ext cx="5189221" cy="324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6628" name="Picture 4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83170" y="3429000"/>
            <a:ext cx="5189221" cy="324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6629" name="Picture 5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83170" y="3429000"/>
            <a:ext cx="5189221" cy="324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Oval 11"/>
          <p:cNvSpPr/>
          <p:nvPr/>
        </p:nvSpPr>
        <p:spPr>
          <a:xfrm rot="8868822">
            <a:off x="2861394" y="4550700"/>
            <a:ext cx="4284000" cy="1008000"/>
          </a:xfrm>
          <a:prstGeom prst="ellipse">
            <a:avLst/>
          </a:prstGeom>
          <a:noFill/>
          <a:ln w="38100">
            <a:solidFill>
              <a:srgbClr val="FD2A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3" name="Text Box 2"/>
          <p:cNvSpPr txBox="1">
            <a:spLocks noChangeArrowheads="1"/>
          </p:cNvSpPr>
          <p:nvPr/>
        </p:nvSpPr>
        <p:spPr bwMode="auto">
          <a:xfrm>
            <a:off x="179512" y="147696"/>
            <a:ext cx="3182000" cy="40011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>
            <a:spAutoFit/>
          </a:bodyPr>
          <a:lstStyle/>
          <a:p>
            <a:r>
              <a:rPr lang="en-GB" sz="2000" b="1" u="sng" dirty="0" smtClean="0">
                <a:solidFill>
                  <a:srgbClr val="990033"/>
                </a:solidFill>
                <a:latin typeface="Comic Sans MS" pitchFamily="66" charset="0"/>
              </a:rPr>
              <a:t>Extra Questions</a:t>
            </a:r>
            <a:endParaRPr lang="en-GB" sz="2000" b="1" dirty="0">
              <a:solidFill>
                <a:srgbClr val="990033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515880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66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66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66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3" name="Text Box 3"/>
          <p:cNvSpPr txBox="1">
            <a:spLocks noChangeArrowheads="1"/>
          </p:cNvSpPr>
          <p:nvPr/>
        </p:nvSpPr>
        <p:spPr bwMode="auto">
          <a:xfrm>
            <a:off x="395536" y="501640"/>
            <a:ext cx="8430195" cy="1477328"/>
          </a:xfrm>
          <a:prstGeom prst="rect">
            <a:avLst/>
          </a:prstGeom>
          <a:noFill/>
          <a:ln>
            <a:solidFill>
              <a:schemeClr val="bg1"/>
            </a:solidFill>
          </a:ln>
          <a:effectLst/>
        </p:spPr>
        <p:txBody>
          <a:bodyPr wrap="square">
            <a:spAutoFit/>
          </a:bodyPr>
          <a:lstStyle/>
          <a:p>
            <a:pPr marL="457200" indent="-457200">
              <a:buFontTx/>
              <a:buAutoNum type="arabicPeriod" startAt="2"/>
            </a:pPr>
            <a:r>
              <a:rPr lang="en-GB" dirty="0" smtClean="0">
                <a:solidFill>
                  <a:srgbClr val="990033"/>
                </a:solidFill>
                <a:latin typeface="Comic Sans MS" pitchFamily="66" charset="0"/>
              </a:rPr>
              <a:t>Top </a:t>
            </a:r>
            <a:r>
              <a:rPr lang="en-GB" dirty="0">
                <a:solidFill>
                  <a:srgbClr val="990033"/>
                </a:solidFill>
                <a:latin typeface="Comic Sans MS" pitchFamily="66" charset="0"/>
              </a:rPr>
              <a:t>Gear are doing a review of cars.  </a:t>
            </a:r>
            <a:r>
              <a:rPr lang="en-GB" dirty="0" smtClean="0">
                <a:solidFill>
                  <a:srgbClr val="990033"/>
                </a:solidFill>
                <a:latin typeface="Comic Sans MS" pitchFamily="66" charset="0"/>
              </a:rPr>
              <a:t>The table  </a:t>
            </a:r>
            <a:r>
              <a:rPr lang="en-GB" dirty="0">
                <a:solidFill>
                  <a:srgbClr val="990033"/>
                </a:solidFill>
                <a:latin typeface="Comic Sans MS" pitchFamily="66" charset="0"/>
              </a:rPr>
              <a:t>below shows </a:t>
            </a:r>
            <a:r>
              <a:rPr lang="en-GB" dirty="0" smtClean="0">
                <a:solidFill>
                  <a:srgbClr val="990033"/>
                </a:solidFill>
                <a:latin typeface="Comic Sans MS" pitchFamily="66" charset="0"/>
              </a:rPr>
              <a:t> the </a:t>
            </a:r>
            <a:r>
              <a:rPr lang="en-GB" dirty="0">
                <a:solidFill>
                  <a:srgbClr val="990033"/>
                </a:solidFill>
                <a:latin typeface="Comic Sans MS" pitchFamily="66" charset="0"/>
              </a:rPr>
              <a:t>engine size of a car in litres </a:t>
            </a:r>
            <a:r>
              <a:rPr lang="en-GB" dirty="0" smtClean="0">
                <a:solidFill>
                  <a:srgbClr val="990033"/>
                </a:solidFill>
                <a:latin typeface="Comic Sans MS" pitchFamily="66" charset="0"/>
              </a:rPr>
              <a:t>and </a:t>
            </a:r>
            <a:r>
              <a:rPr lang="en-GB" dirty="0">
                <a:solidFill>
                  <a:srgbClr val="990033"/>
                </a:solidFill>
                <a:latin typeface="Comic Sans MS" pitchFamily="66" charset="0"/>
              </a:rPr>
              <a:t>the distance it travelled in </a:t>
            </a:r>
            <a:r>
              <a:rPr lang="en-GB" dirty="0" smtClean="0">
                <a:solidFill>
                  <a:srgbClr val="990033"/>
                </a:solidFill>
                <a:latin typeface="Comic Sans MS" pitchFamily="66" charset="0"/>
              </a:rPr>
              <a:t>km </a:t>
            </a:r>
            <a:r>
              <a:rPr lang="en-GB" dirty="0">
                <a:solidFill>
                  <a:srgbClr val="990033"/>
                </a:solidFill>
                <a:latin typeface="Comic Sans MS" pitchFamily="66" charset="0"/>
              </a:rPr>
              <a:t>on one litre of petrol.</a:t>
            </a:r>
          </a:p>
          <a:p>
            <a:r>
              <a:rPr lang="en-GB" dirty="0" smtClean="0">
                <a:solidFill>
                  <a:srgbClr val="990033"/>
                </a:solidFill>
                <a:latin typeface="Comic Sans MS" pitchFamily="66" charset="0"/>
              </a:rPr>
              <a:t>       Top </a:t>
            </a:r>
            <a:r>
              <a:rPr lang="en-GB" dirty="0">
                <a:solidFill>
                  <a:srgbClr val="990033"/>
                </a:solidFill>
                <a:latin typeface="Comic Sans MS" pitchFamily="66" charset="0"/>
              </a:rPr>
              <a:t>Gear want to know if there is any correlation </a:t>
            </a:r>
            <a:r>
              <a:rPr lang="en-GB" dirty="0" smtClean="0">
                <a:solidFill>
                  <a:srgbClr val="990033"/>
                </a:solidFill>
                <a:latin typeface="Comic Sans MS" pitchFamily="66" charset="0"/>
              </a:rPr>
              <a:t>between engine </a:t>
            </a:r>
            <a:r>
              <a:rPr lang="en-GB" dirty="0">
                <a:solidFill>
                  <a:srgbClr val="990033"/>
                </a:solidFill>
                <a:latin typeface="Comic Sans MS" pitchFamily="66" charset="0"/>
              </a:rPr>
              <a:t>size </a:t>
            </a:r>
            <a:r>
              <a:rPr lang="en-GB" dirty="0" smtClean="0">
                <a:solidFill>
                  <a:srgbClr val="990033"/>
                </a:solidFill>
                <a:latin typeface="Comic Sans MS" pitchFamily="66" charset="0"/>
              </a:rPr>
              <a:t>   </a:t>
            </a:r>
          </a:p>
          <a:p>
            <a:r>
              <a:rPr lang="en-GB" dirty="0">
                <a:solidFill>
                  <a:srgbClr val="990033"/>
                </a:solidFill>
                <a:latin typeface="Comic Sans MS" pitchFamily="66" charset="0"/>
              </a:rPr>
              <a:t> </a:t>
            </a:r>
            <a:r>
              <a:rPr lang="en-GB" dirty="0" smtClean="0">
                <a:solidFill>
                  <a:srgbClr val="990033"/>
                </a:solidFill>
                <a:latin typeface="Comic Sans MS" pitchFamily="66" charset="0"/>
              </a:rPr>
              <a:t>      and </a:t>
            </a:r>
            <a:r>
              <a:rPr lang="en-GB" dirty="0">
                <a:solidFill>
                  <a:srgbClr val="990033"/>
                </a:solidFill>
                <a:latin typeface="Comic Sans MS" pitchFamily="66" charset="0"/>
              </a:rPr>
              <a:t>distance travelled.</a:t>
            </a:r>
          </a:p>
        </p:txBody>
      </p:sp>
      <p:graphicFrame>
        <p:nvGraphicFramePr>
          <p:cNvPr id="128004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906037808"/>
              </p:ext>
            </p:extLst>
          </p:nvPr>
        </p:nvGraphicFramePr>
        <p:xfrm>
          <a:off x="1249101" y="2033006"/>
          <a:ext cx="6723063" cy="773113"/>
        </p:xfrm>
        <a:graphic>
          <a:graphicData uri="http://schemas.openxmlformats.org/presentationml/2006/ole">
            <p:oleObj spid="_x0000_s27661" name="Worksheet" r:id="rId3" imgW="2809815" imgH="333368" progId="Excel.Sheet.8">
              <p:embed/>
            </p:oleObj>
          </a:graphicData>
        </a:graphic>
      </p:graphicFrame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323528" y="2855158"/>
            <a:ext cx="8172430" cy="1015663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>
            <a:spAutoFit/>
          </a:bodyPr>
          <a:lstStyle/>
          <a:p>
            <a:pPr marL="457200" lvl="0" indent="-457200">
              <a:buAutoNum type="alphaLcParenR"/>
            </a:pPr>
            <a:r>
              <a:rPr lang="en-GB" sz="2000" dirty="0" smtClean="0">
                <a:solidFill>
                  <a:srgbClr val="990033"/>
                </a:solidFill>
                <a:latin typeface="Comic Sans MS" pitchFamily="66" charset="0"/>
              </a:rPr>
              <a:t>Plot </a:t>
            </a:r>
            <a:r>
              <a:rPr lang="en-GB" sz="2000" dirty="0">
                <a:solidFill>
                  <a:srgbClr val="990033"/>
                </a:solidFill>
                <a:latin typeface="Comic Sans MS" pitchFamily="66" charset="0"/>
              </a:rPr>
              <a:t>the marks on a scatter graph</a:t>
            </a:r>
            <a:r>
              <a:rPr lang="en-GB" sz="2000" dirty="0" smtClean="0">
                <a:solidFill>
                  <a:srgbClr val="990033"/>
                </a:solidFill>
                <a:latin typeface="Comic Sans MS" pitchFamily="66" charset="0"/>
              </a:rPr>
              <a:t>.</a:t>
            </a:r>
          </a:p>
          <a:p>
            <a:pPr marL="457200" lvl="0" indent="-457200">
              <a:buAutoNum type="alphaLcParenR"/>
            </a:pPr>
            <a:r>
              <a:rPr lang="en-GB" sz="2000" dirty="0" smtClean="0">
                <a:solidFill>
                  <a:srgbClr val="990033"/>
                </a:solidFill>
                <a:latin typeface="Comic Sans MS" pitchFamily="66" charset="0"/>
              </a:rPr>
              <a:t>Is </a:t>
            </a:r>
            <a:r>
              <a:rPr lang="en-GB" sz="2000" dirty="0">
                <a:solidFill>
                  <a:srgbClr val="990033"/>
                </a:solidFill>
                <a:latin typeface="Comic Sans MS" pitchFamily="66" charset="0"/>
              </a:rPr>
              <a:t>there any correlation between the Engine Size and Distance</a:t>
            </a:r>
          </a:p>
          <a:p>
            <a:endParaRPr lang="en-GB" sz="2000" dirty="0">
              <a:solidFill>
                <a:srgbClr val="990033"/>
              </a:solidFill>
              <a:latin typeface="Comic Sans MS" pitchFamily="66" charset="0"/>
            </a:endParaRPr>
          </a:p>
        </p:txBody>
      </p:sp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77390" y="3501008"/>
            <a:ext cx="5189221" cy="324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7651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77390" y="3501008"/>
            <a:ext cx="5189221" cy="324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7652" name="Picture 4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77390" y="3501008"/>
            <a:ext cx="5189221" cy="324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Text Box 2"/>
          <p:cNvSpPr txBox="1">
            <a:spLocks noChangeArrowheads="1"/>
          </p:cNvSpPr>
          <p:nvPr/>
        </p:nvSpPr>
        <p:spPr bwMode="auto">
          <a:xfrm>
            <a:off x="179512" y="147696"/>
            <a:ext cx="3182000" cy="40011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>
            <a:spAutoFit/>
          </a:bodyPr>
          <a:lstStyle/>
          <a:p>
            <a:r>
              <a:rPr lang="en-GB" sz="2000" b="1" u="sng" dirty="0" smtClean="0">
                <a:solidFill>
                  <a:srgbClr val="990033"/>
                </a:solidFill>
                <a:latin typeface="Comic Sans MS" pitchFamily="66" charset="0"/>
              </a:rPr>
              <a:t>Extra Questions</a:t>
            </a:r>
            <a:endParaRPr lang="en-GB" sz="2000" b="1" dirty="0">
              <a:solidFill>
                <a:srgbClr val="990033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186629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76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76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21" name="Picture 9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5536" y="3238143"/>
            <a:ext cx="5534118" cy="2880000"/>
          </a:xfrm>
          <a:prstGeom prst="rect">
            <a:avLst/>
          </a:prstGeom>
          <a:noFill/>
          <a:ln w="28575">
            <a:solidFill>
              <a:srgbClr val="990033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395536" y="866301"/>
            <a:ext cx="842493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IE" sz="2400" b="1" dirty="0">
                <a:solidFill>
                  <a:srgbClr val="990033"/>
                </a:solidFill>
              </a:rPr>
              <a:t>Drawing a scatter plot</a:t>
            </a:r>
          </a:p>
          <a:p>
            <a:r>
              <a:rPr lang="en-IE" dirty="0">
                <a:solidFill>
                  <a:srgbClr val="990033"/>
                </a:solidFill>
              </a:rPr>
              <a:t>Below is some recent research about engine sizes. This data shows the</a:t>
            </a:r>
          </a:p>
          <a:p>
            <a:r>
              <a:rPr lang="en-IE" dirty="0">
                <a:solidFill>
                  <a:srgbClr val="990033"/>
                </a:solidFill>
              </a:rPr>
              <a:t>engine size and the fuel economy of a range of petrol car</a:t>
            </a:r>
            <a:r>
              <a:rPr lang="en-IE" dirty="0" smtClean="0">
                <a:solidFill>
                  <a:srgbClr val="990033"/>
                </a:solidFill>
              </a:rPr>
              <a:t>.</a:t>
            </a:r>
          </a:p>
          <a:p>
            <a:endParaRPr lang="en-IE" dirty="0">
              <a:solidFill>
                <a:srgbClr val="990033"/>
              </a:solidFill>
            </a:endParaRPr>
          </a:p>
          <a:p>
            <a:endParaRPr lang="en-IE" dirty="0" smtClean="0">
              <a:solidFill>
                <a:srgbClr val="990033"/>
              </a:solidFill>
            </a:endParaRPr>
          </a:p>
          <a:p>
            <a:endParaRPr lang="en-IE" dirty="0">
              <a:solidFill>
                <a:srgbClr val="990033"/>
              </a:solidFill>
            </a:endParaRPr>
          </a:p>
          <a:p>
            <a:endParaRPr lang="en-IE" sz="1200" dirty="0" smtClean="0">
              <a:solidFill>
                <a:srgbClr val="990033"/>
              </a:solidFill>
            </a:endParaRPr>
          </a:p>
          <a:p>
            <a:r>
              <a:rPr lang="en-IE" dirty="0" smtClean="0">
                <a:solidFill>
                  <a:srgbClr val="990033"/>
                </a:solidFill>
              </a:rPr>
              <a:t>Show this information on a scatter diagram</a:t>
            </a:r>
            <a:endParaRPr lang="en-IE" dirty="0">
              <a:solidFill>
                <a:srgbClr val="990033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5536" y="1881964"/>
            <a:ext cx="7410450" cy="895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53752"/>
            <a:ext cx="8229600" cy="1143000"/>
          </a:xfrm>
        </p:spPr>
        <p:txBody>
          <a:bodyPr/>
          <a:lstStyle/>
          <a:p>
            <a:r>
              <a:rPr lang="en-IE" b="1" dirty="0">
                <a:solidFill>
                  <a:srgbClr val="990033"/>
                </a:solidFill>
              </a:rPr>
              <a:t>Student Activity 1</a:t>
            </a:r>
            <a:endParaRPr lang="en-IE" dirty="0">
              <a:solidFill>
                <a:srgbClr val="990033"/>
              </a:solidFill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ln w="28575">
            <a:noFill/>
          </a:ln>
        </p:spPr>
        <p:txBody>
          <a:bodyPr/>
          <a:lstStyle/>
          <a:p>
            <a:fld id="{D0FCFB55-5D36-4509-B130-29F3228DF8D1}" type="datetime10">
              <a:rPr lang="en-IE" smtClean="0"/>
              <a:pPr/>
              <a:t>20:59</a:t>
            </a:fld>
            <a:endParaRPr lang="en-IE"/>
          </a:p>
        </p:txBody>
      </p:sp>
      <p:sp>
        <p:nvSpPr>
          <p:cNvPr id="2" name="Rectangle 1"/>
          <p:cNvSpPr/>
          <p:nvPr/>
        </p:nvSpPr>
        <p:spPr>
          <a:xfrm>
            <a:off x="6086078" y="3837434"/>
            <a:ext cx="288032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E" sz="2000" dirty="0">
                <a:solidFill>
                  <a:srgbClr val="990033"/>
                </a:solidFill>
              </a:rPr>
              <a:t>How strong do you think</a:t>
            </a:r>
          </a:p>
          <a:p>
            <a:r>
              <a:rPr lang="en-IE" sz="2000" dirty="0">
                <a:solidFill>
                  <a:srgbClr val="990033"/>
                </a:solidFill>
              </a:rPr>
              <a:t>the relationship is?</a:t>
            </a:r>
          </a:p>
        </p:txBody>
      </p:sp>
      <p:pic>
        <p:nvPicPr>
          <p:cNvPr id="13323" name="Picture 1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5536" y="3238143"/>
            <a:ext cx="5534118" cy="2880000"/>
          </a:xfrm>
          <a:prstGeom prst="rect">
            <a:avLst/>
          </a:prstGeom>
          <a:noFill/>
          <a:ln w="28575">
            <a:solidFill>
              <a:srgbClr val="990033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356554" y="3348154"/>
            <a:ext cx="5910592" cy="276998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E" sz="1400" dirty="0" err="1" smtClean="0">
                <a:solidFill>
                  <a:srgbClr val="990033"/>
                </a:solidFill>
              </a:rPr>
              <a:t>Kpl</a:t>
            </a:r>
            <a:endParaRPr lang="en-IE" sz="1400" dirty="0" smtClean="0">
              <a:solidFill>
                <a:srgbClr val="990033"/>
              </a:solidFill>
            </a:endParaRPr>
          </a:p>
          <a:p>
            <a:endParaRPr lang="en-IE" sz="1400" dirty="0">
              <a:solidFill>
                <a:srgbClr val="990033"/>
              </a:solidFill>
            </a:endParaRPr>
          </a:p>
          <a:p>
            <a:endParaRPr lang="en-IE" sz="1400" dirty="0" smtClean="0">
              <a:solidFill>
                <a:srgbClr val="990033"/>
              </a:solidFill>
            </a:endParaRPr>
          </a:p>
          <a:p>
            <a:endParaRPr lang="en-IE" sz="1400" dirty="0">
              <a:solidFill>
                <a:srgbClr val="990033"/>
              </a:solidFill>
            </a:endParaRPr>
          </a:p>
          <a:p>
            <a:endParaRPr lang="en-IE" sz="1400" dirty="0" smtClean="0">
              <a:solidFill>
                <a:srgbClr val="990033"/>
              </a:solidFill>
            </a:endParaRPr>
          </a:p>
          <a:p>
            <a:endParaRPr lang="en-IE" sz="1400" dirty="0">
              <a:solidFill>
                <a:srgbClr val="990033"/>
              </a:solidFill>
            </a:endParaRPr>
          </a:p>
          <a:p>
            <a:endParaRPr lang="en-IE" sz="1400" dirty="0" smtClean="0">
              <a:solidFill>
                <a:srgbClr val="990033"/>
              </a:solidFill>
            </a:endParaRPr>
          </a:p>
          <a:p>
            <a:endParaRPr lang="en-IE" sz="1400" dirty="0">
              <a:solidFill>
                <a:srgbClr val="990033"/>
              </a:solidFill>
            </a:endParaRPr>
          </a:p>
          <a:p>
            <a:endParaRPr lang="en-IE" sz="1400" dirty="0" smtClean="0">
              <a:solidFill>
                <a:srgbClr val="990033"/>
              </a:solidFill>
            </a:endParaRPr>
          </a:p>
          <a:p>
            <a:endParaRPr lang="en-IE" sz="1400" dirty="0">
              <a:solidFill>
                <a:srgbClr val="990033"/>
              </a:solidFill>
            </a:endParaRPr>
          </a:p>
          <a:p>
            <a:endParaRPr lang="en-IE" sz="2000" dirty="0" smtClean="0">
              <a:solidFill>
                <a:srgbClr val="990033"/>
              </a:solidFill>
            </a:endParaRPr>
          </a:p>
          <a:p>
            <a:r>
              <a:rPr lang="en-IE" sz="1400" dirty="0" smtClean="0">
                <a:solidFill>
                  <a:srgbClr val="990033"/>
                </a:solidFill>
              </a:rPr>
              <a:t>				            Engine </a:t>
            </a:r>
            <a:r>
              <a:rPr lang="en-IE" sz="1400" dirty="0" err="1" smtClean="0">
                <a:solidFill>
                  <a:srgbClr val="990033"/>
                </a:solidFill>
              </a:rPr>
              <a:t>sice</a:t>
            </a:r>
            <a:r>
              <a:rPr lang="en-IE" sz="1400" dirty="0" smtClean="0">
                <a:solidFill>
                  <a:srgbClr val="990033"/>
                </a:solidFill>
              </a:rPr>
              <a:t> (cc)           </a:t>
            </a:r>
            <a:endParaRPr lang="en-IE" sz="1400" dirty="0">
              <a:solidFill>
                <a:srgbClr val="990033"/>
              </a:solidFill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8789610" y="490053"/>
            <a:ext cx="8353310" cy="5963283"/>
            <a:chOff x="8789610" y="490053"/>
            <a:chExt cx="8353310" cy="5963283"/>
          </a:xfrm>
        </p:grpSpPr>
        <p:pic>
          <p:nvPicPr>
            <p:cNvPr id="44033" name="Picture 1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9150032" y="764704"/>
              <a:ext cx="7992888" cy="56886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9" name="Rounded Rectangle 8"/>
            <p:cNvSpPr/>
            <p:nvPr/>
          </p:nvSpPr>
          <p:spPr>
            <a:xfrm rot="16200000">
              <a:off x="8159610" y="1120053"/>
              <a:ext cx="1620000" cy="360000"/>
            </a:xfrm>
            <a:prstGeom prst="roundRect">
              <a:avLst/>
            </a:prstGeom>
            <a:solidFill>
              <a:srgbClr val="FDCC33"/>
            </a:solidFill>
            <a:ln w="19050">
              <a:solidFill>
                <a:srgbClr val="9900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ctr"/>
              <a:r>
                <a:rPr lang="en-IE" sz="1400" dirty="0" smtClean="0">
                  <a:solidFill>
                    <a:srgbClr val="990033"/>
                  </a:solidFill>
                </a:rPr>
                <a:t>Lesson interaction</a:t>
              </a:r>
              <a:endParaRPr lang="en-IE" sz="1400" dirty="0">
                <a:solidFill>
                  <a:srgbClr val="990033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3695451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250"/>
                                        <p:tgtEl>
                                          <p:spTgt spid="133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8 7.40741E-7 L -0.93038 7.40741E-7 " pathEditMode="relative" rAng="0" ptsTypes="AA">
                                      <p:cBhvr>
                                        <p:cTn id="1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651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93038 7.40741E-7 L -0.00018 0.00347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6510" y="1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3" name="Text Box 3"/>
          <p:cNvSpPr txBox="1">
            <a:spLocks noChangeArrowheads="1"/>
          </p:cNvSpPr>
          <p:nvPr/>
        </p:nvSpPr>
        <p:spPr bwMode="auto">
          <a:xfrm>
            <a:off x="395536" y="580618"/>
            <a:ext cx="8430195" cy="400110"/>
          </a:xfrm>
          <a:prstGeom prst="rect">
            <a:avLst/>
          </a:prstGeom>
          <a:noFill/>
          <a:ln>
            <a:solidFill>
              <a:schemeClr val="bg1"/>
            </a:solidFill>
          </a:ln>
          <a:effectLst/>
        </p:spPr>
        <p:txBody>
          <a:bodyPr wrap="square">
            <a:spAutoFit/>
          </a:bodyPr>
          <a:lstStyle/>
          <a:p>
            <a:r>
              <a:rPr lang="en-GB" sz="2000" dirty="0" smtClean="0">
                <a:solidFill>
                  <a:srgbClr val="990033"/>
                </a:solidFill>
                <a:latin typeface="Comic Sans MS" pitchFamily="66" charset="0"/>
              </a:rPr>
              <a:t>2.</a:t>
            </a:r>
          </a:p>
        </p:txBody>
      </p:sp>
      <p:graphicFrame>
        <p:nvGraphicFramePr>
          <p:cNvPr id="128004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3867751831"/>
              </p:ext>
            </p:extLst>
          </p:nvPr>
        </p:nvGraphicFramePr>
        <p:xfrm>
          <a:off x="2313433" y="287068"/>
          <a:ext cx="6723063" cy="773113"/>
        </p:xfrm>
        <a:graphic>
          <a:graphicData uri="http://schemas.openxmlformats.org/presentationml/2006/ole">
            <p:oleObj spid="_x0000_s16399" name="Worksheet" r:id="rId3" imgW="2809815" imgH="333368" progId="Excel.Sheet.8">
              <p:embed/>
            </p:oleObj>
          </a:graphicData>
        </a:graphic>
      </p:graphicFrame>
      <p:sp>
        <p:nvSpPr>
          <p:cNvPr id="8" name="Text Box 6"/>
          <p:cNvSpPr txBox="1">
            <a:spLocks noChangeArrowheads="1"/>
          </p:cNvSpPr>
          <p:nvPr/>
        </p:nvSpPr>
        <p:spPr bwMode="auto">
          <a:xfrm>
            <a:off x="377083" y="836712"/>
            <a:ext cx="8568000" cy="2862322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/>
          <a:p>
            <a:endParaRPr lang="en-GB" sz="2000" dirty="0" smtClean="0">
              <a:solidFill>
                <a:srgbClr val="990033"/>
              </a:solidFill>
              <a:latin typeface="Comic Sans MS" pitchFamily="66" charset="0"/>
            </a:endParaRPr>
          </a:p>
          <a:p>
            <a:pPr marL="450850" lvl="1" indent="-450850">
              <a:buFontTx/>
              <a:buAutoNum type="alphaLcParenR" startAt="3"/>
            </a:pPr>
            <a:r>
              <a:rPr lang="en-GB" sz="2000" dirty="0" smtClean="0">
                <a:solidFill>
                  <a:srgbClr val="990033"/>
                </a:solidFill>
                <a:latin typeface="Comic Sans MS" pitchFamily="66" charset="0"/>
              </a:rPr>
              <a:t>Use </a:t>
            </a:r>
            <a:r>
              <a:rPr lang="en-GB" sz="2000" dirty="0">
                <a:solidFill>
                  <a:srgbClr val="990033"/>
                </a:solidFill>
                <a:latin typeface="Comic Sans MS" pitchFamily="66" charset="0"/>
              </a:rPr>
              <a:t>your calculator to find the Correlation </a:t>
            </a:r>
            <a:r>
              <a:rPr lang="en-GB" sz="2000" dirty="0" smtClean="0">
                <a:solidFill>
                  <a:srgbClr val="990033"/>
                </a:solidFill>
                <a:latin typeface="Comic Sans MS" pitchFamily="66" charset="0"/>
              </a:rPr>
              <a:t>coefficient</a:t>
            </a:r>
          </a:p>
          <a:p>
            <a:pPr marL="0" lvl="1"/>
            <a:endParaRPr lang="en-GB" sz="2000" dirty="0">
              <a:solidFill>
                <a:srgbClr val="990033"/>
              </a:solidFill>
              <a:latin typeface="Comic Sans MS" pitchFamily="66" charset="0"/>
            </a:endParaRPr>
          </a:p>
          <a:p>
            <a:pPr marL="457200" indent="-457200">
              <a:buAutoNum type="alphaLcParenR" startAt="4"/>
            </a:pPr>
            <a:r>
              <a:rPr lang="en-GB" sz="2000" dirty="0" smtClean="0">
                <a:solidFill>
                  <a:srgbClr val="990033"/>
                </a:solidFill>
                <a:latin typeface="Comic Sans MS" pitchFamily="66" charset="0"/>
              </a:rPr>
              <a:t>Find the equation of the Line of Best Fit for the data</a:t>
            </a:r>
          </a:p>
          <a:p>
            <a:endParaRPr lang="en-GB" sz="2000" dirty="0" smtClean="0">
              <a:solidFill>
                <a:srgbClr val="990033"/>
              </a:solidFill>
              <a:latin typeface="Comic Sans MS" pitchFamily="66" charset="0"/>
            </a:endParaRPr>
          </a:p>
          <a:p>
            <a:pPr marL="457200" indent="-457200">
              <a:buAutoNum type="alphaLcParenR" startAt="4"/>
            </a:pPr>
            <a:r>
              <a:rPr lang="en-GB" sz="2000" dirty="0" smtClean="0">
                <a:solidFill>
                  <a:srgbClr val="990033"/>
                </a:solidFill>
                <a:latin typeface="Comic Sans MS" pitchFamily="66" charset="0"/>
              </a:rPr>
              <a:t>A </a:t>
            </a:r>
            <a:r>
              <a:rPr lang="en-GB" sz="2000" dirty="0">
                <a:solidFill>
                  <a:srgbClr val="990033"/>
                </a:solidFill>
                <a:latin typeface="Comic Sans MS" pitchFamily="66" charset="0"/>
              </a:rPr>
              <a:t>car has a 2.3 litre engine.  How far would you expect </a:t>
            </a:r>
          </a:p>
          <a:p>
            <a:r>
              <a:rPr lang="en-GB" sz="2000" dirty="0" smtClean="0">
                <a:solidFill>
                  <a:srgbClr val="990033"/>
                </a:solidFill>
                <a:latin typeface="Comic Sans MS" pitchFamily="66" charset="0"/>
              </a:rPr>
              <a:t>       it </a:t>
            </a:r>
            <a:r>
              <a:rPr lang="en-GB" sz="2000" dirty="0">
                <a:solidFill>
                  <a:srgbClr val="990033"/>
                </a:solidFill>
                <a:latin typeface="Comic Sans MS" pitchFamily="66" charset="0"/>
              </a:rPr>
              <a:t>to go on one litre of petrol ?</a:t>
            </a:r>
          </a:p>
          <a:p>
            <a:pPr marL="0" lvl="1"/>
            <a:endParaRPr lang="en-GB" sz="2000" dirty="0">
              <a:solidFill>
                <a:srgbClr val="990033"/>
              </a:solidFill>
              <a:latin typeface="Comic Sans MS" pitchFamily="66" charset="0"/>
            </a:endParaRPr>
          </a:p>
          <a:p>
            <a:endParaRPr lang="en-GB" sz="2000" dirty="0">
              <a:solidFill>
                <a:srgbClr val="990033"/>
              </a:solidFill>
              <a:latin typeface="Comic Sans MS" pitchFamily="66" charset="0"/>
            </a:endParaRPr>
          </a:p>
        </p:txBody>
      </p:sp>
      <p:sp>
        <p:nvSpPr>
          <p:cNvPr id="9" name="Text Box 4"/>
          <p:cNvSpPr txBox="1">
            <a:spLocks noChangeArrowheads="1"/>
          </p:cNvSpPr>
          <p:nvPr/>
        </p:nvSpPr>
        <p:spPr bwMode="auto">
          <a:xfrm>
            <a:off x="323528" y="5013176"/>
            <a:ext cx="8502203" cy="400110"/>
          </a:xfrm>
          <a:prstGeom prst="rect">
            <a:avLst/>
          </a:prstGeom>
          <a:noFill/>
          <a:ln>
            <a:solidFill>
              <a:schemeClr val="bg1"/>
            </a:solidFill>
          </a:ln>
          <a:effectLst/>
        </p:spPr>
        <p:txBody>
          <a:bodyPr wrap="square">
            <a:spAutoFit/>
          </a:bodyPr>
          <a:lstStyle/>
          <a:p>
            <a:endParaRPr lang="en-GB" sz="2000" dirty="0">
              <a:solidFill>
                <a:srgbClr val="990033"/>
              </a:solidFill>
              <a:latin typeface="Comic Sans MS" pitchFamily="66" charset="0"/>
            </a:endParaRPr>
          </a:p>
        </p:txBody>
      </p:sp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77390" y="3501008"/>
            <a:ext cx="5189221" cy="324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389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77390" y="3501008"/>
            <a:ext cx="5189221" cy="324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390" name="Picture 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77390" y="3501008"/>
            <a:ext cx="5189221" cy="324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391" name="Picture 7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77390" y="3501008"/>
            <a:ext cx="5189221" cy="324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Oval 10"/>
          <p:cNvSpPr/>
          <p:nvPr/>
        </p:nvSpPr>
        <p:spPr>
          <a:xfrm rot="1668206">
            <a:off x="3112712" y="4338116"/>
            <a:ext cx="3600000" cy="666000"/>
          </a:xfrm>
          <a:prstGeom prst="ellipse">
            <a:avLst/>
          </a:prstGeom>
          <a:noFill/>
          <a:ln w="38100">
            <a:solidFill>
              <a:srgbClr val="FD2A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2" name="Text Box 2"/>
          <p:cNvSpPr txBox="1">
            <a:spLocks noChangeArrowheads="1"/>
          </p:cNvSpPr>
          <p:nvPr/>
        </p:nvSpPr>
        <p:spPr bwMode="auto">
          <a:xfrm>
            <a:off x="179512" y="147696"/>
            <a:ext cx="3182000" cy="40011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>
            <a:spAutoFit/>
          </a:bodyPr>
          <a:lstStyle/>
          <a:p>
            <a:r>
              <a:rPr lang="en-GB" sz="2000" b="1" u="sng" dirty="0" smtClean="0">
                <a:solidFill>
                  <a:srgbClr val="990033"/>
                </a:solidFill>
                <a:latin typeface="Comic Sans MS" pitchFamily="66" charset="0"/>
              </a:rPr>
              <a:t>Extra Questions</a:t>
            </a:r>
            <a:endParaRPr lang="en-GB" sz="2000" b="1" dirty="0">
              <a:solidFill>
                <a:srgbClr val="990033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474539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3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3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63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53752"/>
            <a:ext cx="8229600" cy="1143000"/>
          </a:xfrm>
        </p:spPr>
        <p:txBody>
          <a:bodyPr>
            <a:normAutofit/>
          </a:bodyPr>
          <a:lstStyle/>
          <a:p>
            <a:r>
              <a:rPr lang="en-IE" sz="4000" b="1" dirty="0">
                <a:solidFill>
                  <a:srgbClr val="990033"/>
                </a:solidFill>
              </a:rPr>
              <a:t>Student Activity </a:t>
            </a:r>
            <a:r>
              <a:rPr lang="en-IE" sz="4000" b="1" dirty="0" smtClean="0">
                <a:solidFill>
                  <a:srgbClr val="990033"/>
                </a:solidFill>
              </a:rPr>
              <a:t>6: Introduction</a:t>
            </a:r>
            <a:endParaRPr lang="en-IE" sz="4000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31506D-20C4-4B59-A6A5-4B6242CF1F34}" type="datetime10">
              <a:rPr lang="en-IE" smtClean="0"/>
              <a:pPr/>
              <a:t>20:59</a:t>
            </a:fld>
            <a:endParaRPr lang="en-IE"/>
          </a:p>
        </p:txBody>
      </p:sp>
      <p:sp>
        <p:nvSpPr>
          <p:cNvPr id="3" name="Rectangle 2"/>
          <p:cNvSpPr/>
          <p:nvPr/>
        </p:nvSpPr>
        <p:spPr>
          <a:xfrm>
            <a:off x="395536" y="1057960"/>
            <a:ext cx="849694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E" sz="2400" dirty="0">
                <a:solidFill>
                  <a:srgbClr val="990033"/>
                </a:solidFill>
              </a:rPr>
              <a:t>Sometimes when we </a:t>
            </a:r>
            <a:r>
              <a:rPr lang="en-IE" sz="2400" dirty="0" smtClean="0">
                <a:solidFill>
                  <a:srgbClr val="990033"/>
                </a:solidFill>
              </a:rPr>
              <a:t>do a </a:t>
            </a:r>
            <a:r>
              <a:rPr lang="en-IE" sz="2400" dirty="0">
                <a:solidFill>
                  <a:srgbClr val="990033"/>
                </a:solidFill>
              </a:rPr>
              <a:t>scatter plot we </a:t>
            </a:r>
            <a:r>
              <a:rPr lang="en-IE" sz="2400" dirty="0" smtClean="0">
                <a:solidFill>
                  <a:srgbClr val="990033"/>
                </a:solidFill>
              </a:rPr>
              <a:t>can come </a:t>
            </a:r>
            <a:r>
              <a:rPr lang="en-IE" sz="2400" dirty="0">
                <a:solidFill>
                  <a:srgbClr val="990033"/>
                </a:solidFill>
              </a:rPr>
              <a:t>across a result </a:t>
            </a:r>
            <a:r>
              <a:rPr lang="en-IE" sz="2400" dirty="0" smtClean="0">
                <a:solidFill>
                  <a:srgbClr val="990033"/>
                </a:solidFill>
              </a:rPr>
              <a:t>that is </a:t>
            </a:r>
            <a:r>
              <a:rPr lang="en-IE" sz="2400" dirty="0">
                <a:solidFill>
                  <a:srgbClr val="990033"/>
                </a:solidFill>
              </a:rPr>
              <a:t>out of step with </a:t>
            </a:r>
            <a:r>
              <a:rPr lang="en-IE" sz="2400" dirty="0" smtClean="0">
                <a:solidFill>
                  <a:srgbClr val="990033"/>
                </a:solidFill>
              </a:rPr>
              <a:t>the rest </a:t>
            </a:r>
            <a:r>
              <a:rPr lang="en-IE" sz="2400" dirty="0">
                <a:solidFill>
                  <a:srgbClr val="990033"/>
                </a:solidFill>
              </a:rPr>
              <a:t>of the data. </a:t>
            </a:r>
            <a:r>
              <a:rPr lang="en-IE" sz="2400" dirty="0" smtClean="0">
                <a:solidFill>
                  <a:srgbClr val="990033"/>
                </a:solidFill>
              </a:rPr>
              <a:t>Just because </a:t>
            </a:r>
            <a:r>
              <a:rPr lang="en-IE" sz="2400" dirty="0">
                <a:solidFill>
                  <a:srgbClr val="990033"/>
                </a:solidFill>
              </a:rPr>
              <a:t>the piece of </a:t>
            </a:r>
            <a:r>
              <a:rPr lang="en-IE" sz="2400" dirty="0" smtClean="0">
                <a:solidFill>
                  <a:srgbClr val="990033"/>
                </a:solidFill>
              </a:rPr>
              <a:t>data does </a:t>
            </a:r>
            <a:r>
              <a:rPr lang="en-IE" sz="2400" dirty="0">
                <a:solidFill>
                  <a:srgbClr val="990033"/>
                </a:solidFill>
              </a:rPr>
              <a:t>not “fit” this </a:t>
            </a:r>
            <a:r>
              <a:rPr lang="en-IE" sz="2400" dirty="0" smtClean="0">
                <a:solidFill>
                  <a:srgbClr val="990033"/>
                </a:solidFill>
              </a:rPr>
              <a:t>does not </a:t>
            </a:r>
            <a:r>
              <a:rPr lang="en-IE" sz="2400" dirty="0">
                <a:solidFill>
                  <a:srgbClr val="990033"/>
                </a:solidFill>
              </a:rPr>
              <a:t>mean it is </a:t>
            </a:r>
            <a:r>
              <a:rPr lang="en-IE" sz="2400" dirty="0" smtClean="0">
                <a:solidFill>
                  <a:srgbClr val="990033"/>
                </a:solidFill>
              </a:rPr>
              <a:t>wrong.  Data </a:t>
            </a:r>
            <a:r>
              <a:rPr lang="en-IE" sz="2400" dirty="0">
                <a:solidFill>
                  <a:srgbClr val="990033"/>
                </a:solidFill>
              </a:rPr>
              <a:t>like this are </a:t>
            </a:r>
            <a:r>
              <a:rPr lang="en-IE" sz="2400" dirty="0" smtClean="0">
                <a:solidFill>
                  <a:srgbClr val="990033"/>
                </a:solidFill>
              </a:rPr>
              <a:t>called outliers </a:t>
            </a:r>
            <a:r>
              <a:rPr lang="en-IE" sz="2400" dirty="0">
                <a:solidFill>
                  <a:srgbClr val="990033"/>
                </a:solidFill>
              </a:rPr>
              <a:t>and can </a:t>
            </a:r>
            <a:r>
              <a:rPr lang="en-IE" sz="2400" dirty="0" smtClean="0">
                <a:solidFill>
                  <a:srgbClr val="990033"/>
                </a:solidFill>
              </a:rPr>
              <a:t>have a </a:t>
            </a:r>
            <a:r>
              <a:rPr lang="en-IE" sz="2400" dirty="0">
                <a:solidFill>
                  <a:srgbClr val="990033"/>
                </a:solidFill>
              </a:rPr>
              <a:t>major effect on </a:t>
            </a:r>
            <a:r>
              <a:rPr lang="en-IE" sz="2400" dirty="0" smtClean="0">
                <a:solidFill>
                  <a:srgbClr val="990033"/>
                </a:solidFill>
              </a:rPr>
              <a:t>the correlation coefficient and </a:t>
            </a:r>
            <a:r>
              <a:rPr lang="en-IE" sz="2400" dirty="0">
                <a:solidFill>
                  <a:srgbClr val="990033"/>
                </a:solidFill>
              </a:rPr>
              <a:t>the line of best fit.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8789610" y="490053"/>
            <a:ext cx="8415322" cy="5963283"/>
            <a:chOff x="8789610" y="490053"/>
            <a:chExt cx="8415322" cy="5963283"/>
          </a:xfrm>
        </p:grpSpPr>
        <p:pic>
          <p:nvPicPr>
            <p:cNvPr id="6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9140036" y="692696"/>
              <a:ext cx="8064896" cy="57606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" name="Rounded Rectangle 6"/>
            <p:cNvSpPr/>
            <p:nvPr/>
          </p:nvSpPr>
          <p:spPr>
            <a:xfrm rot="16200000">
              <a:off x="8159610" y="1120053"/>
              <a:ext cx="1620000" cy="360000"/>
            </a:xfrm>
            <a:prstGeom prst="roundRect">
              <a:avLst/>
            </a:prstGeom>
            <a:solidFill>
              <a:srgbClr val="FDCC33"/>
            </a:solidFill>
            <a:ln w="19050">
              <a:solidFill>
                <a:srgbClr val="9900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ctr"/>
              <a:r>
                <a:rPr lang="en-IE" sz="1400" dirty="0" smtClean="0">
                  <a:solidFill>
                    <a:srgbClr val="990033"/>
                  </a:solidFill>
                </a:rPr>
                <a:t>Lesson interaction</a:t>
              </a:r>
              <a:endParaRPr lang="en-IE" sz="1400" dirty="0">
                <a:solidFill>
                  <a:srgbClr val="990033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8356016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8 7.40741E-7 L -0.93038 7.40741E-7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651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93038 7.40741E-7 L -0.00018 0.00347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6510" y="1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99592" y="1770906"/>
            <a:ext cx="7109159" cy="9380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395536" y="881049"/>
            <a:ext cx="849694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IE" sz="2000" b="1" dirty="0" smtClean="0">
                <a:solidFill>
                  <a:srgbClr val="990033"/>
                </a:solidFill>
              </a:rPr>
              <a:t>Outliers (HL Only)</a:t>
            </a:r>
          </a:p>
          <a:p>
            <a:r>
              <a:rPr lang="en-IE" sz="2000" dirty="0" smtClean="0">
                <a:solidFill>
                  <a:srgbClr val="990033"/>
                </a:solidFill>
              </a:rPr>
              <a:t>A Company surveyed 12 of its employees. Below is a table of their year’s experience with the company and their income</a:t>
            </a:r>
            <a:endParaRPr lang="en-IE" sz="2000" dirty="0">
              <a:solidFill>
                <a:srgbClr val="990033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95536" y="2718960"/>
            <a:ext cx="369267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E" sz="2000" dirty="0" smtClean="0">
                <a:solidFill>
                  <a:srgbClr val="990033"/>
                </a:solidFill>
              </a:rPr>
              <a:t>(</a:t>
            </a:r>
            <a:r>
              <a:rPr lang="en-IE" sz="2000" dirty="0" err="1" smtClean="0">
                <a:solidFill>
                  <a:srgbClr val="990033"/>
                </a:solidFill>
              </a:rPr>
              <a:t>i</a:t>
            </a:r>
            <a:r>
              <a:rPr lang="en-IE" sz="2000" dirty="0" smtClean="0">
                <a:solidFill>
                  <a:srgbClr val="990033"/>
                </a:solidFill>
              </a:rPr>
              <a:t>) Draw a scatter plot of the data.</a:t>
            </a:r>
            <a:endParaRPr lang="en-IE" sz="2000" dirty="0">
              <a:solidFill>
                <a:srgbClr val="990033"/>
              </a:solidFill>
            </a:endParaRPr>
          </a:p>
        </p:txBody>
      </p:sp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19672" y="3104356"/>
            <a:ext cx="5467350" cy="2628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-27384"/>
            <a:ext cx="8229600" cy="1143000"/>
          </a:xfrm>
        </p:spPr>
        <p:txBody>
          <a:bodyPr>
            <a:normAutofit/>
          </a:bodyPr>
          <a:lstStyle/>
          <a:p>
            <a:pPr lvl="0"/>
            <a:r>
              <a:rPr lang="en-IE" sz="4000" b="1" dirty="0">
                <a:solidFill>
                  <a:srgbClr val="990033"/>
                </a:solidFill>
              </a:rPr>
              <a:t>Student Activity 6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E36562-C60A-49EE-8804-164360643842}" type="datetime10">
              <a:rPr lang="en-IE" smtClean="0"/>
              <a:pPr/>
              <a:t>20:59</a:t>
            </a:fld>
            <a:endParaRPr lang="en-IE"/>
          </a:p>
        </p:txBody>
      </p:sp>
      <p:grpSp>
        <p:nvGrpSpPr>
          <p:cNvPr id="10" name="Group 9"/>
          <p:cNvGrpSpPr/>
          <p:nvPr/>
        </p:nvGrpSpPr>
        <p:grpSpPr>
          <a:xfrm>
            <a:off x="8789610" y="490053"/>
            <a:ext cx="8415322" cy="5963283"/>
            <a:chOff x="8789610" y="490053"/>
            <a:chExt cx="8415322" cy="5963283"/>
          </a:xfrm>
        </p:grpSpPr>
        <p:pic>
          <p:nvPicPr>
            <p:cNvPr id="58370" name="Picture 2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9140036" y="692696"/>
              <a:ext cx="8064896" cy="57606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9" name="Rounded Rectangle 8"/>
            <p:cNvSpPr/>
            <p:nvPr/>
          </p:nvSpPr>
          <p:spPr>
            <a:xfrm rot="16200000">
              <a:off x="8159610" y="1120053"/>
              <a:ext cx="1620000" cy="360000"/>
            </a:xfrm>
            <a:prstGeom prst="roundRect">
              <a:avLst/>
            </a:prstGeom>
            <a:solidFill>
              <a:srgbClr val="FDCC33"/>
            </a:solidFill>
            <a:ln w="19050">
              <a:solidFill>
                <a:srgbClr val="9900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ctr"/>
              <a:r>
                <a:rPr lang="en-IE" sz="1400" dirty="0" smtClean="0">
                  <a:solidFill>
                    <a:srgbClr val="990033"/>
                  </a:solidFill>
                </a:rPr>
                <a:t>Lesson interaction</a:t>
              </a:r>
              <a:endParaRPr lang="en-IE" sz="1400" dirty="0">
                <a:solidFill>
                  <a:srgbClr val="990033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12669485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8 7.40741E-7 L -0.93038 7.40741E-7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651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93038 7.40741E-7 L -0.00018 0.00347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6510" y="1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39552" y="1717352"/>
            <a:ext cx="8136904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  <a:tabLst>
                <a:tab pos="530225" algn="l"/>
              </a:tabLst>
            </a:pPr>
            <a:r>
              <a:rPr lang="en-IE" sz="2000" dirty="0" smtClean="0">
                <a:solidFill>
                  <a:srgbClr val="990033"/>
                </a:solidFill>
              </a:rPr>
              <a:t>(ii) 	Circle one or more outliers.</a:t>
            </a:r>
          </a:p>
          <a:p>
            <a:pPr>
              <a:spcAft>
                <a:spcPts val="600"/>
              </a:spcAft>
              <a:tabLst>
                <a:tab pos="530225" algn="l"/>
              </a:tabLst>
            </a:pPr>
            <a:r>
              <a:rPr lang="en-IE" sz="2000" dirty="0" smtClean="0">
                <a:solidFill>
                  <a:srgbClr val="990033"/>
                </a:solidFill>
              </a:rPr>
              <a:t>(iii) 	Calculate the correlation coefficient for all the data.________________</a:t>
            </a:r>
          </a:p>
          <a:p>
            <a:pPr>
              <a:spcAft>
                <a:spcPts val="600"/>
              </a:spcAft>
              <a:tabLst>
                <a:tab pos="530225" algn="l"/>
              </a:tabLst>
            </a:pPr>
            <a:r>
              <a:rPr lang="en-IE" sz="2000" dirty="0" smtClean="0">
                <a:solidFill>
                  <a:srgbClr val="990033"/>
                </a:solidFill>
              </a:rPr>
              <a:t>(iv) 	Remove the outlier and calculate the correlation coefficient. _________</a:t>
            </a:r>
          </a:p>
          <a:p>
            <a:pPr>
              <a:spcAft>
                <a:spcPts val="600"/>
              </a:spcAft>
              <a:tabLst>
                <a:tab pos="530225" algn="l"/>
              </a:tabLst>
            </a:pPr>
            <a:r>
              <a:rPr lang="en-IE" sz="2000" dirty="0" smtClean="0">
                <a:solidFill>
                  <a:srgbClr val="990033"/>
                </a:solidFill>
              </a:rPr>
              <a:t>	What do you notice? _________________________________________</a:t>
            </a:r>
          </a:p>
          <a:p>
            <a:r>
              <a:rPr lang="en-IE" sz="2000" dirty="0" smtClean="0">
                <a:solidFill>
                  <a:srgbClr val="990033"/>
                </a:solidFill>
              </a:rPr>
              <a:t>______________________________________________________________</a:t>
            </a:r>
          </a:p>
          <a:p>
            <a:pPr marL="514350" indent="-514350">
              <a:spcAft>
                <a:spcPts val="600"/>
              </a:spcAft>
              <a:buAutoNum type="romanLcParenBoth" startAt="5"/>
              <a:tabLst>
                <a:tab pos="530225" algn="l"/>
              </a:tabLst>
            </a:pPr>
            <a:r>
              <a:rPr lang="en-IE" sz="2000" dirty="0" smtClean="0">
                <a:solidFill>
                  <a:srgbClr val="990033"/>
                </a:solidFill>
              </a:rPr>
              <a:t>Draw your line of best fit for all the data and draw the line of best fit </a:t>
            </a:r>
          </a:p>
          <a:p>
            <a:pPr marL="514350" indent="-514350">
              <a:spcAft>
                <a:spcPts val="600"/>
              </a:spcAft>
              <a:tabLst>
                <a:tab pos="530225" algn="l"/>
              </a:tabLst>
            </a:pPr>
            <a:r>
              <a:rPr lang="en-IE" sz="2000" dirty="0" smtClean="0">
                <a:solidFill>
                  <a:srgbClr val="990033"/>
                </a:solidFill>
              </a:rPr>
              <a:t>          when the outlier is removed.</a:t>
            </a:r>
          </a:p>
          <a:p>
            <a:pPr marL="514350" indent="-514350">
              <a:spcAft>
                <a:spcPts val="600"/>
              </a:spcAft>
              <a:buAutoNum type="romanLcParenBoth" startAt="6"/>
              <a:tabLst>
                <a:tab pos="530225" algn="l"/>
              </a:tabLst>
            </a:pPr>
            <a:r>
              <a:rPr lang="en-IE" sz="2000" dirty="0" smtClean="0">
                <a:solidFill>
                  <a:srgbClr val="990033"/>
                </a:solidFill>
              </a:rPr>
              <a:t>What effect, if any, does removing the outlier have on the line of best </a:t>
            </a:r>
          </a:p>
          <a:p>
            <a:pPr marL="514350" indent="-514350">
              <a:spcAft>
                <a:spcPts val="600"/>
              </a:spcAft>
              <a:tabLst>
                <a:tab pos="530225" algn="l"/>
              </a:tabLst>
            </a:pPr>
            <a:r>
              <a:rPr lang="en-IE" sz="2000" dirty="0" smtClean="0">
                <a:solidFill>
                  <a:srgbClr val="990033"/>
                </a:solidFill>
              </a:rPr>
              <a:t>         fit?_______________________________________________________</a:t>
            </a:r>
          </a:p>
          <a:p>
            <a:r>
              <a:rPr lang="en-IE" sz="2000" dirty="0" smtClean="0">
                <a:solidFill>
                  <a:srgbClr val="990033"/>
                </a:solidFill>
              </a:rPr>
              <a:t>______________________________________________________________</a:t>
            </a:r>
          </a:p>
          <a:p>
            <a:r>
              <a:rPr lang="en-IE" sz="2000" dirty="0" smtClean="0">
                <a:solidFill>
                  <a:srgbClr val="990033"/>
                </a:solidFill>
              </a:rPr>
              <a:t>______________________________________________________________</a:t>
            </a:r>
            <a:endParaRPr lang="en-IE" sz="2000" dirty="0">
              <a:solidFill>
                <a:srgbClr val="990033"/>
              </a:solidFill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9552" y="404664"/>
            <a:ext cx="8186173" cy="10801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F12662-7434-4AF6-9DC7-51AE66DE613A}" type="datetime10">
              <a:rPr lang="en-IE" smtClean="0"/>
              <a:pPr/>
              <a:t>20:59</a:t>
            </a:fld>
            <a:endParaRPr lang="en-IE"/>
          </a:p>
        </p:txBody>
      </p:sp>
      <p:grpSp>
        <p:nvGrpSpPr>
          <p:cNvPr id="5" name="Group 4"/>
          <p:cNvGrpSpPr/>
          <p:nvPr/>
        </p:nvGrpSpPr>
        <p:grpSpPr>
          <a:xfrm>
            <a:off x="8789610" y="490053"/>
            <a:ext cx="8415322" cy="5963283"/>
            <a:chOff x="8789610" y="490053"/>
            <a:chExt cx="8415322" cy="5963283"/>
          </a:xfrm>
        </p:grpSpPr>
        <p:pic>
          <p:nvPicPr>
            <p:cNvPr id="6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9140036" y="692696"/>
              <a:ext cx="8064896" cy="57606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" name="Rounded Rectangle 6"/>
            <p:cNvSpPr/>
            <p:nvPr/>
          </p:nvSpPr>
          <p:spPr>
            <a:xfrm rot="16200000">
              <a:off x="8159610" y="1120053"/>
              <a:ext cx="1620000" cy="360000"/>
            </a:xfrm>
            <a:prstGeom prst="roundRect">
              <a:avLst/>
            </a:prstGeom>
            <a:solidFill>
              <a:srgbClr val="FDCC33"/>
            </a:solidFill>
            <a:ln w="19050">
              <a:solidFill>
                <a:srgbClr val="9900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ctr"/>
              <a:r>
                <a:rPr lang="en-IE" sz="1400" dirty="0" smtClean="0">
                  <a:solidFill>
                    <a:srgbClr val="990033"/>
                  </a:solidFill>
                </a:rPr>
                <a:t>Lesson interaction</a:t>
              </a:r>
              <a:endParaRPr lang="en-IE" sz="1400" dirty="0">
                <a:solidFill>
                  <a:srgbClr val="990033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13786749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8 7.40741E-7 L -0.93038 7.40741E-7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651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93038 7.40741E-7 L -0.00018 0.00347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6510" y="1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96752"/>
            <a:ext cx="7772400" cy="3674839"/>
          </a:xfrm>
        </p:spPr>
        <p:txBody>
          <a:bodyPr>
            <a:normAutofit fontScale="90000"/>
          </a:bodyPr>
          <a:lstStyle/>
          <a:p>
            <a:r>
              <a:rPr lang="en-IE" sz="5400" b="1" i="1" dirty="0">
                <a:solidFill>
                  <a:srgbClr val="99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Finding Correlation </a:t>
            </a:r>
            <a:r>
              <a:rPr lang="en-IE" sz="5400" b="1" i="1" dirty="0" smtClean="0">
                <a:solidFill>
                  <a:srgbClr val="99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Coefficient</a:t>
            </a:r>
            <a:br>
              <a:rPr lang="en-IE" sz="5400" b="1" i="1" dirty="0" smtClean="0">
                <a:solidFill>
                  <a:srgbClr val="99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en-IE" sz="5400" b="1" i="1" dirty="0" smtClean="0">
                <a:solidFill>
                  <a:srgbClr val="99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&amp;</a:t>
            </a:r>
            <a:br>
              <a:rPr lang="en-IE" sz="5400" b="1" i="1" dirty="0" smtClean="0">
                <a:solidFill>
                  <a:srgbClr val="99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en-IE" sz="5400" b="1" i="1" dirty="0" smtClean="0">
                <a:solidFill>
                  <a:srgbClr val="99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 Line of Best Fit </a:t>
            </a:r>
            <a:br>
              <a:rPr lang="en-IE" sz="5400" b="1" i="1" dirty="0" smtClean="0">
                <a:solidFill>
                  <a:srgbClr val="99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en-IE" sz="5400" b="1" i="1" dirty="0" smtClean="0">
                <a:solidFill>
                  <a:srgbClr val="99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using Casio</a:t>
            </a:r>
            <a:endParaRPr lang="en-IE" sz="54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xmlns="" val="1896751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5998512" y="2064919"/>
            <a:ext cx="2915816" cy="1885553"/>
            <a:chOff x="6012160" y="1866087"/>
            <a:chExt cx="2915816" cy="1885553"/>
          </a:xfrm>
        </p:grpSpPr>
        <p:sp>
          <p:nvSpPr>
            <p:cNvPr id="4" name="Line Callout 2 3"/>
            <p:cNvSpPr/>
            <p:nvPr/>
          </p:nvSpPr>
          <p:spPr>
            <a:xfrm>
              <a:off x="6012160" y="1866087"/>
              <a:ext cx="2915816" cy="1885553"/>
            </a:xfrm>
            <a:prstGeom prst="borderCallout2">
              <a:avLst>
                <a:gd name="adj1" fmla="val 99581"/>
                <a:gd name="adj2" fmla="val 1707"/>
                <a:gd name="adj3" fmla="val 120414"/>
                <a:gd name="adj4" fmla="val 1061"/>
                <a:gd name="adj5" fmla="val 120382"/>
                <a:gd name="adj6" fmla="val -43676"/>
              </a:avLst>
            </a:prstGeom>
            <a:solidFill>
              <a:srgbClr val="C00000"/>
            </a:solidFill>
            <a:ln w="76200">
              <a:solidFill>
                <a:srgbClr val="FFFF00"/>
              </a:solidFill>
              <a:headEnd type="none" w="med" len="med"/>
              <a:tailEnd type="triangl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ctr"/>
              <a:r>
                <a:rPr lang="en-IE" dirty="0" smtClean="0">
                  <a:solidFill>
                    <a:prstClr val="white"/>
                  </a:solidFill>
                </a:rPr>
                <a:t> </a:t>
              </a:r>
              <a:r>
                <a:rPr lang="en-IE" dirty="0">
                  <a:solidFill>
                    <a:prstClr val="white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We first need to make </a:t>
              </a:r>
              <a:r>
                <a:rPr lang="en-IE" dirty="0" smtClean="0">
                  <a:solidFill>
                    <a:prstClr val="white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sure the </a:t>
              </a:r>
              <a:r>
                <a:rPr lang="en-IE" dirty="0">
                  <a:solidFill>
                    <a:prstClr val="white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calculator is </a:t>
              </a:r>
              <a:r>
                <a:rPr lang="en-IE" sz="2400" b="1" dirty="0" err="1">
                  <a:solidFill>
                    <a:prstClr val="white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CL</a:t>
              </a:r>
              <a:r>
                <a:rPr lang="en-IE" dirty="0" err="1">
                  <a:solidFill>
                    <a:prstClr val="white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ea</a:t>
              </a:r>
              <a:r>
                <a:rPr lang="en-IE" sz="2400" b="1" dirty="0" err="1">
                  <a:solidFill>
                    <a:prstClr val="white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R</a:t>
              </a:r>
              <a:r>
                <a:rPr lang="en-IE" dirty="0">
                  <a:solidFill>
                    <a:prstClr val="white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endParaRPr lang="en-IE" dirty="0" smtClean="0">
                <a:solidFill>
                  <a:prstClr val="white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  <a:p>
              <a:pPr algn="ctr"/>
              <a:r>
                <a:rPr lang="en-IE" dirty="0" smtClean="0">
                  <a:solidFill>
                    <a:prstClr val="white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of all </a:t>
              </a:r>
              <a:r>
                <a:rPr lang="en-IE" dirty="0">
                  <a:solidFill>
                    <a:prstClr val="white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previous content</a:t>
              </a:r>
            </a:p>
            <a:p>
              <a:pPr algn="ctr"/>
              <a:endParaRPr lang="en-IE" dirty="0">
                <a:solidFill>
                  <a:prstClr val="white"/>
                </a:solidFill>
              </a:endParaRPr>
            </a:p>
          </p:txBody>
        </p:sp>
        <p:pic>
          <p:nvPicPr>
            <p:cNvPr id="6146" name="Picture 2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46193" y="3134488"/>
              <a:ext cx="1047750" cy="4095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3563888" y="1572022"/>
            <a:ext cx="2000250" cy="704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2684921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3571875" y="1562145"/>
            <a:ext cx="2000250" cy="704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3571875" y="1562145"/>
            <a:ext cx="2000250" cy="704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" name="Group 1"/>
          <p:cNvGrpSpPr/>
          <p:nvPr/>
        </p:nvGrpSpPr>
        <p:grpSpPr>
          <a:xfrm>
            <a:off x="5994821" y="1230959"/>
            <a:ext cx="2915816" cy="4862337"/>
            <a:chOff x="5994821" y="620688"/>
            <a:chExt cx="2915816" cy="4862337"/>
          </a:xfrm>
        </p:grpSpPr>
        <p:grpSp>
          <p:nvGrpSpPr>
            <p:cNvPr id="4" name="Group 3"/>
            <p:cNvGrpSpPr/>
            <p:nvPr/>
          </p:nvGrpSpPr>
          <p:grpSpPr>
            <a:xfrm>
              <a:off x="5994821" y="620688"/>
              <a:ext cx="2915816" cy="4862337"/>
              <a:chOff x="5778797" y="2110686"/>
              <a:chExt cx="2915816" cy="4862337"/>
            </a:xfrm>
          </p:grpSpPr>
          <p:sp>
            <p:nvSpPr>
              <p:cNvPr id="5" name="Line Callout 2 4"/>
              <p:cNvSpPr/>
              <p:nvPr/>
            </p:nvSpPr>
            <p:spPr>
              <a:xfrm>
                <a:off x="5778797" y="2110686"/>
                <a:ext cx="2915816" cy="4862337"/>
              </a:xfrm>
              <a:prstGeom prst="borderCallout2">
                <a:avLst>
                  <a:gd name="adj1" fmla="val 48194"/>
                  <a:gd name="adj2" fmla="val 303"/>
                  <a:gd name="adj3" fmla="val 63657"/>
                  <a:gd name="adj4" fmla="val -4049"/>
                  <a:gd name="adj5" fmla="val 64535"/>
                  <a:gd name="adj6" fmla="val -44612"/>
                </a:avLst>
              </a:prstGeom>
              <a:solidFill>
                <a:srgbClr val="C00000"/>
              </a:solidFill>
              <a:ln w="76200">
                <a:solidFill>
                  <a:srgbClr val="FFFF00"/>
                </a:solidFill>
                <a:headEnd type="none" w="med" len="med"/>
                <a:tailEnd type="triangl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 anchorCtr="0"/>
              <a:lstStyle/>
              <a:p>
                <a:pPr algn="ctr"/>
                <a:r>
                  <a:rPr lang="en-IE" dirty="0" smtClean="0">
                    <a:solidFill>
                      <a:prstClr val="white"/>
                    </a:solidFill>
                  </a:rPr>
                  <a:t> </a:t>
                </a:r>
                <a:r>
                  <a:rPr lang="en-IE" dirty="0">
                    <a:solidFill>
                      <a:prstClr val="white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We first need to make </a:t>
                </a:r>
                <a:r>
                  <a:rPr lang="en-IE" dirty="0" smtClean="0">
                    <a:solidFill>
                      <a:prstClr val="white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sure the </a:t>
                </a:r>
                <a:r>
                  <a:rPr lang="en-IE" dirty="0">
                    <a:solidFill>
                      <a:prstClr val="white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calculator is </a:t>
                </a:r>
                <a:r>
                  <a:rPr lang="en-IE" sz="2400" b="1" dirty="0" err="1">
                    <a:solidFill>
                      <a:prstClr val="white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CL</a:t>
                </a:r>
                <a:r>
                  <a:rPr lang="en-IE" dirty="0" err="1">
                    <a:solidFill>
                      <a:prstClr val="white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ea</a:t>
                </a:r>
                <a:r>
                  <a:rPr lang="en-IE" sz="2400" b="1" dirty="0" err="1">
                    <a:solidFill>
                      <a:prstClr val="white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R</a:t>
                </a:r>
                <a:r>
                  <a:rPr lang="en-IE" dirty="0">
                    <a:solidFill>
                      <a:prstClr val="white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endParaRPr lang="en-IE" dirty="0" smtClean="0">
                  <a:solidFill>
                    <a:prstClr val="white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  <a:p>
                <a:pPr algn="ctr"/>
                <a:r>
                  <a:rPr lang="en-IE" dirty="0" smtClean="0">
                    <a:solidFill>
                      <a:prstClr val="white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of all </a:t>
                </a:r>
                <a:r>
                  <a:rPr lang="en-IE" dirty="0">
                    <a:solidFill>
                      <a:prstClr val="white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previous </a:t>
                </a:r>
                <a:r>
                  <a:rPr lang="en-IE" dirty="0" smtClean="0">
                    <a:solidFill>
                      <a:prstClr val="white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content</a:t>
                </a:r>
              </a:p>
              <a:p>
                <a:pPr algn="ctr"/>
                <a:endParaRPr lang="en-IE" dirty="0">
                  <a:solidFill>
                    <a:prstClr val="white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  <a:p>
                <a:pPr algn="ctr"/>
                <a:endParaRPr lang="en-IE" dirty="0" smtClean="0">
                  <a:solidFill>
                    <a:prstClr val="white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  <a:p>
                <a:pPr algn="ctr"/>
                <a:r>
                  <a:rPr lang="en-IE" dirty="0" smtClean="0">
                    <a:solidFill>
                      <a:prstClr val="white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3: All</a:t>
                </a:r>
              </a:p>
              <a:p>
                <a:pPr algn="ctr"/>
                <a:endParaRPr lang="en-IE" dirty="0">
                  <a:solidFill>
                    <a:prstClr val="white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  <a:p>
                <a:pPr algn="ctr"/>
                <a:endParaRPr lang="en-IE" dirty="0" smtClean="0">
                  <a:solidFill>
                    <a:prstClr val="white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  <a:p>
                <a:pPr algn="ctr"/>
                <a:r>
                  <a:rPr lang="en-IE" dirty="0" smtClean="0">
                    <a:solidFill>
                      <a:prstClr val="white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Yes</a:t>
                </a:r>
              </a:p>
              <a:p>
                <a:pPr algn="ctr"/>
                <a:endParaRPr lang="en-IE" dirty="0" smtClean="0">
                  <a:solidFill>
                    <a:prstClr val="white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  <a:p>
                <a:pPr algn="ctr"/>
                <a:endParaRPr lang="en-IE" dirty="0" smtClean="0">
                  <a:solidFill>
                    <a:prstClr val="white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  <a:p>
                <a:pPr algn="ctr"/>
                <a:r>
                  <a:rPr lang="en-IE" dirty="0" smtClean="0">
                    <a:solidFill>
                      <a:prstClr val="white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Reset All</a:t>
                </a:r>
                <a:endParaRPr lang="en-IE" dirty="0">
                  <a:solidFill>
                    <a:prstClr val="white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  <a:p>
                <a:pPr algn="ctr"/>
                <a:endParaRPr lang="en-IE" dirty="0">
                  <a:solidFill>
                    <a:prstClr val="white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  <a:p>
                <a:pPr algn="ctr"/>
                <a:endParaRPr lang="en-IE" dirty="0">
                  <a:solidFill>
                    <a:prstClr val="white"/>
                  </a:solidFill>
                </a:endParaRPr>
              </a:p>
            </p:txBody>
          </p:sp>
          <p:pic>
            <p:nvPicPr>
              <p:cNvPr id="6" name="Picture 2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xmlns="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732240" y="3445991"/>
                <a:ext cx="1047750" cy="40957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  <p:pic>
          <p:nvPicPr>
            <p:cNvPr id="7171" name="Picture 3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29571" y="2735427"/>
              <a:ext cx="466725" cy="381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9" name="Picture 3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29571" y="3652446"/>
              <a:ext cx="485775" cy="3619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" name="Picture 4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29571" y="4349105"/>
              <a:ext cx="485775" cy="4000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3571875" y="1562145"/>
            <a:ext cx="2000250" cy="704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4" name="Picture 6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3568624" y="1562145"/>
            <a:ext cx="2000250" cy="704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41120817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3571875" y="1572022"/>
            <a:ext cx="2000250" cy="704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Line Callout 2 6"/>
          <p:cNvSpPr/>
          <p:nvPr/>
        </p:nvSpPr>
        <p:spPr>
          <a:xfrm>
            <a:off x="6382971" y="1340768"/>
            <a:ext cx="2160240" cy="936104"/>
          </a:xfrm>
          <a:prstGeom prst="borderCallout2">
            <a:avLst>
              <a:gd name="adj1" fmla="val 27615"/>
              <a:gd name="adj2" fmla="val -5872"/>
              <a:gd name="adj3" fmla="val 42298"/>
              <a:gd name="adj4" fmla="val -29464"/>
              <a:gd name="adj5" fmla="val 39936"/>
              <a:gd name="adj6" fmla="val -47462"/>
            </a:avLst>
          </a:prstGeom>
          <a:solidFill>
            <a:srgbClr val="C00000"/>
          </a:solidFill>
          <a:ln w="76200">
            <a:solidFill>
              <a:srgbClr val="FFFF00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dirty="0" smtClean="0">
                <a:solidFill>
                  <a:prstClr val="white"/>
                </a:solidFill>
              </a:rPr>
              <a:t>Statistical and Regression Calculations</a:t>
            </a:r>
            <a:endParaRPr lang="en-IE" dirty="0">
              <a:solidFill>
                <a:prstClr val="white"/>
              </a:solidFill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6382971" y="3396626"/>
            <a:ext cx="2160240" cy="1232786"/>
            <a:chOff x="6382971" y="3396626"/>
            <a:chExt cx="2160240" cy="1232786"/>
          </a:xfrm>
        </p:grpSpPr>
        <p:sp>
          <p:nvSpPr>
            <p:cNvPr id="6" name="Line Callout 2 5"/>
            <p:cNvSpPr/>
            <p:nvPr/>
          </p:nvSpPr>
          <p:spPr>
            <a:xfrm>
              <a:off x="6382971" y="3396626"/>
              <a:ext cx="2160240" cy="1232786"/>
            </a:xfrm>
            <a:prstGeom prst="borderCallout2">
              <a:avLst>
                <a:gd name="adj1" fmla="val 50241"/>
                <a:gd name="adj2" fmla="val -10302"/>
                <a:gd name="adj3" fmla="val 2544"/>
                <a:gd name="adj4" fmla="val -16667"/>
                <a:gd name="adj5" fmla="val -47625"/>
                <a:gd name="adj6" fmla="val -51288"/>
              </a:avLst>
            </a:prstGeom>
            <a:solidFill>
              <a:srgbClr val="C00000"/>
            </a:solidFill>
            <a:ln w="76200">
              <a:solidFill>
                <a:srgbClr val="FFFF00"/>
              </a:solidFill>
              <a:headEnd type="none" w="med" len="med"/>
              <a:tailEnd type="triangl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IE" dirty="0" smtClean="0">
                  <a:solidFill>
                    <a:prstClr val="white"/>
                  </a:solidFill>
                </a:rPr>
                <a:t>Put the calculator into STAT mode</a:t>
              </a:r>
            </a:p>
            <a:p>
              <a:pPr algn="ctr"/>
              <a:endParaRPr lang="en-IE" dirty="0">
                <a:solidFill>
                  <a:prstClr val="white"/>
                </a:solidFill>
              </a:endParaRPr>
            </a:p>
          </p:txBody>
        </p:sp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34453" y="4124169"/>
              <a:ext cx="1057275" cy="4381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xmlns="" val="42094566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3582938" y="1517265"/>
            <a:ext cx="2000250" cy="704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7" name="Group 6"/>
          <p:cNvGrpSpPr/>
          <p:nvPr/>
        </p:nvGrpSpPr>
        <p:grpSpPr>
          <a:xfrm>
            <a:off x="5967385" y="1216463"/>
            <a:ext cx="2974599" cy="5508000"/>
            <a:chOff x="6129191" y="450507"/>
            <a:chExt cx="3123329" cy="6044485"/>
          </a:xfrm>
        </p:grpSpPr>
        <p:sp>
          <p:nvSpPr>
            <p:cNvPr id="2" name="Line Callout 2 1"/>
            <p:cNvSpPr/>
            <p:nvPr/>
          </p:nvSpPr>
          <p:spPr>
            <a:xfrm>
              <a:off x="6129191" y="450507"/>
              <a:ext cx="3123329" cy="6044485"/>
            </a:xfrm>
            <a:prstGeom prst="borderCallout2">
              <a:avLst>
                <a:gd name="adj1" fmla="val 26648"/>
                <a:gd name="adj2" fmla="val -131"/>
                <a:gd name="adj3" fmla="val 42272"/>
                <a:gd name="adj4" fmla="val 106"/>
                <a:gd name="adj5" fmla="val 55018"/>
                <a:gd name="adj6" fmla="val 366"/>
              </a:avLst>
            </a:prstGeom>
            <a:solidFill>
              <a:srgbClr val="C00000"/>
            </a:solidFill>
            <a:ln w="76200">
              <a:solidFill>
                <a:srgbClr val="FFFF00"/>
              </a:solidFill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ctr"/>
              <a:r>
                <a:rPr lang="en-IE" dirty="0" smtClean="0">
                  <a:solidFill>
                    <a:prstClr val="white"/>
                  </a:solidFill>
                </a:rPr>
                <a:t>We have 2 variables so Select</a:t>
              </a:r>
            </a:p>
            <a:p>
              <a:pPr algn="ctr"/>
              <a:r>
                <a:rPr lang="en-IE" dirty="0" smtClean="0">
                  <a:solidFill>
                    <a:prstClr val="white"/>
                  </a:solidFill>
                </a:rPr>
                <a:t> </a:t>
              </a:r>
            </a:p>
            <a:p>
              <a:pPr algn="ctr"/>
              <a:endParaRPr lang="en-IE" sz="800" dirty="0">
                <a:solidFill>
                  <a:prstClr val="white"/>
                </a:solidFill>
              </a:endParaRPr>
            </a:p>
            <a:p>
              <a:pPr algn="ctr"/>
              <a:r>
                <a:rPr lang="en-IE" dirty="0" smtClean="0">
                  <a:solidFill>
                    <a:prstClr val="white"/>
                  </a:solidFill>
                </a:rPr>
                <a:t>Enter the Rainfall row first pressing </a:t>
              </a:r>
            </a:p>
            <a:p>
              <a:pPr algn="ctr"/>
              <a:endParaRPr lang="en-IE" dirty="0">
                <a:solidFill>
                  <a:prstClr val="white"/>
                </a:solidFill>
              </a:endParaRPr>
            </a:p>
            <a:p>
              <a:pPr algn="ctr"/>
              <a:endParaRPr lang="en-IE" sz="400" dirty="0" smtClean="0">
                <a:solidFill>
                  <a:prstClr val="white"/>
                </a:solidFill>
              </a:endParaRPr>
            </a:p>
            <a:p>
              <a:pPr algn="ctr"/>
              <a:r>
                <a:rPr lang="en-IE" dirty="0" smtClean="0">
                  <a:solidFill>
                    <a:prstClr val="white"/>
                  </a:solidFill>
                </a:rPr>
                <a:t> after each one.</a:t>
              </a:r>
            </a:p>
            <a:p>
              <a:pPr algn="ctr"/>
              <a:endParaRPr lang="en-IE" sz="800" dirty="0" smtClean="0">
                <a:solidFill>
                  <a:prstClr val="white"/>
                </a:solidFill>
              </a:endParaRPr>
            </a:p>
            <a:p>
              <a:pPr algn="ctr"/>
              <a:r>
                <a:rPr lang="en-IE" dirty="0" smtClean="0">
                  <a:solidFill>
                    <a:prstClr val="white"/>
                  </a:solidFill>
                </a:rPr>
                <a:t>Go to the top of the next column</a:t>
              </a:r>
            </a:p>
            <a:p>
              <a:pPr algn="ctr"/>
              <a:endParaRPr lang="en-IE" dirty="0">
                <a:solidFill>
                  <a:prstClr val="white"/>
                </a:solidFill>
              </a:endParaRPr>
            </a:p>
            <a:p>
              <a:pPr algn="ctr"/>
              <a:endParaRPr lang="en-IE" sz="1200" dirty="0" smtClean="0">
                <a:solidFill>
                  <a:prstClr val="white"/>
                </a:solidFill>
              </a:endParaRPr>
            </a:p>
            <a:p>
              <a:pPr algn="ctr"/>
              <a:r>
                <a:rPr lang="en-IE" dirty="0" smtClean="0">
                  <a:solidFill>
                    <a:prstClr val="white"/>
                  </a:solidFill>
                </a:rPr>
                <a:t>Enter each frequency pressing </a:t>
              </a:r>
            </a:p>
            <a:p>
              <a:pPr algn="ctr"/>
              <a:endParaRPr lang="en-IE" sz="2800" dirty="0">
                <a:solidFill>
                  <a:prstClr val="white"/>
                </a:solidFill>
              </a:endParaRPr>
            </a:p>
            <a:p>
              <a:pPr algn="ctr"/>
              <a:r>
                <a:rPr lang="en-IE" dirty="0" smtClean="0">
                  <a:solidFill>
                    <a:prstClr val="white"/>
                  </a:solidFill>
                </a:rPr>
                <a:t>After each one</a:t>
              </a:r>
            </a:p>
            <a:p>
              <a:pPr algn="ctr"/>
              <a:endParaRPr lang="en-IE" sz="1100" dirty="0" smtClean="0">
                <a:solidFill>
                  <a:prstClr val="white"/>
                </a:solidFill>
              </a:endParaRPr>
            </a:p>
            <a:p>
              <a:pPr algn="ctr"/>
              <a:r>
                <a:rPr lang="en-IE" dirty="0" smtClean="0">
                  <a:solidFill>
                    <a:prstClr val="white"/>
                  </a:solidFill>
                </a:rPr>
                <a:t>Once they have all been entered press</a:t>
              </a:r>
            </a:p>
            <a:p>
              <a:pPr algn="ctr"/>
              <a:endParaRPr lang="en-IE" dirty="0">
                <a:solidFill>
                  <a:prstClr val="white"/>
                </a:solidFill>
              </a:endParaRPr>
            </a:p>
            <a:p>
              <a:pPr algn="ctr"/>
              <a:endParaRPr lang="en-IE" dirty="0" smtClean="0">
                <a:solidFill>
                  <a:prstClr val="white"/>
                </a:solidFill>
              </a:endParaRPr>
            </a:p>
            <a:p>
              <a:pPr algn="ctr"/>
              <a:endParaRPr lang="en-IE" dirty="0">
                <a:solidFill>
                  <a:prstClr val="white"/>
                </a:solidFill>
              </a:endParaRPr>
            </a:p>
            <a:p>
              <a:pPr algn="ctr"/>
              <a:endParaRPr lang="en-IE" dirty="0" smtClean="0">
                <a:solidFill>
                  <a:prstClr val="white"/>
                </a:solidFill>
              </a:endParaRPr>
            </a:p>
          </p:txBody>
        </p:sp>
        <p:pic>
          <p:nvPicPr>
            <p:cNvPr id="2051" name="Picture 3"/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57624" y="1867450"/>
              <a:ext cx="485775" cy="3619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052" name="Picture 4"/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47967" y="5971367"/>
              <a:ext cx="485775" cy="4000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6945977" y="3740085"/>
            <a:ext cx="933450" cy="409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7210877" y="4816039"/>
            <a:ext cx="462643" cy="361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7213138" y="1527711"/>
            <a:ext cx="428625" cy="371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3585529" y="1517265"/>
            <a:ext cx="2000250" cy="704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5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3583818" y="1514928"/>
            <a:ext cx="2000250" cy="704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3588842" y="1514928"/>
            <a:ext cx="2000250" cy="704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7" name="Picture 9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3588842" y="1517265"/>
            <a:ext cx="2000250" cy="704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10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3587188" y="1527711"/>
            <a:ext cx="2000250" cy="704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" name="Picture 11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3583818" y="1514928"/>
            <a:ext cx="2000250" cy="704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1145256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0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6228184" y="3199328"/>
            <a:ext cx="2315027" cy="1728192"/>
            <a:chOff x="6228184" y="3645024"/>
            <a:chExt cx="2315027" cy="1728192"/>
          </a:xfrm>
        </p:grpSpPr>
        <p:sp>
          <p:nvSpPr>
            <p:cNvPr id="3" name="Line Callout 2 2"/>
            <p:cNvSpPr/>
            <p:nvPr/>
          </p:nvSpPr>
          <p:spPr>
            <a:xfrm>
              <a:off x="6228184" y="3645024"/>
              <a:ext cx="2315027" cy="1728192"/>
            </a:xfrm>
            <a:prstGeom prst="borderCallout2">
              <a:avLst>
                <a:gd name="adj1" fmla="val 99581"/>
                <a:gd name="adj2" fmla="val 1707"/>
                <a:gd name="adj3" fmla="val 110812"/>
                <a:gd name="adj4" fmla="val -7832"/>
                <a:gd name="adj5" fmla="val 110781"/>
                <a:gd name="adj6" fmla="val -103588"/>
              </a:avLst>
            </a:prstGeom>
            <a:solidFill>
              <a:srgbClr val="C00000"/>
            </a:solidFill>
            <a:ln w="76200">
              <a:solidFill>
                <a:srgbClr val="FFFF00"/>
              </a:solidFill>
              <a:headEnd type="none" w="med" len="med"/>
              <a:tailEnd type="triangl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ctr"/>
              <a:r>
                <a:rPr lang="en-IE" dirty="0" smtClean="0">
                  <a:solidFill>
                    <a:prstClr val="white"/>
                  </a:solidFill>
                </a:rPr>
                <a:t>We now need to analyse the statistics we have input</a:t>
              </a:r>
            </a:p>
            <a:p>
              <a:pPr algn="ctr"/>
              <a:endParaRPr lang="en-IE" dirty="0" smtClean="0">
                <a:solidFill>
                  <a:prstClr val="white"/>
                </a:solidFill>
              </a:endParaRPr>
            </a:p>
            <a:p>
              <a:pPr algn="ctr"/>
              <a:endParaRPr lang="en-IE" dirty="0">
                <a:solidFill>
                  <a:prstClr val="white"/>
                </a:solidFill>
              </a:endParaRPr>
            </a:p>
          </p:txBody>
        </p:sp>
        <p:pic>
          <p:nvPicPr>
            <p:cNvPr id="4" name="Picture 2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90397" y="4653136"/>
              <a:ext cx="990600" cy="381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3571875" y="1556792"/>
            <a:ext cx="2000250" cy="704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505761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67544" y="476672"/>
            <a:ext cx="8064896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>
              <a:buAutoNum type="romanLcPeriod" startAt="2"/>
            </a:pPr>
            <a:r>
              <a:rPr lang="en-IE" sz="2000" dirty="0" smtClean="0">
                <a:solidFill>
                  <a:srgbClr val="990033"/>
                </a:solidFill>
              </a:rPr>
              <a:t>Describe</a:t>
            </a:r>
            <a:r>
              <a:rPr lang="en-IE" sz="2000" dirty="0">
                <a:solidFill>
                  <a:srgbClr val="990033"/>
                </a:solidFill>
              </a:rPr>
              <a:t>, in your own words the relationship between the engine </a:t>
            </a:r>
            <a:r>
              <a:rPr lang="en-IE" sz="2000" dirty="0" smtClean="0">
                <a:solidFill>
                  <a:srgbClr val="990033"/>
                </a:solidFill>
              </a:rPr>
              <a:t>size and </a:t>
            </a:r>
            <a:r>
              <a:rPr lang="en-IE" sz="2000" dirty="0">
                <a:solidFill>
                  <a:srgbClr val="990033"/>
                </a:solidFill>
              </a:rPr>
              <a:t>fuel </a:t>
            </a:r>
            <a:r>
              <a:rPr lang="en-IE" sz="2000" dirty="0" smtClean="0">
                <a:solidFill>
                  <a:srgbClr val="990033"/>
                </a:solidFill>
              </a:rPr>
              <a:t>economy </a:t>
            </a:r>
            <a:r>
              <a:rPr lang="en-IE" sz="2000" dirty="0">
                <a:solidFill>
                  <a:srgbClr val="990033"/>
                </a:solidFill>
              </a:rPr>
              <a:t>of these cars</a:t>
            </a:r>
            <a:r>
              <a:rPr lang="en-IE" sz="2000" dirty="0" smtClean="0">
                <a:solidFill>
                  <a:srgbClr val="990033"/>
                </a:solidFill>
              </a:rPr>
              <a:t>. ______________________________________________________________________________________________________________________________________________________________________________</a:t>
            </a:r>
          </a:p>
          <a:p>
            <a:pPr marL="514350" indent="-514350"/>
            <a:endParaRPr lang="en-IE" sz="2000" dirty="0">
              <a:solidFill>
                <a:srgbClr val="990033"/>
              </a:solidFill>
            </a:endParaRPr>
          </a:p>
          <a:p>
            <a:endParaRPr lang="en-IE" sz="2000" dirty="0" smtClean="0">
              <a:solidFill>
                <a:srgbClr val="990033"/>
              </a:solidFill>
            </a:endParaRPr>
          </a:p>
          <a:p>
            <a:r>
              <a:rPr lang="en-IE" sz="2000" dirty="0" smtClean="0">
                <a:solidFill>
                  <a:srgbClr val="990033"/>
                </a:solidFill>
              </a:rPr>
              <a:t>iii      A </a:t>
            </a:r>
            <a:r>
              <a:rPr lang="en-IE" sz="2000" dirty="0">
                <a:solidFill>
                  <a:srgbClr val="990033"/>
                </a:solidFill>
              </a:rPr>
              <a:t>car manufacturer produces a new car with a 1.8 litre engine and </a:t>
            </a:r>
            <a:r>
              <a:rPr lang="en-IE" sz="2000" dirty="0" smtClean="0">
                <a:solidFill>
                  <a:srgbClr val="990033"/>
                </a:solidFill>
              </a:rPr>
              <a:t>a   </a:t>
            </a:r>
          </a:p>
          <a:p>
            <a:r>
              <a:rPr lang="en-IE" sz="2000" dirty="0" smtClean="0">
                <a:solidFill>
                  <a:srgbClr val="990033"/>
                </a:solidFill>
              </a:rPr>
              <a:t>         fuel efficiency </a:t>
            </a:r>
            <a:r>
              <a:rPr lang="en-IE" sz="2000" dirty="0">
                <a:solidFill>
                  <a:srgbClr val="990033"/>
                </a:solidFill>
              </a:rPr>
              <a:t>of 17 kilometres per litre. Plot this car’s performance </a:t>
            </a:r>
            <a:r>
              <a:rPr lang="en-IE" sz="2000" dirty="0" smtClean="0">
                <a:solidFill>
                  <a:srgbClr val="990033"/>
                </a:solidFill>
              </a:rPr>
              <a:t>on   </a:t>
            </a:r>
          </a:p>
          <a:p>
            <a:r>
              <a:rPr lang="en-IE" sz="2000" dirty="0" smtClean="0">
                <a:solidFill>
                  <a:srgbClr val="990033"/>
                </a:solidFill>
              </a:rPr>
              <a:t>         your </a:t>
            </a:r>
            <a:r>
              <a:rPr lang="en-IE" sz="2000" dirty="0">
                <a:solidFill>
                  <a:srgbClr val="990033"/>
                </a:solidFill>
              </a:rPr>
              <a:t>scatter plot. If you were interested in buying a new car that </a:t>
            </a:r>
            <a:r>
              <a:rPr lang="en-IE" sz="2000" dirty="0" smtClean="0">
                <a:solidFill>
                  <a:srgbClr val="990033"/>
                </a:solidFill>
              </a:rPr>
              <a:t>was </a:t>
            </a:r>
          </a:p>
          <a:p>
            <a:r>
              <a:rPr lang="en-IE" sz="2000" dirty="0" smtClean="0">
                <a:solidFill>
                  <a:srgbClr val="990033"/>
                </a:solidFill>
              </a:rPr>
              <a:t>         fuel </a:t>
            </a:r>
            <a:r>
              <a:rPr lang="en-IE" sz="2000" dirty="0">
                <a:solidFill>
                  <a:srgbClr val="990033"/>
                </a:solidFill>
              </a:rPr>
              <a:t>efficient with this size engine would you buy this car? Write a </a:t>
            </a:r>
            <a:r>
              <a:rPr lang="en-IE" sz="2000" dirty="0" smtClean="0">
                <a:solidFill>
                  <a:srgbClr val="990033"/>
                </a:solidFill>
              </a:rPr>
              <a:t>short  </a:t>
            </a:r>
          </a:p>
          <a:p>
            <a:r>
              <a:rPr lang="en-IE" sz="2000" dirty="0" smtClean="0">
                <a:solidFill>
                  <a:srgbClr val="990033"/>
                </a:solidFill>
              </a:rPr>
              <a:t>         comment</a:t>
            </a:r>
            <a:r>
              <a:rPr lang="en-IE" sz="2000" dirty="0">
                <a:solidFill>
                  <a:srgbClr val="990033"/>
                </a:solidFill>
              </a:rPr>
              <a:t>. </a:t>
            </a:r>
            <a:endParaRPr lang="en-IE" sz="2000" dirty="0" smtClean="0">
              <a:solidFill>
                <a:srgbClr val="990033"/>
              </a:solidFill>
            </a:endParaRPr>
          </a:p>
          <a:p>
            <a:pPr marL="530225"/>
            <a:r>
              <a:rPr lang="en-IE" sz="2000" dirty="0" smtClean="0">
                <a:solidFill>
                  <a:srgbClr val="990033"/>
                </a:solidFill>
              </a:rPr>
              <a:t>___________________________________________________________________________________________________________________________________________________________________________</a:t>
            </a:r>
            <a:endParaRPr lang="en-IE" sz="2000" dirty="0">
              <a:solidFill>
                <a:srgbClr val="990033"/>
              </a:solidFill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BD1CAC-7C87-4132-9665-3F711FBA05B8}" type="datetime10">
              <a:rPr lang="en-IE" smtClean="0"/>
              <a:pPr/>
              <a:t>20:59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xmlns="" val="39212174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107504" y="188640"/>
            <a:ext cx="9145016" cy="6247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5827713" algn="l"/>
              </a:tabLst>
            </a:pPr>
            <a:r>
              <a:rPr lang="en-IE" sz="2000" b="1" dirty="0" smtClean="0">
                <a:solidFill>
                  <a:srgbClr val="C00000"/>
                </a:solidFill>
              </a:rPr>
              <a:t>1: Type</a:t>
            </a:r>
            <a:r>
              <a:rPr lang="en-IE" sz="2000" dirty="0" smtClean="0">
                <a:solidFill>
                  <a:srgbClr val="C00000"/>
                </a:solidFill>
              </a:rPr>
              <a:t>	</a:t>
            </a:r>
            <a:r>
              <a:rPr lang="en-IE" sz="2000" b="1" dirty="0" smtClean="0">
                <a:solidFill>
                  <a:srgbClr val="C00000"/>
                </a:solidFill>
              </a:rPr>
              <a:t>2: Data</a:t>
            </a:r>
          </a:p>
          <a:p>
            <a:endParaRPr lang="en-IE" sz="2000" dirty="0" smtClean="0">
              <a:solidFill>
                <a:srgbClr val="C00000"/>
              </a:solidFill>
            </a:endParaRPr>
          </a:p>
          <a:p>
            <a:r>
              <a:rPr lang="en-IE" sz="2000" dirty="0" smtClean="0">
                <a:solidFill>
                  <a:srgbClr val="C00000"/>
                </a:solidFill>
              </a:rPr>
              <a:t>change the type of data			                     Edit the data</a:t>
            </a:r>
          </a:p>
          <a:p>
            <a:endParaRPr lang="en-IE" sz="2000" dirty="0">
              <a:solidFill>
                <a:srgbClr val="C00000"/>
              </a:solidFill>
            </a:endParaRPr>
          </a:p>
          <a:p>
            <a:pPr>
              <a:tabLst>
                <a:tab pos="5827713" algn="l"/>
              </a:tabLst>
            </a:pPr>
            <a:r>
              <a:rPr lang="en-IE" sz="2000" b="1" dirty="0" smtClean="0">
                <a:solidFill>
                  <a:srgbClr val="C00000"/>
                </a:solidFill>
              </a:rPr>
              <a:t>3:  Sum</a:t>
            </a:r>
            <a:r>
              <a:rPr lang="en-IE" sz="2000" dirty="0" smtClean="0">
                <a:solidFill>
                  <a:srgbClr val="C00000"/>
                </a:solidFill>
              </a:rPr>
              <a:t>	</a:t>
            </a:r>
            <a:r>
              <a:rPr lang="en-IE" sz="2000" b="1" dirty="0" smtClean="0">
                <a:solidFill>
                  <a:srgbClr val="C00000"/>
                </a:solidFill>
              </a:rPr>
              <a:t>4: </a:t>
            </a:r>
            <a:r>
              <a:rPr lang="en-IE" sz="2000" b="1" dirty="0" err="1" smtClean="0">
                <a:solidFill>
                  <a:srgbClr val="C00000"/>
                </a:solidFill>
              </a:rPr>
              <a:t>Var</a:t>
            </a:r>
            <a:endParaRPr lang="en-IE" sz="2000" b="1" dirty="0" smtClean="0">
              <a:solidFill>
                <a:srgbClr val="C00000"/>
              </a:solidFill>
            </a:endParaRPr>
          </a:p>
          <a:p>
            <a:pPr>
              <a:tabLst>
                <a:tab pos="5827713" algn="l"/>
              </a:tabLst>
            </a:pPr>
            <a:endParaRPr lang="en-IE" sz="2000" dirty="0">
              <a:solidFill>
                <a:srgbClr val="C00000"/>
              </a:solidFill>
            </a:endParaRPr>
          </a:p>
          <a:p>
            <a:pPr>
              <a:tabLst>
                <a:tab pos="5827713" algn="l"/>
              </a:tabLst>
            </a:pPr>
            <a:r>
              <a:rPr lang="en-IE" sz="2000" dirty="0" smtClean="0">
                <a:solidFill>
                  <a:srgbClr val="C00000"/>
                </a:solidFill>
              </a:rPr>
              <a:t>	1: How many terms </a:t>
            </a:r>
          </a:p>
          <a:p>
            <a:pPr>
              <a:tabLst>
                <a:tab pos="5827713" algn="l"/>
              </a:tabLst>
            </a:pPr>
            <a:r>
              <a:rPr lang="en-IE" sz="2000" b="1" dirty="0" smtClean="0">
                <a:solidFill>
                  <a:srgbClr val="C00000"/>
                </a:solidFill>
              </a:rPr>
              <a:t>5: Regression</a:t>
            </a:r>
            <a:r>
              <a:rPr lang="en-IE" sz="2000" dirty="0" smtClean="0">
                <a:solidFill>
                  <a:srgbClr val="C00000"/>
                </a:solidFill>
              </a:rPr>
              <a:t>	2(5): Mean of data</a:t>
            </a:r>
          </a:p>
          <a:p>
            <a:pPr>
              <a:tabLst>
                <a:tab pos="5827713" algn="l"/>
              </a:tabLst>
            </a:pPr>
            <a:r>
              <a:rPr lang="en-IE" sz="2000" dirty="0">
                <a:solidFill>
                  <a:srgbClr val="C00000"/>
                </a:solidFill>
              </a:rPr>
              <a:t>	</a:t>
            </a:r>
            <a:r>
              <a:rPr lang="en-IE" sz="2000" dirty="0" smtClean="0">
                <a:solidFill>
                  <a:srgbClr val="C00000"/>
                </a:solidFill>
              </a:rPr>
              <a:t>3(6): Population Standard  </a:t>
            </a:r>
          </a:p>
          <a:p>
            <a:pPr>
              <a:tabLst>
                <a:tab pos="5827713" algn="l"/>
              </a:tabLst>
            </a:pPr>
            <a:r>
              <a:rPr lang="en-IE" sz="2000" dirty="0" smtClean="0">
                <a:solidFill>
                  <a:srgbClr val="C00000"/>
                </a:solidFill>
              </a:rPr>
              <a:t>	          Deviation</a:t>
            </a:r>
          </a:p>
          <a:p>
            <a:pPr>
              <a:tabLst>
                <a:tab pos="5827713" algn="l"/>
              </a:tabLst>
            </a:pPr>
            <a:r>
              <a:rPr lang="en-IE" sz="2000" dirty="0" smtClean="0">
                <a:solidFill>
                  <a:srgbClr val="C00000"/>
                </a:solidFill>
              </a:rPr>
              <a:t>For the Line of Best fit	4(7): Sample Standard 	      </a:t>
            </a:r>
          </a:p>
          <a:p>
            <a:pPr>
              <a:tabLst>
                <a:tab pos="5827713" algn="l"/>
              </a:tabLst>
            </a:pPr>
            <a:r>
              <a:rPr lang="en-IE" sz="2000" dirty="0" smtClean="0">
                <a:solidFill>
                  <a:srgbClr val="C00000"/>
                </a:solidFill>
              </a:rPr>
              <a:t>1:  y intercept</a:t>
            </a:r>
            <a:r>
              <a:rPr lang="en-IE" sz="2000" dirty="0">
                <a:solidFill>
                  <a:srgbClr val="C00000"/>
                </a:solidFill>
              </a:rPr>
              <a:t>	</a:t>
            </a:r>
            <a:r>
              <a:rPr lang="en-IE" sz="2000" dirty="0" smtClean="0">
                <a:solidFill>
                  <a:srgbClr val="C00000"/>
                </a:solidFill>
              </a:rPr>
              <a:t>	Deviation</a:t>
            </a:r>
          </a:p>
          <a:p>
            <a:r>
              <a:rPr lang="en-IE" sz="2000" dirty="0" smtClean="0">
                <a:solidFill>
                  <a:srgbClr val="C00000"/>
                </a:solidFill>
              </a:rPr>
              <a:t>2:  Slope</a:t>
            </a:r>
          </a:p>
          <a:p>
            <a:r>
              <a:rPr lang="en-IE" sz="2000" dirty="0" smtClean="0">
                <a:solidFill>
                  <a:srgbClr val="C00000"/>
                </a:solidFill>
              </a:rPr>
              <a:t>3:  Correlation Coefficient				      </a:t>
            </a:r>
            <a:r>
              <a:rPr lang="en-IE" sz="2000" b="1" dirty="0" smtClean="0">
                <a:solidFill>
                  <a:srgbClr val="C00000"/>
                </a:solidFill>
              </a:rPr>
              <a:t>6: Max Min</a:t>
            </a:r>
          </a:p>
          <a:p>
            <a:r>
              <a:rPr lang="en-IE" sz="2000" dirty="0" smtClean="0">
                <a:solidFill>
                  <a:srgbClr val="C00000"/>
                </a:solidFill>
              </a:rPr>
              <a:t>4:  Estimated value  of x for 				</a:t>
            </a:r>
          </a:p>
          <a:p>
            <a:r>
              <a:rPr lang="en-IE" sz="2000" dirty="0">
                <a:solidFill>
                  <a:srgbClr val="C00000"/>
                </a:solidFill>
              </a:rPr>
              <a:t> </a:t>
            </a:r>
            <a:r>
              <a:rPr lang="en-IE" sz="2000" dirty="0" smtClean="0">
                <a:solidFill>
                  <a:srgbClr val="C00000"/>
                </a:solidFill>
              </a:rPr>
              <a:t>    a given value of y</a:t>
            </a:r>
          </a:p>
          <a:p>
            <a:r>
              <a:rPr lang="en-IE" sz="2000" dirty="0">
                <a:solidFill>
                  <a:srgbClr val="C00000"/>
                </a:solidFill>
              </a:rPr>
              <a:t>5: </a:t>
            </a:r>
            <a:r>
              <a:rPr lang="en-IE" sz="2000" dirty="0" smtClean="0">
                <a:solidFill>
                  <a:srgbClr val="C00000"/>
                </a:solidFill>
              </a:rPr>
              <a:t> Estimated </a:t>
            </a:r>
            <a:r>
              <a:rPr lang="en-IE" sz="2000" dirty="0">
                <a:solidFill>
                  <a:srgbClr val="C00000"/>
                </a:solidFill>
              </a:rPr>
              <a:t>value  of </a:t>
            </a:r>
            <a:r>
              <a:rPr lang="en-IE" sz="2000" dirty="0" smtClean="0">
                <a:solidFill>
                  <a:srgbClr val="C00000"/>
                </a:solidFill>
              </a:rPr>
              <a:t>y </a:t>
            </a:r>
            <a:r>
              <a:rPr lang="en-IE" sz="2000" dirty="0">
                <a:solidFill>
                  <a:srgbClr val="C00000"/>
                </a:solidFill>
              </a:rPr>
              <a:t>for 				</a:t>
            </a:r>
          </a:p>
          <a:p>
            <a:r>
              <a:rPr lang="en-IE" sz="2000" dirty="0">
                <a:solidFill>
                  <a:srgbClr val="C00000"/>
                </a:solidFill>
              </a:rPr>
              <a:t>     a given value of </a:t>
            </a:r>
            <a:r>
              <a:rPr lang="en-IE" sz="2000" dirty="0" smtClean="0">
                <a:solidFill>
                  <a:srgbClr val="C00000"/>
                </a:solidFill>
              </a:rPr>
              <a:t>x				           Find Max/Min for each 						           column		</a:t>
            </a:r>
            <a:endParaRPr lang="en-IE" sz="2000" dirty="0">
              <a:solidFill>
                <a:srgbClr val="C00000"/>
              </a:solidFill>
            </a:endParaRPr>
          </a:p>
          <a:p>
            <a:endParaRPr lang="en-IE" sz="2000" dirty="0">
              <a:solidFill>
                <a:srgbClr val="C00000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1165498" y="200807"/>
            <a:ext cx="2000250" cy="704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179512" y="6135687"/>
            <a:ext cx="8784976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2500" b="1" dirty="0" smtClean="0">
                <a:solidFill>
                  <a:srgbClr val="C00000"/>
                </a:solidFill>
              </a:rPr>
              <a:t>Once you have chosen your required output  you need to press </a:t>
            </a:r>
            <a:endParaRPr lang="en-IE" sz="2500" b="1" dirty="0">
              <a:solidFill>
                <a:srgbClr val="C00000"/>
              </a:solidFill>
            </a:endParaRPr>
          </a:p>
        </p:txBody>
      </p:sp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8478713" y="6185544"/>
            <a:ext cx="485775" cy="361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3571875" y="1572022"/>
            <a:ext cx="2000250" cy="704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6964238" y="218728"/>
            <a:ext cx="2000250" cy="704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1115616" y="1500014"/>
            <a:ext cx="2000250" cy="704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6892230" y="1340768"/>
            <a:ext cx="2000250" cy="704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1197310" y="2636912"/>
            <a:ext cx="2000250" cy="704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6987058" y="4534765"/>
            <a:ext cx="2000250" cy="704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696875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3575695" y="1556792"/>
            <a:ext cx="2000250" cy="704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3575695" y="1535832"/>
            <a:ext cx="2000250" cy="704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6156176" y="1412776"/>
            <a:ext cx="2736304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IE" sz="2200" b="1" dirty="0" smtClean="0">
                <a:solidFill>
                  <a:srgbClr val="C00000"/>
                </a:solidFill>
              </a:rPr>
              <a:t>We want to find the correlation coefficient</a:t>
            </a:r>
          </a:p>
          <a:p>
            <a:pPr algn="ctr"/>
            <a:r>
              <a:rPr lang="en-IE" sz="2200" b="1" dirty="0" smtClean="0">
                <a:solidFill>
                  <a:srgbClr val="C00000"/>
                </a:solidFill>
              </a:rPr>
              <a:t>Which is part of regression</a:t>
            </a:r>
          </a:p>
          <a:p>
            <a:pPr algn="ctr"/>
            <a:r>
              <a:rPr lang="en-IE" sz="2200" b="1" dirty="0" smtClean="0">
                <a:solidFill>
                  <a:srgbClr val="C00000"/>
                </a:solidFill>
              </a:rPr>
              <a:t>5</a:t>
            </a:r>
          </a:p>
          <a:p>
            <a:pPr algn="ctr"/>
            <a:endParaRPr lang="en-IE" sz="2200" b="1" dirty="0" smtClean="0">
              <a:solidFill>
                <a:srgbClr val="C00000"/>
              </a:solidFill>
            </a:endParaRPr>
          </a:p>
          <a:p>
            <a:pPr algn="ctr"/>
            <a:endParaRPr lang="en-IE" sz="2200" b="1" dirty="0">
              <a:solidFill>
                <a:srgbClr val="C00000"/>
              </a:solidFill>
            </a:endParaRPr>
          </a:p>
          <a:p>
            <a:pPr algn="ctr"/>
            <a:r>
              <a:rPr lang="en-IE" sz="2200" b="1" dirty="0" smtClean="0">
                <a:solidFill>
                  <a:srgbClr val="C00000"/>
                </a:solidFill>
              </a:rPr>
              <a:t>And we use the letter </a:t>
            </a:r>
            <a:r>
              <a:rPr lang="en-IE" sz="2200" dirty="0" smtClean="0">
                <a:solidFill>
                  <a:srgbClr val="C00000"/>
                </a:solidFill>
              </a:rPr>
              <a:t>r</a:t>
            </a:r>
            <a:endParaRPr lang="en-IE" sz="2200" dirty="0">
              <a:solidFill>
                <a:prstClr val="black"/>
              </a:solidFill>
            </a:endParaRP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3565401" y="1535832"/>
            <a:ext cx="2000250" cy="704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3584451" y="1556792"/>
            <a:ext cx="2000250" cy="704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3584451" y="1556792"/>
            <a:ext cx="2000250" cy="704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6372200" y="3580631"/>
            <a:ext cx="2352675" cy="352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9069741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156176" y="1412776"/>
            <a:ext cx="2736304" cy="38318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IE" sz="2200" b="1" dirty="0" smtClean="0">
                <a:solidFill>
                  <a:srgbClr val="C00000"/>
                </a:solidFill>
              </a:rPr>
              <a:t>To find the Equation for the line of Best Fit</a:t>
            </a:r>
          </a:p>
          <a:p>
            <a:pPr algn="ctr"/>
            <a:r>
              <a:rPr lang="en-IE" sz="2200" b="1" dirty="0" smtClean="0">
                <a:solidFill>
                  <a:srgbClr val="C00000"/>
                </a:solidFill>
              </a:rPr>
              <a:t>Y = A + B x</a:t>
            </a:r>
          </a:p>
          <a:p>
            <a:pPr algn="ctr"/>
            <a:endParaRPr lang="en-IE" sz="1200" b="1" dirty="0" smtClean="0">
              <a:solidFill>
                <a:srgbClr val="C00000"/>
              </a:solidFill>
            </a:endParaRPr>
          </a:p>
          <a:p>
            <a:pPr algn="ctr"/>
            <a:r>
              <a:rPr lang="en-IE" sz="2200" b="1" dirty="0" smtClean="0">
                <a:solidFill>
                  <a:srgbClr val="C00000"/>
                </a:solidFill>
              </a:rPr>
              <a:t>A</a:t>
            </a:r>
          </a:p>
          <a:p>
            <a:pPr algn="ctr"/>
            <a:endParaRPr lang="en-IE" sz="2200" b="1" dirty="0" smtClean="0">
              <a:solidFill>
                <a:srgbClr val="C00000"/>
              </a:solidFill>
            </a:endParaRPr>
          </a:p>
          <a:p>
            <a:pPr algn="ctr"/>
            <a:r>
              <a:rPr lang="en-IE" sz="2200" b="1" dirty="0" smtClean="0">
                <a:solidFill>
                  <a:srgbClr val="C00000"/>
                </a:solidFill>
              </a:rPr>
              <a:t>A= 8.66</a:t>
            </a:r>
          </a:p>
          <a:p>
            <a:pPr algn="ctr"/>
            <a:endParaRPr lang="en-IE" sz="1100" b="1" dirty="0">
              <a:solidFill>
                <a:srgbClr val="C00000"/>
              </a:solidFill>
            </a:endParaRPr>
          </a:p>
          <a:p>
            <a:pPr algn="ctr"/>
            <a:r>
              <a:rPr lang="en-IE" sz="2200" b="1" dirty="0" smtClean="0">
                <a:solidFill>
                  <a:srgbClr val="C00000"/>
                </a:solidFill>
              </a:rPr>
              <a:t>B</a:t>
            </a:r>
          </a:p>
          <a:p>
            <a:pPr algn="ctr"/>
            <a:endParaRPr lang="en-IE" sz="2200" b="1" dirty="0">
              <a:solidFill>
                <a:srgbClr val="C00000"/>
              </a:solidFill>
            </a:endParaRPr>
          </a:p>
          <a:p>
            <a:pPr algn="ctr"/>
            <a:r>
              <a:rPr lang="en-IE" sz="2200" b="1" dirty="0" smtClean="0">
                <a:solidFill>
                  <a:srgbClr val="C00000"/>
                </a:solidFill>
              </a:rPr>
              <a:t>B =  -1.12</a:t>
            </a:r>
          </a:p>
          <a:p>
            <a:pPr algn="ctr"/>
            <a:endParaRPr lang="en-IE" sz="2200" b="1" dirty="0" smtClean="0">
              <a:solidFill>
                <a:srgbClr val="C00000"/>
              </a:solidFill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6006282" y="3015258"/>
            <a:ext cx="2809875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6006282" y="4106788"/>
            <a:ext cx="2819400" cy="428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3638550" y="1556792"/>
            <a:ext cx="2000250" cy="704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3638550" y="1537742"/>
            <a:ext cx="2000250" cy="704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>
          <a:xfrm>
            <a:off x="6177136" y="5059928"/>
            <a:ext cx="2494594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E" sz="2800" b="1" dirty="0" smtClean="0">
                <a:solidFill>
                  <a:srgbClr val="C00000"/>
                </a:solidFill>
              </a:rPr>
              <a:t>Line of Best Fit</a:t>
            </a:r>
          </a:p>
          <a:p>
            <a:r>
              <a:rPr lang="en-IE" sz="2800" b="1" dirty="0" smtClean="0">
                <a:solidFill>
                  <a:srgbClr val="C00000"/>
                </a:solidFill>
              </a:rPr>
              <a:t>y = 8.66 – 1.12x</a:t>
            </a:r>
            <a:endParaRPr lang="en-IE" sz="28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878353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4638675" y="5589240"/>
            <a:ext cx="1824132" cy="646331"/>
          </a:xfrm>
          <a:prstGeom prst="rect">
            <a:avLst/>
          </a:prstGeom>
          <a:solidFill>
            <a:schemeClr val="bg1"/>
          </a:solidFill>
          <a:ln w="19050"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pPr algn="ctr"/>
            <a:endParaRPr lang="en-IE" dirty="0" smtClean="0">
              <a:solidFill>
                <a:prstClr val="black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ctr"/>
            <a:endParaRPr lang="en-IE" dirty="0">
              <a:solidFill>
                <a:prstClr val="black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4" name="Rectangle 3"/>
              <p:cNvSpPr/>
              <p:nvPr/>
            </p:nvSpPr>
            <p:spPr>
              <a:xfrm>
                <a:off x="5921520" y="481890"/>
                <a:ext cx="2949141" cy="5787995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rgbClr val="C00000"/>
                </a:solidFill>
              </a:ln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IE" b="1" u="sng" dirty="0" smtClean="0">
                    <a:solidFill>
                      <a:srgbClr val="C0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Using the Equation of</a:t>
                </a:r>
              </a:p>
              <a:p>
                <a:pPr algn="ctr"/>
                <a:r>
                  <a:rPr lang="en-IE" b="1" u="sng" dirty="0" smtClean="0">
                    <a:solidFill>
                      <a:srgbClr val="C0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the line of Best Fit</a:t>
                </a:r>
              </a:p>
              <a:p>
                <a:pPr algn="ctr"/>
                <a:endParaRPr lang="en-IE" dirty="0">
                  <a:solidFill>
                    <a:srgbClr val="C0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  <a:p>
                <a:pPr algn="ctr"/>
                <a:r>
                  <a:rPr lang="en-IE" dirty="0" smtClean="0">
                    <a:solidFill>
                      <a:srgbClr val="C0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e.g.   To find the value of y</a:t>
                </a:r>
              </a:p>
              <a:p>
                <a:pPr algn="ctr"/>
                <a:r>
                  <a:rPr lang="en-IE" dirty="0" smtClean="0">
                    <a:solidFill>
                      <a:srgbClr val="C0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when x is 9</a:t>
                </a:r>
              </a:p>
              <a:p>
                <a:pPr algn="ctr"/>
                <a:endParaRPr lang="en-IE" sz="1100" dirty="0" smtClean="0">
                  <a:solidFill>
                    <a:srgbClr val="C0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  <a:p>
                <a:pPr algn="ctr"/>
                <a:r>
                  <a:rPr lang="en-IE" dirty="0" smtClean="0">
                    <a:solidFill>
                      <a:srgbClr val="C0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Press 9 </a:t>
                </a:r>
              </a:p>
              <a:p>
                <a:pPr algn="ctr"/>
                <a:endParaRPr lang="en-IE" sz="1100" dirty="0">
                  <a:solidFill>
                    <a:srgbClr val="C0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  <a:p>
                <a:pPr algn="ctr"/>
                <a:r>
                  <a:rPr lang="en-IE" dirty="0" smtClean="0">
                    <a:solidFill>
                      <a:srgbClr val="C0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Then in regression </a:t>
                </a:r>
              </a:p>
              <a:p>
                <a:pPr algn="ctr"/>
                <a:r>
                  <a:rPr lang="en-IE" dirty="0" smtClean="0">
                    <a:solidFill>
                      <a:srgbClr val="C0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choose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IE" i="1">
                            <a:solidFill>
                              <a:srgbClr val="C00000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a:rPr lang="en-IE" i="1">
                            <a:solidFill>
                              <a:srgbClr val="C00000"/>
                            </a:solidFill>
                            <a:latin typeface="Cambria Math"/>
                          </a:rPr>
                          <m:t>𝑥</m:t>
                        </m:r>
                      </m:e>
                    </m:acc>
                  </m:oMath>
                </a14:m>
                <a:r>
                  <a:rPr lang="en-IE" dirty="0" smtClean="0">
                    <a:solidFill>
                      <a:srgbClr val="C0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(4)</a:t>
                </a:r>
              </a:p>
              <a:p>
                <a:pPr algn="ctr"/>
                <a:endParaRPr lang="en-IE" dirty="0" smtClean="0">
                  <a:solidFill>
                    <a:srgbClr val="C0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  <a:p>
                <a:pPr algn="ctr"/>
                <a:endParaRPr lang="en-IE" dirty="0">
                  <a:solidFill>
                    <a:srgbClr val="C0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  <a:p>
                <a:pPr algn="ctr"/>
                <a:endParaRPr lang="en-IE" dirty="0">
                  <a:solidFill>
                    <a:srgbClr val="C0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  <a:p>
                <a:pPr algn="ctr"/>
                <a:r>
                  <a:rPr lang="en-IE" dirty="0">
                    <a:solidFill>
                      <a:srgbClr val="C0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e.g.   To find the value of </a:t>
                </a:r>
                <a:r>
                  <a:rPr lang="en-IE" dirty="0" smtClean="0">
                    <a:solidFill>
                      <a:srgbClr val="C0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x</a:t>
                </a:r>
                <a:endParaRPr lang="en-IE" dirty="0">
                  <a:solidFill>
                    <a:srgbClr val="C0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  <a:p>
                <a:pPr algn="ctr"/>
                <a:r>
                  <a:rPr lang="en-IE" dirty="0">
                    <a:solidFill>
                      <a:srgbClr val="C0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when </a:t>
                </a:r>
                <a:r>
                  <a:rPr lang="en-IE" dirty="0" smtClean="0">
                    <a:solidFill>
                      <a:srgbClr val="C0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y is 3.2</a:t>
                </a:r>
                <a:endParaRPr lang="en-IE" dirty="0">
                  <a:solidFill>
                    <a:srgbClr val="C0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  <a:p>
                <a:pPr algn="ctr"/>
                <a:endParaRPr lang="en-IE" sz="1100" dirty="0">
                  <a:solidFill>
                    <a:srgbClr val="C0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  <a:p>
                <a:pPr algn="ctr"/>
                <a:r>
                  <a:rPr lang="en-IE" dirty="0">
                    <a:solidFill>
                      <a:srgbClr val="C0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Press </a:t>
                </a:r>
                <a:r>
                  <a:rPr lang="en-IE" dirty="0" smtClean="0">
                    <a:solidFill>
                      <a:srgbClr val="C0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3.2 </a:t>
                </a:r>
                <a:endParaRPr lang="en-IE" dirty="0">
                  <a:solidFill>
                    <a:srgbClr val="C0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  <a:p>
                <a:pPr algn="ctr"/>
                <a:endParaRPr lang="en-IE" sz="1100" dirty="0">
                  <a:solidFill>
                    <a:srgbClr val="C0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  <a:p>
                <a:pPr algn="ctr"/>
                <a:r>
                  <a:rPr lang="en-IE" dirty="0">
                    <a:solidFill>
                      <a:srgbClr val="C0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Then in regression </a:t>
                </a:r>
              </a:p>
              <a:p>
                <a:pPr algn="ctr"/>
                <a:r>
                  <a:rPr lang="en-IE" dirty="0">
                    <a:solidFill>
                      <a:srgbClr val="C0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choose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IE" i="1">
                            <a:solidFill>
                              <a:srgbClr val="C00000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a:rPr lang="en-IE" i="1" smtClean="0">
                            <a:solidFill>
                              <a:srgbClr val="C00000"/>
                            </a:solidFill>
                            <a:latin typeface="Cambria Math"/>
                          </a:rPr>
                          <m:t>𝑦</m:t>
                        </m:r>
                      </m:e>
                    </m:acc>
                  </m:oMath>
                </a14:m>
                <a:r>
                  <a:rPr lang="en-IE" dirty="0">
                    <a:solidFill>
                      <a:srgbClr val="C0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(4</a:t>
                </a:r>
                <a:r>
                  <a:rPr lang="en-IE" dirty="0" smtClean="0">
                    <a:solidFill>
                      <a:srgbClr val="C0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)</a:t>
                </a:r>
              </a:p>
              <a:p>
                <a:pPr algn="ctr"/>
                <a:endParaRPr lang="en-IE" dirty="0" smtClean="0">
                  <a:solidFill>
                    <a:srgbClr val="C0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  <a:p>
                <a:pPr algn="ctr"/>
                <a:endParaRPr lang="en-IE" dirty="0">
                  <a:solidFill>
                    <a:srgbClr val="C0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21520" y="481890"/>
                <a:ext cx="2949141" cy="5787995"/>
              </a:xfrm>
              <a:prstGeom prst="rect">
                <a:avLst/>
              </a:prstGeom>
              <a:blipFill rotWithShape="1">
                <a:blip r:embed="rId3" cstate="print"/>
                <a:stretch>
                  <a:fillRect l="-1027" t="-420" r="-821"/>
                </a:stretch>
              </a:blipFill>
              <a:ln w="19050">
                <a:solidFill>
                  <a:srgbClr val="C00000"/>
                </a:solidFill>
              </a:ln>
            </p:spPr>
            <p:txBody>
              <a:bodyPr/>
              <a:lstStyle/>
              <a:p>
                <a:r>
                  <a:rPr lang="en-IE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2694617715"/>
              </p:ext>
            </p:extLst>
          </p:nvPr>
        </p:nvGraphicFramePr>
        <p:xfrm>
          <a:off x="4632946" y="2371725"/>
          <a:ext cx="127000" cy="177800"/>
        </p:xfrm>
        <a:graphic>
          <a:graphicData uri="http://schemas.openxmlformats.org/presentationml/2006/ole">
            <p:oleObj spid="_x0000_s18442" name="Equation" r:id="rId4" imgW="126720" imgH="177480" progId="Equation.DSMT4">
              <p:embed/>
            </p:oleObj>
          </a:graphicData>
        </a:graphic>
      </p:graphicFrame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3638550" y="1556792"/>
            <a:ext cx="2000250" cy="704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3638550" y="1556792"/>
            <a:ext cx="2000250" cy="704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3638550" y="1559074"/>
            <a:ext cx="2000250" cy="704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3638550" y="1559074"/>
            <a:ext cx="2000250" cy="704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5976480" y="3238500"/>
            <a:ext cx="2916000" cy="3380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6" name="Straight Connector 5"/>
          <p:cNvCxnSpPr/>
          <p:nvPr/>
        </p:nvCxnSpPr>
        <p:spPr>
          <a:xfrm>
            <a:off x="5921520" y="5589240"/>
            <a:ext cx="0" cy="648072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35" name="Picture 11"/>
          <p:cNvPicPr>
            <a:picLocks noChangeAspect="1" noChangeArrowheads="1"/>
          </p:cNvPicPr>
          <p:nvPr/>
        </p:nvPicPr>
        <p:blipFill rotWithShape="1">
          <a:blip r:embed="rId10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 bwMode="auto">
          <a:xfrm>
            <a:off x="4638675" y="5727298"/>
            <a:ext cx="4151784" cy="390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5380640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96752"/>
            <a:ext cx="7772400" cy="3674839"/>
          </a:xfrm>
        </p:spPr>
        <p:txBody>
          <a:bodyPr>
            <a:normAutofit fontScale="90000"/>
          </a:bodyPr>
          <a:lstStyle/>
          <a:p>
            <a:r>
              <a:rPr lang="en-IE" sz="5400" b="1" i="1" dirty="0">
                <a:solidFill>
                  <a:srgbClr val="99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Finding Correlation </a:t>
            </a:r>
            <a:r>
              <a:rPr lang="en-IE" sz="5400" b="1" i="1" dirty="0" smtClean="0">
                <a:solidFill>
                  <a:srgbClr val="99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Coefficient</a:t>
            </a:r>
            <a:br>
              <a:rPr lang="en-IE" sz="5400" b="1" i="1" dirty="0" smtClean="0">
                <a:solidFill>
                  <a:srgbClr val="99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en-IE" sz="5400" b="1" i="1" dirty="0" smtClean="0">
                <a:solidFill>
                  <a:srgbClr val="99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&amp;</a:t>
            </a:r>
            <a:br>
              <a:rPr lang="en-IE" sz="5400" b="1" i="1" dirty="0" smtClean="0">
                <a:solidFill>
                  <a:srgbClr val="99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en-IE" sz="5400" b="1" i="1" dirty="0" smtClean="0">
                <a:solidFill>
                  <a:srgbClr val="99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 Line of Best Fit</a:t>
            </a:r>
            <a:br>
              <a:rPr lang="en-IE" sz="5400" b="1" i="1" dirty="0" smtClean="0">
                <a:solidFill>
                  <a:srgbClr val="99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en-IE" sz="5400" b="1" i="1" dirty="0" smtClean="0">
                <a:solidFill>
                  <a:srgbClr val="99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using Sharp</a:t>
            </a:r>
            <a:endParaRPr lang="en-IE" sz="54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xmlns="" val="930501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00300" y="728663"/>
            <a:ext cx="4343400" cy="540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Rounded Rectangle 12"/>
          <p:cNvSpPr/>
          <p:nvPr/>
        </p:nvSpPr>
        <p:spPr>
          <a:xfrm>
            <a:off x="2764459" y="2314820"/>
            <a:ext cx="717145" cy="309029"/>
          </a:xfrm>
          <a:prstGeom prst="roundRect">
            <a:avLst/>
          </a:prstGeom>
          <a:solidFill>
            <a:srgbClr val="0070C0">
              <a:alpha val="81176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dirty="0">
              <a:solidFill>
                <a:prstClr val="white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4915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00299" y="751463"/>
            <a:ext cx="4343400" cy="541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Rounded Rectangle 13"/>
          <p:cNvSpPr/>
          <p:nvPr/>
        </p:nvSpPr>
        <p:spPr>
          <a:xfrm>
            <a:off x="2764459" y="2690050"/>
            <a:ext cx="717145" cy="309029"/>
          </a:xfrm>
          <a:prstGeom prst="roundRect">
            <a:avLst/>
          </a:prstGeom>
          <a:solidFill>
            <a:srgbClr val="0070C0">
              <a:alpha val="81176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dirty="0">
              <a:solidFill>
                <a:prstClr val="white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" name="Down Arrow 2"/>
          <p:cNvSpPr/>
          <p:nvPr/>
        </p:nvSpPr>
        <p:spPr>
          <a:xfrm rot="4996804">
            <a:off x="5095305" y="401064"/>
            <a:ext cx="397076" cy="3978882"/>
          </a:xfrm>
          <a:prstGeom prst="downArrow">
            <a:avLst/>
          </a:prstGeom>
          <a:solidFill>
            <a:srgbClr val="FFFF00"/>
          </a:solidFill>
          <a:ln w="190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dirty="0">
              <a:solidFill>
                <a:prstClr val="white"/>
              </a:solidFill>
            </a:endParaRPr>
          </a:p>
        </p:txBody>
      </p:sp>
      <p:pic>
        <p:nvPicPr>
          <p:cNvPr id="49156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00299" y="751463"/>
            <a:ext cx="4343400" cy="540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Rectangle 9"/>
          <p:cNvSpPr/>
          <p:nvPr/>
        </p:nvSpPr>
        <p:spPr>
          <a:xfrm>
            <a:off x="6743699" y="1186085"/>
            <a:ext cx="2277767" cy="1292662"/>
          </a:xfrm>
          <a:prstGeom prst="rect">
            <a:avLst/>
          </a:prstGeom>
          <a:solidFill>
            <a:srgbClr val="FFFF00"/>
          </a:solidFill>
          <a:ln w="19050">
            <a:solidFill>
              <a:srgbClr val="00B0F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IE" dirty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We want to</a:t>
            </a:r>
          </a:p>
          <a:p>
            <a:pPr algn="ctr"/>
            <a:r>
              <a:rPr lang="en-IE" dirty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IE" sz="2400" b="1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M CLR</a:t>
            </a:r>
            <a:r>
              <a:rPr lang="en-IE" dirty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</a:p>
          <a:p>
            <a:pPr algn="ctr"/>
            <a:r>
              <a:rPr lang="en-IE" dirty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the calculator to</a:t>
            </a:r>
          </a:p>
          <a:p>
            <a:pPr algn="ctr"/>
            <a:r>
              <a:rPr lang="en-IE" dirty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Clear its Memory</a:t>
            </a:r>
          </a:p>
        </p:txBody>
      </p:sp>
      <p:sp>
        <p:nvSpPr>
          <p:cNvPr id="15" name="Rectangle 14"/>
          <p:cNvSpPr/>
          <p:nvPr/>
        </p:nvSpPr>
        <p:spPr>
          <a:xfrm>
            <a:off x="179512" y="1096419"/>
            <a:ext cx="804288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E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Find the Correlation Coefficient for the following data</a:t>
            </a:r>
            <a:endParaRPr lang="en-IE" dirty="0">
              <a:solidFill>
                <a:prstClr val="black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graphicFrame>
        <p:nvGraphicFramePr>
          <p:cNvPr id="16" name="Table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679770588"/>
              </p:ext>
            </p:extLst>
          </p:nvPr>
        </p:nvGraphicFramePr>
        <p:xfrm>
          <a:off x="378314" y="1772912"/>
          <a:ext cx="8316000" cy="7315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836000"/>
                <a:gridCol w="720000"/>
                <a:gridCol w="720000"/>
                <a:gridCol w="720000"/>
                <a:gridCol w="720000"/>
                <a:gridCol w="720000"/>
                <a:gridCol w="720000"/>
                <a:gridCol w="720000"/>
                <a:gridCol w="720000"/>
                <a:gridCol w="720000"/>
              </a:tblGrid>
              <a:tr h="360000">
                <a:tc>
                  <a:txBody>
                    <a:bodyPr/>
                    <a:lstStyle/>
                    <a:p>
                      <a:pPr algn="ctr"/>
                      <a:r>
                        <a:rPr lang="en-IE" sz="1200" b="1" dirty="0" smtClean="0"/>
                        <a:t>Rainfall  (x cm)</a:t>
                      </a:r>
                      <a:endParaRPr lang="en-IE" sz="1200" b="1" dirty="0"/>
                    </a:p>
                  </a:txBody>
                  <a:tcPr anchor="ctr">
                    <a:solidFill>
                      <a:srgbClr val="99FF3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b="1" dirty="0" smtClean="0"/>
                        <a:t>4.5</a:t>
                      </a:r>
                      <a:endParaRPr lang="en-IE" b="1" dirty="0"/>
                    </a:p>
                  </a:txBody>
                  <a:tcPr anchor="ctr">
                    <a:solidFill>
                      <a:srgbClr val="99FF3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b="1" dirty="0" smtClean="0"/>
                        <a:t>3.0</a:t>
                      </a:r>
                      <a:endParaRPr lang="en-IE" b="1" dirty="0"/>
                    </a:p>
                  </a:txBody>
                  <a:tcPr anchor="ctr">
                    <a:solidFill>
                      <a:srgbClr val="99FF3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b="1" dirty="0" smtClean="0"/>
                        <a:t>5.2</a:t>
                      </a:r>
                      <a:endParaRPr lang="en-IE" b="1" dirty="0"/>
                    </a:p>
                  </a:txBody>
                  <a:tcPr anchor="ctr">
                    <a:solidFill>
                      <a:srgbClr val="99FF3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b="1" dirty="0" smtClean="0"/>
                        <a:t>5.0</a:t>
                      </a:r>
                      <a:endParaRPr lang="en-IE" b="1" dirty="0"/>
                    </a:p>
                  </a:txBody>
                  <a:tcPr anchor="ctr">
                    <a:solidFill>
                      <a:srgbClr val="99FF3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b="1" dirty="0" smtClean="0"/>
                        <a:t>2.1</a:t>
                      </a:r>
                      <a:endParaRPr lang="en-IE" b="1" dirty="0"/>
                    </a:p>
                  </a:txBody>
                  <a:tcPr anchor="ctr">
                    <a:solidFill>
                      <a:srgbClr val="99FF3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b="1" dirty="0" smtClean="0"/>
                        <a:t>0</a:t>
                      </a:r>
                      <a:endParaRPr lang="en-IE" b="1" dirty="0"/>
                    </a:p>
                  </a:txBody>
                  <a:tcPr anchor="ctr">
                    <a:solidFill>
                      <a:srgbClr val="99FF3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b="1" dirty="0" smtClean="0"/>
                        <a:t>0</a:t>
                      </a:r>
                      <a:endParaRPr lang="en-IE" b="1" dirty="0"/>
                    </a:p>
                  </a:txBody>
                  <a:tcPr anchor="ctr">
                    <a:solidFill>
                      <a:srgbClr val="99FF3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b="1" dirty="0" smtClean="0"/>
                        <a:t>1.2</a:t>
                      </a:r>
                      <a:endParaRPr lang="en-IE" b="1" dirty="0"/>
                    </a:p>
                  </a:txBody>
                  <a:tcPr anchor="ctr">
                    <a:solidFill>
                      <a:srgbClr val="99FF3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b="1" dirty="0" smtClean="0"/>
                        <a:t>3.2</a:t>
                      </a:r>
                      <a:endParaRPr lang="en-IE" b="1" dirty="0"/>
                    </a:p>
                  </a:txBody>
                  <a:tcPr anchor="ctr">
                    <a:solidFill>
                      <a:srgbClr val="99FF33"/>
                    </a:solidFill>
                  </a:tcPr>
                </a:tc>
              </a:tr>
              <a:tr h="360000">
                <a:tc>
                  <a:txBody>
                    <a:bodyPr/>
                    <a:lstStyle/>
                    <a:p>
                      <a:pPr algn="ctr"/>
                      <a:r>
                        <a:rPr lang="en-IE" sz="1200" b="1" dirty="0" smtClean="0"/>
                        <a:t>No. of tourists (1000’s</a:t>
                      </a:r>
                      <a:endParaRPr lang="en-IE" sz="1200" b="1" dirty="0"/>
                    </a:p>
                  </a:txBody>
                  <a:tcPr anchor="ctr">
                    <a:solidFill>
                      <a:srgbClr val="99FF3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b="1" dirty="0" smtClean="0"/>
                        <a:t>5.0</a:t>
                      </a:r>
                      <a:endParaRPr lang="en-IE" b="1" dirty="0"/>
                    </a:p>
                  </a:txBody>
                  <a:tcPr anchor="ctr">
                    <a:solidFill>
                      <a:srgbClr val="99FF3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b="1" dirty="0" smtClean="0"/>
                        <a:t>8.0</a:t>
                      </a:r>
                      <a:endParaRPr lang="en-IE" b="1" dirty="0"/>
                    </a:p>
                  </a:txBody>
                  <a:tcPr anchor="ctr">
                    <a:solidFill>
                      <a:srgbClr val="99FF3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b="1" dirty="0" smtClean="0"/>
                        <a:t>0.8</a:t>
                      </a:r>
                      <a:endParaRPr lang="en-IE" b="1" dirty="0"/>
                    </a:p>
                  </a:txBody>
                  <a:tcPr anchor="ctr">
                    <a:solidFill>
                      <a:srgbClr val="99FF3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b="1" dirty="0" smtClean="0"/>
                        <a:t>4.2</a:t>
                      </a:r>
                      <a:endParaRPr lang="en-IE" b="1" dirty="0"/>
                    </a:p>
                  </a:txBody>
                  <a:tcPr anchor="ctr">
                    <a:solidFill>
                      <a:srgbClr val="99FF3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b="1" dirty="0" smtClean="0"/>
                        <a:t>4.8</a:t>
                      </a:r>
                      <a:endParaRPr lang="en-IE" b="1" dirty="0"/>
                    </a:p>
                  </a:txBody>
                  <a:tcPr anchor="ctr">
                    <a:solidFill>
                      <a:srgbClr val="99FF3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b="1" dirty="0" smtClean="0"/>
                        <a:t>7.4</a:t>
                      </a:r>
                      <a:endParaRPr lang="en-IE" b="1" dirty="0"/>
                    </a:p>
                  </a:txBody>
                  <a:tcPr anchor="ctr">
                    <a:solidFill>
                      <a:srgbClr val="99FF3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b="1" dirty="0" smtClean="0"/>
                        <a:t>9.4</a:t>
                      </a:r>
                      <a:endParaRPr lang="en-IE" b="1" dirty="0"/>
                    </a:p>
                  </a:txBody>
                  <a:tcPr anchor="ctr">
                    <a:solidFill>
                      <a:srgbClr val="99FF3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b="1" dirty="0" smtClean="0"/>
                        <a:t>8.6</a:t>
                      </a:r>
                      <a:endParaRPr lang="en-IE" b="1" dirty="0"/>
                    </a:p>
                  </a:txBody>
                  <a:tcPr anchor="ctr">
                    <a:solidFill>
                      <a:srgbClr val="99FF3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b="1" dirty="0" smtClean="0"/>
                        <a:t>2.6</a:t>
                      </a:r>
                      <a:endParaRPr lang="en-IE" b="1" dirty="0"/>
                    </a:p>
                  </a:txBody>
                  <a:tcPr anchor="ctr">
                    <a:solidFill>
                      <a:srgbClr val="99FF33"/>
                    </a:solidFill>
                  </a:tcPr>
                </a:tc>
              </a:tr>
            </a:tbl>
          </a:graphicData>
        </a:graphic>
      </p:graphicFrame>
      <p:sp>
        <p:nvSpPr>
          <p:cNvPr id="17" name="TextBox 16"/>
          <p:cNvSpPr txBox="1"/>
          <p:nvPr/>
        </p:nvSpPr>
        <p:spPr>
          <a:xfrm>
            <a:off x="219074" y="152400"/>
            <a:ext cx="89630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3200" b="1" i="1" dirty="0" smtClean="0">
                <a:solidFill>
                  <a:srgbClr val="99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Finding Correlation Coefficient</a:t>
            </a:r>
            <a:endParaRPr lang="en-IE" sz="3200" b="1" i="1" dirty="0">
              <a:solidFill>
                <a:srgbClr val="99003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80975" y="6152138"/>
            <a:ext cx="89630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3200" b="1" i="1" dirty="0" smtClean="0">
                <a:solidFill>
                  <a:srgbClr val="99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Finding Correlation Coefficient</a:t>
            </a:r>
            <a:endParaRPr lang="en-IE" sz="3200" b="1" i="1" dirty="0">
              <a:solidFill>
                <a:srgbClr val="99003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628144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Tm="6000"/>
    </mc:Choice>
    <mc:Fallback>
      <p:transition spd="slow" advTm="6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2.22222E-6 L -0.00729 -0.2419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65" y="-12106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9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50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0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4250"/>
                            </p:stCondLst>
                            <p:childTnLst>
                              <p:par>
                                <p:cTn id="31" presetID="10" presetClass="entr" presetSubtype="0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9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500"/>
                            </p:stCondLst>
                            <p:childTnLst>
                              <p:par>
                                <p:cTn id="35" presetID="10" presetClass="entr" presetSubtype="0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6750"/>
                            </p:stCondLst>
                            <p:childTnLst>
                              <p:par>
                                <p:cTn id="39" presetID="10" presetClass="entr" presetSubtype="0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9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3" grpId="0" animBg="1"/>
      <p:bldP spid="10" grpId="0" animBg="1"/>
      <p:bldP spid="15" grpId="0"/>
      <p:bldP spid="17" grpId="0"/>
      <p:bldP spid="18" grpId="0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6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18702" y="755818"/>
            <a:ext cx="4343400" cy="540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Rounded Rectangle 12"/>
          <p:cNvSpPr/>
          <p:nvPr/>
        </p:nvSpPr>
        <p:spPr>
          <a:xfrm>
            <a:off x="3532574" y="5370655"/>
            <a:ext cx="717145" cy="309029"/>
          </a:xfrm>
          <a:prstGeom prst="roundRect">
            <a:avLst/>
          </a:prstGeom>
          <a:solidFill>
            <a:srgbClr val="0070C0">
              <a:alpha val="81176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dirty="0">
              <a:solidFill>
                <a:prstClr val="white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" name="Down Arrow 2"/>
          <p:cNvSpPr/>
          <p:nvPr/>
        </p:nvSpPr>
        <p:spPr>
          <a:xfrm rot="5400000">
            <a:off x="6218309" y="-257176"/>
            <a:ext cx="397076" cy="3978882"/>
          </a:xfrm>
          <a:prstGeom prst="downArrow">
            <a:avLst/>
          </a:prstGeom>
          <a:solidFill>
            <a:srgbClr val="FFFF00"/>
          </a:solidFill>
          <a:ln w="190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dirty="0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743699" y="1186085"/>
            <a:ext cx="2277767" cy="1292662"/>
          </a:xfrm>
          <a:prstGeom prst="rect">
            <a:avLst/>
          </a:prstGeom>
          <a:solidFill>
            <a:srgbClr val="FFFF00"/>
          </a:solidFill>
          <a:ln w="19050">
            <a:solidFill>
              <a:srgbClr val="00B0F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IE" dirty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We w</a:t>
            </a:r>
            <a:r>
              <a:rPr lang="en-IE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ant to</a:t>
            </a:r>
          </a:p>
          <a:p>
            <a:pPr algn="ctr"/>
            <a:r>
              <a:rPr lang="en-IE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IE" sz="2400" b="1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IE" sz="2400" b="1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M CLR</a:t>
            </a:r>
            <a:r>
              <a:rPr lang="en-IE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</a:p>
          <a:p>
            <a:pPr algn="ctr"/>
            <a:r>
              <a:rPr lang="en-IE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the calculator to</a:t>
            </a:r>
          </a:p>
          <a:p>
            <a:pPr algn="ctr"/>
            <a:r>
              <a:rPr lang="en-IE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Clear its Memory</a:t>
            </a:r>
            <a:endParaRPr lang="en-IE" dirty="0">
              <a:solidFill>
                <a:prstClr val="black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49157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09824" y="765342"/>
            <a:ext cx="4333875" cy="5381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Rounded Rectangle 13"/>
          <p:cNvSpPr/>
          <p:nvPr/>
        </p:nvSpPr>
        <p:spPr>
          <a:xfrm>
            <a:off x="2758786" y="5699875"/>
            <a:ext cx="717145" cy="309029"/>
          </a:xfrm>
          <a:prstGeom prst="roundRect">
            <a:avLst/>
          </a:prstGeom>
          <a:solidFill>
            <a:srgbClr val="0070C0">
              <a:alpha val="81176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dirty="0">
              <a:solidFill>
                <a:prstClr val="white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49159" name="Picture 7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754572" y="929244"/>
            <a:ext cx="3819649" cy="12725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9160" name="Picture 8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05063" y="738188"/>
            <a:ext cx="4333875" cy="5381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16" name="Table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92968575"/>
              </p:ext>
            </p:extLst>
          </p:nvPr>
        </p:nvGraphicFramePr>
        <p:xfrm>
          <a:off x="414000" y="94833"/>
          <a:ext cx="8316000" cy="7315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836000"/>
                <a:gridCol w="720000"/>
                <a:gridCol w="720000"/>
                <a:gridCol w="720000"/>
                <a:gridCol w="720000"/>
                <a:gridCol w="720000"/>
                <a:gridCol w="720000"/>
                <a:gridCol w="720000"/>
                <a:gridCol w="720000"/>
                <a:gridCol w="720000"/>
              </a:tblGrid>
              <a:tr h="360000">
                <a:tc>
                  <a:txBody>
                    <a:bodyPr/>
                    <a:lstStyle/>
                    <a:p>
                      <a:pPr algn="ctr"/>
                      <a:r>
                        <a:rPr lang="en-IE" sz="1200" b="1" dirty="0" smtClean="0"/>
                        <a:t>Rainfall  (x cm)</a:t>
                      </a:r>
                      <a:endParaRPr lang="en-IE" sz="1200" b="1" dirty="0"/>
                    </a:p>
                  </a:txBody>
                  <a:tcPr anchor="ctr">
                    <a:solidFill>
                      <a:srgbClr val="99FF3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b="1" dirty="0" smtClean="0"/>
                        <a:t>4.5</a:t>
                      </a:r>
                      <a:endParaRPr lang="en-IE" b="1" dirty="0"/>
                    </a:p>
                  </a:txBody>
                  <a:tcPr anchor="ctr">
                    <a:solidFill>
                      <a:srgbClr val="99FF3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b="1" dirty="0" smtClean="0"/>
                        <a:t>3.0</a:t>
                      </a:r>
                      <a:endParaRPr lang="en-IE" b="1" dirty="0"/>
                    </a:p>
                  </a:txBody>
                  <a:tcPr anchor="ctr">
                    <a:solidFill>
                      <a:srgbClr val="99FF3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b="1" dirty="0" smtClean="0"/>
                        <a:t>5.2</a:t>
                      </a:r>
                      <a:endParaRPr lang="en-IE" b="1" dirty="0"/>
                    </a:p>
                  </a:txBody>
                  <a:tcPr anchor="ctr">
                    <a:solidFill>
                      <a:srgbClr val="99FF3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b="1" dirty="0" smtClean="0"/>
                        <a:t>5.0</a:t>
                      </a:r>
                      <a:endParaRPr lang="en-IE" b="1" dirty="0"/>
                    </a:p>
                  </a:txBody>
                  <a:tcPr anchor="ctr">
                    <a:solidFill>
                      <a:srgbClr val="99FF3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b="1" dirty="0" smtClean="0"/>
                        <a:t>2.1</a:t>
                      </a:r>
                      <a:endParaRPr lang="en-IE" b="1" dirty="0"/>
                    </a:p>
                  </a:txBody>
                  <a:tcPr anchor="ctr">
                    <a:solidFill>
                      <a:srgbClr val="99FF3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b="1" dirty="0" smtClean="0"/>
                        <a:t>0</a:t>
                      </a:r>
                      <a:endParaRPr lang="en-IE" b="1" dirty="0"/>
                    </a:p>
                  </a:txBody>
                  <a:tcPr anchor="ctr">
                    <a:solidFill>
                      <a:srgbClr val="99FF3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b="1" dirty="0" smtClean="0"/>
                        <a:t>0</a:t>
                      </a:r>
                      <a:endParaRPr lang="en-IE" b="1" dirty="0"/>
                    </a:p>
                  </a:txBody>
                  <a:tcPr anchor="ctr">
                    <a:solidFill>
                      <a:srgbClr val="99FF3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b="1" dirty="0" smtClean="0"/>
                        <a:t>1.2</a:t>
                      </a:r>
                      <a:endParaRPr lang="en-IE" b="1" dirty="0"/>
                    </a:p>
                  </a:txBody>
                  <a:tcPr anchor="ctr">
                    <a:solidFill>
                      <a:srgbClr val="99FF3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b="1" dirty="0" smtClean="0"/>
                        <a:t>3.2</a:t>
                      </a:r>
                      <a:endParaRPr lang="en-IE" b="1" dirty="0"/>
                    </a:p>
                  </a:txBody>
                  <a:tcPr anchor="ctr">
                    <a:solidFill>
                      <a:srgbClr val="99FF33"/>
                    </a:solidFill>
                  </a:tcPr>
                </a:tc>
              </a:tr>
              <a:tr h="360000">
                <a:tc>
                  <a:txBody>
                    <a:bodyPr/>
                    <a:lstStyle/>
                    <a:p>
                      <a:pPr algn="ctr"/>
                      <a:r>
                        <a:rPr lang="en-IE" sz="1200" b="1" dirty="0" smtClean="0"/>
                        <a:t>No. of tourists (1000’s</a:t>
                      </a:r>
                      <a:endParaRPr lang="en-IE" sz="1200" b="1" dirty="0"/>
                    </a:p>
                  </a:txBody>
                  <a:tcPr anchor="ctr">
                    <a:solidFill>
                      <a:srgbClr val="99FF3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b="1" dirty="0" smtClean="0"/>
                        <a:t>5.0</a:t>
                      </a:r>
                      <a:endParaRPr lang="en-IE" b="1" dirty="0"/>
                    </a:p>
                  </a:txBody>
                  <a:tcPr anchor="ctr">
                    <a:solidFill>
                      <a:srgbClr val="99FF3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b="1" dirty="0" smtClean="0"/>
                        <a:t>8.0</a:t>
                      </a:r>
                      <a:endParaRPr lang="en-IE" b="1" dirty="0"/>
                    </a:p>
                  </a:txBody>
                  <a:tcPr anchor="ctr">
                    <a:solidFill>
                      <a:srgbClr val="99FF3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b="1" dirty="0" smtClean="0"/>
                        <a:t>0.8</a:t>
                      </a:r>
                      <a:endParaRPr lang="en-IE" b="1" dirty="0"/>
                    </a:p>
                  </a:txBody>
                  <a:tcPr anchor="ctr">
                    <a:solidFill>
                      <a:srgbClr val="99FF3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b="1" dirty="0" smtClean="0"/>
                        <a:t>4.2</a:t>
                      </a:r>
                      <a:endParaRPr lang="en-IE" b="1" dirty="0"/>
                    </a:p>
                  </a:txBody>
                  <a:tcPr anchor="ctr">
                    <a:solidFill>
                      <a:srgbClr val="99FF3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b="1" dirty="0" smtClean="0"/>
                        <a:t>4.8</a:t>
                      </a:r>
                      <a:endParaRPr lang="en-IE" b="1" dirty="0"/>
                    </a:p>
                  </a:txBody>
                  <a:tcPr anchor="ctr">
                    <a:solidFill>
                      <a:srgbClr val="99FF3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b="1" dirty="0" smtClean="0"/>
                        <a:t>7.4</a:t>
                      </a:r>
                      <a:endParaRPr lang="en-IE" b="1" dirty="0"/>
                    </a:p>
                  </a:txBody>
                  <a:tcPr anchor="ctr">
                    <a:solidFill>
                      <a:srgbClr val="99FF3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b="1" dirty="0" smtClean="0"/>
                        <a:t>9.4</a:t>
                      </a:r>
                      <a:endParaRPr lang="en-IE" b="1" dirty="0"/>
                    </a:p>
                  </a:txBody>
                  <a:tcPr anchor="ctr">
                    <a:solidFill>
                      <a:srgbClr val="99FF3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b="1" dirty="0" smtClean="0"/>
                        <a:t>8.6</a:t>
                      </a:r>
                      <a:endParaRPr lang="en-IE" b="1" dirty="0"/>
                    </a:p>
                  </a:txBody>
                  <a:tcPr anchor="ctr">
                    <a:solidFill>
                      <a:srgbClr val="99FF3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b="1" dirty="0" smtClean="0"/>
                        <a:t>2.6</a:t>
                      </a:r>
                      <a:endParaRPr lang="en-IE" b="1" dirty="0"/>
                    </a:p>
                  </a:txBody>
                  <a:tcPr anchor="ctr">
                    <a:solidFill>
                      <a:srgbClr val="99FF33"/>
                    </a:solidFill>
                  </a:tcPr>
                </a:tc>
              </a:tr>
            </a:tbl>
          </a:graphicData>
        </a:graphic>
      </p:graphicFrame>
      <p:sp>
        <p:nvSpPr>
          <p:cNvPr id="18" name="TextBox 17"/>
          <p:cNvSpPr txBox="1"/>
          <p:nvPr/>
        </p:nvSpPr>
        <p:spPr>
          <a:xfrm>
            <a:off x="180975" y="6152138"/>
            <a:ext cx="89630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3200" b="1" i="1" dirty="0" smtClean="0">
                <a:solidFill>
                  <a:srgbClr val="99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Finding Correlation Coefficient</a:t>
            </a:r>
            <a:endParaRPr lang="en-IE" sz="3200" b="1" i="1" dirty="0">
              <a:solidFill>
                <a:srgbClr val="99003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257705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75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9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25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9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9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3" grpId="0" animBg="1"/>
      <p:bldP spid="14" grpId="0" animBg="1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738938" y="1582442"/>
            <a:ext cx="2020182" cy="1292662"/>
          </a:xfrm>
          <a:prstGeom prst="rect">
            <a:avLst/>
          </a:prstGeom>
          <a:solidFill>
            <a:srgbClr val="FFFF00"/>
          </a:solidFill>
          <a:ln w="19050">
            <a:solidFill>
              <a:srgbClr val="00B0F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IE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We want the calculator </a:t>
            </a:r>
          </a:p>
          <a:p>
            <a:pPr algn="ctr"/>
            <a:r>
              <a:rPr lang="en-IE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in </a:t>
            </a:r>
            <a:r>
              <a:rPr lang="en-IE" sz="2400" b="1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STATS</a:t>
            </a:r>
            <a:r>
              <a:rPr lang="en-IE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mode</a:t>
            </a:r>
            <a:endParaRPr lang="en-IE" dirty="0">
              <a:solidFill>
                <a:prstClr val="black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13" name="Picture 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05063" y="738188"/>
            <a:ext cx="4333875" cy="5381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Rounded Rectangle 13"/>
          <p:cNvSpPr/>
          <p:nvPr/>
        </p:nvSpPr>
        <p:spPr>
          <a:xfrm>
            <a:off x="5807206" y="2666950"/>
            <a:ext cx="717145" cy="309029"/>
          </a:xfrm>
          <a:prstGeom prst="roundRect">
            <a:avLst/>
          </a:prstGeom>
          <a:solidFill>
            <a:srgbClr val="0070C0">
              <a:alpha val="81176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dirty="0">
              <a:solidFill>
                <a:prstClr val="white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5017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20331" y="737690"/>
            <a:ext cx="4324350" cy="5372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Rounded Rectangle 14"/>
          <p:cNvSpPr/>
          <p:nvPr/>
        </p:nvSpPr>
        <p:spPr>
          <a:xfrm>
            <a:off x="2748694" y="5338166"/>
            <a:ext cx="717145" cy="309029"/>
          </a:xfrm>
          <a:prstGeom prst="roundRect">
            <a:avLst/>
          </a:prstGeom>
          <a:solidFill>
            <a:srgbClr val="0070C0">
              <a:alpha val="81176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dirty="0">
              <a:solidFill>
                <a:prstClr val="white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992547688"/>
              </p:ext>
            </p:extLst>
          </p:nvPr>
        </p:nvGraphicFramePr>
        <p:xfrm>
          <a:off x="414000" y="94833"/>
          <a:ext cx="8316000" cy="7315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836000"/>
                <a:gridCol w="720000"/>
                <a:gridCol w="720000"/>
                <a:gridCol w="720000"/>
                <a:gridCol w="720000"/>
                <a:gridCol w="720000"/>
                <a:gridCol w="720000"/>
                <a:gridCol w="720000"/>
                <a:gridCol w="720000"/>
                <a:gridCol w="720000"/>
              </a:tblGrid>
              <a:tr h="360000">
                <a:tc>
                  <a:txBody>
                    <a:bodyPr/>
                    <a:lstStyle/>
                    <a:p>
                      <a:pPr algn="ctr"/>
                      <a:r>
                        <a:rPr lang="en-IE" sz="1200" b="1" dirty="0" smtClean="0"/>
                        <a:t>Rainfall  (x cm)</a:t>
                      </a:r>
                      <a:endParaRPr lang="en-IE" sz="1200" b="1" dirty="0"/>
                    </a:p>
                  </a:txBody>
                  <a:tcPr anchor="ctr">
                    <a:solidFill>
                      <a:srgbClr val="99FF3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b="1" dirty="0" smtClean="0"/>
                        <a:t>4.5</a:t>
                      </a:r>
                      <a:endParaRPr lang="en-IE" b="1" dirty="0"/>
                    </a:p>
                  </a:txBody>
                  <a:tcPr anchor="ctr">
                    <a:solidFill>
                      <a:srgbClr val="99FF3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b="1" dirty="0" smtClean="0"/>
                        <a:t>3.0</a:t>
                      </a:r>
                      <a:endParaRPr lang="en-IE" b="1" dirty="0"/>
                    </a:p>
                  </a:txBody>
                  <a:tcPr anchor="ctr">
                    <a:solidFill>
                      <a:srgbClr val="99FF3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b="1" dirty="0" smtClean="0"/>
                        <a:t>5.2</a:t>
                      </a:r>
                      <a:endParaRPr lang="en-IE" b="1" dirty="0"/>
                    </a:p>
                  </a:txBody>
                  <a:tcPr anchor="ctr">
                    <a:solidFill>
                      <a:srgbClr val="99FF3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b="1" dirty="0" smtClean="0"/>
                        <a:t>5.0</a:t>
                      </a:r>
                      <a:endParaRPr lang="en-IE" b="1" dirty="0"/>
                    </a:p>
                  </a:txBody>
                  <a:tcPr anchor="ctr">
                    <a:solidFill>
                      <a:srgbClr val="99FF3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b="1" dirty="0" smtClean="0"/>
                        <a:t>2.1</a:t>
                      </a:r>
                      <a:endParaRPr lang="en-IE" b="1" dirty="0"/>
                    </a:p>
                  </a:txBody>
                  <a:tcPr anchor="ctr">
                    <a:solidFill>
                      <a:srgbClr val="99FF3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b="1" dirty="0" smtClean="0"/>
                        <a:t>0</a:t>
                      </a:r>
                      <a:endParaRPr lang="en-IE" b="1" dirty="0"/>
                    </a:p>
                  </a:txBody>
                  <a:tcPr anchor="ctr">
                    <a:solidFill>
                      <a:srgbClr val="99FF3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b="1" dirty="0" smtClean="0"/>
                        <a:t>0</a:t>
                      </a:r>
                      <a:endParaRPr lang="en-IE" b="1" dirty="0"/>
                    </a:p>
                  </a:txBody>
                  <a:tcPr anchor="ctr">
                    <a:solidFill>
                      <a:srgbClr val="99FF3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b="1" dirty="0" smtClean="0"/>
                        <a:t>1.2</a:t>
                      </a:r>
                      <a:endParaRPr lang="en-IE" b="1" dirty="0"/>
                    </a:p>
                  </a:txBody>
                  <a:tcPr anchor="ctr">
                    <a:solidFill>
                      <a:srgbClr val="99FF3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b="1" dirty="0" smtClean="0"/>
                        <a:t>3.2</a:t>
                      </a:r>
                      <a:endParaRPr lang="en-IE" b="1" dirty="0"/>
                    </a:p>
                  </a:txBody>
                  <a:tcPr anchor="ctr">
                    <a:solidFill>
                      <a:srgbClr val="99FF33"/>
                    </a:solidFill>
                  </a:tcPr>
                </a:tc>
              </a:tr>
              <a:tr h="360000">
                <a:tc>
                  <a:txBody>
                    <a:bodyPr/>
                    <a:lstStyle/>
                    <a:p>
                      <a:pPr algn="ctr"/>
                      <a:r>
                        <a:rPr lang="en-IE" sz="1200" b="1" dirty="0" smtClean="0"/>
                        <a:t>No. of tourists (1000’s</a:t>
                      </a:r>
                      <a:endParaRPr lang="en-IE" sz="1200" b="1" dirty="0"/>
                    </a:p>
                  </a:txBody>
                  <a:tcPr anchor="ctr">
                    <a:solidFill>
                      <a:srgbClr val="99FF3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b="1" dirty="0" smtClean="0"/>
                        <a:t>5.0</a:t>
                      </a:r>
                      <a:endParaRPr lang="en-IE" b="1" dirty="0"/>
                    </a:p>
                  </a:txBody>
                  <a:tcPr anchor="ctr">
                    <a:solidFill>
                      <a:srgbClr val="99FF3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b="1" dirty="0" smtClean="0"/>
                        <a:t>8.0</a:t>
                      </a:r>
                      <a:endParaRPr lang="en-IE" b="1" dirty="0"/>
                    </a:p>
                  </a:txBody>
                  <a:tcPr anchor="ctr">
                    <a:solidFill>
                      <a:srgbClr val="99FF3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b="1" dirty="0" smtClean="0"/>
                        <a:t>0.8</a:t>
                      </a:r>
                      <a:endParaRPr lang="en-IE" b="1" dirty="0"/>
                    </a:p>
                  </a:txBody>
                  <a:tcPr anchor="ctr">
                    <a:solidFill>
                      <a:srgbClr val="99FF3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b="1" dirty="0" smtClean="0"/>
                        <a:t>4.2</a:t>
                      </a:r>
                      <a:endParaRPr lang="en-IE" b="1" dirty="0"/>
                    </a:p>
                  </a:txBody>
                  <a:tcPr anchor="ctr">
                    <a:solidFill>
                      <a:srgbClr val="99FF3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b="1" dirty="0" smtClean="0"/>
                        <a:t>4.8</a:t>
                      </a:r>
                      <a:endParaRPr lang="en-IE" b="1" dirty="0"/>
                    </a:p>
                  </a:txBody>
                  <a:tcPr anchor="ctr">
                    <a:solidFill>
                      <a:srgbClr val="99FF3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b="1" dirty="0" smtClean="0"/>
                        <a:t>7.4</a:t>
                      </a:r>
                      <a:endParaRPr lang="en-IE" b="1" dirty="0"/>
                    </a:p>
                  </a:txBody>
                  <a:tcPr anchor="ctr">
                    <a:solidFill>
                      <a:srgbClr val="99FF3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b="1" dirty="0" smtClean="0"/>
                        <a:t>9.4</a:t>
                      </a:r>
                      <a:endParaRPr lang="en-IE" b="1" dirty="0"/>
                    </a:p>
                  </a:txBody>
                  <a:tcPr anchor="ctr">
                    <a:solidFill>
                      <a:srgbClr val="99FF3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b="1" dirty="0" smtClean="0"/>
                        <a:t>8.6</a:t>
                      </a:r>
                      <a:endParaRPr lang="en-IE" b="1" dirty="0"/>
                    </a:p>
                  </a:txBody>
                  <a:tcPr anchor="ctr">
                    <a:solidFill>
                      <a:srgbClr val="99FF3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b="1" dirty="0" smtClean="0"/>
                        <a:t>2.6</a:t>
                      </a:r>
                      <a:endParaRPr lang="en-IE" b="1" dirty="0"/>
                    </a:p>
                  </a:txBody>
                  <a:tcPr anchor="ctr">
                    <a:solidFill>
                      <a:srgbClr val="99FF33"/>
                    </a:solidFill>
                  </a:tcPr>
                </a:tc>
              </a:tr>
            </a:tbl>
          </a:graphicData>
        </a:graphic>
      </p:graphicFrame>
      <p:sp>
        <p:nvSpPr>
          <p:cNvPr id="16" name="TextBox 15"/>
          <p:cNvSpPr txBox="1"/>
          <p:nvPr/>
        </p:nvSpPr>
        <p:spPr>
          <a:xfrm>
            <a:off x="180975" y="6152138"/>
            <a:ext cx="89630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3200" b="1" i="1" dirty="0" smtClean="0">
                <a:solidFill>
                  <a:srgbClr val="99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Finding Correlation Coefficient</a:t>
            </a:r>
            <a:endParaRPr lang="en-IE" sz="3200" b="1" i="1" dirty="0">
              <a:solidFill>
                <a:srgbClr val="99003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324291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Tm="4000"/>
    </mc:Choice>
    <mc:Fallback>
      <p:transition spd="slow" advTm="4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0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81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14588" y="738188"/>
            <a:ext cx="4314825" cy="5381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Rounded Rectangle 13"/>
          <p:cNvSpPr/>
          <p:nvPr/>
        </p:nvSpPr>
        <p:spPr>
          <a:xfrm>
            <a:off x="2739918" y="5329204"/>
            <a:ext cx="717145" cy="309029"/>
          </a:xfrm>
          <a:prstGeom prst="roundRect">
            <a:avLst/>
          </a:prstGeom>
          <a:solidFill>
            <a:srgbClr val="0070C0">
              <a:alpha val="81176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dirty="0">
              <a:solidFill>
                <a:prstClr val="white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4301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390775" y="719138"/>
            <a:ext cx="4362450" cy="541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13" name="Table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77744726"/>
              </p:ext>
            </p:extLst>
          </p:nvPr>
        </p:nvGraphicFramePr>
        <p:xfrm>
          <a:off x="414000" y="94833"/>
          <a:ext cx="8316000" cy="7315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836000"/>
                <a:gridCol w="720000"/>
                <a:gridCol w="720000"/>
                <a:gridCol w="720000"/>
                <a:gridCol w="720000"/>
                <a:gridCol w="720000"/>
                <a:gridCol w="720000"/>
                <a:gridCol w="720000"/>
                <a:gridCol w="720000"/>
                <a:gridCol w="720000"/>
              </a:tblGrid>
              <a:tr h="360000">
                <a:tc>
                  <a:txBody>
                    <a:bodyPr/>
                    <a:lstStyle/>
                    <a:p>
                      <a:pPr algn="ctr"/>
                      <a:r>
                        <a:rPr lang="en-IE" sz="1200" b="1" dirty="0" smtClean="0"/>
                        <a:t>Rainfall  (x cm)</a:t>
                      </a:r>
                      <a:endParaRPr lang="en-IE" sz="1200" b="1" dirty="0"/>
                    </a:p>
                  </a:txBody>
                  <a:tcPr anchor="ctr">
                    <a:solidFill>
                      <a:srgbClr val="99FF3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b="1" dirty="0" smtClean="0"/>
                        <a:t>4.5</a:t>
                      </a:r>
                      <a:endParaRPr lang="en-IE" b="1" dirty="0"/>
                    </a:p>
                  </a:txBody>
                  <a:tcPr anchor="ctr">
                    <a:solidFill>
                      <a:srgbClr val="99FF3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b="1" dirty="0" smtClean="0"/>
                        <a:t>3.0</a:t>
                      </a:r>
                      <a:endParaRPr lang="en-IE" b="1" dirty="0"/>
                    </a:p>
                  </a:txBody>
                  <a:tcPr anchor="ctr">
                    <a:solidFill>
                      <a:srgbClr val="99FF3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b="1" dirty="0" smtClean="0"/>
                        <a:t>5.2</a:t>
                      </a:r>
                      <a:endParaRPr lang="en-IE" b="1" dirty="0"/>
                    </a:p>
                  </a:txBody>
                  <a:tcPr anchor="ctr">
                    <a:solidFill>
                      <a:srgbClr val="99FF3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b="1" dirty="0" smtClean="0"/>
                        <a:t>5.0</a:t>
                      </a:r>
                      <a:endParaRPr lang="en-IE" b="1" dirty="0"/>
                    </a:p>
                  </a:txBody>
                  <a:tcPr anchor="ctr">
                    <a:solidFill>
                      <a:srgbClr val="99FF3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b="1" dirty="0" smtClean="0"/>
                        <a:t>2.1</a:t>
                      </a:r>
                      <a:endParaRPr lang="en-IE" b="1" dirty="0"/>
                    </a:p>
                  </a:txBody>
                  <a:tcPr anchor="ctr">
                    <a:solidFill>
                      <a:srgbClr val="99FF3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b="1" dirty="0" smtClean="0"/>
                        <a:t>0</a:t>
                      </a:r>
                      <a:endParaRPr lang="en-IE" b="1" dirty="0"/>
                    </a:p>
                  </a:txBody>
                  <a:tcPr anchor="ctr">
                    <a:solidFill>
                      <a:srgbClr val="99FF3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b="1" dirty="0" smtClean="0"/>
                        <a:t>0</a:t>
                      </a:r>
                      <a:endParaRPr lang="en-IE" b="1" dirty="0"/>
                    </a:p>
                  </a:txBody>
                  <a:tcPr anchor="ctr">
                    <a:solidFill>
                      <a:srgbClr val="99FF3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b="1" dirty="0" smtClean="0"/>
                        <a:t>1.2</a:t>
                      </a:r>
                      <a:endParaRPr lang="en-IE" b="1" dirty="0"/>
                    </a:p>
                  </a:txBody>
                  <a:tcPr anchor="ctr">
                    <a:solidFill>
                      <a:srgbClr val="99FF3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b="1" dirty="0" smtClean="0"/>
                        <a:t>3.2</a:t>
                      </a:r>
                      <a:endParaRPr lang="en-IE" b="1" dirty="0"/>
                    </a:p>
                  </a:txBody>
                  <a:tcPr anchor="ctr">
                    <a:solidFill>
                      <a:srgbClr val="99FF33"/>
                    </a:solidFill>
                  </a:tcPr>
                </a:tc>
              </a:tr>
              <a:tr h="360000">
                <a:tc>
                  <a:txBody>
                    <a:bodyPr/>
                    <a:lstStyle/>
                    <a:p>
                      <a:pPr algn="ctr"/>
                      <a:r>
                        <a:rPr lang="en-IE" sz="1200" b="1" dirty="0" smtClean="0"/>
                        <a:t>No. of tourists (1000’s</a:t>
                      </a:r>
                      <a:endParaRPr lang="en-IE" sz="1200" b="1" dirty="0"/>
                    </a:p>
                  </a:txBody>
                  <a:tcPr anchor="ctr">
                    <a:solidFill>
                      <a:srgbClr val="99FF3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b="1" dirty="0" smtClean="0"/>
                        <a:t>5.0</a:t>
                      </a:r>
                      <a:endParaRPr lang="en-IE" b="1" dirty="0"/>
                    </a:p>
                  </a:txBody>
                  <a:tcPr anchor="ctr">
                    <a:solidFill>
                      <a:srgbClr val="99FF3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b="1" dirty="0" smtClean="0"/>
                        <a:t>8.0</a:t>
                      </a:r>
                      <a:endParaRPr lang="en-IE" b="1" dirty="0"/>
                    </a:p>
                  </a:txBody>
                  <a:tcPr anchor="ctr">
                    <a:solidFill>
                      <a:srgbClr val="99FF3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b="1" dirty="0" smtClean="0"/>
                        <a:t>0.8</a:t>
                      </a:r>
                      <a:endParaRPr lang="en-IE" b="1" dirty="0"/>
                    </a:p>
                  </a:txBody>
                  <a:tcPr anchor="ctr">
                    <a:solidFill>
                      <a:srgbClr val="99FF3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b="1" dirty="0" smtClean="0"/>
                        <a:t>4.2</a:t>
                      </a:r>
                      <a:endParaRPr lang="en-IE" b="1" dirty="0"/>
                    </a:p>
                  </a:txBody>
                  <a:tcPr anchor="ctr">
                    <a:solidFill>
                      <a:srgbClr val="99FF3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b="1" dirty="0" smtClean="0"/>
                        <a:t>4.8</a:t>
                      </a:r>
                      <a:endParaRPr lang="en-IE" b="1" dirty="0"/>
                    </a:p>
                  </a:txBody>
                  <a:tcPr anchor="ctr">
                    <a:solidFill>
                      <a:srgbClr val="99FF3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b="1" dirty="0" smtClean="0"/>
                        <a:t>7.4</a:t>
                      </a:r>
                      <a:endParaRPr lang="en-IE" b="1" dirty="0"/>
                    </a:p>
                  </a:txBody>
                  <a:tcPr anchor="ctr">
                    <a:solidFill>
                      <a:srgbClr val="99FF3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b="1" dirty="0" smtClean="0"/>
                        <a:t>9.4</a:t>
                      </a:r>
                      <a:endParaRPr lang="en-IE" b="1" dirty="0"/>
                    </a:p>
                  </a:txBody>
                  <a:tcPr anchor="ctr">
                    <a:solidFill>
                      <a:srgbClr val="99FF3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b="1" dirty="0" smtClean="0"/>
                        <a:t>8.6</a:t>
                      </a:r>
                      <a:endParaRPr lang="en-IE" b="1" dirty="0"/>
                    </a:p>
                  </a:txBody>
                  <a:tcPr anchor="ctr">
                    <a:solidFill>
                      <a:srgbClr val="99FF3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b="1" dirty="0" smtClean="0"/>
                        <a:t>2.6</a:t>
                      </a:r>
                      <a:endParaRPr lang="en-IE" b="1" dirty="0"/>
                    </a:p>
                  </a:txBody>
                  <a:tcPr anchor="ctr">
                    <a:solidFill>
                      <a:srgbClr val="99FF33"/>
                    </a:solidFill>
                  </a:tcPr>
                </a:tc>
              </a:tr>
            </a:tbl>
          </a:graphicData>
        </a:graphic>
      </p:graphicFrame>
      <p:sp>
        <p:nvSpPr>
          <p:cNvPr id="18" name="Down Arrow 17"/>
          <p:cNvSpPr/>
          <p:nvPr/>
        </p:nvSpPr>
        <p:spPr>
          <a:xfrm rot="6345643">
            <a:off x="6782816" y="920596"/>
            <a:ext cx="425288" cy="1361212"/>
          </a:xfrm>
          <a:prstGeom prst="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dirty="0">
              <a:solidFill>
                <a:prstClr val="white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80975" y="6152138"/>
            <a:ext cx="89630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3200" b="1" i="1" dirty="0" smtClean="0">
                <a:solidFill>
                  <a:srgbClr val="99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Finding Correlation Coefficient</a:t>
            </a:r>
            <a:endParaRPr lang="en-IE" sz="3200" b="1" i="1" dirty="0">
              <a:solidFill>
                <a:srgbClr val="99003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6738938" y="1582442"/>
            <a:ext cx="2020182" cy="1015663"/>
          </a:xfrm>
          <a:prstGeom prst="rect">
            <a:avLst/>
          </a:prstGeom>
          <a:solidFill>
            <a:srgbClr val="FFFF00"/>
          </a:solidFill>
          <a:ln w="19050">
            <a:solidFill>
              <a:srgbClr val="00B0F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IE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We want to find a </a:t>
            </a:r>
            <a:r>
              <a:rPr lang="en-IE" sz="2400" b="1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LINE</a:t>
            </a:r>
            <a:r>
              <a:rPr lang="en-IE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linking the points</a:t>
            </a:r>
            <a:endParaRPr lang="en-IE" dirty="0">
              <a:solidFill>
                <a:prstClr val="black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7701079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Tm="4000"/>
    </mc:Choice>
    <mc:Fallback>
      <p:transition spd="slow" advTm="4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30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8" grpId="0" animBg="1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81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14588" y="738188"/>
            <a:ext cx="4314825" cy="5381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Rounded Rectangle 13"/>
          <p:cNvSpPr/>
          <p:nvPr/>
        </p:nvSpPr>
        <p:spPr>
          <a:xfrm>
            <a:off x="2739918" y="5329204"/>
            <a:ext cx="717145" cy="309029"/>
          </a:xfrm>
          <a:prstGeom prst="roundRect">
            <a:avLst/>
          </a:prstGeom>
          <a:solidFill>
            <a:srgbClr val="0070C0">
              <a:alpha val="81176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dirty="0">
              <a:solidFill>
                <a:prstClr val="white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43010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390775" y="719138"/>
            <a:ext cx="4362450" cy="541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TextBox 15"/>
          <p:cNvSpPr txBox="1"/>
          <p:nvPr/>
        </p:nvSpPr>
        <p:spPr>
          <a:xfrm>
            <a:off x="180975" y="6152138"/>
            <a:ext cx="89630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3200" b="1" i="1" dirty="0" smtClean="0">
                <a:solidFill>
                  <a:srgbClr val="99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Finding Correlation Coefficient</a:t>
            </a:r>
            <a:endParaRPr lang="en-IE" sz="3200" b="1" i="1" dirty="0">
              <a:solidFill>
                <a:srgbClr val="99003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8" name="Down Arrow 17"/>
          <p:cNvSpPr/>
          <p:nvPr/>
        </p:nvSpPr>
        <p:spPr>
          <a:xfrm rot="2322790">
            <a:off x="6887783" y="1743248"/>
            <a:ext cx="425288" cy="2391296"/>
          </a:xfrm>
          <a:prstGeom prst="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dirty="0">
              <a:solidFill>
                <a:prstClr val="white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2739918" y="4960251"/>
            <a:ext cx="717145" cy="309029"/>
          </a:xfrm>
          <a:prstGeom prst="roundRect">
            <a:avLst/>
          </a:prstGeom>
          <a:solidFill>
            <a:srgbClr val="0070C0">
              <a:alpha val="81176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dirty="0">
              <a:solidFill>
                <a:prstClr val="white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44034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09455" y="677948"/>
            <a:ext cx="4343400" cy="541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" name="Rounded Rectangle 16"/>
          <p:cNvSpPr/>
          <p:nvPr/>
        </p:nvSpPr>
        <p:spPr>
          <a:xfrm>
            <a:off x="3538724" y="5664461"/>
            <a:ext cx="717145" cy="309029"/>
          </a:xfrm>
          <a:prstGeom prst="roundRect">
            <a:avLst/>
          </a:prstGeom>
          <a:solidFill>
            <a:srgbClr val="0070C0">
              <a:alpha val="81176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dirty="0">
              <a:solidFill>
                <a:prstClr val="white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44035" name="Picture 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11957" y="733024"/>
            <a:ext cx="4343400" cy="5391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" name="Rounded Rectangle 18"/>
          <p:cNvSpPr/>
          <p:nvPr/>
        </p:nvSpPr>
        <p:spPr>
          <a:xfrm>
            <a:off x="3538724" y="4970757"/>
            <a:ext cx="717145" cy="309029"/>
          </a:xfrm>
          <a:prstGeom prst="roundRect">
            <a:avLst/>
          </a:prstGeom>
          <a:solidFill>
            <a:srgbClr val="0070C0">
              <a:alpha val="81176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dirty="0">
              <a:solidFill>
                <a:prstClr val="white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44041" name="Picture 9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00300" y="712897"/>
            <a:ext cx="4343400" cy="540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2" name="Rounded Rectangle 21"/>
          <p:cNvSpPr/>
          <p:nvPr/>
        </p:nvSpPr>
        <p:spPr>
          <a:xfrm>
            <a:off x="5929896" y="3814579"/>
            <a:ext cx="717145" cy="309029"/>
          </a:xfrm>
          <a:prstGeom prst="roundRect">
            <a:avLst/>
          </a:prstGeom>
          <a:solidFill>
            <a:srgbClr val="0070C0">
              <a:alpha val="81176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dirty="0">
              <a:solidFill>
                <a:prstClr val="white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44044" name="Picture 12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20829" y="722422"/>
            <a:ext cx="4333875" cy="5381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9" name="Rounded Rectangle 28"/>
          <p:cNvSpPr/>
          <p:nvPr/>
        </p:nvSpPr>
        <p:spPr>
          <a:xfrm>
            <a:off x="3538724" y="4970757"/>
            <a:ext cx="717145" cy="309029"/>
          </a:xfrm>
          <a:prstGeom prst="roundRect">
            <a:avLst/>
          </a:prstGeom>
          <a:solidFill>
            <a:srgbClr val="0070C0">
              <a:alpha val="81176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dirty="0">
              <a:solidFill>
                <a:prstClr val="white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44048" name="Picture 16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11458" y="712524"/>
            <a:ext cx="4352925" cy="541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1" name="Rounded Rectangle 30"/>
          <p:cNvSpPr/>
          <p:nvPr/>
        </p:nvSpPr>
        <p:spPr>
          <a:xfrm>
            <a:off x="3568292" y="5682725"/>
            <a:ext cx="717145" cy="309029"/>
          </a:xfrm>
          <a:prstGeom prst="roundRect">
            <a:avLst/>
          </a:prstGeom>
          <a:solidFill>
            <a:srgbClr val="0070C0">
              <a:alpha val="81176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dirty="0">
              <a:solidFill>
                <a:prstClr val="white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44049" name="Picture 17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09186" y="715015"/>
            <a:ext cx="4352925" cy="540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3" name="Rounded Rectangle 32"/>
          <p:cNvSpPr/>
          <p:nvPr/>
        </p:nvSpPr>
        <p:spPr>
          <a:xfrm>
            <a:off x="2769486" y="5672219"/>
            <a:ext cx="717145" cy="309029"/>
          </a:xfrm>
          <a:prstGeom prst="roundRect">
            <a:avLst/>
          </a:prstGeom>
          <a:solidFill>
            <a:srgbClr val="0070C0">
              <a:alpha val="81176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dirty="0">
              <a:solidFill>
                <a:prstClr val="white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44050" name="Picture 18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18711" y="715015"/>
            <a:ext cx="4333875" cy="540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5" name="Down Arrow 34"/>
          <p:cNvSpPr/>
          <p:nvPr/>
        </p:nvSpPr>
        <p:spPr>
          <a:xfrm rot="2548254">
            <a:off x="6692230" y="3025493"/>
            <a:ext cx="425288" cy="1361212"/>
          </a:xfrm>
          <a:prstGeom prst="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dirty="0">
              <a:solidFill>
                <a:prstClr val="white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6" name="Rounded Rectangle 35"/>
          <p:cNvSpPr/>
          <p:nvPr/>
        </p:nvSpPr>
        <p:spPr>
          <a:xfrm>
            <a:off x="5947391" y="4164552"/>
            <a:ext cx="717145" cy="309029"/>
          </a:xfrm>
          <a:prstGeom prst="roundRect">
            <a:avLst/>
          </a:prstGeom>
          <a:solidFill>
            <a:srgbClr val="0070C0">
              <a:alpha val="81176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dirty="0">
              <a:solidFill>
                <a:prstClr val="white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44051" name="Picture 19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22834" y="733425"/>
            <a:ext cx="4352925" cy="5391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6738938" y="1582442"/>
            <a:ext cx="2020182" cy="2123658"/>
          </a:xfrm>
          <a:prstGeom prst="rect">
            <a:avLst/>
          </a:prstGeom>
          <a:solidFill>
            <a:srgbClr val="FFFF00"/>
          </a:solidFill>
          <a:ln w="19050">
            <a:solidFill>
              <a:srgbClr val="00B0F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IE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Enter each pair of points separated by a comma</a:t>
            </a:r>
          </a:p>
          <a:p>
            <a:pPr algn="ctr"/>
            <a:endParaRPr lang="en-IE" dirty="0">
              <a:solidFill>
                <a:prstClr val="black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ctr"/>
            <a:r>
              <a:rPr lang="en-IE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Pressing </a:t>
            </a:r>
          </a:p>
          <a:p>
            <a:pPr algn="ctr"/>
            <a:r>
              <a:rPr lang="en-IE" sz="2400" b="1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DATA</a:t>
            </a:r>
          </a:p>
          <a:p>
            <a:pPr algn="ctr"/>
            <a:r>
              <a:rPr lang="en-IE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afterwards</a:t>
            </a:r>
            <a:endParaRPr lang="en-IE" dirty="0">
              <a:solidFill>
                <a:prstClr val="black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graphicFrame>
        <p:nvGraphicFramePr>
          <p:cNvPr id="13" name="Table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765957250"/>
              </p:ext>
            </p:extLst>
          </p:nvPr>
        </p:nvGraphicFramePr>
        <p:xfrm>
          <a:off x="414000" y="94833"/>
          <a:ext cx="8316000" cy="7315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836000"/>
                <a:gridCol w="720000"/>
                <a:gridCol w="720000"/>
                <a:gridCol w="720000"/>
                <a:gridCol w="720000"/>
                <a:gridCol w="720000"/>
                <a:gridCol w="720000"/>
                <a:gridCol w="720000"/>
                <a:gridCol w="720000"/>
                <a:gridCol w="720000"/>
              </a:tblGrid>
              <a:tr h="360000">
                <a:tc>
                  <a:txBody>
                    <a:bodyPr/>
                    <a:lstStyle/>
                    <a:p>
                      <a:pPr algn="ctr"/>
                      <a:r>
                        <a:rPr lang="en-IE" sz="1200" b="1" dirty="0" smtClean="0"/>
                        <a:t>Rainfall  (x cm)</a:t>
                      </a:r>
                      <a:endParaRPr lang="en-IE" sz="1200" b="1" dirty="0"/>
                    </a:p>
                  </a:txBody>
                  <a:tcPr anchor="ctr">
                    <a:solidFill>
                      <a:srgbClr val="99FF3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b="1" dirty="0" smtClean="0"/>
                        <a:t>4.5</a:t>
                      </a:r>
                      <a:endParaRPr lang="en-IE" b="1" dirty="0"/>
                    </a:p>
                  </a:txBody>
                  <a:tcPr anchor="ctr">
                    <a:solidFill>
                      <a:srgbClr val="99FF3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b="1" dirty="0" smtClean="0"/>
                        <a:t>3.0</a:t>
                      </a:r>
                      <a:endParaRPr lang="en-IE" b="1" dirty="0"/>
                    </a:p>
                  </a:txBody>
                  <a:tcPr anchor="ctr">
                    <a:solidFill>
                      <a:srgbClr val="99FF3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b="1" dirty="0" smtClean="0"/>
                        <a:t>5.2</a:t>
                      </a:r>
                      <a:endParaRPr lang="en-IE" b="1" dirty="0"/>
                    </a:p>
                  </a:txBody>
                  <a:tcPr anchor="ctr">
                    <a:solidFill>
                      <a:srgbClr val="99FF3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b="1" dirty="0" smtClean="0"/>
                        <a:t>5.0</a:t>
                      </a:r>
                      <a:endParaRPr lang="en-IE" b="1" dirty="0"/>
                    </a:p>
                  </a:txBody>
                  <a:tcPr anchor="ctr">
                    <a:solidFill>
                      <a:srgbClr val="99FF3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b="1" dirty="0" smtClean="0"/>
                        <a:t>2.1</a:t>
                      </a:r>
                      <a:endParaRPr lang="en-IE" b="1" dirty="0"/>
                    </a:p>
                  </a:txBody>
                  <a:tcPr anchor="ctr">
                    <a:solidFill>
                      <a:srgbClr val="99FF3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b="1" dirty="0" smtClean="0"/>
                        <a:t>0</a:t>
                      </a:r>
                      <a:endParaRPr lang="en-IE" b="1" dirty="0"/>
                    </a:p>
                  </a:txBody>
                  <a:tcPr anchor="ctr">
                    <a:solidFill>
                      <a:srgbClr val="99FF3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b="1" dirty="0" smtClean="0"/>
                        <a:t>0</a:t>
                      </a:r>
                      <a:endParaRPr lang="en-IE" b="1" dirty="0"/>
                    </a:p>
                  </a:txBody>
                  <a:tcPr anchor="ctr">
                    <a:solidFill>
                      <a:srgbClr val="99FF3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b="1" dirty="0" smtClean="0"/>
                        <a:t>1.2</a:t>
                      </a:r>
                      <a:endParaRPr lang="en-IE" b="1" dirty="0"/>
                    </a:p>
                  </a:txBody>
                  <a:tcPr anchor="ctr">
                    <a:solidFill>
                      <a:srgbClr val="99FF3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b="1" dirty="0" smtClean="0"/>
                        <a:t>3.2</a:t>
                      </a:r>
                      <a:endParaRPr lang="en-IE" b="1" dirty="0"/>
                    </a:p>
                  </a:txBody>
                  <a:tcPr anchor="ctr">
                    <a:solidFill>
                      <a:srgbClr val="99FF33"/>
                    </a:solidFill>
                  </a:tcPr>
                </a:tc>
              </a:tr>
              <a:tr h="360000">
                <a:tc>
                  <a:txBody>
                    <a:bodyPr/>
                    <a:lstStyle/>
                    <a:p>
                      <a:pPr algn="ctr"/>
                      <a:r>
                        <a:rPr lang="en-IE" sz="1200" b="1" dirty="0" smtClean="0"/>
                        <a:t>No. of tourists (1000’s</a:t>
                      </a:r>
                      <a:endParaRPr lang="en-IE" sz="1200" b="1" dirty="0"/>
                    </a:p>
                  </a:txBody>
                  <a:tcPr anchor="ctr">
                    <a:solidFill>
                      <a:srgbClr val="99FF3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b="1" dirty="0" smtClean="0"/>
                        <a:t>5.0</a:t>
                      </a:r>
                      <a:endParaRPr lang="en-IE" b="1" dirty="0"/>
                    </a:p>
                  </a:txBody>
                  <a:tcPr anchor="ctr">
                    <a:solidFill>
                      <a:srgbClr val="99FF3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b="1" dirty="0" smtClean="0"/>
                        <a:t>8.0</a:t>
                      </a:r>
                      <a:endParaRPr lang="en-IE" b="1" dirty="0"/>
                    </a:p>
                  </a:txBody>
                  <a:tcPr anchor="ctr">
                    <a:solidFill>
                      <a:srgbClr val="99FF3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b="1" dirty="0" smtClean="0"/>
                        <a:t>0.8</a:t>
                      </a:r>
                      <a:endParaRPr lang="en-IE" b="1" dirty="0"/>
                    </a:p>
                  </a:txBody>
                  <a:tcPr anchor="ctr">
                    <a:solidFill>
                      <a:srgbClr val="99FF3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b="1" dirty="0" smtClean="0"/>
                        <a:t>4.2</a:t>
                      </a:r>
                      <a:endParaRPr lang="en-IE" b="1" dirty="0"/>
                    </a:p>
                  </a:txBody>
                  <a:tcPr anchor="ctr">
                    <a:solidFill>
                      <a:srgbClr val="99FF3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b="1" dirty="0" smtClean="0"/>
                        <a:t>4.8</a:t>
                      </a:r>
                      <a:endParaRPr lang="en-IE" b="1" dirty="0"/>
                    </a:p>
                  </a:txBody>
                  <a:tcPr anchor="ctr">
                    <a:solidFill>
                      <a:srgbClr val="99FF3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b="1" dirty="0" smtClean="0"/>
                        <a:t>7.4</a:t>
                      </a:r>
                      <a:endParaRPr lang="en-IE" b="1" dirty="0"/>
                    </a:p>
                  </a:txBody>
                  <a:tcPr anchor="ctr">
                    <a:solidFill>
                      <a:srgbClr val="99FF3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b="1" dirty="0" smtClean="0"/>
                        <a:t>9.4</a:t>
                      </a:r>
                      <a:endParaRPr lang="en-IE" b="1" dirty="0"/>
                    </a:p>
                  </a:txBody>
                  <a:tcPr anchor="ctr">
                    <a:solidFill>
                      <a:srgbClr val="99FF3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b="1" dirty="0" smtClean="0"/>
                        <a:t>8.6</a:t>
                      </a:r>
                      <a:endParaRPr lang="en-IE" b="1" dirty="0"/>
                    </a:p>
                  </a:txBody>
                  <a:tcPr anchor="ctr">
                    <a:solidFill>
                      <a:srgbClr val="99FF3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b="1" dirty="0" smtClean="0"/>
                        <a:t>2.6</a:t>
                      </a:r>
                      <a:endParaRPr lang="en-IE" b="1" dirty="0"/>
                    </a:p>
                  </a:txBody>
                  <a:tcPr anchor="ctr">
                    <a:solidFill>
                      <a:srgbClr val="99FF33"/>
                    </a:solidFill>
                  </a:tcPr>
                </a:tc>
              </a:tr>
            </a:tbl>
          </a:graphicData>
        </a:graphic>
      </p:graphicFrame>
      <p:sp>
        <p:nvSpPr>
          <p:cNvPr id="38" name="Rectangle 37"/>
          <p:cNvSpPr/>
          <p:nvPr/>
        </p:nvSpPr>
        <p:spPr>
          <a:xfrm>
            <a:off x="6754858" y="1571066"/>
            <a:ext cx="2020182" cy="2308324"/>
          </a:xfrm>
          <a:prstGeom prst="rect">
            <a:avLst/>
          </a:prstGeom>
          <a:solidFill>
            <a:srgbClr val="FFFF00"/>
          </a:solidFill>
          <a:ln w="19050">
            <a:solidFill>
              <a:srgbClr val="00B0F0"/>
            </a:solidFill>
          </a:ln>
        </p:spPr>
        <p:txBody>
          <a:bodyPr wrap="square">
            <a:spAutoFit/>
          </a:bodyPr>
          <a:lstStyle/>
          <a:p>
            <a:pPr algn="ctr"/>
            <a:endParaRPr lang="en-IE" dirty="0" smtClean="0">
              <a:solidFill>
                <a:prstClr val="black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ctr"/>
            <a:endParaRPr lang="en-IE" dirty="0">
              <a:solidFill>
                <a:prstClr val="black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ctr"/>
            <a:r>
              <a:rPr lang="en-IE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Repeat the process entering all the Data in the table</a:t>
            </a:r>
          </a:p>
          <a:p>
            <a:pPr algn="ctr"/>
            <a:endParaRPr lang="en-IE" dirty="0" smtClean="0">
              <a:solidFill>
                <a:prstClr val="black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ctr"/>
            <a:endParaRPr lang="en-IE" dirty="0">
              <a:solidFill>
                <a:prstClr val="black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44052" name="Picture 20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13948" y="732786"/>
            <a:ext cx="4343400" cy="541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4053" name="Picture 21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00300" y="733425"/>
            <a:ext cx="4343400" cy="5391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4054" name="Picture 22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20983" y="749345"/>
            <a:ext cx="4333875" cy="5391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4055" name="Picture 23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02572" y="744583"/>
            <a:ext cx="4343400" cy="540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4056" name="Picture 24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20983" y="767756"/>
            <a:ext cx="4333875" cy="5381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4057" name="Picture 25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13948" y="719138"/>
            <a:ext cx="4343400" cy="541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4058" name="Picture 26"/>
          <p:cNvPicPr>
            <a:picLocks noChangeAspect="1" noChangeArrowheads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09186" y="722422"/>
            <a:ext cx="4362450" cy="541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4059" name="Picture 27"/>
          <p:cNvPicPr>
            <a:picLocks noChangeAspect="1" noChangeArrowheads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17487" y="737270"/>
            <a:ext cx="4333875" cy="5391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5379219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250" advTm="30000"/>
    </mc:Choice>
    <mc:Fallback>
      <p:transition spd="slow" advTm="3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4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40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40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70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80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40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90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0000"/>
                            </p:stCondLst>
                            <p:childTnLst>
                              <p:par>
                                <p:cTn id="45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40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1000"/>
                            </p:stCondLst>
                            <p:childTnLst>
                              <p:par>
                                <p:cTn id="49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2000"/>
                            </p:stCondLst>
                            <p:childTnLst>
                              <p:par>
                                <p:cTn id="53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440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3000"/>
                            </p:stCondLst>
                            <p:childTnLst>
                              <p:par>
                                <p:cTn id="57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4000"/>
                            </p:stCondLst>
                            <p:childTnLst>
                              <p:par>
                                <p:cTn id="61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44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5000"/>
                            </p:stCondLst>
                            <p:childTnLst>
                              <p:par>
                                <p:cTn id="6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5500"/>
                            </p:stCondLst>
                            <p:childTnLst>
                              <p:par>
                                <p:cTn id="69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16500"/>
                            </p:stCondLst>
                            <p:childTnLst>
                              <p:par>
                                <p:cTn id="73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44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7500"/>
                            </p:stCondLst>
                            <p:childTnLst>
                              <p:par>
                                <p:cTn id="77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18500"/>
                            </p:stCondLst>
                            <p:childTnLst>
                              <p:par>
                                <p:cTn id="81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44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20000"/>
                            </p:stCondLst>
                            <p:childTnLst>
                              <p:par>
                                <p:cTn id="85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44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21500"/>
                            </p:stCondLst>
                            <p:childTnLst>
                              <p:par>
                                <p:cTn id="89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44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23000"/>
                            </p:stCondLst>
                            <p:childTnLst>
                              <p:par>
                                <p:cTn id="93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44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24500"/>
                            </p:stCondLst>
                            <p:childTnLst>
                              <p:par>
                                <p:cTn id="97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44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26000"/>
                            </p:stCondLst>
                            <p:childTnLst>
                              <p:par>
                                <p:cTn id="101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440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27500"/>
                            </p:stCondLst>
                            <p:childTnLst>
                              <p:par>
                                <p:cTn id="105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44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29000"/>
                            </p:stCondLst>
                            <p:childTnLst>
                              <p:par>
                                <p:cTn id="109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440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5" grpId="0" animBg="1"/>
      <p:bldP spid="17" grpId="0" animBg="1"/>
      <p:bldP spid="19" grpId="0" animBg="1"/>
      <p:bldP spid="22" grpId="0" animBg="1"/>
      <p:bldP spid="29" grpId="0" animBg="1"/>
      <p:bldP spid="31" grpId="0" animBg="1"/>
      <p:bldP spid="33" grpId="0" animBg="1"/>
      <p:bldP spid="35" grpId="0" animBg="1"/>
      <p:bldP spid="36" grpId="0" animBg="1"/>
      <p:bldP spid="3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1143000"/>
          </a:xfrm>
        </p:spPr>
        <p:txBody>
          <a:bodyPr>
            <a:normAutofit/>
          </a:bodyPr>
          <a:lstStyle/>
          <a:p>
            <a:r>
              <a:rPr lang="en-IE" sz="4000" b="1" dirty="0">
                <a:solidFill>
                  <a:srgbClr val="990033"/>
                </a:solidFill>
              </a:rPr>
              <a:t>Student Activity </a:t>
            </a:r>
            <a:r>
              <a:rPr lang="en-IE" sz="4000" b="1" dirty="0" smtClean="0">
                <a:solidFill>
                  <a:srgbClr val="990033"/>
                </a:solidFill>
              </a:rPr>
              <a:t>2A: Introduction</a:t>
            </a:r>
            <a:endParaRPr lang="en-IE" sz="4000" dirty="0">
              <a:solidFill>
                <a:srgbClr val="990033"/>
              </a:solidFill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31506D-20C4-4B59-A6A5-4B6242CF1F34}" type="datetime10">
              <a:rPr lang="en-IE" smtClean="0"/>
              <a:pPr/>
              <a:t>20:59</a:t>
            </a:fld>
            <a:endParaRPr lang="en-IE"/>
          </a:p>
        </p:txBody>
      </p:sp>
      <p:sp>
        <p:nvSpPr>
          <p:cNvPr id="3" name="Rectangle 2"/>
          <p:cNvSpPr/>
          <p:nvPr/>
        </p:nvSpPr>
        <p:spPr>
          <a:xfrm>
            <a:off x="611560" y="1052736"/>
            <a:ext cx="7848872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Arial" pitchFamily="34" charset="0"/>
              <a:buChar char="•"/>
            </a:pPr>
            <a:r>
              <a:rPr lang="en-IE" sz="2000" dirty="0">
                <a:solidFill>
                  <a:srgbClr val="990033"/>
                </a:solidFill>
              </a:rPr>
              <a:t>How could you measure </a:t>
            </a:r>
            <a:r>
              <a:rPr lang="en-IE" sz="2000" dirty="0" smtClean="0">
                <a:solidFill>
                  <a:srgbClr val="990033"/>
                </a:solidFill>
              </a:rPr>
              <a:t>the strength </a:t>
            </a:r>
            <a:r>
              <a:rPr lang="en-IE" sz="2000" dirty="0">
                <a:solidFill>
                  <a:srgbClr val="990033"/>
                </a:solidFill>
              </a:rPr>
              <a:t>of the relationship</a:t>
            </a:r>
            <a:r>
              <a:rPr lang="en-IE" sz="2000" dirty="0" smtClean="0">
                <a:solidFill>
                  <a:srgbClr val="990033"/>
                </a:solidFill>
              </a:rPr>
              <a:t>?</a:t>
            </a:r>
          </a:p>
          <a:p>
            <a:pPr marL="342900" indent="-342900" algn="just"/>
            <a:endParaRPr lang="en-IE" sz="2000" dirty="0">
              <a:solidFill>
                <a:srgbClr val="990033"/>
              </a:solidFill>
            </a:endParaRPr>
          </a:p>
          <a:p>
            <a:pPr marL="342900" indent="-342900" algn="just">
              <a:buFont typeface="Arial" pitchFamily="34" charset="0"/>
              <a:buChar char="•"/>
            </a:pPr>
            <a:r>
              <a:rPr lang="en-IE" sz="2000" dirty="0" smtClean="0">
                <a:solidFill>
                  <a:srgbClr val="990033"/>
                </a:solidFill>
              </a:rPr>
              <a:t>To </a:t>
            </a:r>
            <a:r>
              <a:rPr lang="en-IE" sz="2000" dirty="0">
                <a:solidFill>
                  <a:srgbClr val="990033"/>
                </a:solidFill>
              </a:rPr>
              <a:t>check mathematically </a:t>
            </a:r>
            <a:r>
              <a:rPr lang="en-IE" sz="2000" dirty="0" smtClean="0">
                <a:solidFill>
                  <a:srgbClr val="990033"/>
                </a:solidFill>
              </a:rPr>
              <a:t>if there </a:t>
            </a:r>
            <a:r>
              <a:rPr lang="en-IE" sz="2000" dirty="0">
                <a:solidFill>
                  <a:srgbClr val="990033"/>
                </a:solidFill>
              </a:rPr>
              <a:t>is a relationship </a:t>
            </a:r>
            <a:r>
              <a:rPr lang="en-IE" sz="2000" dirty="0" smtClean="0">
                <a:solidFill>
                  <a:srgbClr val="990033"/>
                </a:solidFill>
              </a:rPr>
              <a:t>we calculate </a:t>
            </a:r>
            <a:r>
              <a:rPr lang="en-IE" sz="2000" dirty="0">
                <a:solidFill>
                  <a:srgbClr val="990033"/>
                </a:solidFill>
              </a:rPr>
              <a:t>or are given </a:t>
            </a:r>
            <a:r>
              <a:rPr lang="en-IE" sz="2000" dirty="0" smtClean="0">
                <a:solidFill>
                  <a:srgbClr val="990033"/>
                </a:solidFill>
              </a:rPr>
              <a:t>the correlation </a:t>
            </a:r>
            <a:r>
              <a:rPr lang="en-IE" sz="2000" dirty="0">
                <a:solidFill>
                  <a:srgbClr val="990033"/>
                </a:solidFill>
              </a:rPr>
              <a:t>coefficient</a:t>
            </a:r>
            <a:r>
              <a:rPr lang="en-IE" sz="2000" dirty="0" smtClean="0">
                <a:solidFill>
                  <a:srgbClr val="990033"/>
                </a:solidFill>
              </a:rPr>
              <a:t>.</a:t>
            </a:r>
          </a:p>
          <a:p>
            <a:pPr marL="342900" indent="-342900" algn="just"/>
            <a:endParaRPr lang="en-IE" sz="2000" dirty="0">
              <a:solidFill>
                <a:srgbClr val="990033"/>
              </a:solidFill>
            </a:endParaRPr>
          </a:p>
          <a:p>
            <a:pPr marL="342900" indent="-342900" algn="just">
              <a:buFont typeface="Arial" pitchFamily="34" charset="0"/>
              <a:buChar char="•"/>
            </a:pPr>
            <a:r>
              <a:rPr lang="en-IE" sz="2000" dirty="0" smtClean="0">
                <a:solidFill>
                  <a:srgbClr val="990033"/>
                </a:solidFill>
              </a:rPr>
              <a:t>The </a:t>
            </a:r>
            <a:r>
              <a:rPr lang="en-IE" sz="2000" dirty="0">
                <a:solidFill>
                  <a:srgbClr val="990033"/>
                </a:solidFill>
              </a:rPr>
              <a:t>correlation </a:t>
            </a:r>
            <a:r>
              <a:rPr lang="en-IE" sz="2000" dirty="0" smtClean="0">
                <a:solidFill>
                  <a:srgbClr val="990033"/>
                </a:solidFill>
              </a:rPr>
              <a:t>coefficient (r</a:t>
            </a:r>
            <a:r>
              <a:rPr lang="en-IE" sz="2000" dirty="0">
                <a:solidFill>
                  <a:srgbClr val="990033"/>
                </a:solidFill>
              </a:rPr>
              <a:t>) measures the </a:t>
            </a:r>
            <a:r>
              <a:rPr lang="en-IE" sz="2000" dirty="0" smtClean="0">
                <a:solidFill>
                  <a:srgbClr val="990033"/>
                </a:solidFill>
              </a:rPr>
              <a:t>linear relationship between variables</a:t>
            </a:r>
            <a:r>
              <a:rPr lang="en-IE" sz="2000" dirty="0">
                <a:solidFill>
                  <a:srgbClr val="990033"/>
                </a:solidFill>
              </a:rPr>
              <a:t>. The </a:t>
            </a:r>
            <a:r>
              <a:rPr lang="en-IE" sz="2000" dirty="0" smtClean="0">
                <a:solidFill>
                  <a:srgbClr val="990033"/>
                </a:solidFill>
              </a:rPr>
              <a:t>coefficient lies </a:t>
            </a:r>
            <a:r>
              <a:rPr lang="en-IE" sz="2000" dirty="0">
                <a:solidFill>
                  <a:srgbClr val="990033"/>
                </a:solidFill>
              </a:rPr>
              <a:t>between 1 and -1 and </a:t>
            </a:r>
            <a:r>
              <a:rPr lang="en-IE" sz="2000" dirty="0" smtClean="0">
                <a:solidFill>
                  <a:srgbClr val="990033"/>
                </a:solidFill>
              </a:rPr>
              <a:t>if the </a:t>
            </a:r>
            <a:r>
              <a:rPr lang="en-IE" sz="2000" dirty="0">
                <a:solidFill>
                  <a:srgbClr val="990033"/>
                </a:solidFill>
              </a:rPr>
              <a:t>coefficient is 	</a:t>
            </a:r>
            <a:r>
              <a:rPr lang="en-IE" sz="2000" dirty="0" smtClean="0">
                <a:solidFill>
                  <a:srgbClr val="990033"/>
                </a:solidFill>
              </a:rPr>
              <a:t>greater 0.6 than </a:t>
            </a:r>
            <a:r>
              <a:rPr lang="en-IE" sz="2000" dirty="0">
                <a:solidFill>
                  <a:srgbClr val="990033"/>
                </a:solidFill>
              </a:rPr>
              <a:t>we say there is a </a:t>
            </a:r>
            <a:r>
              <a:rPr lang="en-IE" sz="2000" dirty="0" smtClean="0">
                <a:solidFill>
                  <a:srgbClr val="990033"/>
                </a:solidFill>
              </a:rPr>
              <a:t>strong positive </a:t>
            </a:r>
            <a:r>
              <a:rPr lang="en-IE" sz="2000" dirty="0">
                <a:solidFill>
                  <a:srgbClr val="990033"/>
                </a:solidFill>
              </a:rPr>
              <a:t>correlation and </a:t>
            </a:r>
            <a:r>
              <a:rPr lang="en-IE" sz="2000" dirty="0" smtClean="0">
                <a:solidFill>
                  <a:srgbClr val="990033"/>
                </a:solidFill>
              </a:rPr>
              <a:t>if the 	coefficient </a:t>
            </a:r>
            <a:r>
              <a:rPr lang="en-IE" sz="2000" dirty="0">
                <a:solidFill>
                  <a:srgbClr val="990033"/>
                </a:solidFill>
              </a:rPr>
              <a:t>is smaller -</a:t>
            </a:r>
            <a:r>
              <a:rPr lang="en-IE" sz="2000" dirty="0" smtClean="0">
                <a:solidFill>
                  <a:srgbClr val="990033"/>
                </a:solidFill>
              </a:rPr>
              <a:t>0.6 than </a:t>
            </a:r>
            <a:r>
              <a:rPr lang="en-IE" sz="2000" dirty="0">
                <a:solidFill>
                  <a:srgbClr val="990033"/>
                </a:solidFill>
              </a:rPr>
              <a:t>we say there is </a:t>
            </a:r>
            <a:r>
              <a:rPr lang="en-IE" sz="2000" dirty="0" smtClean="0">
                <a:solidFill>
                  <a:srgbClr val="990033"/>
                </a:solidFill>
              </a:rPr>
              <a:t>a strong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dirty="0" smtClean="0">
                <a:solidFill>
                  <a:srgbClr val="990033"/>
                </a:solidFill>
              </a:rPr>
              <a:t>negative </a:t>
            </a:r>
            <a:r>
              <a:rPr lang="en-IE" sz="2000" dirty="0">
                <a:solidFill>
                  <a:srgbClr val="990033"/>
                </a:solidFill>
              </a:rPr>
              <a:t>correlation</a:t>
            </a:r>
            <a:r>
              <a:rPr lang="en-IE" sz="2000" dirty="0" smtClean="0">
                <a:solidFill>
                  <a:srgbClr val="990033"/>
                </a:solidFill>
              </a:rPr>
              <a:t>.</a:t>
            </a:r>
            <a:endParaRPr lang="en-IE" sz="2000" dirty="0">
              <a:solidFill>
                <a:srgbClr val="990033"/>
              </a:solidFill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8789610" y="490053"/>
            <a:ext cx="8198246" cy="5819267"/>
            <a:chOff x="8789610" y="490053"/>
            <a:chExt cx="8198246" cy="5819267"/>
          </a:xfrm>
        </p:grpSpPr>
        <p:pic>
          <p:nvPicPr>
            <p:cNvPr id="40961" name="Picture 1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9138984" y="620688"/>
              <a:ext cx="7848872" cy="56886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" name="Rounded Rectangle 4"/>
            <p:cNvSpPr/>
            <p:nvPr/>
          </p:nvSpPr>
          <p:spPr>
            <a:xfrm rot="16200000">
              <a:off x="8159610" y="1120053"/>
              <a:ext cx="1620000" cy="360000"/>
            </a:xfrm>
            <a:prstGeom prst="roundRect">
              <a:avLst/>
            </a:prstGeom>
            <a:solidFill>
              <a:srgbClr val="FDCC33"/>
            </a:solidFill>
            <a:ln w="19050">
              <a:solidFill>
                <a:srgbClr val="9900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ctr"/>
              <a:r>
                <a:rPr lang="en-IE" sz="1400" dirty="0" smtClean="0">
                  <a:solidFill>
                    <a:srgbClr val="990033"/>
                  </a:solidFill>
                </a:rPr>
                <a:t>Lesson interaction</a:t>
              </a:r>
              <a:endParaRPr lang="en-IE" sz="1400" dirty="0">
                <a:solidFill>
                  <a:srgbClr val="990033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20590072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8 7.40741E-7 L -0.93038 7.40741E-7 " pathEditMode="relative" rAng="0" ptsTypes="AA">
                                      <p:cBhvr>
                                        <p:cTn id="1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651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93038 7.40741E-7 L -0.00018 0.00347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6510" y="1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Table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382993028"/>
              </p:ext>
            </p:extLst>
          </p:nvPr>
        </p:nvGraphicFramePr>
        <p:xfrm>
          <a:off x="414000" y="94833"/>
          <a:ext cx="8316000" cy="7315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836000"/>
                <a:gridCol w="720000"/>
                <a:gridCol w="720000"/>
                <a:gridCol w="720000"/>
                <a:gridCol w="720000"/>
                <a:gridCol w="720000"/>
                <a:gridCol w="720000"/>
                <a:gridCol w="720000"/>
                <a:gridCol w="720000"/>
                <a:gridCol w="720000"/>
              </a:tblGrid>
              <a:tr h="360000">
                <a:tc>
                  <a:txBody>
                    <a:bodyPr/>
                    <a:lstStyle/>
                    <a:p>
                      <a:pPr algn="ctr"/>
                      <a:r>
                        <a:rPr lang="en-IE" sz="1200" b="1" dirty="0" smtClean="0"/>
                        <a:t>Rainfall  (x cm)</a:t>
                      </a:r>
                      <a:endParaRPr lang="en-IE" sz="1200" b="1" dirty="0"/>
                    </a:p>
                  </a:txBody>
                  <a:tcPr anchor="ctr">
                    <a:solidFill>
                      <a:srgbClr val="99FF3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b="1" dirty="0" smtClean="0"/>
                        <a:t>4.5</a:t>
                      </a:r>
                      <a:endParaRPr lang="en-IE" b="1" dirty="0"/>
                    </a:p>
                  </a:txBody>
                  <a:tcPr anchor="ctr">
                    <a:solidFill>
                      <a:srgbClr val="99FF3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b="1" dirty="0" smtClean="0"/>
                        <a:t>3.0</a:t>
                      </a:r>
                      <a:endParaRPr lang="en-IE" b="1" dirty="0"/>
                    </a:p>
                  </a:txBody>
                  <a:tcPr anchor="ctr">
                    <a:solidFill>
                      <a:srgbClr val="99FF3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b="1" dirty="0" smtClean="0"/>
                        <a:t>5.2</a:t>
                      </a:r>
                      <a:endParaRPr lang="en-IE" b="1" dirty="0"/>
                    </a:p>
                  </a:txBody>
                  <a:tcPr anchor="ctr">
                    <a:solidFill>
                      <a:srgbClr val="99FF3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b="1" dirty="0" smtClean="0"/>
                        <a:t>5.0</a:t>
                      </a:r>
                      <a:endParaRPr lang="en-IE" b="1" dirty="0"/>
                    </a:p>
                  </a:txBody>
                  <a:tcPr anchor="ctr">
                    <a:solidFill>
                      <a:srgbClr val="99FF3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b="1" dirty="0" smtClean="0"/>
                        <a:t>2.1</a:t>
                      </a:r>
                      <a:endParaRPr lang="en-IE" b="1" dirty="0"/>
                    </a:p>
                  </a:txBody>
                  <a:tcPr anchor="ctr">
                    <a:solidFill>
                      <a:srgbClr val="99FF3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b="1" dirty="0" smtClean="0"/>
                        <a:t>0</a:t>
                      </a:r>
                      <a:endParaRPr lang="en-IE" b="1" dirty="0"/>
                    </a:p>
                  </a:txBody>
                  <a:tcPr anchor="ctr">
                    <a:solidFill>
                      <a:srgbClr val="99FF3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b="1" dirty="0" smtClean="0"/>
                        <a:t>0</a:t>
                      </a:r>
                      <a:endParaRPr lang="en-IE" b="1" dirty="0"/>
                    </a:p>
                  </a:txBody>
                  <a:tcPr anchor="ctr">
                    <a:solidFill>
                      <a:srgbClr val="99FF3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b="1" dirty="0" smtClean="0"/>
                        <a:t>1.2</a:t>
                      </a:r>
                      <a:endParaRPr lang="en-IE" b="1" dirty="0"/>
                    </a:p>
                  </a:txBody>
                  <a:tcPr anchor="ctr">
                    <a:solidFill>
                      <a:srgbClr val="99FF3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b="1" dirty="0" smtClean="0"/>
                        <a:t>3.2</a:t>
                      </a:r>
                      <a:endParaRPr lang="en-IE" b="1" dirty="0"/>
                    </a:p>
                  </a:txBody>
                  <a:tcPr anchor="ctr">
                    <a:solidFill>
                      <a:srgbClr val="99FF33"/>
                    </a:solidFill>
                  </a:tcPr>
                </a:tc>
              </a:tr>
              <a:tr h="360000">
                <a:tc>
                  <a:txBody>
                    <a:bodyPr/>
                    <a:lstStyle/>
                    <a:p>
                      <a:pPr algn="ctr"/>
                      <a:r>
                        <a:rPr lang="en-IE" sz="1200" b="1" dirty="0" smtClean="0"/>
                        <a:t>No. of tourists (1000’s</a:t>
                      </a:r>
                      <a:endParaRPr lang="en-IE" sz="1200" b="1" dirty="0"/>
                    </a:p>
                  </a:txBody>
                  <a:tcPr anchor="ctr">
                    <a:solidFill>
                      <a:srgbClr val="99FF3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b="1" dirty="0" smtClean="0"/>
                        <a:t>5.0</a:t>
                      </a:r>
                      <a:endParaRPr lang="en-IE" b="1" dirty="0"/>
                    </a:p>
                  </a:txBody>
                  <a:tcPr anchor="ctr">
                    <a:solidFill>
                      <a:srgbClr val="99FF3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b="1" dirty="0" smtClean="0"/>
                        <a:t>8.0</a:t>
                      </a:r>
                      <a:endParaRPr lang="en-IE" b="1" dirty="0"/>
                    </a:p>
                  </a:txBody>
                  <a:tcPr anchor="ctr">
                    <a:solidFill>
                      <a:srgbClr val="99FF3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b="1" dirty="0" smtClean="0"/>
                        <a:t>0.8</a:t>
                      </a:r>
                      <a:endParaRPr lang="en-IE" b="1" dirty="0"/>
                    </a:p>
                  </a:txBody>
                  <a:tcPr anchor="ctr">
                    <a:solidFill>
                      <a:srgbClr val="99FF3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b="1" dirty="0" smtClean="0"/>
                        <a:t>4.2</a:t>
                      </a:r>
                      <a:endParaRPr lang="en-IE" b="1" dirty="0"/>
                    </a:p>
                  </a:txBody>
                  <a:tcPr anchor="ctr">
                    <a:solidFill>
                      <a:srgbClr val="99FF3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b="1" dirty="0" smtClean="0"/>
                        <a:t>4.8</a:t>
                      </a:r>
                      <a:endParaRPr lang="en-IE" b="1" dirty="0"/>
                    </a:p>
                  </a:txBody>
                  <a:tcPr anchor="ctr">
                    <a:solidFill>
                      <a:srgbClr val="99FF3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b="1" dirty="0" smtClean="0"/>
                        <a:t>7.4</a:t>
                      </a:r>
                      <a:endParaRPr lang="en-IE" b="1" dirty="0"/>
                    </a:p>
                  </a:txBody>
                  <a:tcPr anchor="ctr">
                    <a:solidFill>
                      <a:srgbClr val="99FF3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b="1" dirty="0" smtClean="0"/>
                        <a:t>9.4</a:t>
                      </a:r>
                      <a:endParaRPr lang="en-IE" b="1" dirty="0"/>
                    </a:p>
                  </a:txBody>
                  <a:tcPr anchor="ctr">
                    <a:solidFill>
                      <a:srgbClr val="99FF3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b="1" dirty="0" smtClean="0"/>
                        <a:t>8.6</a:t>
                      </a:r>
                      <a:endParaRPr lang="en-IE" b="1" dirty="0"/>
                    </a:p>
                  </a:txBody>
                  <a:tcPr anchor="ctr">
                    <a:solidFill>
                      <a:srgbClr val="99FF3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b="1" dirty="0" smtClean="0"/>
                        <a:t>2.6</a:t>
                      </a:r>
                      <a:endParaRPr lang="en-IE" b="1" dirty="0"/>
                    </a:p>
                  </a:txBody>
                  <a:tcPr anchor="ctr">
                    <a:solidFill>
                      <a:srgbClr val="99FF33"/>
                    </a:solidFill>
                  </a:tcPr>
                </a:tc>
              </a:tr>
            </a:tbl>
          </a:graphicData>
        </a:graphic>
      </p:graphicFrame>
      <p:sp>
        <p:nvSpPr>
          <p:cNvPr id="16" name="TextBox 15"/>
          <p:cNvSpPr txBox="1"/>
          <p:nvPr/>
        </p:nvSpPr>
        <p:spPr>
          <a:xfrm>
            <a:off x="180975" y="6152138"/>
            <a:ext cx="89630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3200" b="1" i="1" dirty="0" smtClean="0">
                <a:solidFill>
                  <a:srgbClr val="99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Finding Correlation Coefficient</a:t>
            </a:r>
            <a:endParaRPr lang="en-IE" sz="3200" b="1" i="1" dirty="0">
              <a:solidFill>
                <a:srgbClr val="99003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17" name="Picture 2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07335" y="735697"/>
            <a:ext cx="4333875" cy="5391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Rounded Rectangle 13"/>
          <p:cNvSpPr/>
          <p:nvPr/>
        </p:nvSpPr>
        <p:spPr>
          <a:xfrm>
            <a:off x="2728871" y="2667262"/>
            <a:ext cx="717145" cy="309029"/>
          </a:xfrm>
          <a:prstGeom prst="roundRect">
            <a:avLst/>
          </a:prstGeom>
          <a:solidFill>
            <a:srgbClr val="0070C0">
              <a:alpha val="81176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dirty="0">
              <a:solidFill>
                <a:prstClr val="white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4505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381890" y="715015"/>
            <a:ext cx="4352925" cy="540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" name="Down Arrow 17"/>
          <p:cNvSpPr/>
          <p:nvPr/>
        </p:nvSpPr>
        <p:spPr>
          <a:xfrm rot="2275388">
            <a:off x="6767393" y="3026270"/>
            <a:ext cx="425288" cy="2114785"/>
          </a:xfrm>
          <a:prstGeom prst="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dirty="0">
              <a:solidFill>
                <a:prstClr val="white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5803845" y="4961380"/>
            <a:ext cx="717145" cy="309029"/>
          </a:xfrm>
          <a:prstGeom prst="roundRect">
            <a:avLst/>
          </a:prstGeom>
          <a:solidFill>
            <a:srgbClr val="0070C0">
              <a:alpha val="81176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dirty="0">
              <a:solidFill>
                <a:prstClr val="white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45059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12323" y="721409"/>
            <a:ext cx="4333875" cy="540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" name="Rounded Rectangle 19"/>
          <p:cNvSpPr/>
          <p:nvPr/>
        </p:nvSpPr>
        <p:spPr>
          <a:xfrm>
            <a:off x="5086700" y="5699875"/>
            <a:ext cx="1434290" cy="309029"/>
          </a:xfrm>
          <a:prstGeom prst="roundRect">
            <a:avLst/>
          </a:prstGeom>
          <a:solidFill>
            <a:srgbClr val="0070C0">
              <a:alpha val="81176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dirty="0">
              <a:solidFill>
                <a:prstClr val="white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45060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393046" y="755199"/>
            <a:ext cx="4343400" cy="5391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Rectangle 11"/>
          <p:cNvSpPr/>
          <p:nvPr/>
        </p:nvSpPr>
        <p:spPr>
          <a:xfrm>
            <a:off x="6748463" y="1559893"/>
            <a:ext cx="2020182" cy="2154436"/>
          </a:xfrm>
          <a:prstGeom prst="rect">
            <a:avLst/>
          </a:prstGeom>
          <a:solidFill>
            <a:srgbClr val="FFFF00"/>
          </a:solidFill>
          <a:ln w="19050">
            <a:solidFill>
              <a:srgbClr val="00B0F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IE" dirty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We want the</a:t>
            </a:r>
          </a:p>
          <a:p>
            <a:pPr algn="ctr"/>
            <a:r>
              <a:rPr lang="en-IE" dirty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IE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Correlation</a:t>
            </a:r>
          </a:p>
          <a:p>
            <a:pPr algn="ctr"/>
            <a:r>
              <a:rPr lang="en-IE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Coefficient</a:t>
            </a:r>
          </a:p>
          <a:p>
            <a:pPr algn="ctr"/>
            <a:r>
              <a:rPr lang="en-IE" sz="4400" b="1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r</a:t>
            </a:r>
          </a:p>
          <a:p>
            <a:pPr algn="ctr"/>
            <a:r>
              <a:rPr lang="en-IE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Its in Green so press ALPHA first</a:t>
            </a:r>
            <a:endParaRPr lang="en-IE" dirty="0">
              <a:solidFill>
                <a:prstClr val="black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6770237" y="1567153"/>
            <a:ext cx="2020182" cy="2585323"/>
          </a:xfrm>
          <a:prstGeom prst="rect">
            <a:avLst/>
          </a:prstGeom>
          <a:solidFill>
            <a:srgbClr val="FFFF00"/>
          </a:solidFill>
          <a:ln w="76200"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algn="ctr"/>
            <a:endParaRPr lang="en-IE" dirty="0" smtClean="0">
              <a:solidFill>
                <a:prstClr val="black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ctr"/>
            <a:r>
              <a:rPr lang="en-IE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The</a:t>
            </a:r>
            <a:endParaRPr lang="en-IE" dirty="0">
              <a:solidFill>
                <a:prstClr val="black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ctr"/>
            <a:r>
              <a:rPr lang="en-IE" dirty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IE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Correlation</a:t>
            </a:r>
          </a:p>
          <a:p>
            <a:pPr algn="ctr"/>
            <a:r>
              <a:rPr lang="en-IE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Coefficient</a:t>
            </a:r>
          </a:p>
          <a:p>
            <a:pPr algn="ctr"/>
            <a:endParaRPr lang="en-IE" dirty="0" smtClean="0">
              <a:solidFill>
                <a:prstClr val="black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ctr"/>
            <a:r>
              <a:rPr lang="en-IE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= -0.775947983</a:t>
            </a:r>
          </a:p>
          <a:p>
            <a:pPr algn="ctr"/>
            <a:endParaRPr lang="en-IE" dirty="0">
              <a:solidFill>
                <a:prstClr val="black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ctr"/>
            <a:endParaRPr lang="en-IE" dirty="0" smtClean="0">
              <a:solidFill>
                <a:prstClr val="black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ctr"/>
            <a:endParaRPr lang="en-IE" dirty="0">
              <a:solidFill>
                <a:prstClr val="black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786754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Tm="3000"/>
    </mc:Choice>
    <mc:Fallback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5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5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50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5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50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6500"/>
                            </p:stCondLst>
                            <p:childTnLst>
                              <p:par>
                                <p:cTn id="36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8" grpId="0" animBg="1"/>
      <p:bldP spid="18" grpId="1" animBg="1"/>
      <p:bldP spid="15" grpId="0" animBg="1"/>
      <p:bldP spid="20" grpId="0" animBg="1"/>
      <p:bldP spid="22" grpId="0" animBg="1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05063" y="747713"/>
            <a:ext cx="4333875" cy="5362575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</p:pic>
      <p:graphicFrame>
        <p:nvGraphicFramePr>
          <p:cNvPr id="13" name="Table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446382748"/>
              </p:ext>
            </p:extLst>
          </p:nvPr>
        </p:nvGraphicFramePr>
        <p:xfrm>
          <a:off x="414000" y="94833"/>
          <a:ext cx="8316000" cy="7315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836000"/>
                <a:gridCol w="720000"/>
                <a:gridCol w="720000"/>
                <a:gridCol w="720000"/>
                <a:gridCol w="720000"/>
                <a:gridCol w="720000"/>
                <a:gridCol w="720000"/>
                <a:gridCol w="720000"/>
                <a:gridCol w="720000"/>
                <a:gridCol w="720000"/>
              </a:tblGrid>
              <a:tr h="360000">
                <a:tc>
                  <a:txBody>
                    <a:bodyPr/>
                    <a:lstStyle/>
                    <a:p>
                      <a:pPr algn="ctr"/>
                      <a:r>
                        <a:rPr lang="en-IE" sz="1200" b="1" dirty="0" smtClean="0"/>
                        <a:t>Rainfall  (x cm)</a:t>
                      </a:r>
                      <a:endParaRPr lang="en-IE" sz="1200" b="1" dirty="0"/>
                    </a:p>
                  </a:txBody>
                  <a:tcPr anchor="ctr">
                    <a:solidFill>
                      <a:srgbClr val="99FF3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b="1" dirty="0" smtClean="0"/>
                        <a:t>4.5</a:t>
                      </a:r>
                      <a:endParaRPr lang="en-IE" b="1" dirty="0"/>
                    </a:p>
                  </a:txBody>
                  <a:tcPr anchor="ctr">
                    <a:solidFill>
                      <a:srgbClr val="99FF3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b="1" dirty="0" smtClean="0"/>
                        <a:t>3.0</a:t>
                      </a:r>
                      <a:endParaRPr lang="en-IE" b="1" dirty="0"/>
                    </a:p>
                  </a:txBody>
                  <a:tcPr anchor="ctr">
                    <a:solidFill>
                      <a:srgbClr val="99FF3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b="1" dirty="0" smtClean="0"/>
                        <a:t>5.2</a:t>
                      </a:r>
                      <a:endParaRPr lang="en-IE" b="1" dirty="0"/>
                    </a:p>
                  </a:txBody>
                  <a:tcPr anchor="ctr">
                    <a:solidFill>
                      <a:srgbClr val="99FF3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b="1" dirty="0" smtClean="0"/>
                        <a:t>5.0</a:t>
                      </a:r>
                      <a:endParaRPr lang="en-IE" b="1" dirty="0"/>
                    </a:p>
                  </a:txBody>
                  <a:tcPr anchor="ctr">
                    <a:solidFill>
                      <a:srgbClr val="99FF3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b="1" dirty="0" smtClean="0"/>
                        <a:t>2.1</a:t>
                      </a:r>
                      <a:endParaRPr lang="en-IE" b="1" dirty="0"/>
                    </a:p>
                  </a:txBody>
                  <a:tcPr anchor="ctr">
                    <a:solidFill>
                      <a:srgbClr val="99FF3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b="1" dirty="0" smtClean="0"/>
                        <a:t>0</a:t>
                      </a:r>
                      <a:endParaRPr lang="en-IE" b="1" dirty="0"/>
                    </a:p>
                  </a:txBody>
                  <a:tcPr anchor="ctr">
                    <a:solidFill>
                      <a:srgbClr val="99FF3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b="1" dirty="0" smtClean="0"/>
                        <a:t>0</a:t>
                      </a:r>
                      <a:endParaRPr lang="en-IE" b="1" dirty="0"/>
                    </a:p>
                  </a:txBody>
                  <a:tcPr anchor="ctr">
                    <a:solidFill>
                      <a:srgbClr val="99FF3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b="1" dirty="0" smtClean="0"/>
                        <a:t>1.2</a:t>
                      </a:r>
                      <a:endParaRPr lang="en-IE" b="1" dirty="0"/>
                    </a:p>
                  </a:txBody>
                  <a:tcPr anchor="ctr">
                    <a:solidFill>
                      <a:srgbClr val="99FF3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b="1" dirty="0" smtClean="0"/>
                        <a:t>3.2</a:t>
                      </a:r>
                      <a:endParaRPr lang="en-IE" b="1" dirty="0"/>
                    </a:p>
                  </a:txBody>
                  <a:tcPr anchor="ctr">
                    <a:solidFill>
                      <a:srgbClr val="99FF33"/>
                    </a:solidFill>
                  </a:tcPr>
                </a:tc>
              </a:tr>
              <a:tr h="360000">
                <a:tc>
                  <a:txBody>
                    <a:bodyPr/>
                    <a:lstStyle/>
                    <a:p>
                      <a:pPr algn="ctr"/>
                      <a:r>
                        <a:rPr lang="en-IE" sz="1200" b="1" dirty="0" smtClean="0"/>
                        <a:t>No. of tourists (1000’s</a:t>
                      </a:r>
                      <a:endParaRPr lang="en-IE" sz="1200" b="1" dirty="0"/>
                    </a:p>
                  </a:txBody>
                  <a:tcPr anchor="ctr">
                    <a:solidFill>
                      <a:srgbClr val="99FF3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b="1" dirty="0" smtClean="0"/>
                        <a:t>5.0</a:t>
                      </a:r>
                      <a:endParaRPr lang="en-IE" b="1" dirty="0"/>
                    </a:p>
                  </a:txBody>
                  <a:tcPr anchor="ctr">
                    <a:solidFill>
                      <a:srgbClr val="99FF3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b="1" dirty="0" smtClean="0"/>
                        <a:t>8.0</a:t>
                      </a:r>
                      <a:endParaRPr lang="en-IE" b="1" dirty="0"/>
                    </a:p>
                  </a:txBody>
                  <a:tcPr anchor="ctr">
                    <a:solidFill>
                      <a:srgbClr val="99FF3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b="1" dirty="0" smtClean="0"/>
                        <a:t>0.8</a:t>
                      </a:r>
                      <a:endParaRPr lang="en-IE" b="1" dirty="0"/>
                    </a:p>
                  </a:txBody>
                  <a:tcPr anchor="ctr">
                    <a:solidFill>
                      <a:srgbClr val="99FF3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b="1" dirty="0" smtClean="0"/>
                        <a:t>4.2</a:t>
                      </a:r>
                      <a:endParaRPr lang="en-IE" b="1" dirty="0"/>
                    </a:p>
                  </a:txBody>
                  <a:tcPr anchor="ctr">
                    <a:solidFill>
                      <a:srgbClr val="99FF3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b="1" dirty="0" smtClean="0"/>
                        <a:t>4.8</a:t>
                      </a:r>
                      <a:endParaRPr lang="en-IE" b="1" dirty="0"/>
                    </a:p>
                  </a:txBody>
                  <a:tcPr anchor="ctr">
                    <a:solidFill>
                      <a:srgbClr val="99FF3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b="1" dirty="0" smtClean="0"/>
                        <a:t>7.4</a:t>
                      </a:r>
                      <a:endParaRPr lang="en-IE" b="1" dirty="0"/>
                    </a:p>
                  </a:txBody>
                  <a:tcPr anchor="ctr">
                    <a:solidFill>
                      <a:srgbClr val="99FF3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b="1" dirty="0" smtClean="0"/>
                        <a:t>9.4</a:t>
                      </a:r>
                      <a:endParaRPr lang="en-IE" b="1" dirty="0"/>
                    </a:p>
                  </a:txBody>
                  <a:tcPr anchor="ctr">
                    <a:solidFill>
                      <a:srgbClr val="99FF3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b="1" dirty="0" smtClean="0"/>
                        <a:t>8.6</a:t>
                      </a:r>
                      <a:endParaRPr lang="en-IE" b="1" dirty="0"/>
                    </a:p>
                  </a:txBody>
                  <a:tcPr anchor="ctr">
                    <a:solidFill>
                      <a:srgbClr val="99FF3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b="1" dirty="0" smtClean="0"/>
                        <a:t>2.6</a:t>
                      </a:r>
                      <a:endParaRPr lang="en-IE" b="1" dirty="0"/>
                    </a:p>
                  </a:txBody>
                  <a:tcPr anchor="ctr">
                    <a:solidFill>
                      <a:srgbClr val="99FF33"/>
                    </a:solidFill>
                  </a:tcPr>
                </a:tc>
              </a:tr>
            </a:tbl>
          </a:graphicData>
        </a:graphic>
      </p:graphicFrame>
      <p:sp>
        <p:nvSpPr>
          <p:cNvPr id="16" name="TextBox 15"/>
          <p:cNvSpPr txBox="1"/>
          <p:nvPr/>
        </p:nvSpPr>
        <p:spPr>
          <a:xfrm>
            <a:off x="180975" y="6152138"/>
            <a:ext cx="89630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3200" b="1" i="1" dirty="0" smtClean="0">
                <a:solidFill>
                  <a:srgbClr val="99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Finding Correlation Coefficient</a:t>
            </a:r>
            <a:endParaRPr lang="en-IE" sz="3200" b="1" i="1" dirty="0">
              <a:solidFill>
                <a:srgbClr val="99003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2728871" y="2667262"/>
            <a:ext cx="717145" cy="309029"/>
          </a:xfrm>
          <a:prstGeom prst="roundRect">
            <a:avLst/>
          </a:prstGeom>
          <a:solidFill>
            <a:srgbClr val="0070C0">
              <a:alpha val="81176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dirty="0">
              <a:solidFill>
                <a:prstClr val="white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5055182" y="4652351"/>
            <a:ext cx="717145" cy="309029"/>
          </a:xfrm>
          <a:prstGeom prst="roundRect">
            <a:avLst/>
          </a:prstGeom>
          <a:solidFill>
            <a:srgbClr val="0070C0">
              <a:alpha val="81176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dirty="0">
              <a:solidFill>
                <a:prstClr val="white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0" name="Rounded Rectangle 19"/>
          <p:cNvSpPr/>
          <p:nvPr/>
        </p:nvSpPr>
        <p:spPr>
          <a:xfrm>
            <a:off x="5086700" y="5694738"/>
            <a:ext cx="1434290" cy="309029"/>
          </a:xfrm>
          <a:prstGeom prst="roundRect">
            <a:avLst/>
          </a:prstGeom>
          <a:solidFill>
            <a:srgbClr val="0070C0">
              <a:alpha val="81176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dirty="0">
              <a:solidFill>
                <a:prstClr val="white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8" name="Down Arrow 17"/>
          <p:cNvSpPr/>
          <p:nvPr/>
        </p:nvSpPr>
        <p:spPr>
          <a:xfrm rot="1815846">
            <a:off x="6148296" y="1752156"/>
            <a:ext cx="425288" cy="3029929"/>
          </a:xfrm>
          <a:prstGeom prst="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dirty="0">
              <a:solidFill>
                <a:prstClr val="white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6835825" y="920747"/>
            <a:ext cx="2022719" cy="4616649"/>
            <a:chOff x="6780057" y="920747"/>
            <a:chExt cx="2022719" cy="4616649"/>
          </a:xfrm>
        </p:grpSpPr>
        <p:sp>
          <p:nvSpPr>
            <p:cNvPr id="12" name="Rectangle 11"/>
            <p:cNvSpPr/>
            <p:nvPr/>
          </p:nvSpPr>
          <p:spPr>
            <a:xfrm>
              <a:off x="6780057" y="2121076"/>
              <a:ext cx="2020182" cy="3416320"/>
            </a:xfrm>
            <a:prstGeom prst="rect">
              <a:avLst/>
            </a:prstGeom>
            <a:solidFill>
              <a:srgbClr val="FFFF00"/>
            </a:solidFill>
            <a:ln w="19050">
              <a:solidFill>
                <a:srgbClr val="00B0F0"/>
              </a:solidFill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IE" dirty="0" smtClean="0">
                  <a:solidFill>
                    <a:prstClr val="black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a</a:t>
              </a:r>
            </a:p>
            <a:p>
              <a:pPr algn="ctr"/>
              <a:endParaRPr lang="en-IE" dirty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  <a:p>
              <a:pPr algn="ctr"/>
              <a:endParaRPr lang="en-IE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  <a:p>
              <a:pPr algn="ctr"/>
              <a:r>
                <a:rPr lang="en-IE" dirty="0" smtClean="0">
                  <a:solidFill>
                    <a:prstClr val="black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= 8.66 </a:t>
              </a:r>
            </a:p>
            <a:p>
              <a:pPr algn="ctr"/>
              <a:endParaRPr lang="en-IE" dirty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  <a:p>
              <a:pPr algn="ctr"/>
              <a:r>
                <a:rPr lang="en-IE" dirty="0">
                  <a:solidFill>
                    <a:prstClr val="black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b</a:t>
              </a:r>
              <a:endParaRPr lang="en-IE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  <a:p>
              <a:pPr algn="ctr"/>
              <a:endParaRPr lang="en-IE" dirty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  <a:p>
              <a:pPr algn="ctr"/>
              <a:endParaRPr lang="en-IE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  <a:p>
              <a:pPr algn="ctr"/>
              <a:r>
                <a:rPr lang="en-IE" dirty="0" smtClean="0">
                  <a:solidFill>
                    <a:prstClr val="black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b = -1.12</a:t>
              </a:r>
              <a:endParaRPr lang="en-IE" dirty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  <a:p>
              <a:pPr algn="ctr"/>
              <a:endParaRPr lang="en-IE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  <a:p>
              <a:pPr algn="ctr"/>
              <a:endParaRPr lang="en-IE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  <a:p>
              <a:pPr algn="ctr"/>
              <a:r>
                <a:rPr lang="en-IE" dirty="0" smtClean="0">
                  <a:solidFill>
                    <a:prstClr val="black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Y = 8.66 – 1.12x</a:t>
              </a:r>
              <a:endParaRPr lang="en-IE" dirty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grpSp>
          <p:nvGrpSpPr>
            <p:cNvPr id="2" name="Group 1"/>
            <p:cNvGrpSpPr/>
            <p:nvPr/>
          </p:nvGrpSpPr>
          <p:grpSpPr>
            <a:xfrm>
              <a:off x="6782594" y="920747"/>
              <a:ext cx="2020182" cy="1985425"/>
              <a:chOff x="6782594" y="920747"/>
              <a:chExt cx="2020182" cy="1985425"/>
            </a:xfrm>
          </p:grpSpPr>
          <p:sp>
            <p:nvSpPr>
              <p:cNvPr id="22" name="Rectangle 21"/>
              <p:cNvSpPr/>
              <p:nvPr/>
            </p:nvSpPr>
            <p:spPr>
              <a:xfrm>
                <a:off x="6782594" y="920747"/>
                <a:ext cx="2020182" cy="1200329"/>
              </a:xfrm>
              <a:prstGeom prst="rect">
                <a:avLst/>
              </a:prstGeom>
              <a:solidFill>
                <a:srgbClr val="FFFF00"/>
              </a:solidFill>
              <a:ln w="76200">
                <a:solidFill>
                  <a:srgbClr val="FF0000"/>
                </a:solidFill>
              </a:ln>
            </p:spPr>
            <p:txBody>
              <a:bodyPr wrap="square">
                <a:spAutoFit/>
              </a:bodyPr>
              <a:lstStyle/>
              <a:p>
                <a:pPr algn="ctr"/>
                <a:endParaRPr lang="en-IE" dirty="0" smtClean="0">
                  <a:solidFill>
                    <a:prstClr val="black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  <a:p>
                <a:pPr algn="ctr"/>
                <a:r>
                  <a:rPr lang="en-IE" dirty="0" smtClean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Line of Best Fit</a:t>
                </a:r>
              </a:p>
              <a:p>
                <a:pPr algn="ctr"/>
                <a:r>
                  <a:rPr lang="en-IE" dirty="0" smtClean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Y = a + </a:t>
                </a:r>
                <a:r>
                  <a:rPr lang="en-IE" dirty="0" err="1" smtClean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bx</a:t>
                </a:r>
                <a:endParaRPr lang="en-IE" dirty="0">
                  <a:solidFill>
                    <a:prstClr val="black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  <a:p>
                <a:pPr algn="ctr"/>
                <a:endParaRPr lang="en-IE" dirty="0">
                  <a:solidFill>
                    <a:prstClr val="black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pic>
            <p:nvPicPr>
              <p:cNvPr id="5122" name="Picture 2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 l="7320" t="14052" r="6789" b="13980"/>
              <a:stretch/>
            </p:blipFill>
            <p:spPr bwMode="auto">
              <a:xfrm>
                <a:off x="6862413" y="2614180"/>
                <a:ext cx="792000" cy="291992"/>
              </a:xfrm>
              <a:prstGeom prst="roundRect">
                <a:avLst>
                  <a:gd name="adj" fmla="val 42764"/>
                </a:avLst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5123" name="Picture 3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674629" y="2643689"/>
                <a:ext cx="635507" cy="262483"/>
              </a:xfrm>
              <a:prstGeom prst="roundRect">
                <a:avLst>
                  <a:gd name="adj" fmla="val 50000"/>
                </a:avLst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</p:grpSp>
      <p:pic>
        <p:nvPicPr>
          <p:cNvPr id="5124" name="Picture 4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5008" t="27221" r="19996" b="6786"/>
          <a:stretch/>
        </p:blipFill>
        <p:spPr bwMode="auto">
          <a:xfrm>
            <a:off x="8472058" y="2659642"/>
            <a:ext cx="328181" cy="238910"/>
          </a:xfrm>
          <a:prstGeom prst="roundRect">
            <a:avLst>
              <a:gd name="adj" fmla="val 37399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4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7320" t="14052" r="6789" b="13980"/>
          <a:stretch/>
        </p:blipFill>
        <p:spPr bwMode="auto">
          <a:xfrm>
            <a:off x="6912125" y="3829991"/>
            <a:ext cx="792000" cy="291992"/>
          </a:xfrm>
          <a:prstGeom prst="roundRect">
            <a:avLst>
              <a:gd name="adj" fmla="val 42764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5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7724341" y="3859500"/>
            <a:ext cx="635507" cy="262483"/>
          </a:xfrm>
          <a:prstGeom prst="roundRect">
            <a:avLst>
              <a:gd name="adj" fmla="val 50000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6" name="Picture 4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5008" t="27221" r="19996" b="6786"/>
          <a:stretch/>
        </p:blipFill>
        <p:spPr bwMode="auto">
          <a:xfrm>
            <a:off x="8460367" y="3871286"/>
            <a:ext cx="328181" cy="238910"/>
          </a:xfrm>
          <a:prstGeom prst="roundRect">
            <a:avLst>
              <a:gd name="adj" fmla="val 37399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058393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Tm="3000"/>
    </mc:Choice>
    <mc:Fallback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20" grpId="0" animBg="1"/>
      <p:bldP spid="18" grpId="0" animBg="1"/>
      <p:bldP spid="18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31506D-20C4-4B59-A6A5-4B6242CF1F34}" type="datetime10">
              <a:rPr lang="en-IE" smtClean="0"/>
              <a:pPr/>
              <a:t>20:59</a:t>
            </a:fld>
            <a:endParaRPr lang="en-IE"/>
          </a:p>
        </p:txBody>
      </p:sp>
      <p:sp>
        <p:nvSpPr>
          <p:cNvPr id="3" name="Rectangle 2"/>
          <p:cNvSpPr/>
          <p:nvPr/>
        </p:nvSpPr>
        <p:spPr>
          <a:xfrm>
            <a:off x="683568" y="952267"/>
            <a:ext cx="7920880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IE" sz="2000" b="1" dirty="0">
                <a:solidFill>
                  <a:srgbClr val="990033"/>
                </a:solidFill>
              </a:rPr>
              <a:t>Note: </a:t>
            </a:r>
            <a:r>
              <a:rPr lang="en-IE" sz="2000" dirty="0">
                <a:solidFill>
                  <a:srgbClr val="990033"/>
                </a:solidFill>
              </a:rPr>
              <a:t>There is no universally </a:t>
            </a:r>
            <a:r>
              <a:rPr lang="en-IE" sz="2000" dirty="0" smtClean="0">
                <a:solidFill>
                  <a:srgbClr val="990033"/>
                </a:solidFill>
              </a:rPr>
              <a:t>accepted criterion </a:t>
            </a:r>
            <a:r>
              <a:rPr lang="en-IE" sz="2000" dirty="0">
                <a:solidFill>
                  <a:srgbClr val="990033"/>
                </a:solidFill>
              </a:rPr>
              <a:t>for applying the adjectives</a:t>
            </a:r>
          </a:p>
          <a:p>
            <a:pPr algn="just"/>
            <a:r>
              <a:rPr lang="en-IE" sz="2000" dirty="0">
                <a:solidFill>
                  <a:srgbClr val="990033"/>
                </a:solidFill>
              </a:rPr>
              <a:t>“strong”, “moderate” and “</a:t>
            </a:r>
            <a:r>
              <a:rPr lang="en-IE" sz="2000" dirty="0" smtClean="0">
                <a:solidFill>
                  <a:srgbClr val="990033"/>
                </a:solidFill>
              </a:rPr>
              <a:t>weak” to </a:t>
            </a:r>
            <a:r>
              <a:rPr lang="en-IE" sz="2000" dirty="0">
                <a:solidFill>
                  <a:srgbClr val="990033"/>
                </a:solidFill>
              </a:rPr>
              <a:t>correlation coefficients. </a:t>
            </a:r>
            <a:r>
              <a:rPr lang="en-IE" sz="2000" dirty="0" smtClean="0">
                <a:solidFill>
                  <a:srgbClr val="990033"/>
                </a:solidFill>
              </a:rPr>
              <a:t>State Examinations </a:t>
            </a:r>
            <a:r>
              <a:rPr lang="en-IE" sz="2000" dirty="0">
                <a:solidFill>
                  <a:srgbClr val="990033"/>
                </a:solidFill>
              </a:rPr>
              <a:t>Commission (</a:t>
            </a:r>
            <a:r>
              <a:rPr lang="en-IE" sz="2000" dirty="0" smtClean="0">
                <a:solidFill>
                  <a:srgbClr val="990033"/>
                </a:solidFill>
              </a:rPr>
              <a:t>January 2010</a:t>
            </a:r>
            <a:r>
              <a:rPr lang="en-IE" sz="2000" dirty="0">
                <a:solidFill>
                  <a:srgbClr val="990033"/>
                </a:solidFill>
              </a:rPr>
              <a:t>). Report on the Trialling </a:t>
            </a:r>
            <a:r>
              <a:rPr lang="en-IE" sz="2000" dirty="0" smtClean="0">
                <a:solidFill>
                  <a:srgbClr val="990033"/>
                </a:solidFill>
              </a:rPr>
              <a:t>of Leaving </a:t>
            </a:r>
            <a:r>
              <a:rPr lang="en-IE" sz="2000" dirty="0">
                <a:solidFill>
                  <a:srgbClr val="990033"/>
                </a:solidFill>
              </a:rPr>
              <a:t>Certificate Sample Papers </a:t>
            </a:r>
            <a:r>
              <a:rPr lang="en-IE" sz="2000" dirty="0" smtClean="0">
                <a:solidFill>
                  <a:srgbClr val="990033"/>
                </a:solidFill>
              </a:rPr>
              <a:t>for Phase </a:t>
            </a:r>
            <a:r>
              <a:rPr lang="en-IE" sz="2000" dirty="0">
                <a:solidFill>
                  <a:srgbClr val="990033"/>
                </a:solidFill>
              </a:rPr>
              <a:t>1 Project Maths, </a:t>
            </a:r>
            <a:r>
              <a:rPr lang="en-IE" sz="2000" dirty="0" smtClean="0">
                <a:solidFill>
                  <a:srgbClr val="990033"/>
                </a:solidFill>
              </a:rPr>
              <a:t>. </a:t>
            </a:r>
            <a:r>
              <a:rPr lang="en-IE" sz="2000" dirty="0">
                <a:solidFill>
                  <a:srgbClr val="990033"/>
                </a:solidFill>
              </a:rPr>
              <a:t>http://</a:t>
            </a:r>
            <a:r>
              <a:rPr lang="en-IE" sz="2000" dirty="0" smtClean="0">
                <a:solidFill>
                  <a:srgbClr val="990033"/>
                </a:solidFill>
              </a:rPr>
              <a:t>www.examinations.ie/schools/Report_on_Trial_final.pdf </a:t>
            </a:r>
            <a:r>
              <a:rPr lang="en-IE" sz="2000" dirty="0">
                <a:solidFill>
                  <a:srgbClr val="990033"/>
                </a:solidFill>
              </a:rPr>
              <a:t>[accessed September 2011]. </a:t>
            </a:r>
            <a:endParaRPr lang="en-IE" sz="2000" dirty="0" smtClean="0">
              <a:solidFill>
                <a:srgbClr val="990033"/>
              </a:solidFill>
            </a:endParaRPr>
          </a:p>
          <a:p>
            <a:pPr algn="just">
              <a:lnSpc>
                <a:spcPct val="150000"/>
              </a:lnSpc>
            </a:pPr>
            <a:r>
              <a:rPr lang="en-IE" sz="2000" dirty="0" smtClean="0">
                <a:solidFill>
                  <a:srgbClr val="990033"/>
                </a:solidFill>
              </a:rPr>
              <a:t>The following </a:t>
            </a:r>
            <a:r>
              <a:rPr lang="en-IE" sz="2000" dirty="0">
                <a:solidFill>
                  <a:srgbClr val="990033"/>
                </a:solidFill>
              </a:rPr>
              <a:t>is a guide</a:t>
            </a:r>
            <a:r>
              <a:rPr lang="en-IE" sz="2000" dirty="0" smtClean="0">
                <a:solidFill>
                  <a:srgbClr val="990033"/>
                </a:solidFill>
              </a:rPr>
              <a:t>: </a:t>
            </a:r>
          </a:p>
          <a:p>
            <a:pPr algn="just">
              <a:lnSpc>
                <a:spcPct val="150000"/>
              </a:lnSpc>
            </a:pPr>
            <a:r>
              <a:rPr lang="en-IE" sz="2000" dirty="0" smtClean="0">
                <a:solidFill>
                  <a:srgbClr val="990033"/>
                </a:solidFill>
              </a:rPr>
              <a:t>Range </a:t>
            </a:r>
            <a:r>
              <a:rPr lang="en-IE" sz="2000" dirty="0">
                <a:solidFill>
                  <a:srgbClr val="990033"/>
                </a:solidFill>
              </a:rPr>
              <a:t>of values of </a:t>
            </a:r>
            <a:r>
              <a:rPr lang="en-IE" sz="2000" dirty="0" smtClean="0">
                <a:solidFill>
                  <a:srgbClr val="990033"/>
                </a:solidFill>
              </a:rPr>
              <a:t>correlation coefficient </a:t>
            </a:r>
            <a:r>
              <a:rPr lang="en-IE" sz="2000" dirty="0">
                <a:solidFill>
                  <a:srgbClr val="990033"/>
                </a:solidFill>
              </a:rPr>
              <a:t>-1≤ </a:t>
            </a:r>
            <a:r>
              <a:rPr lang="en-IE" sz="2000" i="1" dirty="0">
                <a:solidFill>
                  <a:srgbClr val="990033"/>
                </a:solidFill>
              </a:rPr>
              <a:t>r </a:t>
            </a:r>
            <a:r>
              <a:rPr lang="en-IE" sz="2000" dirty="0">
                <a:solidFill>
                  <a:srgbClr val="990033"/>
                </a:solidFill>
              </a:rPr>
              <a:t>≤1</a:t>
            </a:r>
          </a:p>
          <a:p>
            <a:pPr marL="1158875">
              <a:lnSpc>
                <a:spcPct val="150000"/>
              </a:lnSpc>
            </a:pPr>
            <a:r>
              <a:rPr lang="en-IE" sz="2000" dirty="0" smtClean="0">
                <a:solidFill>
                  <a:srgbClr val="990033"/>
                </a:solidFill>
              </a:rPr>
              <a:t>Strong </a:t>
            </a:r>
            <a:r>
              <a:rPr lang="en-IE" sz="2000" dirty="0">
                <a:solidFill>
                  <a:srgbClr val="990033"/>
                </a:solidFill>
              </a:rPr>
              <a:t>positive correlation </a:t>
            </a:r>
            <a:r>
              <a:rPr lang="en-IE" sz="2000" dirty="0" smtClean="0">
                <a:solidFill>
                  <a:srgbClr val="990033"/>
                </a:solidFill>
              </a:rPr>
              <a:t>	0.6  ≤  </a:t>
            </a:r>
            <a:r>
              <a:rPr lang="en-IE" sz="2000" i="1" dirty="0" smtClean="0">
                <a:solidFill>
                  <a:srgbClr val="990033"/>
                </a:solidFill>
              </a:rPr>
              <a:t>r  </a:t>
            </a:r>
            <a:r>
              <a:rPr lang="en-IE" sz="2000" dirty="0" smtClean="0">
                <a:solidFill>
                  <a:srgbClr val="990033"/>
                </a:solidFill>
              </a:rPr>
              <a:t>≤ 1</a:t>
            </a:r>
          </a:p>
          <a:p>
            <a:pPr marL="1158875">
              <a:lnSpc>
                <a:spcPct val="150000"/>
              </a:lnSpc>
            </a:pPr>
            <a:r>
              <a:rPr lang="en-IE" sz="2000" dirty="0" smtClean="0">
                <a:solidFill>
                  <a:srgbClr val="990033"/>
                </a:solidFill>
              </a:rPr>
              <a:t>Weak </a:t>
            </a:r>
            <a:r>
              <a:rPr lang="en-IE" sz="2000" dirty="0">
                <a:solidFill>
                  <a:srgbClr val="990033"/>
                </a:solidFill>
              </a:rPr>
              <a:t>positive </a:t>
            </a:r>
            <a:r>
              <a:rPr lang="en-IE" sz="2000" dirty="0" smtClean="0">
                <a:solidFill>
                  <a:srgbClr val="990033"/>
                </a:solidFill>
              </a:rPr>
              <a:t>correlation       	    0  &lt;  </a:t>
            </a:r>
            <a:r>
              <a:rPr lang="en-IE" sz="2000" i="1" dirty="0" smtClean="0">
                <a:solidFill>
                  <a:srgbClr val="990033"/>
                </a:solidFill>
              </a:rPr>
              <a:t>r  </a:t>
            </a:r>
            <a:r>
              <a:rPr lang="en-IE" sz="2000" dirty="0" smtClean="0">
                <a:solidFill>
                  <a:srgbClr val="990033"/>
                </a:solidFill>
              </a:rPr>
              <a:t>&lt; 0.6</a:t>
            </a:r>
            <a:endParaRPr lang="en-IE" sz="2000" dirty="0">
              <a:solidFill>
                <a:srgbClr val="990033"/>
              </a:solidFill>
            </a:endParaRPr>
          </a:p>
          <a:p>
            <a:pPr marL="1158875">
              <a:lnSpc>
                <a:spcPct val="150000"/>
              </a:lnSpc>
            </a:pPr>
            <a:r>
              <a:rPr lang="en-IE" sz="2000" dirty="0" smtClean="0">
                <a:solidFill>
                  <a:srgbClr val="990033"/>
                </a:solidFill>
              </a:rPr>
              <a:t>Weak </a:t>
            </a:r>
            <a:r>
              <a:rPr lang="en-IE" sz="2000" dirty="0">
                <a:solidFill>
                  <a:srgbClr val="990033"/>
                </a:solidFill>
              </a:rPr>
              <a:t>negative </a:t>
            </a:r>
            <a:r>
              <a:rPr lang="en-IE" sz="2000" dirty="0" smtClean="0">
                <a:solidFill>
                  <a:srgbClr val="990033"/>
                </a:solidFill>
              </a:rPr>
              <a:t>correlation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dirty="0" smtClean="0">
                <a:solidFill>
                  <a:srgbClr val="990033"/>
                </a:solidFill>
              </a:rPr>
              <a:t>          - 0.6  &lt;  </a:t>
            </a:r>
            <a:r>
              <a:rPr lang="en-IE" sz="2000" i="1" dirty="0" smtClean="0">
                <a:solidFill>
                  <a:srgbClr val="990033"/>
                </a:solidFill>
              </a:rPr>
              <a:t>r  </a:t>
            </a:r>
            <a:r>
              <a:rPr lang="en-IE" sz="2000" dirty="0" smtClean="0">
                <a:solidFill>
                  <a:srgbClr val="990033"/>
                </a:solidFill>
              </a:rPr>
              <a:t>&lt; 0</a:t>
            </a:r>
            <a:endParaRPr lang="en-IE" sz="2000" dirty="0">
              <a:solidFill>
                <a:srgbClr val="990033"/>
              </a:solidFill>
            </a:endParaRPr>
          </a:p>
          <a:p>
            <a:pPr marL="1158875">
              <a:lnSpc>
                <a:spcPct val="150000"/>
              </a:lnSpc>
              <a:tabLst>
                <a:tab pos="3317875" algn="l"/>
              </a:tabLst>
            </a:pPr>
            <a:r>
              <a:rPr lang="en-IE" sz="2000" dirty="0" smtClean="0">
                <a:solidFill>
                  <a:srgbClr val="990033"/>
                </a:solidFill>
              </a:rPr>
              <a:t>Strong </a:t>
            </a:r>
            <a:r>
              <a:rPr lang="en-IE" sz="2000" dirty="0">
                <a:solidFill>
                  <a:srgbClr val="990033"/>
                </a:solidFill>
              </a:rPr>
              <a:t>negative </a:t>
            </a:r>
            <a:r>
              <a:rPr lang="en-IE" sz="2000" dirty="0" smtClean="0">
                <a:solidFill>
                  <a:srgbClr val="990033"/>
                </a:solidFill>
              </a:rPr>
              <a:t>correlation	   - 1 ≤  </a:t>
            </a:r>
            <a:r>
              <a:rPr lang="en-IE" sz="2000" i="1" dirty="0" smtClean="0">
                <a:solidFill>
                  <a:srgbClr val="990033"/>
                </a:solidFill>
              </a:rPr>
              <a:t>r  </a:t>
            </a:r>
            <a:r>
              <a:rPr lang="en-IE" sz="2000" dirty="0" smtClean="0">
                <a:solidFill>
                  <a:srgbClr val="990033"/>
                </a:solidFill>
              </a:rPr>
              <a:t>≤ −</a:t>
            </a:r>
            <a:r>
              <a:rPr lang="en-IE" sz="2000" dirty="0">
                <a:solidFill>
                  <a:srgbClr val="990033"/>
                </a:solidFill>
              </a:rPr>
              <a:t>0.6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8789610" y="490053"/>
            <a:ext cx="8198246" cy="5819267"/>
            <a:chOff x="8789610" y="490053"/>
            <a:chExt cx="8198246" cy="5819267"/>
          </a:xfrm>
        </p:grpSpPr>
        <p:pic>
          <p:nvPicPr>
            <p:cNvPr id="5" name="Picture 1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9138984" y="620688"/>
              <a:ext cx="7848872" cy="56886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" name="Rounded Rectangle 5"/>
            <p:cNvSpPr/>
            <p:nvPr/>
          </p:nvSpPr>
          <p:spPr>
            <a:xfrm rot="16200000">
              <a:off x="8159610" y="1120053"/>
              <a:ext cx="1620000" cy="360000"/>
            </a:xfrm>
            <a:prstGeom prst="roundRect">
              <a:avLst/>
            </a:prstGeom>
            <a:solidFill>
              <a:srgbClr val="FDCC33"/>
            </a:solidFill>
            <a:ln w="19050">
              <a:solidFill>
                <a:srgbClr val="9900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ctr"/>
              <a:r>
                <a:rPr lang="en-IE" sz="1400" dirty="0" smtClean="0">
                  <a:solidFill>
                    <a:srgbClr val="990033"/>
                  </a:solidFill>
                </a:rPr>
                <a:t>Lesson interaction</a:t>
              </a:r>
              <a:endParaRPr lang="en-IE" sz="1400" dirty="0">
                <a:solidFill>
                  <a:srgbClr val="990033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12075243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8 7.40741E-7 L -0.93038 7.40741E-7 " pathEditMode="relative" rAng="0" ptsTypes="AA">
                                      <p:cBhvr>
                                        <p:cTn id="2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651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93038 7.40741E-7 L -0.00018 0.00347 " pathEditMode="relative" rAng="0" ptsTypes="AA">
                                      <p:cBhvr>
                                        <p:cTn id="3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6510" y="1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31506D-20C4-4B59-A6A5-4B6242CF1F34}" type="datetime10">
              <a:rPr lang="en-IE" smtClean="0"/>
              <a:pPr/>
              <a:t>20:59</a:t>
            </a:fld>
            <a:endParaRPr lang="en-IE"/>
          </a:p>
        </p:txBody>
      </p:sp>
      <p:sp>
        <p:nvSpPr>
          <p:cNvPr id="3" name="Rectangle 2"/>
          <p:cNvSpPr/>
          <p:nvPr/>
        </p:nvSpPr>
        <p:spPr>
          <a:xfrm>
            <a:off x="395536" y="566678"/>
            <a:ext cx="8424936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Font typeface="Arial" pitchFamily="34" charset="0"/>
              <a:buChar char="•"/>
            </a:pPr>
            <a:r>
              <a:rPr lang="en-IE" sz="2000" dirty="0" smtClean="0">
                <a:solidFill>
                  <a:srgbClr val="990033"/>
                </a:solidFill>
              </a:rPr>
              <a:t>What </a:t>
            </a:r>
            <a:r>
              <a:rPr lang="en-IE" sz="2000" dirty="0">
                <a:solidFill>
                  <a:srgbClr val="990033"/>
                </a:solidFill>
              </a:rPr>
              <a:t>type of correlation do we have </a:t>
            </a:r>
            <a:r>
              <a:rPr lang="en-IE" sz="2000" dirty="0" smtClean="0">
                <a:solidFill>
                  <a:srgbClr val="990033"/>
                </a:solidFill>
              </a:rPr>
              <a:t>if the </a:t>
            </a:r>
            <a:r>
              <a:rPr lang="en-IE" sz="2000" dirty="0">
                <a:solidFill>
                  <a:srgbClr val="990033"/>
                </a:solidFill>
              </a:rPr>
              <a:t>correlation coefficient is -0.43</a:t>
            </a:r>
            <a:r>
              <a:rPr lang="en-IE" sz="2000" dirty="0" smtClean="0">
                <a:solidFill>
                  <a:srgbClr val="990033"/>
                </a:solidFill>
              </a:rPr>
              <a:t>?</a:t>
            </a:r>
            <a:endParaRPr lang="en-IE" sz="2000" dirty="0">
              <a:solidFill>
                <a:srgbClr val="990033"/>
              </a:solidFill>
            </a:endParaRPr>
          </a:p>
          <a:p>
            <a:pPr marL="342900" indent="-342900">
              <a:lnSpc>
                <a:spcPct val="150000"/>
              </a:lnSpc>
              <a:buFont typeface="Arial" pitchFamily="34" charset="0"/>
              <a:buChar char="•"/>
            </a:pPr>
            <a:r>
              <a:rPr lang="en-IE" sz="2000" dirty="0" smtClean="0">
                <a:solidFill>
                  <a:srgbClr val="990033"/>
                </a:solidFill>
              </a:rPr>
              <a:t>What </a:t>
            </a:r>
            <a:r>
              <a:rPr lang="en-IE" sz="2000" dirty="0">
                <a:solidFill>
                  <a:srgbClr val="990033"/>
                </a:solidFill>
              </a:rPr>
              <a:t>type of correlation do we have </a:t>
            </a:r>
            <a:r>
              <a:rPr lang="en-IE" sz="2000" dirty="0" smtClean="0">
                <a:solidFill>
                  <a:srgbClr val="990033"/>
                </a:solidFill>
              </a:rPr>
              <a:t>if the </a:t>
            </a:r>
            <a:r>
              <a:rPr lang="en-IE" sz="2000" dirty="0">
                <a:solidFill>
                  <a:srgbClr val="990033"/>
                </a:solidFill>
              </a:rPr>
              <a:t>correlation coefficient is 0.74</a:t>
            </a:r>
            <a:r>
              <a:rPr lang="en-IE" sz="2000" dirty="0" smtClean="0">
                <a:solidFill>
                  <a:srgbClr val="990033"/>
                </a:solidFill>
              </a:rPr>
              <a:t>?</a:t>
            </a:r>
            <a:endParaRPr lang="en-IE" sz="2000" dirty="0">
              <a:solidFill>
                <a:srgbClr val="990033"/>
              </a:solidFill>
            </a:endParaRPr>
          </a:p>
          <a:p>
            <a:pPr marL="342900" indent="-342900">
              <a:lnSpc>
                <a:spcPct val="150000"/>
              </a:lnSpc>
              <a:buFont typeface="Arial" pitchFamily="34" charset="0"/>
              <a:buChar char="•"/>
            </a:pPr>
            <a:r>
              <a:rPr lang="en-IE" sz="2000" dirty="0" smtClean="0">
                <a:solidFill>
                  <a:srgbClr val="990033"/>
                </a:solidFill>
              </a:rPr>
              <a:t>What </a:t>
            </a:r>
            <a:r>
              <a:rPr lang="en-IE" sz="2000" dirty="0">
                <a:solidFill>
                  <a:srgbClr val="990033"/>
                </a:solidFill>
              </a:rPr>
              <a:t>type of correlation do we have </a:t>
            </a:r>
            <a:r>
              <a:rPr lang="en-IE" sz="2000" dirty="0" smtClean="0">
                <a:solidFill>
                  <a:srgbClr val="990033"/>
                </a:solidFill>
              </a:rPr>
              <a:t>if the </a:t>
            </a:r>
            <a:r>
              <a:rPr lang="en-IE" sz="2000" dirty="0">
                <a:solidFill>
                  <a:srgbClr val="990033"/>
                </a:solidFill>
              </a:rPr>
              <a:t>correlation coefficient is </a:t>
            </a:r>
            <a:r>
              <a:rPr lang="en-IE" sz="2000" dirty="0" smtClean="0">
                <a:solidFill>
                  <a:srgbClr val="990033"/>
                </a:solidFill>
              </a:rPr>
              <a:t>0.03?</a:t>
            </a:r>
            <a:endParaRPr lang="en-IE" sz="2000" dirty="0">
              <a:solidFill>
                <a:srgbClr val="990033"/>
              </a:solidFill>
            </a:endParaRPr>
          </a:p>
          <a:p>
            <a:pPr marL="342900" indent="-342900">
              <a:lnSpc>
                <a:spcPct val="150000"/>
              </a:lnSpc>
              <a:buFont typeface="Arial" pitchFamily="34" charset="0"/>
              <a:buChar char="•"/>
            </a:pPr>
            <a:r>
              <a:rPr lang="en-IE" sz="2000" dirty="0" smtClean="0">
                <a:solidFill>
                  <a:srgbClr val="990033"/>
                </a:solidFill>
              </a:rPr>
              <a:t>What </a:t>
            </a:r>
            <a:r>
              <a:rPr lang="en-IE" sz="2000" dirty="0">
                <a:solidFill>
                  <a:srgbClr val="990033"/>
                </a:solidFill>
              </a:rPr>
              <a:t>type of correlation do we have </a:t>
            </a:r>
            <a:r>
              <a:rPr lang="en-IE" sz="2000" dirty="0" smtClean="0">
                <a:solidFill>
                  <a:srgbClr val="990033"/>
                </a:solidFill>
              </a:rPr>
              <a:t>if the </a:t>
            </a:r>
            <a:r>
              <a:rPr lang="en-IE" sz="2000" dirty="0">
                <a:solidFill>
                  <a:srgbClr val="990033"/>
                </a:solidFill>
              </a:rPr>
              <a:t>correlation coefficient is -0.81</a:t>
            </a:r>
            <a:r>
              <a:rPr lang="en-IE" sz="2000" dirty="0" smtClean="0">
                <a:solidFill>
                  <a:srgbClr val="990033"/>
                </a:solidFill>
              </a:rPr>
              <a:t>?</a:t>
            </a:r>
            <a:endParaRPr lang="en-IE" sz="2000" dirty="0">
              <a:solidFill>
                <a:srgbClr val="990033"/>
              </a:solidFill>
            </a:endParaRPr>
          </a:p>
          <a:p>
            <a:pPr marL="285750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en-IE" sz="2000" dirty="0" smtClean="0">
                <a:solidFill>
                  <a:srgbClr val="990033"/>
                </a:solidFill>
              </a:rPr>
              <a:t> What </a:t>
            </a:r>
            <a:r>
              <a:rPr lang="en-IE" sz="2000" dirty="0">
                <a:solidFill>
                  <a:srgbClr val="990033"/>
                </a:solidFill>
              </a:rPr>
              <a:t>type of correlation do we have </a:t>
            </a:r>
            <a:r>
              <a:rPr lang="en-IE" sz="2000" dirty="0" smtClean="0">
                <a:solidFill>
                  <a:srgbClr val="990033"/>
                </a:solidFill>
              </a:rPr>
              <a:t>if the </a:t>
            </a:r>
            <a:r>
              <a:rPr lang="en-IE" sz="2000" dirty="0">
                <a:solidFill>
                  <a:srgbClr val="990033"/>
                </a:solidFill>
              </a:rPr>
              <a:t>correlation coefficient is -0.61</a:t>
            </a:r>
            <a:r>
              <a:rPr lang="en-IE" sz="2000" dirty="0" smtClean="0">
                <a:solidFill>
                  <a:srgbClr val="990033"/>
                </a:solidFill>
              </a:rPr>
              <a:t>?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-IE" sz="2000" dirty="0" smtClean="0">
                <a:solidFill>
                  <a:srgbClr val="990033"/>
                </a:solidFill>
              </a:rPr>
              <a:t>    What do you think the correlation coefficient would be for the scatter plot in   </a:t>
            </a:r>
          </a:p>
          <a:p>
            <a:pPr>
              <a:lnSpc>
                <a:spcPct val="150000"/>
              </a:lnSpc>
            </a:pPr>
            <a:r>
              <a:rPr lang="en-IE" sz="2000" dirty="0" smtClean="0">
                <a:solidFill>
                  <a:srgbClr val="990033"/>
                </a:solidFill>
              </a:rPr>
              <a:t>      Student Activity 1?</a:t>
            </a:r>
          </a:p>
          <a:p>
            <a:pPr marL="285750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en-IE" sz="2000" dirty="0" smtClean="0">
                <a:solidFill>
                  <a:srgbClr val="990033"/>
                </a:solidFill>
              </a:rPr>
              <a:t>Why is the coefficient here negative?</a:t>
            </a:r>
          </a:p>
          <a:p>
            <a:pPr marL="285750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en-IE" sz="2000" dirty="0" smtClean="0">
                <a:solidFill>
                  <a:srgbClr val="990033"/>
                </a:solidFill>
              </a:rPr>
              <a:t>Could it be -0.4?</a:t>
            </a:r>
            <a:endParaRPr lang="en-IE" sz="2000" dirty="0">
              <a:solidFill>
                <a:srgbClr val="990033"/>
              </a:solidFill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8789610" y="490053"/>
            <a:ext cx="8239774" cy="5891275"/>
            <a:chOff x="8789610" y="490053"/>
            <a:chExt cx="8239774" cy="5891275"/>
          </a:xfrm>
        </p:grpSpPr>
        <p:pic>
          <p:nvPicPr>
            <p:cNvPr id="38913" name="Picture 1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9108505" y="620688"/>
              <a:ext cx="7920879" cy="57606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" name="Rounded Rectangle 5"/>
            <p:cNvSpPr/>
            <p:nvPr/>
          </p:nvSpPr>
          <p:spPr>
            <a:xfrm rot="16200000">
              <a:off x="8159610" y="1120053"/>
              <a:ext cx="1620000" cy="360000"/>
            </a:xfrm>
            <a:prstGeom prst="roundRect">
              <a:avLst/>
            </a:prstGeom>
            <a:solidFill>
              <a:srgbClr val="FDCC33"/>
            </a:solidFill>
            <a:ln w="19050">
              <a:solidFill>
                <a:srgbClr val="9900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ctr"/>
              <a:r>
                <a:rPr lang="en-IE" sz="1400" dirty="0" smtClean="0">
                  <a:solidFill>
                    <a:srgbClr val="990033"/>
                  </a:solidFill>
                </a:rPr>
                <a:t>Lesson interaction</a:t>
              </a:r>
              <a:endParaRPr lang="en-IE" sz="1400" dirty="0">
                <a:solidFill>
                  <a:srgbClr val="990033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25738961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8 7.40741E-7 L -0.93038 7.40741E-7 " pathEditMode="relative" rAng="0" ptsTypes="AA">
                                      <p:cBhvr>
                                        <p:cTn id="4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651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93038 7.40741E-7 L -0.00018 0.00347 " pathEditMode="relative" rAng="0" ptsTypes="AA">
                                      <p:cBhvr>
                                        <p:cTn id="5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6510" y="1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31506D-20C4-4B59-A6A5-4B6242CF1F34}" type="datetime10">
              <a:rPr lang="en-IE" smtClean="0"/>
              <a:pPr/>
              <a:t>20:59</a:t>
            </a:fld>
            <a:endParaRPr lang="en-IE"/>
          </a:p>
        </p:txBody>
      </p:sp>
      <p:sp>
        <p:nvSpPr>
          <p:cNvPr id="3" name="Rectangle 2"/>
          <p:cNvSpPr/>
          <p:nvPr/>
        </p:nvSpPr>
        <p:spPr>
          <a:xfrm>
            <a:off x="467544" y="851894"/>
            <a:ext cx="8568952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Font typeface="Arial" pitchFamily="34" charset="0"/>
              <a:buChar char="•"/>
            </a:pPr>
            <a:r>
              <a:rPr lang="en-IE" sz="2000" dirty="0">
                <a:solidFill>
                  <a:srgbClr val="990033"/>
                </a:solidFill>
              </a:rPr>
              <a:t>Draw a scatter plot </a:t>
            </a:r>
            <a:r>
              <a:rPr lang="en-IE" sz="2000" dirty="0" smtClean="0">
                <a:solidFill>
                  <a:srgbClr val="990033"/>
                </a:solidFill>
              </a:rPr>
              <a:t>that would </a:t>
            </a:r>
            <a:r>
              <a:rPr lang="en-IE" sz="2000" dirty="0">
                <a:solidFill>
                  <a:srgbClr val="990033"/>
                </a:solidFill>
              </a:rPr>
              <a:t>have a </a:t>
            </a:r>
            <a:r>
              <a:rPr lang="en-IE" sz="2000" dirty="0" smtClean="0">
                <a:solidFill>
                  <a:srgbClr val="990033"/>
                </a:solidFill>
              </a:rPr>
              <a:t>strong positive correlation</a:t>
            </a:r>
            <a:r>
              <a:rPr lang="en-IE" sz="2000" dirty="0">
                <a:solidFill>
                  <a:srgbClr val="990033"/>
                </a:solidFill>
              </a:rPr>
              <a:t>?</a:t>
            </a:r>
          </a:p>
          <a:p>
            <a:pPr marL="342900" indent="-342900">
              <a:lnSpc>
                <a:spcPct val="150000"/>
              </a:lnSpc>
              <a:buFont typeface="Arial" pitchFamily="34" charset="0"/>
              <a:buChar char="•"/>
            </a:pPr>
            <a:r>
              <a:rPr lang="en-IE" sz="2000" dirty="0" smtClean="0">
                <a:solidFill>
                  <a:srgbClr val="990033"/>
                </a:solidFill>
              </a:rPr>
              <a:t>Draw </a:t>
            </a:r>
            <a:r>
              <a:rPr lang="en-IE" sz="2000" dirty="0">
                <a:solidFill>
                  <a:srgbClr val="990033"/>
                </a:solidFill>
              </a:rPr>
              <a:t>a scatter plot </a:t>
            </a:r>
            <a:r>
              <a:rPr lang="en-IE" sz="2000" dirty="0" smtClean="0">
                <a:solidFill>
                  <a:srgbClr val="990033"/>
                </a:solidFill>
              </a:rPr>
              <a:t>that would </a:t>
            </a:r>
            <a:r>
              <a:rPr lang="en-IE" sz="2000" dirty="0">
                <a:solidFill>
                  <a:srgbClr val="990033"/>
                </a:solidFill>
              </a:rPr>
              <a:t>have a </a:t>
            </a:r>
            <a:r>
              <a:rPr lang="en-IE" sz="2000" dirty="0" smtClean="0">
                <a:solidFill>
                  <a:srgbClr val="990033"/>
                </a:solidFill>
              </a:rPr>
              <a:t>strong negative </a:t>
            </a:r>
            <a:r>
              <a:rPr lang="en-IE" sz="2000" dirty="0">
                <a:solidFill>
                  <a:srgbClr val="990033"/>
                </a:solidFill>
              </a:rPr>
              <a:t>correlation</a:t>
            </a:r>
            <a:r>
              <a:rPr lang="en-IE" sz="2000" dirty="0" smtClean="0">
                <a:solidFill>
                  <a:srgbClr val="990033"/>
                </a:solidFill>
              </a:rPr>
              <a:t>?</a:t>
            </a:r>
            <a:endParaRPr lang="en-IE" sz="2000" dirty="0">
              <a:solidFill>
                <a:srgbClr val="990033"/>
              </a:solidFill>
            </a:endParaRPr>
          </a:p>
          <a:p>
            <a:pPr marL="342900" indent="-342900">
              <a:lnSpc>
                <a:spcPct val="150000"/>
              </a:lnSpc>
              <a:buFont typeface="Arial" pitchFamily="34" charset="0"/>
              <a:buChar char="•"/>
            </a:pPr>
            <a:r>
              <a:rPr lang="en-IE" sz="2000" dirty="0" smtClean="0">
                <a:solidFill>
                  <a:srgbClr val="990033"/>
                </a:solidFill>
              </a:rPr>
              <a:t>Draw </a:t>
            </a:r>
            <a:r>
              <a:rPr lang="en-IE" sz="2000" dirty="0">
                <a:solidFill>
                  <a:srgbClr val="990033"/>
                </a:solidFill>
              </a:rPr>
              <a:t>a scatter plot </a:t>
            </a:r>
            <a:r>
              <a:rPr lang="en-IE" sz="2000" dirty="0" smtClean="0">
                <a:solidFill>
                  <a:srgbClr val="990033"/>
                </a:solidFill>
              </a:rPr>
              <a:t>that would </a:t>
            </a:r>
            <a:r>
              <a:rPr lang="en-IE" sz="2000" dirty="0">
                <a:solidFill>
                  <a:srgbClr val="990033"/>
                </a:solidFill>
              </a:rPr>
              <a:t>have a </a:t>
            </a:r>
            <a:r>
              <a:rPr lang="en-IE" sz="2000" dirty="0" smtClean="0">
                <a:solidFill>
                  <a:srgbClr val="990033"/>
                </a:solidFill>
              </a:rPr>
              <a:t>correlation close </a:t>
            </a:r>
            <a:r>
              <a:rPr lang="en-IE" sz="2000" dirty="0">
                <a:solidFill>
                  <a:srgbClr val="990033"/>
                </a:solidFill>
              </a:rPr>
              <a:t>to 0?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8789610" y="490053"/>
            <a:ext cx="8482086" cy="6035291"/>
            <a:chOff x="8789610" y="490053"/>
            <a:chExt cx="8482086" cy="6035291"/>
          </a:xfrm>
        </p:grpSpPr>
        <p:pic>
          <p:nvPicPr>
            <p:cNvPr id="37889" name="Picture 1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9134792" y="620688"/>
              <a:ext cx="8136904" cy="59046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" name="Rounded Rectangle 4"/>
            <p:cNvSpPr/>
            <p:nvPr/>
          </p:nvSpPr>
          <p:spPr>
            <a:xfrm rot="16200000">
              <a:off x="8159610" y="1120053"/>
              <a:ext cx="1620000" cy="360000"/>
            </a:xfrm>
            <a:prstGeom prst="roundRect">
              <a:avLst/>
            </a:prstGeom>
            <a:solidFill>
              <a:srgbClr val="FDCC33"/>
            </a:solidFill>
            <a:ln w="19050">
              <a:solidFill>
                <a:srgbClr val="9900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ctr"/>
              <a:r>
                <a:rPr lang="en-IE" sz="1400" dirty="0" smtClean="0">
                  <a:solidFill>
                    <a:srgbClr val="990033"/>
                  </a:solidFill>
                </a:rPr>
                <a:t>Lesson interaction</a:t>
              </a:r>
              <a:endParaRPr lang="en-IE" sz="1400" dirty="0">
                <a:solidFill>
                  <a:srgbClr val="990033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27407521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8 7.40741E-7 L -0.93038 7.40741E-7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651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93038 7.40741E-7 L -0.00018 0.00347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6510" y="1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eme1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Theme1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996</TotalTime>
  <Words>2522</Words>
  <Application>Microsoft Office PowerPoint</Application>
  <PresentationFormat>On-screen Show (4:3)</PresentationFormat>
  <Paragraphs>1031</Paragraphs>
  <Slides>61</Slides>
  <Notes>4</Notes>
  <HiddenSlides>0</HiddenSlides>
  <MMClips>0</MMClips>
  <ScaleCrop>false</ScaleCrop>
  <HeadingPairs>
    <vt:vector size="6" baseType="variant">
      <vt:variant>
        <vt:lpstr>Theme</vt:lpstr>
      </vt:variant>
      <vt:variant>
        <vt:i4>3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61</vt:i4>
      </vt:variant>
    </vt:vector>
  </HeadingPairs>
  <TitlesOfParts>
    <vt:vector size="66" baseType="lpstr">
      <vt:lpstr>Office Theme</vt:lpstr>
      <vt:lpstr>Theme1</vt:lpstr>
      <vt:lpstr>1_Theme1</vt:lpstr>
      <vt:lpstr>Worksheet</vt:lpstr>
      <vt:lpstr>Equation</vt:lpstr>
      <vt:lpstr>Slide 1</vt:lpstr>
      <vt:lpstr>INDEX</vt:lpstr>
      <vt:lpstr>Student Activity 1: Introduction</vt:lpstr>
      <vt:lpstr>Student Activity 1</vt:lpstr>
      <vt:lpstr>Slide 5</vt:lpstr>
      <vt:lpstr>Student Activity 2A: Introduction</vt:lpstr>
      <vt:lpstr>Slide 7</vt:lpstr>
      <vt:lpstr>Slide 8</vt:lpstr>
      <vt:lpstr>Slide 9</vt:lpstr>
      <vt:lpstr>Student Activity 2A</vt:lpstr>
      <vt:lpstr>Student Activity 2B</vt:lpstr>
      <vt:lpstr>Slide 12</vt:lpstr>
      <vt:lpstr>Slide 13</vt:lpstr>
      <vt:lpstr>Slide 14</vt:lpstr>
      <vt:lpstr>Slide 15</vt:lpstr>
      <vt:lpstr>Slide 16</vt:lpstr>
      <vt:lpstr>Slide 17</vt:lpstr>
      <vt:lpstr>Student Activity 3A: Introduction</vt:lpstr>
      <vt:lpstr>Student Activity 3A</vt:lpstr>
      <vt:lpstr>Student Activity 3A</vt:lpstr>
      <vt:lpstr>Student Activity 3A</vt:lpstr>
      <vt:lpstr>Slide 22</vt:lpstr>
      <vt:lpstr>Slide 23</vt:lpstr>
      <vt:lpstr>Student Activity 3B</vt:lpstr>
      <vt:lpstr>Slide 25</vt:lpstr>
      <vt:lpstr>Student Activity 3C </vt:lpstr>
      <vt:lpstr>Student Activity 4</vt:lpstr>
      <vt:lpstr>Slide 28</vt:lpstr>
      <vt:lpstr>Slide 29</vt:lpstr>
      <vt:lpstr>Slide 30</vt:lpstr>
      <vt:lpstr>Student Activity 5: Introduction</vt:lpstr>
      <vt:lpstr>Student Activity 5</vt:lpstr>
      <vt:lpstr>Slide 33</vt:lpstr>
      <vt:lpstr>Slide 34</vt:lpstr>
      <vt:lpstr>Slide 35</vt:lpstr>
      <vt:lpstr>Slide 36</vt:lpstr>
      <vt:lpstr>Slide 37</vt:lpstr>
      <vt:lpstr>Slide 38</vt:lpstr>
      <vt:lpstr>Slide 39</vt:lpstr>
      <vt:lpstr>Slide 40</vt:lpstr>
      <vt:lpstr>Student Activity 6: Introduction</vt:lpstr>
      <vt:lpstr>Student Activity 6</vt:lpstr>
      <vt:lpstr>Slide 43</vt:lpstr>
      <vt:lpstr>Finding Correlation Coefficient &amp;  Line of Best Fit  using Casio</vt:lpstr>
      <vt:lpstr>Slide 45</vt:lpstr>
      <vt:lpstr>Slide 46</vt:lpstr>
      <vt:lpstr>Slide 47</vt:lpstr>
      <vt:lpstr>Slide 48</vt:lpstr>
      <vt:lpstr>Slide 49</vt:lpstr>
      <vt:lpstr>Slide 50</vt:lpstr>
      <vt:lpstr>Slide 51</vt:lpstr>
      <vt:lpstr>Slide 52</vt:lpstr>
      <vt:lpstr>Slide 53</vt:lpstr>
      <vt:lpstr>Finding Correlation Coefficient &amp;  Line of Best Fit using Sharp</vt:lpstr>
      <vt:lpstr>Slide 55</vt:lpstr>
      <vt:lpstr>Slide 56</vt:lpstr>
      <vt:lpstr>Slide 57</vt:lpstr>
      <vt:lpstr>Slide 58</vt:lpstr>
      <vt:lpstr>Slide 59</vt:lpstr>
      <vt:lpstr>Slide 60</vt:lpstr>
      <vt:lpstr>Slide 61</vt:lpstr>
    </vt:vector>
  </TitlesOfParts>
  <Company>HP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pmdt</dc:creator>
  <cp:lastModifiedBy>Neil</cp:lastModifiedBy>
  <cp:revision>62</cp:revision>
  <dcterms:created xsi:type="dcterms:W3CDTF">2011-12-07T10:25:47Z</dcterms:created>
  <dcterms:modified xsi:type="dcterms:W3CDTF">2012-11-23T20:59:51Z</dcterms:modified>
</cp:coreProperties>
</file>