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341" r:id="rId6"/>
    <p:sldId id="262" r:id="rId7"/>
    <p:sldId id="263" r:id="rId8"/>
    <p:sldId id="264" r:id="rId9"/>
    <p:sldId id="261" r:id="rId10"/>
    <p:sldId id="265" r:id="rId11"/>
    <p:sldId id="266" r:id="rId12"/>
    <p:sldId id="267" r:id="rId13"/>
    <p:sldId id="351" r:id="rId14"/>
    <p:sldId id="268" r:id="rId15"/>
    <p:sldId id="352" r:id="rId16"/>
    <p:sldId id="269" r:id="rId17"/>
    <p:sldId id="317" r:id="rId18"/>
    <p:sldId id="318" r:id="rId19"/>
    <p:sldId id="353" r:id="rId20"/>
    <p:sldId id="319" r:id="rId21"/>
    <p:sldId id="272" r:id="rId22"/>
    <p:sldId id="342" r:id="rId23"/>
    <p:sldId id="273" r:id="rId24"/>
    <p:sldId id="274" r:id="rId25"/>
    <p:sldId id="275" r:id="rId26"/>
    <p:sldId id="320" r:id="rId27"/>
    <p:sldId id="343" r:id="rId28"/>
    <p:sldId id="276" r:id="rId29"/>
    <p:sldId id="277" r:id="rId30"/>
    <p:sldId id="324" r:id="rId31"/>
    <p:sldId id="344" r:id="rId32"/>
    <p:sldId id="345" r:id="rId33"/>
    <p:sldId id="347" r:id="rId34"/>
    <p:sldId id="348" r:id="rId35"/>
    <p:sldId id="354" r:id="rId36"/>
    <p:sldId id="349" r:id="rId37"/>
    <p:sldId id="355" r:id="rId38"/>
    <p:sldId id="356" r:id="rId39"/>
    <p:sldId id="350" r:id="rId40"/>
    <p:sldId id="327" r:id="rId41"/>
    <p:sldId id="278" r:id="rId42"/>
    <p:sldId id="329" r:id="rId43"/>
    <p:sldId id="328" r:id="rId44"/>
    <p:sldId id="291" r:id="rId45"/>
    <p:sldId id="330" r:id="rId46"/>
    <p:sldId id="279" r:id="rId47"/>
    <p:sldId id="322" r:id="rId48"/>
    <p:sldId id="321" r:id="rId49"/>
    <p:sldId id="280" r:id="rId50"/>
    <p:sldId id="331" r:id="rId51"/>
    <p:sldId id="333" r:id="rId52"/>
    <p:sldId id="292" r:id="rId53"/>
    <p:sldId id="332" r:id="rId54"/>
    <p:sldId id="357" r:id="rId55"/>
    <p:sldId id="358" r:id="rId56"/>
    <p:sldId id="281" r:id="rId57"/>
    <p:sldId id="335" r:id="rId58"/>
    <p:sldId id="293" r:id="rId59"/>
    <p:sldId id="294" r:id="rId60"/>
    <p:sldId id="295" r:id="rId61"/>
    <p:sldId id="296" r:id="rId62"/>
    <p:sldId id="297" r:id="rId63"/>
    <p:sldId id="298" r:id="rId64"/>
    <p:sldId id="337" r:id="rId65"/>
    <p:sldId id="336" r:id="rId66"/>
    <p:sldId id="301" r:id="rId67"/>
    <p:sldId id="302" r:id="rId68"/>
    <p:sldId id="303" r:id="rId69"/>
    <p:sldId id="304" r:id="rId70"/>
    <p:sldId id="284" r:id="rId71"/>
    <p:sldId id="338" r:id="rId72"/>
    <p:sldId id="306" r:id="rId73"/>
    <p:sldId id="307" r:id="rId74"/>
    <p:sldId id="339" r:id="rId75"/>
    <p:sldId id="308" r:id="rId76"/>
    <p:sldId id="309" r:id="rId77"/>
    <p:sldId id="310" r:id="rId78"/>
    <p:sldId id="312" r:id="rId79"/>
    <p:sldId id="288" r:id="rId80"/>
    <p:sldId id="340" r:id="rId81"/>
    <p:sldId id="316" r:id="rId82"/>
    <p:sldId id="313" r:id="rId83"/>
    <p:sldId id="314" r:id="rId84"/>
    <p:sldId id="31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0BB93F-36F1-496D-8F5F-F761FC74E4C2}">
          <p14:sldIdLst>
            <p14:sldId id="256"/>
          </p14:sldIdLst>
        </p14:section>
        <p14:section name="Index" id="{787BD542-54F7-4958-9C20-44518EB80B98}">
          <p14:sldIdLst>
            <p14:sldId id="257"/>
          </p14:sldIdLst>
        </p14:section>
        <p14:section name="Section A" id="{372A951B-9E35-4604-9C41-F3D05DF8705A}">
          <p14:sldIdLst>
            <p14:sldId id="258"/>
          </p14:sldIdLst>
        </p14:section>
        <p14:section name="Untitled Section" id="{34A96B73-5E5B-4EB4-AA94-DA17654ED733}">
          <p14:sldIdLst>
            <p14:sldId id="259"/>
            <p14:sldId id="341"/>
            <p14:sldId id="262"/>
            <p14:sldId id="263"/>
            <p14:sldId id="264"/>
            <p14:sldId id="261"/>
            <p14:sldId id="265"/>
            <p14:sldId id="266"/>
            <p14:sldId id="267"/>
            <p14:sldId id="351"/>
            <p14:sldId id="268"/>
            <p14:sldId id="352"/>
            <p14:sldId id="269"/>
            <p14:sldId id="317"/>
            <p14:sldId id="318"/>
            <p14:sldId id="353"/>
            <p14:sldId id="319"/>
            <p14:sldId id="272"/>
            <p14:sldId id="342"/>
            <p14:sldId id="273"/>
            <p14:sldId id="274"/>
            <p14:sldId id="275"/>
            <p14:sldId id="320"/>
            <p14:sldId id="343"/>
            <p14:sldId id="276"/>
            <p14:sldId id="277"/>
            <p14:sldId id="324"/>
            <p14:sldId id="344"/>
            <p14:sldId id="345"/>
            <p14:sldId id="347"/>
            <p14:sldId id="348"/>
            <p14:sldId id="354"/>
            <p14:sldId id="349"/>
            <p14:sldId id="355"/>
            <p14:sldId id="356"/>
            <p14:sldId id="350"/>
            <p14:sldId id="327"/>
          </p14:sldIdLst>
        </p14:section>
        <p14:section name="Section B" id="{5E193D92-4B89-42C8-816D-0193FF19B5D4}">
          <p14:sldIdLst>
            <p14:sldId id="278"/>
            <p14:sldId id="329"/>
            <p14:sldId id="328"/>
            <p14:sldId id="291"/>
            <p14:sldId id="330"/>
            <p14:sldId id="279"/>
            <p14:sldId id="322"/>
            <p14:sldId id="321"/>
            <p14:sldId id="280"/>
            <p14:sldId id="331"/>
            <p14:sldId id="333"/>
            <p14:sldId id="292"/>
            <p14:sldId id="332"/>
            <p14:sldId id="357"/>
            <p14:sldId id="358"/>
            <p14:sldId id="281"/>
            <p14:sldId id="335"/>
            <p14:sldId id="293"/>
            <p14:sldId id="294"/>
            <p14:sldId id="295"/>
            <p14:sldId id="296"/>
            <p14:sldId id="297"/>
            <p14:sldId id="298"/>
            <p14:sldId id="337"/>
            <p14:sldId id="336"/>
            <p14:sldId id="301"/>
            <p14:sldId id="302"/>
            <p14:sldId id="303"/>
            <p14:sldId id="304"/>
            <p14:sldId id="284"/>
            <p14:sldId id="338"/>
            <p14:sldId id="306"/>
            <p14:sldId id="307"/>
            <p14:sldId id="339"/>
            <p14:sldId id="308"/>
            <p14:sldId id="309"/>
            <p14:sldId id="310"/>
            <p14:sldId id="312"/>
            <p14:sldId id="288"/>
            <p14:sldId id="340"/>
            <p14:sldId id="316"/>
            <p14:sldId id="313"/>
            <p14:sldId id="314"/>
            <p14:sldId id="31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FD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3" autoAdjust="0"/>
    <p:restoredTop sz="94660"/>
  </p:normalViewPr>
  <p:slideViewPr>
    <p:cSldViewPr>
      <p:cViewPr>
        <p:scale>
          <a:sx n="220" d="100"/>
          <a:sy n="220" d="100"/>
        </p:scale>
        <p:origin x="3408" y="33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1B608C-7196-406B-A5F5-4137F554B28E}" type="datetimeFigureOut">
              <a:rPr lang="en-IE" smtClean="0"/>
              <a:t>01/02/2013</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0FDBC-3B59-4EEF-8A46-69AC4EBA27E8}" type="slidenum">
              <a:rPr lang="en-IE" smtClean="0"/>
              <a:t>‹#›</a:t>
            </a:fld>
            <a:endParaRPr lang="en-IE"/>
          </a:p>
        </p:txBody>
      </p:sp>
    </p:spTree>
    <p:extLst>
      <p:ext uri="{BB962C8B-B14F-4D97-AF65-F5344CB8AC3E}">
        <p14:creationId xmlns:p14="http://schemas.microsoft.com/office/powerpoint/2010/main" val="382328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174" y="686202"/>
            <a:ext cx="5041653" cy="3428087"/>
          </a:xfrm>
        </p:spPr>
      </p:sp>
      <p:sp>
        <p:nvSpPr>
          <p:cNvPr id="3" name="Notes Placeholder 2"/>
          <p:cNvSpPr>
            <a:spLocks noGrp="1"/>
          </p:cNvSpPr>
          <p:nvPr>
            <p:ph type="body" idx="1"/>
          </p:nvPr>
        </p:nvSpPr>
        <p:spPr/>
        <p:txBody>
          <a:bodyPr>
            <a:normAutofit/>
          </a:bodyPr>
          <a:lstStyle/>
          <a:p>
            <a:r>
              <a:rPr lang="en-IE" dirty="0" smtClean="0"/>
              <a:t>Constant versus non Constant (variable change)</a:t>
            </a:r>
          </a:p>
          <a:p>
            <a:r>
              <a:rPr lang="en-IE" dirty="0" smtClean="0"/>
              <a:t>Rate of change is the same everywhere for the cylinders whereas the cone is a different story.</a:t>
            </a:r>
          </a:p>
          <a:p>
            <a:r>
              <a:rPr lang="en-IE" dirty="0" smtClean="0"/>
              <a:t>T&amp;L has another real world activity where students could see these ideas:</a:t>
            </a:r>
            <a:r>
              <a:rPr lang="en-IE" baseline="0" dirty="0" smtClean="0"/>
              <a:t> Train</a:t>
            </a:r>
            <a:endParaRPr lang="en-IE" dirty="0"/>
          </a:p>
        </p:txBody>
      </p:sp>
      <p:sp>
        <p:nvSpPr>
          <p:cNvPr id="4" name="Slide Number Placeholder 3"/>
          <p:cNvSpPr>
            <a:spLocks noGrp="1"/>
          </p:cNvSpPr>
          <p:nvPr>
            <p:ph type="sldNum" sz="quarter" idx="10"/>
          </p:nvPr>
        </p:nvSpPr>
        <p:spPr/>
        <p:txBody>
          <a:bodyPr/>
          <a:lstStyle/>
          <a:p>
            <a:fld id="{5F1F5AF0-F34B-4B2B-A1CB-D990850B7E29}" type="slidenum">
              <a:rPr lang="en-IE" smtClean="0"/>
              <a:pPr/>
              <a:t>19</a:t>
            </a:fld>
            <a:endParaRPr lang="en-I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xml"/><Relationship Id="rId7" Type="http://schemas.openxmlformats.org/officeDocument/2006/relationships/slide" Target="../slides/slide12.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0.xml"/><Relationship Id="rId11" Type="http://schemas.openxmlformats.org/officeDocument/2006/relationships/slide" Target="../slides/slide30.xml"/><Relationship Id="rId5" Type="http://schemas.openxmlformats.org/officeDocument/2006/relationships/slide" Target="../slides/slide81.xml"/><Relationship Id="rId10" Type="http://schemas.openxmlformats.org/officeDocument/2006/relationships/slide" Target="../slides/slide26.xml"/><Relationship Id="rId4" Type="http://schemas.openxmlformats.org/officeDocument/2006/relationships/slide" Target="../slides/slide41.xml"/><Relationship Id="rId9" Type="http://schemas.openxmlformats.org/officeDocument/2006/relationships/slide" Target="../slides/slide22.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slide" Target="../slides/slide3.xml"/><Relationship Id="rId7" Type="http://schemas.openxmlformats.org/officeDocument/2006/relationships/slide" Target="../slides/slide46.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41.xml"/><Relationship Id="rId11" Type="http://schemas.openxmlformats.org/officeDocument/2006/relationships/slide" Target="../slides/slide81.xml"/><Relationship Id="rId5" Type="http://schemas.openxmlformats.org/officeDocument/2006/relationships/slide" Target="../slides/slide79.xml"/><Relationship Id="rId10" Type="http://schemas.openxmlformats.org/officeDocument/2006/relationships/slide" Target="../slides/slide71.xml"/><Relationship Id="rId4" Type="http://schemas.openxmlformats.org/officeDocument/2006/relationships/slide" Target="../slides/slide73.xml"/><Relationship Id="rId9" Type="http://schemas.openxmlformats.org/officeDocument/2006/relationships/slide" Target="../slides/slide64.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slide" Target="../slides/slide81.xml"/><Relationship Id="rId4" Type="http://schemas.openxmlformats.org/officeDocument/2006/relationships/slide" Target="../slides/slide4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907B27E1-95C0-4641-B8C7-B7241C9100DB}" type="datetimeFigureOut">
              <a:rPr lang="en-IE" smtClean="0"/>
              <a:t>01/02/2013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C36AEF5-F450-4CF2-BFFF-61DF5A742607}" type="slidenum">
              <a:rPr lang="en-IE" smtClean="0"/>
              <a:t>‹#›</a:t>
            </a:fld>
            <a:endParaRPr lang="en-IE"/>
          </a:p>
        </p:txBody>
      </p:sp>
      <p:grpSp>
        <p:nvGrpSpPr>
          <p:cNvPr id="7" name="Group 6"/>
          <p:cNvGrpSpPr/>
          <p:nvPr userDrawn="1"/>
        </p:nvGrpSpPr>
        <p:grpSpPr>
          <a:xfrm rot="10800000">
            <a:off x="8784512" y="-26601"/>
            <a:ext cx="396000" cy="7056000"/>
            <a:chOff x="-36512" y="13447"/>
            <a:chExt cx="396000" cy="6858000"/>
          </a:xfrm>
        </p:grpSpPr>
        <p:sp>
          <p:nvSpPr>
            <p:cNvPr id="8" name="Rectangle 7"/>
            <p:cNvSpPr/>
            <p:nvPr userDrawn="1"/>
          </p:nvSpPr>
          <p:spPr>
            <a:xfrm>
              <a:off x="-36512" y="88451"/>
              <a:ext cx="396000" cy="6779587"/>
            </a:xfrm>
            <a:prstGeom prst="rect">
              <a:avLst/>
            </a:prstGeom>
            <a:solidFill>
              <a:srgbClr val="FDCC3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8"/>
            <p:cNvSpPr/>
            <p:nvPr userDrawn="1"/>
          </p:nvSpPr>
          <p:spPr>
            <a:xfrm>
              <a:off x="8602" y="13447"/>
              <a:ext cx="337883" cy="6858000"/>
            </a:xfrm>
            <a:custGeom>
              <a:avLst/>
              <a:gdLst>
                <a:gd name="connsiteX0" fmla="*/ 53789 w 53951"/>
                <a:gd name="connsiteY0" fmla="*/ 0 h 6858000"/>
                <a:gd name="connsiteX1" fmla="*/ 0 w 53951"/>
                <a:gd name="connsiteY1" fmla="*/ 3872753 h 6858000"/>
                <a:gd name="connsiteX2" fmla="*/ 53789 w 53951"/>
                <a:gd name="connsiteY2" fmla="*/ 5930153 h 6858000"/>
                <a:gd name="connsiteX3" fmla="*/ 13447 w 539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51" h="6858000">
                  <a:moveTo>
                    <a:pt x="53789" y="0"/>
                  </a:moveTo>
                  <a:cubicBezTo>
                    <a:pt x="26894" y="1442197"/>
                    <a:pt x="0" y="2884394"/>
                    <a:pt x="0" y="3872753"/>
                  </a:cubicBezTo>
                  <a:cubicBezTo>
                    <a:pt x="0" y="4861112"/>
                    <a:pt x="51548" y="5432612"/>
                    <a:pt x="53789" y="5930153"/>
                  </a:cubicBezTo>
                  <a:cubicBezTo>
                    <a:pt x="56030" y="6427694"/>
                    <a:pt x="34738" y="6642847"/>
                    <a:pt x="13447" y="6858000"/>
                  </a:cubicBezTo>
                </a:path>
              </a:pathLst>
            </a:custGeom>
            <a:solidFill>
              <a:srgbClr val="97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3" name="Group 12"/>
          <p:cNvGrpSpPr/>
          <p:nvPr userDrawn="1"/>
        </p:nvGrpSpPr>
        <p:grpSpPr>
          <a:xfrm>
            <a:off x="-49265" y="-118519"/>
            <a:ext cx="396000" cy="7056000"/>
            <a:chOff x="-36512" y="13447"/>
            <a:chExt cx="396000" cy="6858000"/>
          </a:xfrm>
        </p:grpSpPr>
        <p:sp>
          <p:nvSpPr>
            <p:cNvPr id="14" name="Rectangle 13"/>
            <p:cNvSpPr/>
            <p:nvPr userDrawn="1"/>
          </p:nvSpPr>
          <p:spPr>
            <a:xfrm>
              <a:off x="-36512" y="88451"/>
              <a:ext cx="396000" cy="6779587"/>
            </a:xfrm>
            <a:prstGeom prst="rect">
              <a:avLst/>
            </a:prstGeom>
            <a:solidFill>
              <a:srgbClr val="FDCC3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14"/>
            <p:cNvSpPr/>
            <p:nvPr userDrawn="1"/>
          </p:nvSpPr>
          <p:spPr>
            <a:xfrm>
              <a:off x="8602" y="13447"/>
              <a:ext cx="337883" cy="6858000"/>
            </a:xfrm>
            <a:custGeom>
              <a:avLst/>
              <a:gdLst>
                <a:gd name="connsiteX0" fmla="*/ 53789 w 53951"/>
                <a:gd name="connsiteY0" fmla="*/ 0 h 6858000"/>
                <a:gd name="connsiteX1" fmla="*/ 0 w 53951"/>
                <a:gd name="connsiteY1" fmla="*/ 3872753 h 6858000"/>
                <a:gd name="connsiteX2" fmla="*/ 53789 w 53951"/>
                <a:gd name="connsiteY2" fmla="*/ 5930153 h 6858000"/>
                <a:gd name="connsiteX3" fmla="*/ 13447 w 539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51" h="6858000">
                  <a:moveTo>
                    <a:pt x="53789" y="0"/>
                  </a:moveTo>
                  <a:cubicBezTo>
                    <a:pt x="26894" y="1442197"/>
                    <a:pt x="0" y="2884394"/>
                    <a:pt x="0" y="3872753"/>
                  </a:cubicBezTo>
                  <a:cubicBezTo>
                    <a:pt x="0" y="4861112"/>
                    <a:pt x="51548" y="5432612"/>
                    <a:pt x="53789" y="5930153"/>
                  </a:cubicBezTo>
                  <a:cubicBezTo>
                    <a:pt x="56030" y="6427694"/>
                    <a:pt x="34738" y="6642847"/>
                    <a:pt x="13447" y="6858000"/>
                  </a:cubicBezTo>
                </a:path>
              </a:pathLst>
            </a:custGeom>
            <a:solidFill>
              <a:srgbClr val="97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195523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27E1-95C0-4641-B8C7-B7241C9100DB}" type="datetimeFigureOut">
              <a:rPr lang="en-IE" smtClean="0"/>
              <a:t>01/02/2013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270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27E1-95C0-4641-B8C7-B7241C9100DB}" type="datetimeFigureOut">
              <a:rPr lang="en-IE" smtClean="0"/>
              <a:t>01/02/2013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390336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907B27E1-95C0-4641-B8C7-B7241C9100DB}" type="datetimeFigureOut">
              <a:rPr lang="en-IE" smtClean="0"/>
              <a:t>01/02/2013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69351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907B27E1-95C0-4641-B8C7-B7241C9100DB}" type="datetimeFigureOut">
              <a:rPr lang="en-IE" smtClean="0"/>
              <a:t>01/02/2013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267922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907B27E1-95C0-4641-B8C7-B7241C9100DB}" type="datetimeFigureOut">
              <a:rPr lang="en-IE" smtClean="0"/>
              <a:t>01/02/2013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90697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7B27E1-95C0-4641-B8C7-B7241C9100DB}" type="datetimeFigureOut">
              <a:rPr lang="en-IE" smtClean="0"/>
              <a:t>01/02/2013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29163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907B27E1-95C0-4641-B8C7-B7241C9100DB}" type="datetimeFigureOut">
              <a:rPr lang="en-IE" smtClean="0"/>
              <a:t>01/02/2013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115671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907B27E1-95C0-4641-B8C7-B7241C9100DB}" type="datetimeFigureOut">
              <a:rPr lang="en-IE" smtClean="0"/>
              <a:t>01/02/2013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358859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normAutofit/>
          </a:bodyPr>
          <a:lstStyle>
            <a:lvl1pPr>
              <a:defRPr sz="4000" b="1">
                <a:solidFill>
                  <a:srgbClr val="990033"/>
                </a:solidFill>
              </a:defRPr>
            </a:lvl1pPr>
          </a:lstStyle>
          <a:p>
            <a:r>
              <a:rPr lang="en-US" dirty="0" smtClean="0"/>
              <a:t>Click to edit Master title style</a:t>
            </a:r>
            <a:endParaRPr lang="en-IE" dirty="0"/>
          </a:p>
        </p:txBody>
      </p:sp>
      <p:sp>
        <p:nvSpPr>
          <p:cNvPr id="3" name="Date Placeholder 2"/>
          <p:cNvSpPr>
            <a:spLocks noGrp="1"/>
          </p:cNvSpPr>
          <p:nvPr>
            <p:ph type="dt" sz="half" idx="10"/>
          </p:nvPr>
        </p:nvSpPr>
        <p:spPr/>
        <p:txBody>
          <a:bodyPr/>
          <a:lstStyle/>
          <a:p>
            <a:fld id="{907B27E1-95C0-4641-B8C7-B7241C9100DB}" type="datetimeFigureOut">
              <a:rPr lang="en-IE" smtClean="0"/>
              <a:t>01/02/2013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C36AEF5-F450-4CF2-BFFF-61DF5A742607}" type="slidenum">
              <a:rPr lang="en-IE" smtClean="0"/>
              <a:t>‹#›</a:t>
            </a:fld>
            <a:endParaRPr lang="en-IE"/>
          </a:p>
        </p:txBody>
      </p:sp>
      <p:sp>
        <p:nvSpPr>
          <p:cNvPr id="6" name="Rounded Rectangle 5">
            <a:hlinkClick r:id="rId2" action="ppaction://hlinksldjump"/>
          </p:cNvPr>
          <p:cNvSpPr/>
          <p:nvPr userDrawn="1"/>
        </p:nvSpPr>
        <p:spPr>
          <a:xfrm>
            <a:off x="-72664" y="143414"/>
            <a:ext cx="360000" cy="82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Index</a:t>
            </a:r>
            <a:endParaRPr lang="en-IE" dirty="0"/>
          </a:p>
        </p:txBody>
      </p:sp>
      <p:sp>
        <p:nvSpPr>
          <p:cNvPr id="7" name="Rounded Rectangle 6">
            <a:hlinkClick r:id="rId3" action="ppaction://hlinksldjump"/>
          </p:cNvPr>
          <p:cNvSpPr/>
          <p:nvPr userDrawn="1"/>
        </p:nvSpPr>
        <p:spPr>
          <a:xfrm>
            <a:off x="-72664" y="969902"/>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1</a:t>
            </a:r>
            <a:endParaRPr lang="en-IE" dirty="0"/>
          </a:p>
        </p:txBody>
      </p:sp>
      <p:sp>
        <p:nvSpPr>
          <p:cNvPr id="8" name="Rounded Rectangle 7">
            <a:hlinkClick r:id="rId4" action="ppaction://hlinksldjump"/>
          </p:cNvPr>
          <p:cNvSpPr/>
          <p:nvPr userDrawn="1"/>
        </p:nvSpPr>
        <p:spPr>
          <a:xfrm>
            <a:off x="-72664" y="5301280"/>
            <a:ext cx="360000" cy="64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Sec </a:t>
            </a:r>
            <a:r>
              <a:rPr lang="en-IE" baseline="0" dirty="0" smtClean="0"/>
              <a:t>B</a:t>
            </a:r>
            <a:endParaRPr lang="en-IE" dirty="0"/>
          </a:p>
        </p:txBody>
      </p:sp>
      <p:sp>
        <p:nvSpPr>
          <p:cNvPr id="9" name="Rounded Rectangle 8">
            <a:hlinkClick r:id="rId5" action="ppaction://hlinksldjump"/>
          </p:cNvPr>
          <p:cNvSpPr/>
          <p:nvPr userDrawn="1"/>
        </p:nvSpPr>
        <p:spPr>
          <a:xfrm>
            <a:off x="-72664" y="5966302"/>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App</a:t>
            </a:r>
            <a:endParaRPr lang="en-IE" dirty="0"/>
          </a:p>
        </p:txBody>
      </p:sp>
      <p:sp>
        <p:nvSpPr>
          <p:cNvPr id="10" name="Rounded Rectangle 9">
            <a:hlinkClick r:id="rId6" action="ppaction://hlinksldjump"/>
          </p:cNvPr>
          <p:cNvSpPr/>
          <p:nvPr userDrawn="1"/>
        </p:nvSpPr>
        <p:spPr>
          <a:xfrm>
            <a:off x="-72664" y="1585888"/>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2</a:t>
            </a:r>
            <a:endParaRPr lang="en-IE" dirty="0"/>
          </a:p>
        </p:txBody>
      </p:sp>
      <p:sp>
        <p:nvSpPr>
          <p:cNvPr id="11" name="Rounded Rectangle 10">
            <a:hlinkClick r:id="rId7" action="ppaction://hlinksldjump"/>
          </p:cNvPr>
          <p:cNvSpPr/>
          <p:nvPr userDrawn="1"/>
        </p:nvSpPr>
        <p:spPr>
          <a:xfrm>
            <a:off x="-72664" y="2202055"/>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3</a:t>
            </a:r>
            <a:endParaRPr lang="en-IE" dirty="0"/>
          </a:p>
        </p:txBody>
      </p:sp>
      <p:sp>
        <p:nvSpPr>
          <p:cNvPr id="12" name="Rounded Rectangle 11">
            <a:hlinkClick r:id="rId8" action="ppaction://hlinksldjump"/>
          </p:cNvPr>
          <p:cNvSpPr/>
          <p:nvPr userDrawn="1"/>
        </p:nvSpPr>
        <p:spPr>
          <a:xfrm>
            <a:off x="-72664" y="2817136"/>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4</a:t>
            </a:r>
            <a:endParaRPr lang="en-IE" dirty="0"/>
          </a:p>
        </p:txBody>
      </p:sp>
      <p:sp>
        <p:nvSpPr>
          <p:cNvPr id="13" name="Rounded Rectangle 12">
            <a:hlinkClick r:id="rId9" action="ppaction://hlinksldjump"/>
          </p:cNvPr>
          <p:cNvSpPr/>
          <p:nvPr userDrawn="1"/>
        </p:nvSpPr>
        <p:spPr>
          <a:xfrm>
            <a:off x="-74817" y="3429136"/>
            <a:ext cx="362153"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5</a:t>
            </a:r>
            <a:endParaRPr lang="en-IE" dirty="0"/>
          </a:p>
        </p:txBody>
      </p:sp>
      <p:sp>
        <p:nvSpPr>
          <p:cNvPr id="14" name="Rounded Rectangle 13">
            <a:hlinkClick r:id="rId10" action="ppaction://hlinksldjump"/>
          </p:cNvPr>
          <p:cNvSpPr/>
          <p:nvPr userDrawn="1"/>
        </p:nvSpPr>
        <p:spPr>
          <a:xfrm>
            <a:off x="-72664" y="4041136"/>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6</a:t>
            </a:r>
            <a:endParaRPr lang="en-IE" dirty="0"/>
          </a:p>
        </p:txBody>
      </p:sp>
      <p:sp>
        <p:nvSpPr>
          <p:cNvPr id="15" name="Rounded Rectangle 14">
            <a:hlinkClick r:id="rId11" action="ppaction://hlinksldjump"/>
          </p:cNvPr>
          <p:cNvSpPr/>
          <p:nvPr userDrawn="1"/>
        </p:nvSpPr>
        <p:spPr>
          <a:xfrm>
            <a:off x="-72664" y="4673442"/>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Birds</a:t>
            </a:r>
            <a:endParaRPr lang="en-IE" dirty="0"/>
          </a:p>
        </p:txBody>
      </p:sp>
    </p:spTree>
    <p:extLst>
      <p:ext uri="{BB962C8B-B14F-4D97-AF65-F5344CB8AC3E}">
        <p14:creationId xmlns:p14="http://schemas.microsoft.com/office/powerpoint/2010/main" val="15734684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normAutofit/>
          </a:bodyPr>
          <a:lstStyle>
            <a:lvl1pPr>
              <a:defRPr sz="4000" b="1">
                <a:solidFill>
                  <a:srgbClr val="990033"/>
                </a:solidFill>
              </a:defRPr>
            </a:lvl1pPr>
          </a:lstStyle>
          <a:p>
            <a:r>
              <a:rPr lang="en-US" dirty="0" smtClean="0"/>
              <a:t>Click to edit Master title style</a:t>
            </a:r>
            <a:endParaRPr lang="en-IE" dirty="0"/>
          </a:p>
        </p:txBody>
      </p:sp>
      <p:sp>
        <p:nvSpPr>
          <p:cNvPr id="3" name="Date Placeholder 2"/>
          <p:cNvSpPr>
            <a:spLocks noGrp="1"/>
          </p:cNvSpPr>
          <p:nvPr>
            <p:ph type="dt" sz="half" idx="10"/>
          </p:nvPr>
        </p:nvSpPr>
        <p:spPr/>
        <p:txBody>
          <a:bodyPr/>
          <a:lstStyle/>
          <a:p>
            <a:fld id="{907B27E1-95C0-4641-B8C7-B7241C9100DB}" type="datetimeFigureOut">
              <a:rPr lang="en-IE" smtClean="0"/>
              <a:t>01/02/2013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C36AEF5-F450-4CF2-BFFF-61DF5A742607}" type="slidenum">
              <a:rPr lang="en-IE" smtClean="0"/>
              <a:t>‹#›</a:t>
            </a:fld>
            <a:endParaRPr lang="en-IE"/>
          </a:p>
        </p:txBody>
      </p:sp>
      <p:sp>
        <p:nvSpPr>
          <p:cNvPr id="6" name="Rounded Rectangle 5">
            <a:hlinkClick r:id="rId2" action="ppaction://hlinksldjump"/>
          </p:cNvPr>
          <p:cNvSpPr/>
          <p:nvPr userDrawn="1"/>
        </p:nvSpPr>
        <p:spPr>
          <a:xfrm>
            <a:off x="-70816" y="157108"/>
            <a:ext cx="360000" cy="82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Index</a:t>
            </a:r>
            <a:endParaRPr lang="en-IE" dirty="0"/>
          </a:p>
        </p:txBody>
      </p:sp>
      <p:sp>
        <p:nvSpPr>
          <p:cNvPr id="7" name="Rounded Rectangle 6">
            <a:hlinkClick r:id="rId3" action="ppaction://hlinksldjump"/>
          </p:cNvPr>
          <p:cNvSpPr/>
          <p:nvPr userDrawn="1"/>
        </p:nvSpPr>
        <p:spPr>
          <a:xfrm>
            <a:off x="-70816" y="991299"/>
            <a:ext cx="360000" cy="64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Sec</a:t>
            </a:r>
            <a:r>
              <a:rPr lang="en-IE" baseline="0" dirty="0" smtClean="0"/>
              <a:t> A</a:t>
            </a:r>
            <a:endParaRPr lang="en-IE" dirty="0"/>
          </a:p>
        </p:txBody>
      </p:sp>
      <p:sp>
        <p:nvSpPr>
          <p:cNvPr id="8" name="Rounded Rectangle 7">
            <a:hlinkClick r:id="rId4" action="ppaction://hlinksldjump"/>
          </p:cNvPr>
          <p:cNvSpPr/>
          <p:nvPr userDrawn="1"/>
        </p:nvSpPr>
        <p:spPr>
          <a:xfrm>
            <a:off x="-70816" y="4715303"/>
            <a:ext cx="360000" cy="64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6</a:t>
            </a:r>
            <a:endParaRPr lang="en-IE" dirty="0"/>
          </a:p>
        </p:txBody>
      </p:sp>
      <p:sp>
        <p:nvSpPr>
          <p:cNvPr id="9" name="Rounded Rectangle 8">
            <a:hlinkClick r:id="rId5" action="ppaction://hlinksldjump"/>
          </p:cNvPr>
          <p:cNvSpPr/>
          <p:nvPr userDrawn="1"/>
        </p:nvSpPr>
        <p:spPr>
          <a:xfrm>
            <a:off x="-70816" y="5386868"/>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Act 7</a:t>
            </a:r>
            <a:endParaRPr lang="en-IE" dirty="0"/>
          </a:p>
        </p:txBody>
      </p:sp>
      <p:sp>
        <p:nvSpPr>
          <p:cNvPr id="10" name="Rounded Rectangle 9">
            <a:hlinkClick r:id="rId6" action="ppaction://hlinksldjump"/>
          </p:cNvPr>
          <p:cNvSpPr/>
          <p:nvPr userDrawn="1"/>
        </p:nvSpPr>
        <p:spPr>
          <a:xfrm>
            <a:off x="-70816" y="1644766"/>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1</a:t>
            </a:r>
            <a:endParaRPr lang="en-IE" dirty="0"/>
          </a:p>
        </p:txBody>
      </p:sp>
      <p:sp>
        <p:nvSpPr>
          <p:cNvPr id="11" name="Rounded Rectangle 10">
            <a:hlinkClick r:id="rId7" action="ppaction://hlinksldjump"/>
          </p:cNvPr>
          <p:cNvSpPr/>
          <p:nvPr userDrawn="1"/>
        </p:nvSpPr>
        <p:spPr>
          <a:xfrm>
            <a:off x="-70816" y="2260933"/>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2</a:t>
            </a:r>
            <a:endParaRPr lang="en-IE" dirty="0"/>
          </a:p>
        </p:txBody>
      </p:sp>
      <p:sp>
        <p:nvSpPr>
          <p:cNvPr id="12" name="Rounded Rectangle 11">
            <a:hlinkClick r:id="rId8" action="ppaction://hlinksldjump"/>
          </p:cNvPr>
          <p:cNvSpPr/>
          <p:nvPr userDrawn="1"/>
        </p:nvSpPr>
        <p:spPr>
          <a:xfrm>
            <a:off x="-70816" y="2876014"/>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3</a:t>
            </a:r>
            <a:endParaRPr lang="en-IE" dirty="0"/>
          </a:p>
        </p:txBody>
      </p:sp>
      <p:sp>
        <p:nvSpPr>
          <p:cNvPr id="13" name="Rounded Rectangle 12">
            <a:hlinkClick r:id="rId9" action="ppaction://hlinksldjump"/>
          </p:cNvPr>
          <p:cNvSpPr/>
          <p:nvPr userDrawn="1"/>
        </p:nvSpPr>
        <p:spPr>
          <a:xfrm>
            <a:off x="-72969" y="3488014"/>
            <a:ext cx="362153"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4</a:t>
            </a:r>
            <a:endParaRPr lang="en-IE" dirty="0"/>
          </a:p>
        </p:txBody>
      </p:sp>
      <p:sp>
        <p:nvSpPr>
          <p:cNvPr id="14" name="Rounded Rectangle 13">
            <a:hlinkClick r:id="rId10" action="ppaction://hlinksldjump"/>
          </p:cNvPr>
          <p:cNvSpPr/>
          <p:nvPr userDrawn="1"/>
        </p:nvSpPr>
        <p:spPr>
          <a:xfrm>
            <a:off x="-70816" y="4100014"/>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t>Act 5</a:t>
            </a:r>
            <a:endParaRPr lang="en-IE" dirty="0"/>
          </a:p>
        </p:txBody>
      </p:sp>
      <p:sp>
        <p:nvSpPr>
          <p:cNvPr id="15" name="Rounded Rectangle 14">
            <a:hlinkClick r:id="rId11" action="ppaction://hlinksldjump"/>
          </p:cNvPr>
          <p:cNvSpPr/>
          <p:nvPr userDrawn="1"/>
        </p:nvSpPr>
        <p:spPr>
          <a:xfrm>
            <a:off x="-70816" y="6008294"/>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App</a:t>
            </a:r>
            <a:endParaRPr lang="en-IE" dirty="0"/>
          </a:p>
        </p:txBody>
      </p:sp>
    </p:spTree>
    <p:extLst>
      <p:ext uri="{BB962C8B-B14F-4D97-AF65-F5344CB8AC3E}">
        <p14:creationId xmlns:p14="http://schemas.microsoft.com/office/powerpoint/2010/main" val="2247596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normAutofit/>
          </a:bodyPr>
          <a:lstStyle>
            <a:lvl1pPr>
              <a:defRPr sz="4000" b="1">
                <a:solidFill>
                  <a:srgbClr val="990033"/>
                </a:solidFill>
              </a:defRPr>
            </a:lvl1pPr>
          </a:lstStyle>
          <a:p>
            <a:r>
              <a:rPr lang="en-US" dirty="0" smtClean="0"/>
              <a:t>Click to edit Master title style</a:t>
            </a:r>
            <a:endParaRPr lang="en-IE" dirty="0"/>
          </a:p>
        </p:txBody>
      </p:sp>
      <p:sp>
        <p:nvSpPr>
          <p:cNvPr id="3" name="Date Placeholder 2"/>
          <p:cNvSpPr>
            <a:spLocks noGrp="1"/>
          </p:cNvSpPr>
          <p:nvPr>
            <p:ph type="dt" sz="half" idx="10"/>
          </p:nvPr>
        </p:nvSpPr>
        <p:spPr/>
        <p:txBody>
          <a:bodyPr/>
          <a:lstStyle/>
          <a:p>
            <a:fld id="{907B27E1-95C0-4641-B8C7-B7241C9100DB}" type="datetimeFigureOut">
              <a:rPr lang="en-IE" smtClean="0"/>
              <a:t>01/02/2013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C36AEF5-F450-4CF2-BFFF-61DF5A742607}" type="slidenum">
              <a:rPr lang="en-IE" smtClean="0"/>
              <a:t>‹#›</a:t>
            </a:fld>
            <a:endParaRPr lang="en-IE"/>
          </a:p>
        </p:txBody>
      </p:sp>
      <p:sp>
        <p:nvSpPr>
          <p:cNvPr id="6" name="Rounded Rectangle 5">
            <a:hlinkClick r:id="rId2" action="ppaction://hlinksldjump"/>
          </p:cNvPr>
          <p:cNvSpPr/>
          <p:nvPr userDrawn="1"/>
        </p:nvSpPr>
        <p:spPr>
          <a:xfrm>
            <a:off x="-68004" y="144301"/>
            <a:ext cx="360000" cy="118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Index</a:t>
            </a:r>
            <a:endParaRPr lang="en-IE" dirty="0"/>
          </a:p>
        </p:txBody>
      </p:sp>
      <p:sp>
        <p:nvSpPr>
          <p:cNvPr id="7" name="Rounded Rectangle 6">
            <a:hlinkClick r:id="rId3" action="ppaction://hlinksldjump"/>
          </p:cNvPr>
          <p:cNvSpPr/>
          <p:nvPr userDrawn="1"/>
        </p:nvSpPr>
        <p:spPr>
          <a:xfrm>
            <a:off x="-68004" y="1340768"/>
            <a:ext cx="360000" cy="118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Section</a:t>
            </a:r>
            <a:r>
              <a:rPr lang="en-IE" baseline="0" dirty="0" smtClean="0"/>
              <a:t> A</a:t>
            </a:r>
            <a:endParaRPr lang="en-IE" dirty="0"/>
          </a:p>
        </p:txBody>
      </p:sp>
      <p:sp>
        <p:nvSpPr>
          <p:cNvPr id="8" name="Rounded Rectangle 7">
            <a:hlinkClick r:id="rId4" action="ppaction://hlinksldjump"/>
          </p:cNvPr>
          <p:cNvSpPr/>
          <p:nvPr userDrawn="1"/>
        </p:nvSpPr>
        <p:spPr>
          <a:xfrm>
            <a:off x="-68004" y="2537499"/>
            <a:ext cx="360000" cy="118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Section</a:t>
            </a:r>
            <a:r>
              <a:rPr lang="en-IE" baseline="0" dirty="0" smtClean="0"/>
              <a:t> B</a:t>
            </a:r>
            <a:endParaRPr lang="en-IE" dirty="0"/>
          </a:p>
        </p:txBody>
      </p:sp>
      <p:sp>
        <p:nvSpPr>
          <p:cNvPr id="9" name="Rounded Rectangle 8">
            <a:hlinkClick r:id="rId5" action="ppaction://hlinksldjump"/>
          </p:cNvPr>
          <p:cNvSpPr/>
          <p:nvPr userDrawn="1"/>
        </p:nvSpPr>
        <p:spPr>
          <a:xfrm>
            <a:off x="-68004" y="3733966"/>
            <a:ext cx="360000" cy="118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t>Appendix</a:t>
            </a:r>
            <a:endParaRPr lang="en-IE" dirty="0"/>
          </a:p>
        </p:txBody>
      </p:sp>
    </p:spTree>
    <p:extLst>
      <p:ext uri="{BB962C8B-B14F-4D97-AF65-F5344CB8AC3E}">
        <p14:creationId xmlns:p14="http://schemas.microsoft.com/office/powerpoint/2010/main" val="20751637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B27E1-95C0-4641-B8C7-B7241C9100DB}" type="datetimeFigureOut">
              <a:rPr lang="en-IE" smtClean="0"/>
              <a:t>01/02/2013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7C36AEF5-F450-4CF2-BFFF-61DF5A742607}" type="slidenum">
              <a:rPr lang="en-IE" smtClean="0"/>
              <a:t>‹#›</a:t>
            </a:fld>
            <a:endParaRPr lang="en-IE"/>
          </a:p>
        </p:txBody>
      </p:sp>
    </p:spTree>
    <p:extLst>
      <p:ext uri="{BB962C8B-B14F-4D97-AF65-F5344CB8AC3E}">
        <p14:creationId xmlns:p14="http://schemas.microsoft.com/office/powerpoint/2010/main" val="194381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B27E1-95C0-4641-B8C7-B7241C9100DB}" type="datetimeFigureOut">
              <a:rPr lang="en-IE" smtClean="0"/>
              <a:t>01/02/2013</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6AEF5-F450-4CF2-BFFF-61DF5A742607}" type="slidenum">
              <a:rPr lang="en-IE" smtClean="0"/>
              <a:t>‹#›</a:t>
            </a:fld>
            <a:endParaRPr lang="en-IE"/>
          </a:p>
        </p:txBody>
      </p:sp>
      <p:grpSp>
        <p:nvGrpSpPr>
          <p:cNvPr id="7" name="Group 6"/>
          <p:cNvGrpSpPr/>
          <p:nvPr userDrawn="1"/>
        </p:nvGrpSpPr>
        <p:grpSpPr>
          <a:xfrm rot="10800000">
            <a:off x="8784512" y="-26601"/>
            <a:ext cx="396000" cy="7056000"/>
            <a:chOff x="-36512" y="13447"/>
            <a:chExt cx="396000" cy="6858000"/>
          </a:xfrm>
        </p:grpSpPr>
        <p:sp>
          <p:nvSpPr>
            <p:cNvPr id="8" name="Rectangle 7"/>
            <p:cNvSpPr/>
            <p:nvPr userDrawn="1"/>
          </p:nvSpPr>
          <p:spPr>
            <a:xfrm>
              <a:off x="-36512" y="88451"/>
              <a:ext cx="396000" cy="6779587"/>
            </a:xfrm>
            <a:prstGeom prst="rect">
              <a:avLst/>
            </a:prstGeom>
            <a:solidFill>
              <a:srgbClr val="FDCC3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8"/>
            <p:cNvSpPr/>
            <p:nvPr userDrawn="1"/>
          </p:nvSpPr>
          <p:spPr>
            <a:xfrm>
              <a:off x="8602" y="13447"/>
              <a:ext cx="337883" cy="6858000"/>
            </a:xfrm>
            <a:custGeom>
              <a:avLst/>
              <a:gdLst>
                <a:gd name="connsiteX0" fmla="*/ 53789 w 53951"/>
                <a:gd name="connsiteY0" fmla="*/ 0 h 6858000"/>
                <a:gd name="connsiteX1" fmla="*/ 0 w 53951"/>
                <a:gd name="connsiteY1" fmla="*/ 3872753 h 6858000"/>
                <a:gd name="connsiteX2" fmla="*/ 53789 w 53951"/>
                <a:gd name="connsiteY2" fmla="*/ 5930153 h 6858000"/>
                <a:gd name="connsiteX3" fmla="*/ 13447 w 539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51" h="6858000">
                  <a:moveTo>
                    <a:pt x="53789" y="0"/>
                  </a:moveTo>
                  <a:cubicBezTo>
                    <a:pt x="26894" y="1442197"/>
                    <a:pt x="0" y="2884394"/>
                    <a:pt x="0" y="3872753"/>
                  </a:cubicBezTo>
                  <a:cubicBezTo>
                    <a:pt x="0" y="4861112"/>
                    <a:pt x="51548" y="5432612"/>
                    <a:pt x="53789" y="5930153"/>
                  </a:cubicBezTo>
                  <a:cubicBezTo>
                    <a:pt x="56030" y="6427694"/>
                    <a:pt x="34738" y="6642847"/>
                    <a:pt x="13447" y="6858000"/>
                  </a:cubicBezTo>
                </a:path>
              </a:pathLst>
            </a:custGeom>
            <a:solidFill>
              <a:srgbClr val="97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0" name="Group 9"/>
          <p:cNvGrpSpPr/>
          <p:nvPr userDrawn="1"/>
        </p:nvGrpSpPr>
        <p:grpSpPr>
          <a:xfrm>
            <a:off x="-49265" y="-118519"/>
            <a:ext cx="396000" cy="7056000"/>
            <a:chOff x="-36512" y="13447"/>
            <a:chExt cx="396000" cy="6858000"/>
          </a:xfrm>
        </p:grpSpPr>
        <p:sp>
          <p:nvSpPr>
            <p:cNvPr id="11" name="Rectangle 10"/>
            <p:cNvSpPr/>
            <p:nvPr userDrawn="1"/>
          </p:nvSpPr>
          <p:spPr>
            <a:xfrm>
              <a:off x="-36512" y="88451"/>
              <a:ext cx="396000" cy="6779587"/>
            </a:xfrm>
            <a:prstGeom prst="rect">
              <a:avLst/>
            </a:prstGeom>
            <a:solidFill>
              <a:srgbClr val="FDCC3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11"/>
            <p:cNvSpPr/>
            <p:nvPr userDrawn="1"/>
          </p:nvSpPr>
          <p:spPr>
            <a:xfrm>
              <a:off x="8602" y="13447"/>
              <a:ext cx="337883" cy="6858000"/>
            </a:xfrm>
            <a:custGeom>
              <a:avLst/>
              <a:gdLst>
                <a:gd name="connsiteX0" fmla="*/ 53789 w 53951"/>
                <a:gd name="connsiteY0" fmla="*/ 0 h 6858000"/>
                <a:gd name="connsiteX1" fmla="*/ 0 w 53951"/>
                <a:gd name="connsiteY1" fmla="*/ 3872753 h 6858000"/>
                <a:gd name="connsiteX2" fmla="*/ 53789 w 53951"/>
                <a:gd name="connsiteY2" fmla="*/ 5930153 h 6858000"/>
                <a:gd name="connsiteX3" fmla="*/ 13447 w 539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951" h="6858000">
                  <a:moveTo>
                    <a:pt x="53789" y="0"/>
                  </a:moveTo>
                  <a:cubicBezTo>
                    <a:pt x="26894" y="1442197"/>
                    <a:pt x="0" y="2884394"/>
                    <a:pt x="0" y="3872753"/>
                  </a:cubicBezTo>
                  <a:cubicBezTo>
                    <a:pt x="0" y="4861112"/>
                    <a:pt x="51548" y="5432612"/>
                    <a:pt x="53789" y="5930153"/>
                  </a:cubicBezTo>
                  <a:cubicBezTo>
                    <a:pt x="56030" y="6427694"/>
                    <a:pt x="34738" y="6642847"/>
                    <a:pt x="13447" y="6858000"/>
                  </a:cubicBezTo>
                </a:path>
              </a:pathLst>
            </a:custGeom>
            <a:solidFill>
              <a:srgbClr val="97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1865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60" r:id="rId8"/>
    <p:sldLayoutId id="2147483655"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0.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sain%20Bolt%20beats%20Gay%20and%20sets%20new%20Record%20-%20from%20Universal%20Sports%20-%20YouTube.flv"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4.jpeg"/><Relationship Id="rId4" Type="http://schemas.openxmlformats.org/officeDocument/2006/relationships/image" Target="../media/image48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Angry-Birds-and-Calculus-position-corrected.ggb" TargetMode="Externa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Angry-Birds-and-Calculus-position-corrected.ggb" TargetMode="Externa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Angry-Birds-and-Calculus-position-corrected.ggb" TargetMode="Externa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540.png"/><Relationship Id="rId3" Type="http://schemas.openxmlformats.org/officeDocument/2006/relationships/image" Target="../media/image52.png"/><Relationship Id="rId7" Type="http://schemas.openxmlformats.org/officeDocument/2006/relationships/image" Target="../media/image480.png"/><Relationship Id="rId12" Type="http://schemas.openxmlformats.org/officeDocument/2006/relationships/image" Target="../media/image530.png"/><Relationship Id="rId2" Type="http://schemas.openxmlformats.org/officeDocument/2006/relationships/hyperlink" Target="Angry-Birds-and-Calculus-position-corrected.ggb" TargetMode="External"/><Relationship Id="rId1" Type="http://schemas.openxmlformats.org/officeDocument/2006/relationships/slideLayout" Target="../slideLayouts/slideLayout6.xml"/><Relationship Id="rId6" Type="http://schemas.openxmlformats.org/officeDocument/2006/relationships/image" Target="../media/image470.png"/><Relationship Id="rId11" Type="http://schemas.openxmlformats.org/officeDocument/2006/relationships/image" Target="../media/image521.png"/><Relationship Id="rId5" Type="http://schemas.openxmlformats.org/officeDocument/2006/relationships/image" Target="../media/image461.png"/><Relationship Id="rId15" Type="http://schemas.openxmlformats.org/officeDocument/2006/relationships/image" Target="../media/image56.png"/><Relationship Id="rId10" Type="http://schemas.openxmlformats.org/officeDocument/2006/relationships/image" Target="../media/image510.png"/><Relationship Id="rId4" Type="http://schemas.openxmlformats.org/officeDocument/2006/relationships/image" Target="../media/image54.png"/><Relationship Id="rId9" Type="http://schemas.openxmlformats.org/officeDocument/2006/relationships/image" Target="../media/image500.png"/><Relationship Id="rId1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7" Type="http://schemas.openxmlformats.org/officeDocument/2006/relationships/image" Target="../media/image521.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561.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7" Type="http://schemas.openxmlformats.org/officeDocument/2006/relationships/image" Target="../media/image521.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561.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7.png"/><Relationship Id="rId10" Type="http://schemas.openxmlformats.org/officeDocument/2006/relationships/image" Target="../media/image65.png"/><Relationship Id="rId4" Type="http://schemas.openxmlformats.org/officeDocument/2006/relationships/image" Target="../media/image610.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7.png"/><Relationship Id="rId10" Type="http://schemas.openxmlformats.org/officeDocument/2006/relationships/image" Target="../media/image65.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7.png"/><Relationship Id="rId10" Type="http://schemas.openxmlformats.org/officeDocument/2006/relationships/image" Target="../media/image65.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80.png"/><Relationship Id="rId7" Type="http://schemas.openxmlformats.org/officeDocument/2006/relationships/image" Target="../media/image670.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7.png"/><Relationship Id="rId10" Type="http://schemas.openxmlformats.org/officeDocument/2006/relationships/image" Target="../media/image70.png"/><Relationship Id="rId4" Type="http://schemas.openxmlformats.org/officeDocument/2006/relationships/image" Target="../media/image661.png"/><Relationship Id="rId9" Type="http://schemas.openxmlformats.org/officeDocument/2006/relationships/image" Target="../media/image69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630.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640.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71.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6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6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60.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61.png"/><Relationship Id="rId7" Type="http://schemas.openxmlformats.org/officeDocument/2006/relationships/image" Target="../media/image1000.png"/><Relationship Id="rId2" Type="http://schemas.openxmlformats.org/officeDocument/2006/relationships/image" Target="../media/image460.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46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20.png"/><Relationship Id="rId7"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0.png"/></Relationships>
</file>

<file path=ppt/slides/_rels/slide6.xml.rels><?xml version="1.0" encoding="UTF-8" standalone="yes"?>
<Relationships xmlns="http://schemas.openxmlformats.org/package/2006/relationships"><Relationship Id="rId3" Type="http://schemas.openxmlformats.org/officeDocument/2006/relationships/image" Target="../media/image111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60.png"/><Relationship Id="rId7"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600.png"/><Relationship Id="rId7"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650.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650.pn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0.pn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10.pn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6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30.png"/><Relationship Id="rId7"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750.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7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0.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140.png"/></Relationships>
</file>

<file path=ppt/slides/_rels/slide74.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210.png"/></Relationships>
</file>

<file path=ppt/slides/_rels/slide75.xml.rels><?xml version="1.0" encoding="UTF-8" standalone="yes"?>
<Relationships xmlns="http://schemas.openxmlformats.org/package/2006/relationships"><Relationship Id="rId8" Type="http://schemas.openxmlformats.org/officeDocument/2006/relationships/image" Target="../media/image143.png"/><Relationship Id="rId7"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0.png"/><Relationship Id="rId4" Type="http://schemas.openxmlformats.org/officeDocument/2006/relationships/image" Target="../media/image840.png"/><Relationship Id="rId9" Type="http://schemas.openxmlformats.org/officeDocument/2006/relationships/image" Target="../media/image144.png"/></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80.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8"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930.png"/></Relationships>
</file>

<file path=ppt/slides/_rels/slide78.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940.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200.png"/></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E"/>
          </a:p>
        </p:txBody>
      </p:sp>
      <p:sp>
        <p:nvSpPr>
          <p:cNvPr id="3" name="Subtitle 2"/>
          <p:cNvSpPr>
            <a:spLocks noGrp="1"/>
          </p:cNvSpPr>
          <p:nvPr>
            <p:ph type="subTitle" idx="1"/>
          </p:nvPr>
        </p:nvSpPr>
        <p:spPr/>
        <p:txBody>
          <a:bodyPr/>
          <a:lstStyle/>
          <a:p>
            <a:endParaRPr lang="en-IE"/>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641" y="315000"/>
            <a:ext cx="4572719" cy="62280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32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632073"/>
            <a:ext cx="8424936" cy="5016758"/>
          </a:xfrm>
          <a:prstGeom prst="rect">
            <a:avLst/>
          </a:prstGeom>
        </p:spPr>
        <p:txBody>
          <a:bodyPr wrap="square">
            <a:spAutoFit/>
          </a:bodyPr>
          <a:lstStyle/>
          <a:p>
            <a:r>
              <a:rPr lang="en-IE" sz="2000" dirty="0" smtClean="0">
                <a:solidFill>
                  <a:srgbClr val="990033"/>
                </a:solidFill>
              </a:rPr>
              <a:t>Now, let’s look at some of the vocabulary we use to describe rates of change.  </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Looking at the graph above, discuss in groups how the depth of water changes with time as Isabelle takes her bath.</a:t>
            </a:r>
          </a:p>
          <a:p>
            <a:r>
              <a:rPr lang="en-IE" sz="2000" dirty="0" smtClean="0">
                <a:solidFill>
                  <a:srgbClr val="990033"/>
                </a:solidFill>
              </a:rPr>
              <a:t>Create a word bank of terms that were used during your discussion.</a:t>
            </a:r>
            <a:endParaRPr lang="en-IE" sz="2000" dirty="0">
              <a:solidFill>
                <a:srgbClr val="990033"/>
              </a:solidFill>
            </a:endParaRPr>
          </a:p>
        </p:txBody>
      </p:sp>
      <p:sp>
        <p:nvSpPr>
          <p:cNvPr id="2" name="Title 1"/>
          <p:cNvSpPr>
            <a:spLocks noGrp="1"/>
          </p:cNvSpPr>
          <p:nvPr>
            <p:ph type="title"/>
          </p:nvPr>
        </p:nvSpPr>
        <p:spPr/>
        <p:txBody>
          <a:bodyPr/>
          <a:lstStyle/>
          <a:p>
            <a:r>
              <a:rPr lang="en-IE" dirty="0" smtClean="0"/>
              <a:t>Section A: Student Activity 2</a:t>
            </a:r>
            <a:endParaRPr lang="en-I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43" y="980728"/>
            <a:ext cx="7592715" cy="3538908"/>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784000" y="490053"/>
            <a:ext cx="7970654" cy="5595555"/>
            <a:chOff x="8784000" y="490053"/>
            <a:chExt cx="7970654" cy="5595555"/>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1" t="579"/>
            <a:stretch/>
          </p:blipFill>
          <p:spPr bwMode="auto">
            <a:xfrm>
              <a:off x="9144000" y="512847"/>
              <a:ext cx="7610654" cy="557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22426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2</a:t>
            </a:r>
            <a:endParaRPr lang="en-IE" dirty="0"/>
          </a:p>
        </p:txBody>
      </p:sp>
      <p:graphicFrame>
        <p:nvGraphicFramePr>
          <p:cNvPr id="4" name="Table 3"/>
          <p:cNvGraphicFramePr>
            <a:graphicFrameLocks noGrp="1"/>
          </p:cNvGraphicFramePr>
          <p:nvPr>
            <p:extLst>
              <p:ext uri="{D42A27DB-BD31-4B8C-83A1-F6EECF244321}">
                <p14:modId xmlns:p14="http://schemas.microsoft.com/office/powerpoint/2010/main" val="2004745583"/>
              </p:ext>
            </p:extLst>
          </p:nvPr>
        </p:nvGraphicFramePr>
        <p:xfrm>
          <a:off x="1259632" y="3006432"/>
          <a:ext cx="6096000" cy="3230880"/>
        </p:xfrm>
        <a:graphic>
          <a:graphicData uri="http://schemas.openxmlformats.org/drawingml/2006/table">
            <a:tbl>
              <a:tblPr firstRow="1" bandRow="1">
                <a:tableStyleId>{5940675A-B579-460E-94D1-54222C63F5DA}</a:tableStyleId>
              </a:tblPr>
              <a:tblGrid>
                <a:gridCol w="6096000"/>
              </a:tblGrid>
              <a:tr h="370840">
                <a:tc>
                  <a:txBody>
                    <a:bodyPr/>
                    <a:lstStyle/>
                    <a:p>
                      <a:pPr algn="ctr"/>
                      <a:r>
                        <a:rPr lang="en-IE" sz="2000" b="1" dirty="0" smtClean="0">
                          <a:solidFill>
                            <a:srgbClr val="990033"/>
                          </a:solidFill>
                        </a:rPr>
                        <a:t>Word Bank</a:t>
                      </a:r>
                      <a:endParaRPr lang="en-IE" sz="2000"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66" y="534163"/>
            <a:ext cx="4974332" cy="231849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784000" y="490053"/>
            <a:ext cx="7970654" cy="5595555"/>
            <a:chOff x="8784000" y="490053"/>
            <a:chExt cx="7970654" cy="5595555"/>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1" t="579"/>
            <a:stretch/>
          </p:blipFill>
          <p:spPr bwMode="auto">
            <a:xfrm>
              <a:off x="9144000" y="512847"/>
              <a:ext cx="7610654" cy="557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4124187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3</a:t>
            </a:r>
            <a:r>
              <a:rPr lang="en-IE" b="0" dirty="0"/>
              <a:t>– part </a:t>
            </a:r>
            <a:r>
              <a:rPr lang="en-IE" b="0" dirty="0" smtClean="0"/>
              <a:t>1</a:t>
            </a:r>
            <a:endParaRPr lang="en-IE" dirty="0"/>
          </a:p>
        </p:txBody>
      </p:sp>
      <p:sp>
        <p:nvSpPr>
          <p:cNvPr id="3" name="Rectangle 2"/>
          <p:cNvSpPr/>
          <p:nvPr/>
        </p:nvSpPr>
        <p:spPr>
          <a:xfrm>
            <a:off x="467544" y="692696"/>
            <a:ext cx="7992888" cy="6247864"/>
          </a:xfrm>
          <a:prstGeom prst="rect">
            <a:avLst/>
          </a:prstGeom>
        </p:spPr>
        <p:txBody>
          <a:bodyPr wrap="square">
            <a:spAutoFit/>
          </a:bodyPr>
          <a:lstStyle/>
          <a:p>
            <a:pPr marL="457200" indent="-457200">
              <a:buAutoNum type="arabicPeriod"/>
            </a:pPr>
            <a:r>
              <a:rPr lang="en-IE" sz="2000" dirty="0" smtClean="0">
                <a:solidFill>
                  <a:srgbClr val="990033"/>
                </a:solidFill>
              </a:rPr>
              <a:t>(</a:t>
            </a:r>
            <a:r>
              <a:rPr lang="en-IE" sz="2000" dirty="0" err="1" smtClean="0">
                <a:solidFill>
                  <a:srgbClr val="990033"/>
                </a:solidFill>
              </a:rPr>
              <a:t>i</a:t>
            </a:r>
            <a:r>
              <a:rPr lang="en-IE" sz="2000" dirty="0" smtClean="0">
                <a:solidFill>
                  <a:srgbClr val="990033"/>
                </a:solidFill>
              </a:rPr>
              <a:t>) Two cylindrical containers A and B are filled with water. The volume of water increases at the same rate in both and the height of both containers is 12cm. Sketch a graph to show the rate at which the height of the water level changes with time for both containers. Put both containers on one graph. Container A is full after 6 seconds and container B is full after 24 seconds.</a:t>
            </a: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105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b="1" dirty="0">
              <a:solidFill>
                <a:srgbClr val="990033"/>
              </a:solidFill>
            </a:endParaRPr>
          </a:p>
          <a:p>
            <a:pPr indent="449263"/>
            <a:r>
              <a:rPr lang="en-IE" sz="2000" b="1" dirty="0" smtClean="0">
                <a:solidFill>
                  <a:srgbClr val="990033"/>
                </a:solidFill>
              </a:rPr>
              <a:t>ii</a:t>
            </a:r>
            <a:r>
              <a:rPr lang="en-IE" sz="2000" b="1" dirty="0">
                <a:solidFill>
                  <a:srgbClr val="990033"/>
                </a:solidFill>
              </a:rPr>
              <a:t>) </a:t>
            </a:r>
            <a:r>
              <a:rPr lang="en-IE" sz="2000" dirty="0">
                <a:solidFill>
                  <a:srgbClr val="990033"/>
                </a:solidFill>
              </a:rPr>
              <a:t>Why does it take container B longer to fill?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25" y="2562518"/>
            <a:ext cx="5362550" cy="144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94" y="3987579"/>
            <a:ext cx="7164212" cy="2345804"/>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784000" y="490052"/>
            <a:ext cx="8142895" cy="5807213"/>
            <a:chOff x="8784000" y="490052"/>
            <a:chExt cx="8142895" cy="5807213"/>
          </a:xfrm>
        </p:grpSpPr>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 t="476"/>
            <a:stretch/>
          </p:blipFill>
          <p:spPr bwMode="auto">
            <a:xfrm>
              <a:off x="9144000" y="490052"/>
              <a:ext cx="7782895" cy="58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cxnSp>
        <p:nvCxnSpPr>
          <p:cNvPr id="7" name="Straight Connector 6"/>
          <p:cNvCxnSpPr/>
          <p:nvPr/>
        </p:nvCxnSpPr>
        <p:spPr>
          <a:xfrm flipV="1">
            <a:off x="1919958" y="4334377"/>
            <a:ext cx="1331769" cy="1368152"/>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919958" y="4320082"/>
            <a:ext cx="5304084" cy="1368153"/>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97144" y="4557693"/>
            <a:ext cx="324128" cy="369332"/>
          </a:xfrm>
          <a:prstGeom prst="rect">
            <a:avLst/>
          </a:prstGeom>
        </p:spPr>
        <p:txBody>
          <a:bodyPr wrap="none">
            <a:spAutoFit/>
          </a:bodyPr>
          <a:lstStyle/>
          <a:p>
            <a:r>
              <a:rPr lang="en-IE" b="1" dirty="0" smtClean="0">
                <a:solidFill>
                  <a:srgbClr val="990033"/>
                </a:solidFill>
                <a:ea typeface="Calibri"/>
                <a:cs typeface="Times New Roman"/>
              </a:rPr>
              <a:t>A</a:t>
            </a:r>
            <a:endParaRPr lang="en-IE" b="1" dirty="0"/>
          </a:p>
        </p:txBody>
      </p:sp>
      <p:sp>
        <p:nvSpPr>
          <p:cNvPr id="19" name="Rectangle 18"/>
          <p:cNvSpPr/>
          <p:nvPr/>
        </p:nvSpPr>
        <p:spPr>
          <a:xfrm>
            <a:off x="6300192" y="4557693"/>
            <a:ext cx="314510" cy="369332"/>
          </a:xfrm>
          <a:prstGeom prst="rect">
            <a:avLst/>
          </a:prstGeom>
        </p:spPr>
        <p:txBody>
          <a:bodyPr wrap="none">
            <a:spAutoFit/>
          </a:bodyPr>
          <a:lstStyle/>
          <a:p>
            <a:r>
              <a:rPr lang="en-IE" b="1" dirty="0" smtClean="0">
                <a:solidFill>
                  <a:srgbClr val="990033"/>
                </a:solidFill>
                <a:ea typeface="Calibri"/>
                <a:cs typeface="Times New Roman"/>
              </a:rPr>
              <a:t>B</a:t>
            </a:r>
            <a:endParaRPr lang="en-IE" b="1" dirty="0"/>
          </a:p>
        </p:txBody>
      </p:sp>
    </p:spTree>
    <p:extLst>
      <p:ext uri="{BB962C8B-B14F-4D97-AF65-F5344CB8AC3E}">
        <p14:creationId xmlns:p14="http://schemas.microsoft.com/office/powerpoint/2010/main" val="424375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00018 7.40741E-7 L -0.93038 7.40741E-7 " pathEditMode="relative" rAng="0" ptsTypes="AA">
                                      <p:cBhvr>
                                        <p:cTn id="25" dur="2000" fill="hold"/>
                                        <p:tgtEl>
                                          <p:spTgt spid="4"/>
                                        </p:tgtEl>
                                        <p:attrNameLst>
                                          <p:attrName>ppt_x</p:attrName>
                                          <p:attrName>ppt_y</p:attrName>
                                        </p:attrNameLst>
                                      </p:cBhvr>
                                      <p:rCtr x="-4651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93038 7.40741E-7 L -0.00018 0.00347 " pathEditMode="relative" rAng="0" ptsTypes="AA">
                                      <p:cBhvr>
                                        <p:cTn id="29"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14"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7251" y="2702929"/>
            <a:ext cx="46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251" y="2702929"/>
            <a:ext cx="46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Section A: Student Activity 3</a:t>
            </a:r>
            <a:r>
              <a:rPr lang="en-IE" b="0" dirty="0"/>
              <a:t>– part </a:t>
            </a:r>
            <a:r>
              <a:rPr lang="en-IE" b="0" dirty="0" smtClean="0"/>
              <a:t>1</a:t>
            </a:r>
            <a:endParaRPr lang="en-IE" dirty="0"/>
          </a:p>
        </p:txBody>
      </p:sp>
      <p:sp>
        <p:nvSpPr>
          <p:cNvPr id="3" name="Rectangle 2"/>
          <p:cNvSpPr/>
          <p:nvPr/>
        </p:nvSpPr>
        <p:spPr>
          <a:xfrm>
            <a:off x="467544" y="692696"/>
            <a:ext cx="7992888" cy="5763116"/>
          </a:xfrm>
          <a:prstGeom prst="rect">
            <a:avLst/>
          </a:prstGeom>
        </p:spPr>
        <p:txBody>
          <a:bodyPr wrap="square">
            <a:spAutoFit/>
          </a:bodyPr>
          <a:lstStyle/>
          <a:p>
            <a:pPr marL="457200" indent="-457200">
              <a:buAutoNum type="arabicPeriod"/>
            </a:pPr>
            <a:r>
              <a:rPr lang="en-IE" sz="2000" dirty="0" smtClean="0">
                <a:solidFill>
                  <a:srgbClr val="990033"/>
                </a:solidFill>
              </a:rPr>
              <a:t>(</a:t>
            </a:r>
            <a:r>
              <a:rPr lang="en-IE" sz="2000" dirty="0" err="1" smtClean="0">
                <a:solidFill>
                  <a:srgbClr val="990033"/>
                </a:solidFill>
              </a:rPr>
              <a:t>i</a:t>
            </a:r>
            <a:r>
              <a:rPr lang="en-IE" sz="2000" dirty="0" smtClean="0">
                <a:solidFill>
                  <a:srgbClr val="990033"/>
                </a:solidFill>
              </a:rPr>
              <a:t>) Two cylindrical containers A and B are filled with water. The volume of water increases at the same rate in both and the height of both containers is 12cm. Sketch a graph to show the rate at which the height of the water level changes with time for both containers. Put both containers on one graph. Container A is full after 6 seconds and container B is full after 24 seconds.</a:t>
            </a: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1050" dirty="0" smtClean="0">
              <a:solidFill>
                <a:srgbClr val="990033"/>
              </a:solidFill>
            </a:endParaRPr>
          </a:p>
          <a:p>
            <a:pPr marL="457200" indent="-457200">
              <a:buAutoNum type="arabicPeriod"/>
            </a:pPr>
            <a:endParaRPr lang="en-IE" sz="2000" dirty="0">
              <a:solidFill>
                <a:srgbClr val="990033"/>
              </a:solidFill>
            </a:endParaRPr>
          </a:p>
          <a:p>
            <a:pPr marL="457200" indent="-457200">
              <a:buAutoNum type="arabicPeriod"/>
            </a:pPr>
            <a:endParaRPr lang="en-IE" sz="2000" dirty="0" smtClean="0">
              <a:solidFill>
                <a:srgbClr val="990033"/>
              </a:solidFill>
            </a:endParaRPr>
          </a:p>
          <a:p>
            <a:endParaRPr lang="en-IE" sz="2000" dirty="0" smtClean="0">
              <a:solidFill>
                <a:srgbClr val="990033"/>
              </a:solidFill>
            </a:endParaRPr>
          </a:p>
          <a:p>
            <a:endParaRPr lang="en-IE" sz="2000" b="1" dirty="0">
              <a:solidFill>
                <a:srgbClr val="990033"/>
              </a:solidFill>
            </a:endParaRPr>
          </a:p>
          <a:p>
            <a:pPr indent="449263"/>
            <a:r>
              <a:rPr lang="en-IE" sz="2000" b="1" dirty="0" smtClean="0">
                <a:solidFill>
                  <a:srgbClr val="990033"/>
                </a:solidFill>
              </a:rPr>
              <a:t>ii</a:t>
            </a:r>
            <a:r>
              <a:rPr lang="en-IE" sz="2000" b="1" dirty="0">
                <a:solidFill>
                  <a:srgbClr val="990033"/>
                </a:solidFill>
              </a:rPr>
              <a:t>) </a:t>
            </a:r>
            <a:r>
              <a:rPr lang="en-IE" sz="2000" dirty="0">
                <a:solidFill>
                  <a:srgbClr val="990033"/>
                </a:solidFill>
              </a:rPr>
              <a:t>Why does it take container B longer to fill?</a:t>
            </a:r>
          </a:p>
        </p:txBody>
      </p:sp>
      <p:grpSp>
        <p:nvGrpSpPr>
          <p:cNvPr id="4" name="Group 3"/>
          <p:cNvGrpSpPr/>
          <p:nvPr/>
        </p:nvGrpSpPr>
        <p:grpSpPr>
          <a:xfrm>
            <a:off x="8784000" y="490052"/>
            <a:ext cx="8142895" cy="5807213"/>
            <a:chOff x="8784000" y="490052"/>
            <a:chExt cx="8142895" cy="5807213"/>
          </a:xfrm>
        </p:grpSpPr>
        <p:sp>
          <p:nvSpPr>
            <p:cNvPr id="6" name="Rounded Rectangle 5"/>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 t="476"/>
            <a:stretch/>
          </p:blipFill>
          <p:spPr bwMode="auto">
            <a:xfrm>
              <a:off x="9144000" y="490052"/>
              <a:ext cx="7782895" cy="58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Can 4"/>
          <p:cNvSpPr/>
          <p:nvPr/>
        </p:nvSpPr>
        <p:spPr>
          <a:xfrm>
            <a:off x="612697" y="2891205"/>
            <a:ext cx="1123085" cy="2520000"/>
          </a:xfrm>
          <a:prstGeom prst="can">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Can 14"/>
          <p:cNvSpPr/>
          <p:nvPr/>
        </p:nvSpPr>
        <p:spPr>
          <a:xfrm>
            <a:off x="612697" y="2904031"/>
            <a:ext cx="1123085" cy="2520000"/>
          </a:xfrm>
          <a:prstGeom prst="can">
            <a:avLst/>
          </a:prstGeom>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Can 15"/>
          <p:cNvSpPr/>
          <p:nvPr/>
        </p:nvSpPr>
        <p:spPr>
          <a:xfrm>
            <a:off x="2140946" y="2796047"/>
            <a:ext cx="2088000" cy="2700000"/>
          </a:xfrm>
          <a:prstGeom prst="can">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Can 16"/>
          <p:cNvSpPr/>
          <p:nvPr/>
        </p:nvSpPr>
        <p:spPr>
          <a:xfrm>
            <a:off x="2140946" y="2796047"/>
            <a:ext cx="2088000" cy="2700000"/>
          </a:xfrm>
          <a:prstGeom prst="can">
            <a:avLst/>
          </a:prstGeom>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p:cNvSpPr/>
          <p:nvPr/>
        </p:nvSpPr>
        <p:spPr>
          <a:xfrm>
            <a:off x="5004048" y="3958263"/>
            <a:ext cx="324128" cy="369332"/>
          </a:xfrm>
          <a:prstGeom prst="rect">
            <a:avLst/>
          </a:prstGeom>
        </p:spPr>
        <p:txBody>
          <a:bodyPr wrap="none">
            <a:spAutoFit/>
          </a:bodyPr>
          <a:lstStyle/>
          <a:p>
            <a:r>
              <a:rPr lang="en-IE" b="1" dirty="0" smtClean="0">
                <a:solidFill>
                  <a:srgbClr val="990033"/>
                </a:solidFill>
                <a:ea typeface="Calibri"/>
                <a:cs typeface="Times New Roman"/>
              </a:rPr>
              <a:t>A</a:t>
            </a:r>
            <a:endParaRPr lang="en-IE" b="1" dirty="0"/>
          </a:p>
        </p:txBody>
      </p:sp>
      <p:sp>
        <p:nvSpPr>
          <p:cNvPr id="19" name="Rectangle 18"/>
          <p:cNvSpPr/>
          <p:nvPr/>
        </p:nvSpPr>
        <p:spPr>
          <a:xfrm>
            <a:off x="6660232" y="3958263"/>
            <a:ext cx="314510" cy="369332"/>
          </a:xfrm>
          <a:prstGeom prst="rect">
            <a:avLst/>
          </a:prstGeom>
        </p:spPr>
        <p:txBody>
          <a:bodyPr wrap="none">
            <a:spAutoFit/>
          </a:bodyPr>
          <a:lstStyle/>
          <a:p>
            <a:r>
              <a:rPr lang="en-IE" b="1" dirty="0" smtClean="0">
                <a:solidFill>
                  <a:srgbClr val="990033"/>
                </a:solidFill>
                <a:ea typeface="Calibri"/>
                <a:cs typeface="Times New Roman"/>
              </a:rPr>
              <a:t>B</a:t>
            </a:r>
            <a:endParaRPr lang="en-IE" b="1" dirty="0"/>
          </a:p>
        </p:txBody>
      </p:sp>
      <p:sp>
        <p:nvSpPr>
          <p:cNvPr id="20" name="Rectangle 19"/>
          <p:cNvSpPr/>
          <p:nvPr/>
        </p:nvSpPr>
        <p:spPr>
          <a:xfrm>
            <a:off x="804687" y="3727430"/>
            <a:ext cx="744114" cy="1200329"/>
          </a:xfrm>
          <a:prstGeom prst="rect">
            <a:avLst/>
          </a:prstGeom>
        </p:spPr>
        <p:txBody>
          <a:bodyPr wrap="none">
            <a:spAutoFit/>
          </a:bodyPr>
          <a:lstStyle/>
          <a:p>
            <a:r>
              <a:rPr lang="en-IE" sz="7200" b="1" dirty="0" smtClean="0">
                <a:solidFill>
                  <a:srgbClr val="990033"/>
                </a:solidFill>
                <a:ea typeface="Calibri"/>
                <a:cs typeface="Times New Roman"/>
              </a:rPr>
              <a:t>A</a:t>
            </a:r>
            <a:endParaRPr lang="en-IE" sz="7200" b="1" dirty="0"/>
          </a:p>
        </p:txBody>
      </p:sp>
      <p:sp>
        <p:nvSpPr>
          <p:cNvPr id="21" name="Rectangle 20"/>
          <p:cNvSpPr/>
          <p:nvPr/>
        </p:nvSpPr>
        <p:spPr>
          <a:xfrm>
            <a:off x="2727812" y="3727430"/>
            <a:ext cx="702436" cy="1200329"/>
          </a:xfrm>
          <a:prstGeom prst="rect">
            <a:avLst/>
          </a:prstGeom>
        </p:spPr>
        <p:txBody>
          <a:bodyPr wrap="none">
            <a:spAutoFit/>
          </a:bodyPr>
          <a:lstStyle/>
          <a:p>
            <a:r>
              <a:rPr lang="en-IE" sz="7200" b="1" dirty="0" smtClean="0">
                <a:solidFill>
                  <a:srgbClr val="990033"/>
                </a:solidFill>
                <a:ea typeface="Calibri"/>
                <a:cs typeface="Times New Roman"/>
              </a:rPr>
              <a:t>B</a:t>
            </a:r>
            <a:endParaRPr lang="en-IE" sz="7200" b="1" dirty="0"/>
          </a:p>
        </p:txBody>
      </p:sp>
      <p:cxnSp>
        <p:nvCxnSpPr>
          <p:cNvPr id="9" name="Straight Arrow Connector 8"/>
          <p:cNvCxnSpPr/>
          <p:nvPr/>
        </p:nvCxnSpPr>
        <p:spPr>
          <a:xfrm flipV="1">
            <a:off x="531590" y="2891205"/>
            <a:ext cx="0" cy="2484000"/>
          </a:xfrm>
          <a:prstGeom prst="straightConnector1">
            <a:avLst/>
          </a:prstGeom>
          <a:ln w="38100">
            <a:solidFill>
              <a:srgbClr val="99003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26332" y="4792802"/>
            <a:ext cx="377026" cy="523220"/>
          </a:xfrm>
          <a:prstGeom prst="rect">
            <a:avLst/>
          </a:prstGeom>
        </p:spPr>
        <p:txBody>
          <a:bodyPr wrap="none">
            <a:spAutoFit/>
          </a:bodyPr>
          <a:lstStyle/>
          <a:p>
            <a:r>
              <a:rPr lang="en-IE" sz="2800" b="1" dirty="0" smtClean="0">
                <a:solidFill>
                  <a:srgbClr val="990033"/>
                </a:solidFill>
                <a:ea typeface="Calibri"/>
                <a:cs typeface="Times New Roman"/>
              </a:rPr>
              <a:t>h</a:t>
            </a:r>
            <a:endParaRPr lang="en-IE" sz="2800" b="1" dirty="0"/>
          </a:p>
        </p:txBody>
      </p:sp>
      <p:cxnSp>
        <p:nvCxnSpPr>
          <p:cNvPr id="26" name="Straight Arrow Connector 25"/>
          <p:cNvCxnSpPr/>
          <p:nvPr/>
        </p:nvCxnSpPr>
        <p:spPr>
          <a:xfrm flipV="1">
            <a:off x="1996938" y="2891205"/>
            <a:ext cx="0" cy="2484000"/>
          </a:xfrm>
          <a:prstGeom prst="straightConnector1">
            <a:avLst/>
          </a:prstGeom>
          <a:ln w="38100">
            <a:solidFill>
              <a:srgbClr val="99003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691680" y="4792802"/>
            <a:ext cx="377026" cy="523220"/>
          </a:xfrm>
          <a:prstGeom prst="rect">
            <a:avLst/>
          </a:prstGeom>
        </p:spPr>
        <p:txBody>
          <a:bodyPr wrap="none">
            <a:spAutoFit/>
          </a:bodyPr>
          <a:lstStyle/>
          <a:p>
            <a:r>
              <a:rPr lang="en-IE" sz="2800" b="1" dirty="0" smtClean="0">
                <a:solidFill>
                  <a:srgbClr val="990033"/>
                </a:solidFill>
                <a:ea typeface="Calibri"/>
                <a:cs typeface="Times New Roman"/>
              </a:rPr>
              <a:t>h</a:t>
            </a:r>
            <a:endParaRPr lang="en-IE" sz="2800" b="1" dirty="0"/>
          </a:p>
        </p:txBody>
      </p:sp>
      <p:sp>
        <p:nvSpPr>
          <p:cNvPr id="10" name="TextBox 9"/>
          <p:cNvSpPr txBox="1"/>
          <p:nvPr/>
        </p:nvSpPr>
        <p:spPr>
          <a:xfrm rot="16200000">
            <a:off x="3593412" y="3788986"/>
            <a:ext cx="1508426" cy="338554"/>
          </a:xfrm>
          <a:prstGeom prst="rect">
            <a:avLst/>
          </a:prstGeom>
          <a:noFill/>
        </p:spPr>
        <p:txBody>
          <a:bodyPr wrap="none" rtlCol="0">
            <a:spAutoFit/>
          </a:bodyPr>
          <a:lstStyle/>
          <a:p>
            <a:r>
              <a:rPr lang="en-IE" sz="1600" dirty="0" smtClean="0">
                <a:solidFill>
                  <a:srgbClr val="990033"/>
                </a:solidFill>
              </a:rPr>
              <a:t>Height in cm (h)</a:t>
            </a:r>
            <a:endParaRPr lang="en-IE" sz="1600" dirty="0">
              <a:solidFill>
                <a:srgbClr val="990033"/>
              </a:solidFill>
            </a:endParaRPr>
          </a:p>
        </p:txBody>
      </p:sp>
      <p:sp>
        <p:nvSpPr>
          <p:cNvPr id="29" name="TextBox 28"/>
          <p:cNvSpPr txBox="1"/>
          <p:nvPr/>
        </p:nvSpPr>
        <p:spPr>
          <a:xfrm>
            <a:off x="7152713" y="5322694"/>
            <a:ext cx="1817998" cy="338554"/>
          </a:xfrm>
          <a:prstGeom prst="rect">
            <a:avLst/>
          </a:prstGeom>
          <a:noFill/>
        </p:spPr>
        <p:txBody>
          <a:bodyPr wrap="none" rtlCol="0">
            <a:spAutoFit/>
          </a:bodyPr>
          <a:lstStyle/>
          <a:p>
            <a:r>
              <a:rPr lang="en-IE" sz="1600" dirty="0" smtClean="0">
                <a:solidFill>
                  <a:srgbClr val="990033"/>
                </a:solidFill>
              </a:rPr>
              <a:t>Time in seconds (t)</a:t>
            </a:r>
            <a:endParaRPr lang="en-IE" sz="1600" dirty="0">
              <a:solidFill>
                <a:srgbClr val="990033"/>
              </a:solidFill>
            </a:endParaRPr>
          </a:p>
        </p:txBody>
      </p:sp>
    </p:spTree>
    <p:extLst>
      <p:ext uri="{BB962C8B-B14F-4D97-AF65-F5344CB8AC3E}">
        <p14:creationId xmlns:p14="http://schemas.microsoft.com/office/powerpoint/2010/main" val="747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250"/>
                                        <p:tgtEl>
                                          <p:spTgt spid="10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225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25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25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64" presetClass="path" presetSubtype="0" accel="50000" decel="50000" fill="hold" grpId="1" nodeType="withEffect">
                                  <p:stCondLst>
                                    <p:cond delay="0"/>
                                  </p:stCondLst>
                                  <p:childTnLst>
                                    <p:animMotion origin="layout" path="M 0 0 L 0 -0.25 E" pathEditMode="relative" ptsTypes="">
                                      <p:cBhvr>
                                        <p:cTn id="26" dur="2000" fill="hold"/>
                                        <p:tgtEl>
                                          <p:spTgt spid="23"/>
                                        </p:tgtEl>
                                        <p:attrNameLst>
                                          <p:attrName>ppt_x</p:attrName>
                                          <p:attrName>ppt_y</p:attrName>
                                        </p:attrNameLst>
                                      </p:cBhvr>
                                    </p:animMotion>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0"/>
                                        <p:tgtEl>
                                          <p:spTgt spid="26"/>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64" presetClass="path" presetSubtype="0" accel="50000" decel="50000" fill="hold" grpId="1" nodeType="withEffect">
                                  <p:stCondLst>
                                    <p:cond delay="0"/>
                                  </p:stCondLst>
                                  <p:childTnLst>
                                    <p:animMotion origin="layout" path="M 0 0 L 0 -0.25 E" pathEditMode="relative" ptsTypes="">
                                      <p:cBhvr>
                                        <p:cTn id="33" dur="5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00018 7.40741E-7 L -0.93038 7.40741E-7 " pathEditMode="relative" rAng="0" ptsTypes="AA">
                                      <p:cBhvr>
                                        <p:cTn id="38" dur="2000" fill="hold"/>
                                        <p:tgtEl>
                                          <p:spTgt spid="4"/>
                                        </p:tgtEl>
                                        <p:attrNameLst>
                                          <p:attrName>ppt_x</p:attrName>
                                          <p:attrName>ppt_y</p:attrName>
                                        </p:attrNameLst>
                                      </p:cBhvr>
                                      <p:rCtr x="-46510" y="0"/>
                                    </p:animMotion>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93038 7.40741E-7 L -0.00018 0.00347 " pathEditMode="relative" rAng="0" ptsTypes="AA">
                                      <p:cBhvr>
                                        <p:cTn id="42"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15" grpId="0" animBg="1"/>
      <p:bldP spid="17" grpId="0" animBg="1"/>
      <p:bldP spid="14" grpId="0"/>
      <p:bldP spid="19" grpId="0"/>
      <p:bldP spid="23" grpId="0"/>
      <p:bldP spid="23" grpId="1"/>
      <p:bldP spid="27" grpId="0"/>
      <p:bldP spid="27" grpId="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3140968"/>
            <a:ext cx="78200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Section A: Student Activity 3</a:t>
            </a:r>
            <a:r>
              <a:rPr lang="en-IE" b="0" dirty="0"/>
              <a:t>– part </a:t>
            </a:r>
            <a:r>
              <a:rPr lang="en-IE" b="0" dirty="0" smtClean="0"/>
              <a:t>1</a:t>
            </a:r>
            <a:endParaRPr lang="en-IE" dirty="0"/>
          </a:p>
        </p:txBody>
      </p:sp>
      <p:sp>
        <p:nvSpPr>
          <p:cNvPr id="3" name="Rectangle 2"/>
          <p:cNvSpPr/>
          <p:nvPr/>
        </p:nvSpPr>
        <p:spPr>
          <a:xfrm>
            <a:off x="467544" y="692696"/>
            <a:ext cx="7992888" cy="2246769"/>
          </a:xfrm>
          <a:prstGeom prst="rect">
            <a:avLst/>
          </a:prstGeom>
        </p:spPr>
        <p:txBody>
          <a:bodyPr wrap="square">
            <a:spAutoFit/>
          </a:bodyPr>
          <a:lstStyle/>
          <a:p>
            <a:pPr marL="457200" indent="-457200">
              <a:buFont typeface="+mj-lt"/>
              <a:buAutoNum type="arabicPeriod" startAt="2"/>
            </a:pPr>
            <a:r>
              <a:rPr lang="en-IE" sz="2000" dirty="0" smtClean="0">
                <a:solidFill>
                  <a:srgbClr val="990033"/>
                </a:solidFill>
              </a:rPr>
              <a:t>(</a:t>
            </a:r>
            <a:r>
              <a:rPr lang="en-IE" sz="2000" dirty="0" err="1" smtClean="0">
                <a:solidFill>
                  <a:srgbClr val="990033"/>
                </a:solidFill>
              </a:rPr>
              <a:t>i</a:t>
            </a:r>
            <a:r>
              <a:rPr lang="en-IE" sz="2000" dirty="0" smtClean="0">
                <a:solidFill>
                  <a:srgbClr val="990033"/>
                </a:solidFill>
              </a:rPr>
              <a:t>) Water flows into a vessel in the shape of an inverted cone as shown below. The volume of water increases at the same rate as for the two cylinders above. The vessel has the same height and radius as container B. How long will it take to fill the vessel?</a:t>
            </a:r>
          </a:p>
          <a:p>
            <a:pPr marL="457200" indent="-457200">
              <a:buAutoNum type="arabicPeriod" startAt="2"/>
            </a:pPr>
            <a:endParaRPr lang="en-IE" sz="2000" dirty="0" smtClean="0">
              <a:solidFill>
                <a:srgbClr val="990033"/>
              </a:solidFill>
            </a:endParaRPr>
          </a:p>
          <a:p>
            <a:pPr marL="449263"/>
            <a:r>
              <a:rPr lang="en-IE" sz="2000" dirty="0" smtClean="0">
                <a:solidFill>
                  <a:srgbClr val="990033"/>
                </a:solidFill>
              </a:rPr>
              <a:t>(ii) As water is poured into the vessel, sketch a rough graph to show how the height of the water level changes with time.</a:t>
            </a:r>
            <a:endParaRPr lang="en-IE" sz="2000" dirty="0">
              <a:solidFill>
                <a:srgbClr val="990033"/>
              </a:solidFill>
            </a:endParaRPr>
          </a:p>
        </p:txBody>
      </p:sp>
      <p:sp>
        <p:nvSpPr>
          <p:cNvPr id="4" name="Rectangle 3"/>
          <p:cNvSpPr/>
          <p:nvPr/>
        </p:nvSpPr>
        <p:spPr>
          <a:xfrm>
            <a:off x="3275856" y="3284984"/>
            <a:ext cx="5112568" cy="2448000"/>
          </a:xfrm>
          <a:prstGeom prst="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Arc 4"/>
          <p:cNvSpPr/>
          <p:nvPr/>
        </p:nvSpPr>
        <p:spPr>
          <a:xfrm rot="16200000">
            <a:off x="4189478" y="3487757"/>
            <a:ext cx="3564000" cy="3869330"/>
          </a:xfrm>
          <a:prstGeom prst="arc">
            <a:avLst/>
          </a:prstGeom>
          <a:ln w="38100">
            <a:solidFill>
              <a:srgbClr val="9900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109420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853256"/>
            <a:ext cx="46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Section A: Student Activity 3</a:t>
            </a:r>
            <a:r>
              <a:rPr lang="en-IE" b="0" dirty="0"/>
              <a:t>– part </a:t>
            </a:r>
            <a:r>
              <a:rPr lang="en-IE" b="0" dirty="0" smtClean="0"/>
              <a:t>1</a:t>
            </a:r>
            <a:endParaRPr lang="en-IE" dirty="0"/>
          </a:p>
        </p:txBody>
      </p:sp>
      <p:sp>
        <p:nvSpPr>
          <p:cNvPr id="3" name="Rectangle 2"/>
          <p:cNvSpPr/>
          <p:nvPr/>
        </p:nvSpPr>
        <p:spPr>
          <a:xfrm>
            <a:off x="467544" y="692696"/>
            <a:ext cx="7992888" cy="2246769"/>
          </a:xfrm>
          <a:prstGeom prst="rect">
            <a:avLst/>
          </a:prstGeom>
        </p:spPr>
        <p:txBody>
          <a:bodyPr wrap="square">
            <a:spAutoFit/>
          </a:bodyPr>
          <a:lstStyle/>
          <a:p>
            <a:pPr marL="457200" indent="-457200">
              <a:buFont typeface="+mj-lt"/>
              <a:buAutoNum type="arabicPeriod" startAt="2"/>
            </a:pPr>
            <a:r>
              <a:rPr lang="en-IE" sz="2000" dirty="0" smtClean="0">
                <a:solidFill>
                  <a:srgbClr val="990033"/>
                </a:solidFill>
              </a:rPr>
              <a:t>(</a:t>
            </a:r>
            <a:r>
              <a:rPr lang="en-IE" sz="2000" dirty="0" err="1" smtClean="0">
                <a:solidFill>
                  <a:srgbClr val="990033"/>
                </a:solidFill>
              </a:rPr>
              <a:t>i</a:t>
            </a:r>
            <a:r>
              <a:rPr lang="en-IE" sz="2000" dirty="0" smtClean="0">
                <a:solidFill>
                  <a:srgbClr val="990033"/>
                </a:solidFill>
              </a:rPr>
              <a:t>) Water flows into a vessel in the shape of an inverted cone as shown below. The volume of water increases at the same rate as for the two cylinders above. The vessel has the same height and radius as container B. How long will it take to fill the vessel?</a:t>
            </a:r>
          </a:p>
          <a:p>
            <a:pPr marL="457200" indent="-457200">
              <a:buAutoNum type="arabicPeriod" startAt="2"/>
            </a:pPr>
            <a:endParaRPr lang="en-IE" sz="2000" dirty="0" smtClean="0">
              <a:solidFill>
                <a:srgbClr val="990033"/>
              </a:solidFill>
            </a:endParaRPr>
          </a:p>
          <a:p>
            <a:pPr marL="449263"/>
            <a:r>
              <a:rPr lang="en-IE" sz="2000" dirty="0" smtClean="0">
                <a:solidFill>
                  <a:srgbClr val="990033"/>
                </a:solidFill>
              </a:rPr>
              <a:t>(ii) As water is poured into the vessel, sketch a rough graph to show how the height of the water level changes with time.</a:t>
            </a:r>
            <a:endParaRPr lang="en-IE" sz="2000" dirty="0">
              <a:solidFill>
                <a:srgbClr val="990033"/>
              </a:solidFill>
            </a:endParaRPr>
          </a:p>
        </p:txBody>
      </p:sp>
      <p:sp>
        <p:nvSpPr>
          <p:cNvPr id="5" name="Arc 4"/>
          <p:cNvSpPr/>
          <p:nvPr/>
        </p:nvSpPr>
        <p:spPr>
          <a:xfrm rot="16200000">
            <a:off x="3745378" y="4076144"/>
            <a:ext cx="4140000" cy="2520000"/>
          </a:xfrm>
          <a:prstGeom prst="arc">
            <a:avLst/>
          </a:prstGeom>
          <a:ln w="38100">
            <a:solidFill>
              <a:srgbClr val="9900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nvGrpSpPr>
          <p:cNvPr id="12" name="Group 11"/>
          <p:cNvGrpSpPr/>
          <p:nvPr/>
        </p:nvGrpSpPr>
        <p:grpSpPr>
          <a:xfrm>
            <a:off x="1475656" y="3102867"/>
            <a:ext cx="2325836" cy="2304000"/>
            <a:chOff x="661988" y="3697982"/>
            <a:chExt cx="2325836" cy="1724439"/>
          </a:xfrm>
        </p:grpSpPr>
        <p:cxnSp>
          <p:nvCxnSpPr>
            <p:cNvPr id="7" name="Straight Connector 6"/>
            <p:cNvCxnSpPr/>
            <p:nvPr/>
          </p:nvCxnSpPr>
          <p:spPr>
            <a:xfrm>
              <a:off x="661988" y="3789040"/>
              <a:ext cx="1173708" cy="1633381"/>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835696" y="3789040"/>
              <a:ext cx="1152128" cy="1633381"/>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1988" y="3697982"/>
              <a:ext cx="2325836" cy="207268"/>
            </a:xfrm>
            <a:prstGeom prst="ellipse">
              <a:avLst/>
            </a:prstGeom>
            <a:solidFill>
              <a:schemeClr val="bg1"/>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8" name="Group 17"/>
          <p:cNvGrpSpPr/>
          <p:nvPr/>
        </p:nvGrpSpPr>
        <p:grpSpPr>
          <a:xfrm>
            <a:off x="1475656" y="3102869"/>
            <a:ext cx="2325836" cy="2304010"/>
            <a:chOff x="-2287736" y="2384326"/>
            <a:chExt cx="2325836" cy="1724446"/>
          </a:xfrm>
        </p:grpSpPr>
        <p:sp>
          <p:nvSpPr>
            <p:cNvPr id="13" name="Isosceles Triangle 12"/>
            <p:cNvSpPr/>
            <p:nvPr/>
          </p:nvSpPr>
          <p:spPr>
            <a:xfrm rot="10800000">
              <a:off x="-2242006" y="2519055"/>
              <a:ext cx="2268000" cy="1589717"/>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4" name="Group 13"/>
            <p:cNvGrpSpPr/>
            <p:nvPr/>
          </p:nvGrpSpPr>
          <p:grpSpPr>
            <a:xfrm>
              <a:off x="-2287736" y="2384326"/>
              <a:ext cx="2325836" cy="1724439"/>
              <a:chOff x="661988" y="3697982"/>
              <a:chExt cx="2325836" cy="1724439"/>
            </a:xfrm>
            <a:solidFill>
              <a:srgbClr val="990033"/>
            </a:solidFill>
          </p:grpSpPr>
          <p:cxnSp>
            <p:nvCxnSpPr>
              <p:cNvPr id="15" name="Straight Connector 14"/>
              <p:cNvCxnSpPr/>
              <p:nvPr/>
            </p:nvCxnSpPr>
            <p:spPr>
              <a:xfrm>
                <a:off x="661988" y="3789040"/>
                <a:ext cx="1173708" cy="1633381"/>
              </a:xfrm>
              <a:prstGeom prst="line">
                <a:avLst/>
              </a:prstGeom>
              <a:grpFill/>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835696" y="3789040"/>
                <a:ext cx="1152128" cy="1633381"/>
              </a:xfrm>
              <a:prstGeom prst="line">
                <a:avLst/>
              </a:prstGeom>
              <a:grpFill/>
              <a:ln w="38100">
                <a:solidFill>
                  <a:srgbClr val="990033"/>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1988" y="3697982"/>
                <a:ext cx="2325836" cy="207268"/>
              </a:xfrm>
              <a:prstGeom prst="ellipse">
                <a:avLst/>
              </a:prstGeom>
              <a:solidFill>
                <a:schemeClr val="tx2">
                  <a:lumMod val="60000"/>
                  <a:lumOff val="40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cxnSp>
        <p:nvCxnSpPr>
          <p:cNvPr id="22" name="Straight Arrow Connector 21"/>
          <p:cNvCxnSpPr/>
          <p:nvPr/>
        </p:nvCxnSpPr>
        <p:spPr>
          <a:xfrm flipV="1">
            <a:off x="1331880" y="3249224"/>
            <a:ext cx="0" cy="2196000"/>
          </a:xfrm>
          <a:prstGeom prst="straightConnector1">
            <a:avLst/>
          </a:prstGeom>
          <a:ln w="38100">
            <a:solidFill>
              <a:srgbClr val="99003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26622" y="4934829"/>
            <a:ext cx="377026" cy="523220"/>
          </a:xfrm>
          <a:prstGeom prst="rect">
            <a:avLst/>
          </a:prstGeom>
        </p:spPr>
        <p:txBody>
          <a:bodyPr wrap="none">
            <a:spAutoFit/>
          </a:bodyPr>
          <a:lstStyle/>
          <a:p>
            <a:r>
              <a:rPr lang="en-IE" sz="2800" b="1" dirty="0" smtClean="0">
                <a:solidFill>
                  <a:srgbClr val="990033"/>
                </a:solidFill>
                <a:ea typeface="Calibri"/>
                <a:cs typeface="Times New Roman"/>
              </a:rPr>
              <a:t>h</a:t>
            </a:r>
            <a:endParaRPr lang="en-IE" sz="2800" b="1" dirty="0"/>
          </a:p>
        </p:txBody>
      </p:sp>
      <p:sp>
        <p:nvSpPr>
          <p:cNvPr id="24" name="TextBox 23"/>
          <p:cNvSpPr txBox="1"/>
          <p:nvPr/>
        </p:nvSpPr>
        <p:spPr>
          <a:xfrm rot="16200000">
            <a:off x="3593412" y="3860994"/>
            <a:ext cx="1508426" cy="338554"/>
          </a:xfrm>
          <a:prstGeom prst="rect">
            <a:avLst/>
          </a:prstGeom>
          <a:noFill/>
        </p:spPr>
        <p:txBody>
          <a:bodyPr wrap="none" rtlCol="0">
            <a:spAutoFit/>
          </a:bodyPr>
          <a:lstStyle/>
          <a:p>
            <a:r>
              <a:rPr lang="en-IE" sz="1600" dirty="0" smtClean="0">
                <a:solidFill>
                  <a:srgbClr val="990033"/>
                </a:solidFill>
              </a:rPr>
              <a:t>Height in cm (h)</a:t>
            </a:r>
            <a:endParaRPr lang="en-IE" sz="1600" dirty="0">
              <a:solidFill>
                <a:srgbClr val="990033"/>
              </a:solidFill>
            </a:endParaRPr>
          </a:p>
        </p:txBody>
      </p:sp>
      <p:sp>
        <p:nvSpPr>
          <p:cNvPr id="25" name="TextBox 24"/>
          <p:cNvSpPr txBox="1"/>
          <p:nvPr/>
        </p:nvSpPr>
        <p:spPr>
          <a:xfrm>
            <a:off x="7152713" y="5394702"/>
            <a:ext cx="1817998" cy="338554"/>
          </a:xfrm>
          <a:prstGeom prst="rect">
            <a:avLst/>
          </a:prstGeom>
          <a:noFill/>
        </p:spPr>
        <p:txBody>
          <a:bodyPr wrap="none" rtlCol="0">
            <a:spAutoFit/>
          </a:bodyPr>
          <a:lstStyle/>
          <a:p>
            <a:r>
              <a:rPr lang="en-IE" sz="1600" dirty="0" smtClean="0">
                <a:solidFill>
                  <a:srgbClr val="990033"/>
                </a:solidFill>
              </a:rPr>
              <a:t>Time in seconds (t)</a:t>
            </a:r>
            <a:endParaRPr lang="en-IE" sz="1600" dirty="0">
              <a:solidFill>
                <a:srgbClr val="990033"/>
              </a:solidFill>
            </a:endParaRPr>
          </a:p>
        </p:txBody>
      </p:sp>
    </p:spTree>
    <p:extLst>
      <p:ext uri="{BB962C8B-B14F-4D97-AF65-F5344CB8AC3E}">
        <p14:creationId xmlns:p14="http://schemas.microsoft.com/office/powerpoint/2010/main" val="188662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30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3000"/>
                                        <p:tgtEl>
                                          <p:spTgt spid="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64" presetClass="path" presetSubtype="0" accel="50000" decel="50000" fill="hold" grpId="1" nodeType="withEffect">
                                  <p:stCondLst>
                                    <p:cond delay="0"/>
                                  </p:stCondLst>
                                  <p:childTnLst>
                                    <p:animMotion origin="layout" path="M 0 0 L 0 -0.25 E" pathEditMode="relative" ptsTypes="">
                                      <p:cBhvr>
                                        <p:cTn id="17" dur="3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2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3 </a:t>
            </a:r>
            <a:r>
              <a:rPr lang="en-IE" b="0" dirty="0"/>
              <a:t>– part 2</a:t>
            </a:r>
            <a:endParaRPr lang="en-IE" dirty="0"/>
          </a:p>
        </p:txBody>
      </p:sp>
      <p:sp>
        <p:nvSpPr>
          <p:cNvPr id="3" name="Rectangle 2"/>
          <p:cNvSpPr/>
          <p:nvPr/>
        </p:nvSpPr>
        <p:spPr>
          <a:xfrm>
            <a:off x="467543" y="692696"/>
            <a:ext cx="2108585" cy="1015663"/>
          </a:xfrm>
          <a:prstGeom prst="rect">
            <a:avLst/>
          </a:prstGeom>
        </p:spPr>
        <p:txBody>
          <a:bodyPr wrap="square">
            <a:spAutoFit/>
          </a:bodyPr>
          <a:lstStyle/>
          <a:p>
            <a:pPr marL="263525" indent="-263525"/>
            <a:r>
              <a:rPr lang="en-IE" sz="2000" dirty="0" smtClean="0">
                <a:solidFill>
                  <a:srgbClr val="990033"/>
                </a:solidFill>
              </a:rPr>
              <a:t>3. Graph of cylinder A being filled</a:t>
            </a:r>
            <a:endParaRPr lang="en-IE" sz="2000" dirty="0">
              <a:solidFill>
                <a:srgbClr val="990033"/>
              </a:solidFill>
            </a:endParaRPr>
          </a:p>
        </p:txBody>
      </p:sp>
      <mc:AlternateContent xmlns:mc="http://schemas.openxmlformats.org/markup-compatibility/2006">
        <mc:Choice xmlns:a14="http://schemas.microsoft.com/office/drawing/2010/main" Requires="a14">
          <p:sp>
            <p:nvSpPr>
              <p:cNvPr id="9" name="Rectangle 8"/>
              <p:cNvSpPr/>
              <p:nvPr/>
            </p:nvSpPr>
            <p:spPr>
              <a:xfrm>
                <a:off x="467545" y="2924944"/>
                <a:ext cx="7848872" cy="2822696"/>
              </a:xfrm>
              <a:prstGeom prst="rect">
                <a:avLst/>
              </a:prstGeom>
            </p:spPr>
            <p:txBody>
              <a:bodyPr wrap="square">
                <a:spAutoFit/>
              </a:bodyPr>
              <a:lstStyle/>
              <a:p>
                <a:pPr marL="514350" lvl="0" indent="-514350">
                  <a:lnSpc>
                    <a:spcPct val="150000"/>
                  </a:lnSpc>
                  <a:buFont typeface="+mj-lt"/>
                  <a:buAutoNum type="romanLcPeriod"/>
                </a:pPr>
                <a:r>
                  <a:rPr lang="en-IE" sz="2000" dirty="0" smtClean="0">
                    <a:solidFill>
                      <a:srgbClr val="990033"/>
                    </a:solidFill>
                  </a:rPr>
                  <a:t>Using </a:t>
                </a:r>
                <a14:m>
                  <m:oMath xmlns:m="http://schemas.openxmlformats.org/officeDocument/2006/math">
                    <m:r>
                      <a:rPr lang="en-IE" sz="2000" i="1" dirty="0" smtClean="0">
                        <a:solidFill>
                          <a:srgbClr val="990033"/>
                        </a:solidFill>
                        <a:latin typeface="Cambria Math"/>
                      </a:rPr>
                      <m:t>𝑚</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or rise over run, find the slope of [AB</a:t>
                </a:r>
                <a:r>
                  <a:rPr lang="en-IE" sz="2000" dirty="0" smtClean="0">
                    <a:solidFill>
                      <a:srgbClr val="990033"/>
                    </a:solidFill>
                  </a:rPr>
                  <a:t>]</a:t>
                </a:r>
              </a:p>
              <a:p>
                <a:pPr marL="514350" indent="-514350">
                  <a:lnSpc>
                    <a:spcPct val="150000"/>
                  </a:lnSpc>
                  <a:buFont typeface="+mj-lt"/>
                  <a:buAutoNum type="romanLcPeriod"/>
                </a:pPr>
                <a:r>
                  <a:rPr lang="en-IE" sz="2000" dirty="0" smtClean="0">
                    <a:solidFill>
                      <a:srgbClr val="990033"/>
                    </a:solidFill>
                  </a:rPr>
                  <a:t>Using </a:t>
                </a:r>
                <a14:m>
                  <m:oMath xmlns:m="http://schemas.openxmlformats.org/officeDocument/2006/math">
                    <m:r>
                      <a:rPr lang="en-IE" sz="2000" i="1" dirty="0">
                        <a:solidFill>
                          <a:srgbClr val="990033"/>
                        </a:solidFill>
                        <a:latin typeface="Cambria Math"/>
                      </a:rPr>
                      <m:t>𝑚</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or rise over run, find the slope of [OB]</a:t>
                </a:r>
              </a:p>
              <a:p>
                <a:pPr marL="514350" indent="-514350">
                  <a:lnSpc>
                    <a:spcPct val="150000"/>
                  </a:lnSpc>
                  <a:buFont typeface="+mj-lt"/>
                  <a:buAutoNum type="romanLcPeriod"/>
                </a:pPr>
                <a:r>
                  <a:rPr lang="en-IE" sz="2000" dirty="0" smtClean="0">
                    <a:solidFill>
                      <a:srgbClr val="990033"/>
                    </a:solidFill>
                  </a:rPr>
                  <a:t>What </a:t>
                </a:r>
                <a:r>
                  <a:rPr lang="en-IE" sz="2000" dirty="0">
                    <a:solidFill>
                      <a:srgbClr val="990033"/>
                    </a:solidFill>
                  </a:rPr>
                  <a:t>is the slope of the line at any point on the line segment [</a:t>
                </a:r>
                <a:r>
                  <a:rPr lang="en-IE" sz="2000" dirty="0" smtClean="0">
                    <a:solidFill>
                      <a:srgbClr val="990033"/>
                    </a:solidFill>
                  </a:rPr>
                  <a:t>OB]? </a:t>
                </a:r>
                <a:r>
                  <a:rPr lang="en-IE" sz="2000" dirty="0">
                    <a:solidFill>
                      <a:srgbClr val="990033"/>
                    </a:solidFill>
                  </a:rPr>
                  <a:t>Explain your reasoning.</a:t>
                </a:r>
              </a:p>
              <a:p>
                <a:pPr marL="514350" indent="-514350">
                  <a:lnSpc>
                    <a:spcPct val="150000"/>
                  </a:lnSpc>
                  <a:buFont typeface="+mj-lt"/>
                  <a:buAutoNum type="romanLcPeriod"/>
                </a:pPr>
                <a:r>
                  <a:rPr lang="en-IE" sz="2000" dirty="0" smtClean="0">
                    <a:solidFill>
                      <a:srgbClr val="990033"/>
                    </a:solidFill>
                  </a:rPr>
                  <a:t>What </a:t>
                </a:r>
                <a:r>
                  <a:rPr lang="en-IE" sz="2000" dirty="0">
                    <a:solidFill>
                      <a:srgbClr val="990033"/>
                    </a:solidFill>
                  </a:rPr>
                  <a:t>is the slope of the line at the point C? Explain your reasoning</a:t>
                </a:r>
                <a:r>
                  <a:rPr lang="en-IE" sz="2000" dirty="0" smtClean="0">
                    <a:solidFill>
                      <a:srgbClr val="990033"/>
                    </a:solidFill>
                  </a:rPr>
                  <a:t>.</a:t>
                </a:r>
                <a:endParaRPr lang="en-IE" sz="2000" dirty="0">
                  <a:solidFill>
                    <a:srgbClr val="990033"/>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467545" y="2924944"/>
                <a:ext cx="7848872" cy="2822696"/>
              </a:xfrm>
              <a:prstGeom prst="rect">
                <a:avLst/>
              </a:prstGeom>
              <a:blipFill rotWithShape="1">
                <a:blip r:embed="rId2"/>
                <a:stretch>
                  <a:fillRect l="-855" b="-1296"/>
                </a:stretch>
              </a:blipFill>
            </p:spPr>
            <p:txBody>
              <a:bodyPr/>
              <a:lstStyle/>
              <a:p>
                <a:r>
                  <a:rPr lang="en-IE">
                    <a:noFill/>
                  </a:rPr>
                  <a:t> </a:t>
                </a:r>
              </a:p>
            </p:txBody>
          </p:sp>
        </mc:Fallback>
      </mc:AlternateContent>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129" y="624823"/>
            <a:ext cx="6082920" cy="244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784000" y="490052"/>
            <a:ext cx="8021942" cy="5583294"/>
            <a:chOff x="8784000" y="490052"/>
            <a:chExt cx="8021942" cy="5583294"/>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 t="422"/>
            <a:stretch/>
          </p:blipFill>
          <p:spPr bwMode="auto">
            <a:xfrm>
              <a:off x="9144000" y="490052"/>
              <a:ext cx="7661942" cy="55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033201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3 </a:t>
            </a:r>
            <a:r>
              <a:rPr lang="en-IE" b="0" dirty="0"/>
              <a:t>– part 2</a:t>
            </a:r>
            <a:endParaRPr lang="en-IE" dirty="0"/>
          </a:p>
        </p:txBody>
      </p:sp>
      <p:sp>
        <p:nvSpPr>
          <p:cNvPr id="3" name="Rectangle 2"/>
          <p:cNvSpPr/>
          <p:nvPr/>
        </p:nvSpPr>
        <p:spPr>
          <a:xfrm>
            <a:off x="467543" y="692696"/>
            <a:ext cx="2108585" cy="1015663"/>
          </a:xfrm>
          <a:prstGeom prst="rect">
            <a:avLst/>
          </a:prstGeom>
        </p:spPr>
        <p:txBody>
          <a:bodyPr wrap="square">
            <a:spAutoFit/>
          </a:bodyPr>
          <a:lstStyle/>
          <a:p>
            <a:pPr marL="263525" indent="-263525"/>
            <a:r>
              <a:rPr lang="en-IE" sz="2000" dirty="0" smtClean="0">
                <a:solidFill>
                  <a:srgbClr val="990033"/>
                </a:solidFill>
              </a:rPr>
              <a:t>4. Graph of cylinder A being filled</a:t>
            </a:r>
            <a:endParaRPr lang="en-IE" sz="2000" dirty="0">
              <a:solidFill>
                <a:srgbClr val="990033"/>
              </a:solidFill>
            </a:endParaRPr>
          </a:p>
        </p:txBody>
      </p:sp>
      <mc:AlternateContent xmlns:mc="http://schemas.openxmlformats.org/markup-compatibility/2006">
        <mc:Choice xmlns:a14="http://schemas.microsoft.com/office/drawing/2010/main" Requires="a14">
          <p:sp>
            <p:nvSpPr>
              <p:cNvPr id="9" name="Rectangle 8"/>
              <p:cNvSpPr/>
              <p:nvPr/>
            </p:nvSpPr>
            <p:spPr>
              <a:xfrm>
                <a:off x="467545" y="2924944"/>
                <a:ext cx="7848872" cy="2611677"/>
              </a:xfrm>
              <a:prstGeom prst="rect">
                <a:avLst/>
              </a:prstGeom>
            </p:spPr>
            <p:txBody>
              <a:bodyPr wrap="square">
                <a:spAutoFit/>
              </a:bodyPr>
              <a:lstStyle/>
              <a:p>
                <a:pPr marL="514350" lvl="0" indent="-514350">
                  <a:lnSpc>
                    <a:spcPct val="150000"/>
                  </a:lnSpc>
                  <a:buFont typeface="+mj-lt"/>
                  <a:buAutoNum type="romanLcPeriod"/>
                </a:pPr>
                <a:r>
                  <a:rPr lang="en-IE" sz="2000" dirty="0" smtClean="0">
                    <a:solidFill>
                      <a:srgbClr val="990033"/>
                    </a:solidFill>
                  </a:rPr>
                  <a:t>Using </a:t>
                </a:r>
                <a14:m>
                  <m:oMath xmlns:m="http://schemas.openxmlformats.org/officeDocument/2006/math">
                    <m:r>
                      <a:rPr lang="en-IE" sz="2000" i="1" dirty="0" smtClean="0">
                        <a:solidFill>
                          <a:srgbClr val="990033"/>
                        </a:solidFill>
                        <a:latin typeface="Cambria Math"/>
                      </a:rPr>
                      <m:t>𝑚</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or rise over run, find the slope of [AB</a:t>
                </a:r>
                <a:r>
                  <a:rPr lang="en-IE" sz="2000" dirty="0" smtClean="0">
                    <a:solidFill>
                      <a:srgbClr val="990033"/>
                    </a:solidFill>
                  </a:rPr>
                  <a:t>]</a:t>
                </a:r>
              </a:p>
              <a:p>
                <a:pPr marL="514350" indent="-514350">
                  <a:lnSpc>
                    <a:spcPct val="150000"/>
                  </a:lnSpc>
                  <a:buFont typeface="+mj-lt"/>
                  <a:buAutoNum type="romanLcPeriod"/>
                </a:pPr>
                <a:r>
                  <a:rPr lang="en-IE" sz="2000" dirty="0" smtClean="0">
                    <a:solidFill>
                      <a:srgbClr val="990033"/>
                    </a:solidFill>
                  </a:rPr>
                  <a:t>At </a:t>
                </a:r>
                <a:r>
                  <a:rPr lang="en-IE" sz="2000" dirty="0">
                    <a:solidFill>
                      <a:srgbClr val="990033"/>
                    </a:solidFill>
                  </a:rPr>
                  <a:t>what rate is the height of the water rising at any time between 0 and 24 seconds? Explain your reasoning. </a:t>
                </a:r>
              </a:p>
              <a:p>
                <a:pPr marL="514350" indent="-514350">
                  <a:lnSpc>
                    <a:spcPct val="150000"/>
                  </a:lnSpc>
                  <a:buFont typeface="+mj-lt"/>
                  <a:buAutoNum type="romanLcPeriod"/>
                </a:pPr>
                <a:r>
                  <a:rPr lang="en-IE" sz="2000" dirty="0" smtClean="0">
                    <a:solidFill>
                      <a:srgbClr val="990033"/>
                    </a:solidFill>
                  </a:rPr>
                  <a:t>At </a:t>
                </a:r>
                <a:r>
                  <a:rPr lang="en-IE" sz="2000" dirty="0">
                    <a:solidFill>
                      <a:srgbClr val="990033"/>
                    </a:solidFill>
                  </a:rPr>
                  <a:t>what rate is the height of the water rising at point C (after 16 seconds)? Explain your reasoning.</a:t>
                </a:r>
                <a:r>
                  <a:rPr lang="en-IE" sz="2000" dirty="0" smtClean="0">
                    <a:solidFill>
                      <a:srgbClr val="990033"/>
                    </a:solidFill>
                  </a:rPr>
                  <a:t>.</a:t>
                </a:r>
                <a:endParaRPr lang="en-IE" sz="2000" dirty="0">
                  <a:solidFill>
                    <a:srgbClr val="990033"/>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467545" y="2924944"/>
                <a:ext cx="7848872" cy="2611677"/>
              </a:xfrm>
              <a:prstGeom prst="rect">
                <a:avLst/>
              </a:prstGeom>
              <a:blipFill rotWithShape="1">
                <a:blip r:embed="rId2"/>
                <a:stretch>
                  <a:fillRect l="-855" b="-1636"/>
                </a:stretch>
              </a:blipFill>
            </p:spPr>
            <p:txBody>
              <a:bodyPr/>
              <a:lstStyle/>
              <a:p>
                <a:r>
                  <a:rPr lang="en-IE">
                    <a:noFill/>
                  </a:rPr>
                  <a:t> </a:t>
                </a:r>
              </a:p>
            </p:txBody>
          </p:sp>
        </mc:Fallback>
      </mc:AlternateContent>
      <p:pic>
        <p:nvPicPr>
          <p:cNvPr id="1229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49" y="624823"/>
            <a:ext cx="6084000" cy="244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784000" y="490052"/>
            <a:ext cx="8021942" cy="5583294"/>
            <a:chOff x="8784000" y="490052"/>
            <a:chExt cx="8021942" cy="5583294"/>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 t="422"/>
            <a:stretch/>
          </p:blipFill>
          <p:spPr bwMode="auto">
            <a:xfrm>
              <a:off x="9144000" y="490052"/>
              <a:ext cx="7661942" cy="55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689591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049" y="624823"/>
            <a:ext cx="6084000" cy="244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Section A: Student Activity 3 </a:t>
            </a:r>
            <a:r>
              <a:rPr lang="en-IE" b="0" dirty="0"/>
              <a:t>– part 2</a:t>
            </a:r>
            <a:endParaRPr lang="en-IE" dirty="0"/>
          </a:p>
        </p:txBody>
      </p:sp>
      <p:sp>
        <p:nvSpPr>
          <p:cNvPr id="3" name="Rectangle 2"/>
          <p:cNvSpPr/>
          <p:nvPr/>
        </p:nvSpPr>
        <p:spPr>
          <a:xfrm>
            <a:off x="467543" y="692696"/>
            <a:ext cx="2108585" cy="707886"/>
          </a:xfrm>
          <a:prstGeom prst="rect">
            <a:avLst/>
          </a:prstGeom>
        </p:spPr>
        <p:txBody>
          <a:bodyPr wrap="square">
            <a:spAutoFit/>
          </a:bodyPr>
          <a:lstStyle/>
          <a:p>
            <a:pPr marL="263525" indent="-263525"/>
            <a:r>
              <a:rPr lang="en-IE" sz="2000" dirty="0" smtClean="0">
                <a:solidFill>
                  <a:srgbClr val="990033"/>
                </a:solidFill>
              </a:rPr>
              <a:t>5. Graph of Vessel being filled</a:t>
            </a:r>
            <a:endParaRPr lang="en-IE" sz="2000" dirty="0">
              <a:solidFill>
                <a:srgbClr val="990033"/>
              </a:solidFill>
            </a:endParaRPr>
          </a:p>
        </p:txBody>
      </p:sp>
      <mc:AlternateContent xmlns:mc="http://schemas.openxmlformats.org/markup-compatibility/2006">
        <mc:Choice xmlns:a14="http://schemas.microsoft.com/office/drawing/2010/main" Requires="a14">
          <p:sp>
            <p:nvSpPr>
              <p:cNvPr id="9" name="Rectangle 8"/>
              <p:cNvSpPr/>
              <p:nvPr/>
            </p:nvSpPr>
            <p:spPr>
              <a:xfrm>
                <a:off x="467544" y="2924944"/>
                <a:ext cx="8496455" cy="2822696"/>
              </a:xfrm>
              <a:prstGeom prst="rect">
                <a:avLst/>
              </a:prstGeom>
            </p:spPr>
            <p:txBody>
              <a:bodyPr wrap="square">
                <a:spAutoFit/>
              </a:bodyPr>
              <a:lstStyle/>
              <a:p>
                <a:pPr marL="514350" lvl="0" indent="-514350">
                  <a:lnSpc>
                    <a:spcPct val="150000"/>
                  </a:lnSpc>
                  <a:buFont typeface="+mj-lt"/>
                  <a:buAutoNum type="romanLcPeriod"/>
                </a:pPr>
                <a:r>
                  <a:rPr lang="en-IE" sz="2000" dirty="0" smtClean="0">
                    <a:solidFill>
                      <a:srgbClr val="990033"/>
                    </a:solidFill>
                  </a:rPr>
                  <a:t>Using </a:t>
                </a:r>
                <a14:m>
                  <m:oMath xmlns:m="http://schemas.openxmlformats.org/officeDocument/2006/math">
                    <m:r>
                      <a:rPr lang="en-IE" sz="2000" i="1" dirty="0" smtClean="0">
                        <a:solidFill>
                          <a:srgbClr val="990033"/>
                        </a:solidFill>
                        <a:latin typeface="Cambria Math"/>
                      </a:rPr>
                      <m:t>𝑚</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or rise over run, find the slope of [AB</a:t>
                </a:r>
                <a:r>
                  <a:rPr lang="en-IE" sz="2000" dirty="0" smtClean="0">
                    <a:solidFill>
                      <a:srgbClr val="990033"/>
                    </a:solidFill>
                  </a:rPr>
                  <a:t>]</a:t>
                </a:r>
              </a:p>
              <a:p>
                <a:pPr marL="514350" indent="-514350">
                  <a:lnSpc>
                    <a:spcPct val="150000"/>
                  </a:lnSpc>
                  <a:buFont typeface="+mj-lt"/>
                  <a:buAutoNum type="romanLcPeriod"/>
                </a:pPr>
                <a:r>
                  <a:rPr lang="en-IE" sz="2000" dirty="0" smtClean="0">
                    <a:solidFill>
                      <a:srgbClr val="990033"/>
                    </a:solidFill>
                  </a:rPr>
                  <a:t>Using </a:t>
                </a:r>
                <a14:m>
                  <m:oMath xmlns:m="http://schemas.openxmlformats.org/officeDocument/2006/math">
                    <m:r>
                      <a:rPr lang="en-IE" sz="2000" i="1" dirty="0">
                        <a:solidFill>
                          <a:srgbClr val="990033"/>
                        </a:solidFill>
                        <a:latin typeface="Cambria Math"/>
                      </a:rPr>
                      <m:t>𝑚</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or rise over run, find the slope of [OB</a:t>
                </a:r>
                <a:r>
                  <a:rPr lang="en-IE" sz="2000" dirty="0" smtClean="0">
                    <a:solidFill>
                      <a:srgbClr val="990033"/>
                    </a:solidFill>
                  </a:rPr>
                  <a:t>]</a:t>
                </a:r>
                <a:r>
                  <a:rPr lang="en-IE" sz="2000" dirty="0">
                    <a:solidFill>
                      <a:srgbClr val="990033"/>
                    </a:solidFill>
                  </a:rPr>
                  <a:t> correct to two decimal places. </a:t>
                </a:r>
              </a:p>
              <a:p>
                <a:pPr marL="514350" indent="-514350">
                  <a:lnSpc>
                    <a:spcPct val="150000"/>
                  </a:lnSpc>
                  <a:buFont typeface="+mj-lt"/>
                  <a:buAutoNum type="romanLcPeriod"/>
                </a:pPr>
                <a:r>
                  <a:rPr lang="en-IE" sz="2000" dirty="0" smtClean="0">
                    <a:solidFill>
                      <a:srgbClr val="990033"/>
                    </a:solidFill>
                  </a:rPr>
                  <a:t>Can </a:t>
                </a:r>
                <a:r>
                  <a:rPr lang="en-IE" sz="2000" dirty="0">
                    <a:solidFill>
                      <a:srgbClr val="990033"/>
                    </a:solidFill>
                  </a:rPr>
                  <a:t>you use the slope of [AB] or the slope of [</a:t>
                </a:r>
                <a:r>
                  <a:rPr lang="en-IE" sz="2000" dirty="0" smtClean="0">
                    <a:solidFill>
                      <a:srgbClr val="990033"/>
                    </a:solidFill>
                  </a:rPr>
                  <a:t>OB] </a:t>
                </a:r>
                <a:r>
                  <a:rPr lang="en-IE" sz="2000" dirty="0">
                    <a:solidFill>
                      <a:srgbClr val="990033"/>
                    </a:solidFill>
                  </a:rPr>
                  <a:t>to find the slope of the graph at the at the point C? Give a reason for your answer.</a:t>
                </a:r>
                <a:r>
                  <a:rPr lang="en-IE" sz="2000" dirty="0" smtClean="0">
                    <a:solidFill>
                      <a:srgbClr val="990033"/>
                    </a:solidFill>
                  </a:rPr>
                  <a:t>.</a:t>
                </a:r>
                <a:endParaRPr lang="en-IE" sz="2000" dirty="0">
                  <a:solidFill>
                    <a:srgbClr val="990033"/>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467544" y="2924944"/>
                <a:ext cx="8496455" cy="2822696"/>
              </a:xfrm>
              <a:prstGeom prst="rect">
                <a:avLst/>
              </a:prstGeom>
              <a:blipFill rotWithShape="1">
                <a:blip r:embed="rId3"/>
                <a:stretch>
                  <a:fillRect l="-790" b="-1296"/>
                </a:stretch>
              </a:blipFill>
            </p:spPr>
            <p:txBody>
              <a:bodyPr/>
              <a:lstStyle/>
              <a:p>
                <a:r>
                  <a:rPr lang="en-IE">
                    <a:noFill/>
                  </a:rPr>
                  <a:t> </a:t>
                </a:r>
              </a:p>
            </p:txBody>
          </p:sp>
        </mc:Fallback>
      </mc:AlternateContent>
      <p:grpSp>
        <p:nvGrpSpPr>
          <p:cNvPr id="6" name="Group 5"/>
          <p:cNvGrpSpPr/>
          <p:nvPr/>
        </p:nvGrpSpPr>
        <p:grpSpPr>
          <a:xfrm>
            <a:off x="8784000" y="490052"/>
            <a:ext cx="8021942" cy="5583294"/>
            <a:chOff x="8784000" y="490052"/>
            <a:chExt cx="8021942" cy="5583294"/>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 t="422"/>
            <a:stretch/>
          </p:blipFill>
          <p:spPr bwMode="auto">
            <a:xfrm>
              <a:off x="9144000" y="490052"/>
              <a:ext cx="7661942" cy="55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8" name="Group 7"/>
          <p:cNvGrpSpPr/>
          <p:nvPr/>
        </p:nvGrpSpPr>
        <p:grpSpPr>
          <a:xfrm>
            <a:off x="8784000" y="490052"/>
            <a:ext cx="7886040" cy="5314950"/>
            <a:chOff x="8784000" y="490052"/>
            <a:chExt cx="7886040" cy="5314950"/>
          </a:xfrm>
        </p:grpSpPr>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67" r="-1"/>
            <a:stretch/>
          </p:blipFill>
          <p:spPr bwMode="auto">
            <a:xfrm>
              <a:off x="9157855" y="490052"/>
              <a:ext cx="751218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71616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8"/>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35547" y="1691640"/>
            <a:ext cx="4248000" cy="3111976"/>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1"/>
          <p:cNvSpPr/>
          <p:nvPr/>
        </p:nvSpPr>
        <p:spPr>
          <a:xfrm>
            <a:off x="261667" y="1691640"/>
            <a:ext cx="4248000" cy="3111976"/>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p:cNvSpPr/>
          <p:nvPr/>
        </p:nvSpPr>
        <p:spPr>
          <a:xfrm>
            <a:off x="1483383" y="4759969"/>
            <a:ext cx="1923925" cy="646331"/>
          </a:xfrm>
          <a:prstGeom prst="rect">
            <a:avLst/>
          </a:prstGeom>
        </p:spPr>
        <p:txBody>
          <a:bodyPr wrap="none">
            <a:spAutoFit/>
          </a:bodyPr>
          <a:lstStyle/>
          <a:p>
            <a:r>
              <a:rPr lang="en-IE" sz="3600" b="1" i="1" dirty="0" smtClean="0">
                <a:solidFill>
                  <a:srgbClr val="990033"/>
                </a:solidFill>
                <a:effectLst>
                  <a:outerShdw blurRad="38100" dist="38100" dir="2700000" algn="tl">
                    <a:srgbClr val="000000">
                      <a:alpha val="43137"/>
                    </a:srgbClr>
                  </a:outerShdw>
                </a:effectLst>
              </a:rPr>
              <a:t>Cylinders</a:t>
            </a:r>
            <a:endParaRPr lang="en-IE" sz="3600" dirty="0"/>
          </a:p>
        </p:txBody>
      </p:sp>
      <p:sp>
        <p:nvSpPr>
          <p:cNvPr id="5" name="Rectangle 4"/>
          <p:cNvSpPr/>
          <p:nvPr/>
        </p:nvSpPr>
        <p:spPr>
          <a:xfrm>
            <a:off x="6209883" y="4759969"/>
            <a:ext cx="1136850" cy="646331"/>
          </a:xfrm>
          <a:prstGeom prst="rect">
            <a:avLst/>
          </a:prstGeom>
        </p:spPr>
        <p:txBody>
          <a:bodyPr wrap="none">
            <a:spAutoFit/>
          </a:bodyPr>
          <a:lstStyle/>
          <a:p>
            <a:r>
              <a:rPr lang="en-IE" sz="3600" b="1" i="1" dirty="0" smtClean="0">
                <a:solidFill>
                  <a:srgbClr val="990033"/>
                </a:solidFill>
                <a:effectLst>
                  <a:outerShdw blurRad="38100" dist="38100" dir="2700000" algn="tl">
                    <a:srgbClr val="000000">
                      <a:alpha val="43137"/>
                    </a:srgbClr>
                  </a:outerShdw>
                </a:effectLst>
              </a:rPr>
              <a:t>Cone</a:t>
            </a:r>
            <a:endParaRPr lang="en-IE" sz="3600" dirty="0"/>
          </a:p>
        </p:txBody>
      </p:sp>
      <p:sp>
        <p:nvSpPr>
          <p:cNvPr id="6" name="Rectangle 5"/>
          <p:cNvSpPr/>
          <p:nvPr/>
        </p:nvSpPr>
        <p:spPr>
          <a:xfrm>
            <a:off x="1321277" y="375002"/>
            <a:ext cx="6684394" cy="923330"/>
          </a:xfrm>
          <a:prstGeom prst="rect">
            <a:avLst/>
          </a:prstGeom>
        </p:spPr>
        <p:txBody>
          <a:bodyPr wrap="none">
            <a:spAutoFit/>
          </a:bodyPr>
          <a:lstStyle/>
          <a:p>
            <a:r>
              <a:rPr lang="en-IE" sz="5400" b="1" i="1" dirty="0" smtClean="0">
                <a:solidFill>
                  <a:srgbClr val="990033"/>
                </a:solidFill>
                <a:effectLst>
                  <a:outerShdw blurRad="38100" dist="38100" dir="2700000" algn="tl">
                    <a:srgbClr val="000000">
                      <a:alpha val="43137"/>
                    </a:srgbClr>
                  </a:outerShdw>
                </a:effectLst>
              </a:rPr>
              <a:t>What’s the difference?</a:t>
            </a:r>
            <a:endParaRPr lang="en-IE" sz="5400" dirty="0"/>
          </a:p>
        </p:txBody>
      </p:sp>
      <p:pic>
        <p:nvPicPr>
          <p:cNvPr id="7"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71" y="1879969"/>
            <a:ext cx="37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032" y="1893136"/>
            <a:ext cx="37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rot="16200000">
            <a:off x="4081092" y="2900874"/>
            <a:ext cx="1508426" cy="338554"/>
          </a:xfrm>
          <a:prstGeom prst="rect">
            <a:avLst/>
          </a:prstGeom>
          <a:noFill/>
        </p:spPr>
        <p:txBody>
          <a:bodyPr wrap="none" rtlCol="0">
            <a:spAutoFit/>
          </a:bodyPr>
          <a:lstStyle/>
          <a:p>
            <a:r>
              <a:rPr lang="en-IE" sz="1600" dirty="0" smtClean="0">
                <a:solidFill>
                  <a:srgbClr val="990033"/>
                </a:solidFill>
              </a:rPr>
              <a:t>Height in cm (h)</a:t>
            </a:r>
            <a:endParaRPr lang="en-IE" sz="1600" dirty="0">
              <a:solidFill>
                <a:srgbClr val="990033"/>
              </a:solidFill>
            </a:endParaRPr>
          </a:p>
        </p:txBody>
      </p:sp>
      <p:sp>
        <p:nvSpPr>
          <p:cNvPr id="10" name="TextBox 9"/>
          <p:cNvSpPr txBox="1"/>
          <p:nvPr/>
        </p:nvSpPr>
        <p:spPr>
          <a:xfrm>
            <a:off x="6939353" y="4434582"/>
            <a:ext cx="1817998" cy="338554"/>
          </a:xfrm>
          <a:prstGeom prst="rect">
            <a:avLst/>
          </a:prstGeom>
          <a:noFill/>
        </p:spPr>
        <p:txBody>
          <a:bodyPr wrap="none" rtlCol="0">
            <a:spAutoFit/>
          </a:bodyPr>
          <a:lstStyle/>
          <a:p>
            <a:r>
              <a:rPr lang="en-IE" sz="1600" dirty="0" smtClean="0">
                <a:solidFill>
                  <a:srgbClr val="990033"/>
                </a:solidFill>
              </a:rPr>
              <a:t>Time in seconds (t)</a:t>
            </a:r>
            <a:endParaRPr lang="en-IE" sz="1600" dirty="0">
              <a:solidFill>
                <a:srgbClr val="990033"/>
              </a:solidFill>
            </a:endParaRPr>
          </a:p>
        </p:txBody>
      </p:sp>
      <p:sp>
        <p:nvSpPr>
          <p:cNvPr id="11" name="TextBox 10"/>
          <p:cNvSpPr txBox="1"/>
          <p:nvPr/>
        </p:nvSpPr>
        <p:spPr>
          <a:xfrm rot="16200000">
            <a:off x="-231828" y="2900874"/>
            <a:ext cx="1508426" cy="338554"/>
          </a:xfrm>
          <a:prstGeom prst="rect">
            <a:avLst/>
          </a:prstGeom>
          <a:noFill/>
        </p:spPr>
        <p:txBody>
          <a:bodyPr wrap="none" rtlCol="0">
            <a:spAutoFit/>
          </a:bodyPr>
          <a:lstStyle/>
          <a:p>
            <a:r>
              <a:rPr lang="en-IE" sz="1600" dirty="0" smtClean="0">
                <a:solidFill>
                  <a:srgbClr val="990033"/>
                </a:solidFill>
              </a:rPr>
              <a:t>Height in cm (h)</a:t>
            </a:r>
            <a:endParaRPr lang="en-IE" sz="1600" dirty="0">
              <a:solidFill>
                <a:srgbClr val="990033"/>
              </a:solidFill>
            </a:endParaRPr>
          </a:p>
        </p:txBody>
      </p:sp>
      <p:sp>
        <p:nvSpPr>
          <p:cNvPr id="12" name="TextBox 11"/>
          <p:cNvSpPr txBox="1"/>
          <p:nvPr/>
        </p:nvSpPr>
        <p:spPr>
          <a:xfrm>
            <a:off x="2839793" y="4434582"/>
            <a:ext cx="1817998" cy="338554"/>
          </a:xfrm>
          <a:prstGeom prst="rect">
            <a:avLst/>
          </a:prstGeom>
          <a:noFill/>
        </p:spPr>
        <p:txBody>
          <a:bodyPr wrap="none" rtlCol="0">
            <a:spAutoFit/>
          </a:bodyPr>
          <a:lstStyle/>
          <a:p>
            <a:r>
              <a:rPr lang="en-IE" sz="1600" dirty="0" smtClean="0">
                <a:solidFill>
                  <a:srgbClr val="990033"/>
                </a:solidFill>
              </a:rPr>
              <a:t>Time in seconds (t)</a:t>
            </a:r>
            <a:endParaRPr lang="en-IE" sz="1600" dirty="0">
              <a:solidFill>
                <a:srgbClr val="990033"/>
              </a:solidFill>
            </a:endParaRPr>
          </a:p>
        </p:txBody>
      </p:sp>
      <p:sp>
        <p:nvSpPr>
          <p:cNvPr id="13" name="Arc 12"/>
          <p:cNvSpPr/>
          <p:nvPr/>
        </p:nvSpPr>
        <p:spPr>
          <a:xfrm rot="16200000">
            <a:off x="4186018" y="3224023"/>
            <a:ext cx="4140000" cy="2304000"/>
          </a:xfrm>
          <a:prstGeom prst="arc">
            <a:avLst/>
          </a:prstGeom>
          <a:ln w="38100">
            <a:solidFill>
              <a:srgbClr val="9900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solidFill>
                <a:prstClr val="black"/>
              </a:solidFill>
            </a:endParaRPr>
          </a:p>
        </p:txBody>
      </p:sp>
    </p:spTree>
    <p:extLst>
      <p:ext uri="{BB962C8B-B14F-4D97-AF65-F5344CB8AC3E}">
        <p14:creationId xmlns:p14="http://schemas.microsoft.com/office/powerpoint/2010/main" val="2145880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Index</a:t>
            </a:r>
            <a:endParaRPr lang="en-IE" dirty="0"/>
          </a:p>
        </p:txBody>
      </p:sp>
      <p:graphicFrame>
        <p:nvGraphicFramePr>
          <p:cNvPr id="3" name="Table 2"/>
          <p:cNvGraphicFramePr>
            <a:graphicFrameLocks noGrp="1"/>
          </p:cNvGraphicFramePr>
          <p:nvPr>
            <p:extLst>
              <p:ext uri="{D42A27DB-BD31-4B8C-83A1-F6EECF244321}">
                <p14:modId xmlns:p14="http://schemas.microsoft.com/office/powerpoint/2010/main" val="48553885"/>
              </p:ext>
            </p:extLst>
          </p:nvPr>
        </p:nvGraphicFramePr>
        <p:xfrm>
          <a:off x="503548" y="674712"/>
          <a:ext cx="8136904" cy="5879320"/>
        </p:xfrm>
        <a:graphic>
          <a:graphicData uri="http://schemas.openxmlformats.org/drawingml/2006/table">
            <a:tbl>
              <a:tblPr firstRow="1" bandRow="1">
                <a:tableStyleId>{5940675A-B579-460E-94D1-54222C63F5DA}</a:tableStyleId>
              </a:tblPr>
              <a:tblGrid>
                <a:gridCol w="2174517"/>
                <a:gridCol w="5962387"/>
              </a:tblGrid>
              <a:tr h="370840">
                <a:tc>
                  <a:txBody>
                    <a:bodyPr/>
                    <a:lstStyle/>
                    <a:p>
                      <a:pPr algn="ctr"/>
                      <a:r>
                        <a:rPr lang="en-IE" sz="2400" b="1" dirty="0" smtClean="0">
                          <a:solidFill>
                            <a:srgbClr val="990033"/>
                          </a:solidFill>
                        </a:rPr>
                        <a:t>Section A</a:t>
                      </a:r>
                      <a:endParaRPr lang="en-IE" sz="2400" b="1"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400" b="1" dirty="0" smtClean="0">
                          <a:solidFill>
                            <a:srgbClr val="990033"/>
                          </a:solidFill>
                        </a:rPr>
                        <a:t>Rates of Change</a:t>
                      </a:r>
                      <a:endParaRPr lang="en-IE" sz="2400" b="1"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1:</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Independent &amp; Dependent</a:t>
                      </a:r>
                      <a:r>
                        <a:rPr lang="en-IE" baseline="0" dirty="0" smtClean="0">
                          <a:solidFill>
                            <a:srgbClr val="990033"/>
                          </a:solidFill>
                        </a:rPr>
                        <a:t> variables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2:</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sz="1800" dirty="0" smtClean="0">
                          <a:solidFill>
                            <a:srgbClr val="990033"/>
                          </a:solidFill>
                        </a:rPr>
                        <a:t>Vocabulary to describe rates of change</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3:</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Graphing rates of change</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4:</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Train experiment on constant speed</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5:</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err="1" smtClean="0">
                          <a:solidFill>
                            <a:srgbClr val="990033"/>
                          </a:solidFill>
                        </a:rPr>
                        <a:t>Usain</a:t>
                      </a:r>
                      <a:r>
                        <a:rPr lang="en-IE" dirty="0" smtClean="0">
                          <a:solidFill>
                            <a:srgbClr val="990033"/>
                          </a:solidFill>
                        </a:rPr>
                        <a:t> Bolt</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6:</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Victoria Pendleton</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44000">
                <a:tc>
                  <a:txBody>
                    <a:bodyPr/>
                    <a:lstStyle/>
                    <a:p>
                      <a:endParaRPr lang="en-IE" sz="100"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sz="100"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IE" sz="2400" b="1" dirty="0" smtClean="0">
                          <a:solidFill>
                            <a:srgbClr val="990033"/>
                          </a:solidFill>
                        </a:rPr>
                        <a:t>Section B</a:t>
                      </a:r>
                      <a:endParaRPr lang="en-IE" sz="2400" b="1"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400" b="1" dirty="0" smtClean="0">
                          <a:solidFill>
                            <a:srgbClr val="990033"/>
                          </a:solidFill>
                        </a:rPr>
                        <a:t>Rules of Differentiation</a:t>
                      </a:r>
                      <a:endParaRPr lang="en-IE" sz="2400" b="1"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1:</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Linear Functions and their Slope Functions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2:</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Linear Functions and their Slope Functions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3:</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Quadratic Functions and their associated Slope Functions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4:</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Cubic Functions and their associated Slope Functions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5:</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Finding the slope function of a polynomial</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6:</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Co-polynomial functions and their associated Slope Functions</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Student Activity 7:</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Summary of how to find slope functions </a:t>
                      </a:r>
                      <a:r>
                        <a:rPr lang="en-IE" dirty="0" err="1" smtClean="0">
                          <a:solidFill>
                            <a:srgbClr val="990033"/>
                          </a:solidFill>
                        </a:rPr>
                        <a:t>Tarsia</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128877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4</a:t>
            </a:r>
          </a:p>
        </p:txBody>
      </p:sp>
      <p:sp>
        <p:nvSpPr>
          <p:cNvPr id="9" name="Rectangle 8"/>
          <p:cNvSpPr/>
          <p:nvPr/>
        </p:nvSpPr>
        <p:spPr>
          <a:xfrm>
            <a:off x="539552" y="764704"/>
            <a:ext cx="8064896" cy="2554545"/>
          </a:xfrm>
          <a:prstGeom prst="rect">
            <a:avLst/>
          </a:prstGeom>
        </p:spPr>
        <p:txBody>
          <a:bodyPr wrap="square">
            <a:spAutoFit/>
          </a:bodyPr>
          <a:lstStyle/>
          <a:p>
            <a:pPr marL="342900" indent="-342900">
              <a:buFont typeface="Arial" pitchFamily="34" charset="0"/>
              <a:buChar char="•"/>
            </a:pPr>
            <a:r>
              <a:rPr lang="en-IE" sz="2000" dirty="0">
                <a:solidFill>
                  <a:srgbClr val="990033"/>
                </a:solidFill>
              </a:rPr>
              <a:t>Recall the example of finding the constant speed of the car on cruise control along a long stretch of road.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Do </a:t>
            </a:r>
            <a:r>
              <a:rPr lang="en-IE" sz="2000" dirty="0">
                <a:solidFill>
                  <a:srgbClr val="990033"/>
                </a:solidFill>
              </a:rPr>
              <a:t>you recall the formula for speed in terms </a:t>
            </a:r>
            <a:r>
              <a:rPr lang="en-IE" sz="2000" dirty="0" smtClean="0">
                <a:solidFill>
                  <a:srgbClr val="990033"/>
                </a:solidFill>
              </a:rPr>
              <a:t>of                                             </a:t>
            </a:r>
            <a:r>
              <a:rPr lang="en-IE" sz="2000" dirty="0">
                <a:solidFill>
                  <a:srgbClr val="990033"/>
                </a:solidFill>
              </a:rPr>
              <a:t>distance </a:t>
            </a:r>
            <a:r>
              <a:rPr lang="en-IE" sz="2000" dirty="0" smtClean="0">
                <a:solidFill>
                  <a:srgbClr val="990033"/>
                </a:solidFill>
              </a:rPr>
              <a:t>and </a:t>
            </a:r>
            <a:r>
              <a:rPr lang="en-IE" sz="2000" dirty="0">
                <a:solidFill>
                  <a:srgbClr val="990033"/>
                </a:solidFill>
              </a:rPr>
              <a:t>time?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Can </a:t>
            </a:r>
            <a:r>
              <a:rPr lang="en-IE" sz="2000" dirty="0">
                <a:solidFill>
                  <a:srgbClr val="990033"/>
                </a:solidFill>
              </a:rPr>
              <a:t>you describe the rate of change ‘speed’ in terms of distance and time? 	</a:t>
            </a:r>
          </a:p>
        </p:txBody>
      </p:sp>
      <mc:AlternateContent xmlns:mc="http://schemas.openxmlformats.org/markup-compatibility/2006" xmlns:a14="http://schemas.microsoft.com/office/drawing/2010/main">
        <mc:Choice Requires="a14">
          <p:sp>
            <p:nvSpPr>
              <p:cNvPr id="10" name="TextBox 9"/>
              <p:cNvSpPr txBox="1"/>
              <p:nvPr/>
            </p:nvSpPr>
            <p:spPr>
              <a:xfrm>
                <a:off x="6156176" y="1658433"/>
                <a:ext cx="2180405" cy="618439"/>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b="1" i="1" smtClean="0">
                          <a:solidFill>
                            <a:srgbClr val="990033"/>
                          </a:solidFill>
                          <a:latin typeface="Cambria Math"/>
                        </a:rPr>
                        <m:t>𝒔𝒑𝒆𝒆𝒅</m:t>
                      </m:r>
                      <m:r>
                        <a:rPr lang="en-IE" b="1" i="1" smtClean="0">
                          <a:solidFill>
                            <a:srgbClr val="990033"/>
                          </a:solidFill>
                          <a:latin typeface="Cambria Math"/>
                        </a:rPr>
                        <m:t>=</m:t>
                      </m:r>
                      <m:f>
                        <m:fPr>
                          <m:ctrlPr>
                            <a:rPr lang="en-IE" b="1" i="1" smtClean="0">
                              <a:solidFill>
                                <a:srgbClr val="990033"/>
                              </a:solidFill>
                              <a:latin typeface="Cambria Math"/>
                            </a:rPr>
                          </m:ctrlPr>
                        </m:fPr>
                        <m:num>
                          <m:r>
                            <a:rPr lang="en-IE" b="1" i="1" smtClean="0">
                              <a:solidFill>
                                <a:srgbClr val="990033"/>
                              </a:solidFill>
                              <a:latin typeface="Cambria Math"/>
                            </a:rPr>
                            <m:t>𝒅𝒊𝒔𝒕𝒂𝒏𝒄𝒆</m:t>
                          </m:r>
                        </m:num>
                        <m:den>
                          <m:r>
                            <a:rPr lang="en-IE" b="1" i="1" smtClean="0">
                              <a:solidFill>
                                <a:srgbClr val="990033"/>
                              </a:solidFill>
                              <a:latin typeface="Cambria Math"/>
                            </a:rPr>
                            <m:t>𝒕𝒊𝒎𝒆</m:t>
                          </m:r>
                        </m:den>
                      </m:f>
                    </m:oMath>
                  </m:oMathPara>
                </a14:m>
                <a:endParaRPr lang="en-IE" b="1" dirty="0">
                  <a:solidFill>
                    <a:srgbClr val="990033"/>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156176" y="1658433"/>
                <a:ext cx="2180405" cy="618439"/>
              </a:xfrm>
              <a:prstGeom prst="rect">
                <a:avLst/>
              </a:prstGeom>
              <a:blipFill rotWithShape="1">
                <a:blip r:embed="rId2"/>
                <a:stretch>
                  <a:fillRect/>
                </a:stretch>
              </a:blipFill>
              <a:ln>
                <a:solidFill>
                  <a:srgbClr val="990033"/>
                </a:solidFill>
              </a:ln>
            </p:spPr>
            <p:txBody>
              <a:bodyPr/>
              <a:lstStyle/>
              <a:p>
                <a:r>
                  <a:rPr lang="en-IE">
                    <a:noFill/>
                  </a:rPr>
                  <a:t> </a:t>
                </a:r>
              </a:p>
            </p:txBody>
          </p:sp>
        </mc:Fallback>
      </mc:AlternateContent>
      <p:pic>
        <p:nvPicPr>
          <p:cNvPr id="11" name="Picture 2" descr="http://us.123rf.com/400wm/400/400/Blakeley/Blakeley1009/Blakeley100900033/7845721-a-british-commuter-train-passing-through-a-station-in-the-early-morning.jpg"/>
          <p:cNvPicPr>
            <a:picLocks noChangeAspect="1" noChangeArrowheads="1"/>
          </p:cNvPicPr>
          <p:nvPr/>
        </p:nvPicPr>
        <p:blipFill>
          <a:blip r:embed="rId3" cstate="print"/>
          <a:srcRect/>
          <a:stretch>
            <a:fillRect/>
          </a:stretch>
        </p:blipFill>
        <p:spPr bwMode="auto">
          <a:xfrm>
            <a:off x="1864934" y="3068960"/>
            <a:ext cx="5414133" cy="3600400"/>
          </a:xfrm>
          <a:prstGeom prst="rect">
            <a:avLst/>
          </a:prstGeom>
          <a:noFill/>
        </p:spPr>
      </p:pic>
      <p:grpSp>
        <p:nvGrpSpPr>
          <p:cNvPr id="7" name="Group 6"/>
          <p:cNvGrpSpPr/>
          <p:nvPr/>
        </p:nvGrpSpPr>
        <p:grpSpPr>
          <a:xfrm>
            <a:off x="8784000" y="490052"/>
            <a:ext cx="7886040" cy="5314950"/>
            <a:chOff x="8784000" y="490052"/>
            <a:chExt cx="7886040" cy="5314950"/>
          </a:xfrm>
        </p:grpSpPr>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67" r="-1"/>
            <a:stretch/>
          </p:blipFill>
          <p:spPr bwMode="auto">
            <a:xfrm>
              <a:off x="9157855" y="490052"/>
              <a:ext cx="751218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03741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0018 7.40741E-7 L -0.93038 7.40741E-7 " pathEditMode="relative" rAng="0" ptsTypes="AA">
                                      <p:cBhvr>
                                        <p:cTn id="27" dur="2000" fill="hold"/>
                                        <p:tgtEl>
                                          <p:spTgt spid="7"/>
                                        </p:tgtEl>
                                        <p:attrNameLst>
                                          <p:attrName>ppt_x</p:attrName>
                                          <p:attrName>ppt_y</p:attrName>
                                        </p:attrNameLst>
                                      </p:cBhvr>
                                      <p:rCtr x="-46510"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93038 7.40741E-7 L -0.00018 0.00347 " pathEditMode="relative" rAng="0" ptsTypes="AA">
                                      <p:cBhvr>
                                        <p:cTn id="31"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9" grpId="0" uiExpand="1" build="p"/>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a:t>
            </a:r>
            <a:r>
              <a:rPr lang="en-IE" dirty="0" smtClean="0"/>
              <a:t>4</a:t>
            </a:r>
            <a:endParaRPr lang="en-IE" dirty="0"/>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218"/>
          <a:stretch/>
        </p:blipFill>
        <p:spPr bwMode="auto">
          <a:xfrm>
            <a:off x="611560" y="548680"/>
            <a:ext cx="7920880" cy="83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43" y="1299863"/>
            <a:ext cx="3220495" cy="394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5535" y="1405455"/>
            <a:ext cx="5166407" cy="5016758"/>
          </a:xfrm>
          <a:prstGeom prst="rect">
            <a:avLst/>
          </a:prstGeom>
        </p:spPr>
        <p:txBody>
          <a:bodyPr wrap="square">
            <a:spAutoFit/>
          </a:bodyPr>
          <a:lstStyle/>
          <a:p>
            <a:r>
              <a:rPr lang="en-IE" sz="2000" dirty="0">
                <a:solidFill>
                  <a:srgbClr val="990033"/>
                </a:solidFill>
              </a:rPr>
              <a:t>1. The two students stand 100 </a:t>
            </a:r>
            <a:r>
              <a:rPr lang="en-IE" sz="2000" dirty="0" smtClean="0">
                <a:solidFill>
                  <a:srgbClr val="990033"/>
                </a:solidFill>
              </a:rPr>
              <a:t>metres </a:t>
            </a:r>
            <a:r>
              <a:rPr lang="en-IE" sz="2000" dirty="0">
                <a:solidFill>
                  <a:srgbClr val="990033"/>
                </a:solidFill>
              </a:rPr>
              <a:t>apart and discover that it takes 3 </a:t>
            </a:r>
            <a:r>
              <a:rPr lang="en-IE" sz="2000" dirty="0" smtClean="0">
                <a:solidFill>
                  <a:srgbClr val="990033"/>
                </a:solidFill>
              </a:rPr>
              <a:t>seconds for </a:t>
            </a:r>
            <a:r>
              <a:rPr lang="en-IE" sz="2000" dirty="0">
                <a:solidFill>
                  <a:srgbClr val="990033"/>
                </a:solidFill>
              </a:rPr>
              <a:t>the front of the train to travel between the two positions. Draw a </a:t>
            </a:r>
            <a:r>
              <a:rPr lang="en-IE" sz="2000" dirty="0" smtClean="0">
                <a:solidFill>
                  <a:srgbClr val="990033"/>
                </a:solidFill>
              </a:rPr>
              <a:t>graph to </a:t>
            </a:r>
            <a:r>
              <a:rPr lang="en-IE" sz="2000" dirty="0">
                <a:solidFill>
                  <a:srgbClr val="990033"/>
                </a:solidFill>
              </a:rPr>
              <a:t>represent how the distance changes with time during these 3 seconds. </a:t>
            </a:r>
            <a:r>
              <a:rPr lang="en-IE" sz="2000" dirty="0" smtClean="0">
                <a:solidFill>
                  <a:srgbClr val="990033"/>
                </a:solidFill>
              </a:rPr>
              <a:t>Let the </a:t>
            </a:r>
            <a:r>
              <a:rPr lang="en-IE" sz="2000" dirty="0">
                <a:solidFill>
                  <a:srgbClr val="990033"/>
                </a:solidFill>
              </a:rPr>
              <a:t>position of the first student be at the origin of the graph and put </a:t>
            </a:r>
            <a:r>
              <a:rPr lang="en-IE" sz="2000" dirty="0" smtClean="0">
                <a:solidFill>
                  <a:srgbClr val="990033"/>
                </a:solidFill>
              </a:rPr>
              <a:t>the independent </a:t>
            </a:r>
            <a:r>
              <a:rPr lang="en-IE" sz="2000" dirty="0">
                <a:solidFill>
                  <a:srgbClr val="990033"/>
                </a:solidFill>
              </a:rPr>
              <a:t>variable on the horizontal axis</a:t>
            </a:r>
            <a:r>
              <a:rPr lang="en-IE" sz="2000" dirty="0" smtClean="0">
                <a:solidFill>
                  <a:srgbClr val="990033"/>
                </a:solidFill>
              </a:rPr>
              <a:t>.</a:t>
            </a:r>
          </a:p>
          <a:p>
            <a:endParaRPr lang="en-IE" sz="2000" dirty="0">
              <a:solidFill>
                <a:srgbClr val="990033"/>
              </a:solidFill>
            </a:endParaRPr>
          </a:p>
          <a:p>
            <a:r>
              <a:rPr lang="en-IE" sz="2000" dirty="0">
                <a:solidFill>
                  <a:srgbClr val="990033"/>
                </a:solidFill>
              </a:rPr>
              <a:t>2. At what speed does the train pass the two students in km/hour</a:t>
            </a:r>
            <a:r>
              <a:rPr lang="en-IE" sz="2000" dirty="0" smtClean="0">
                <a:solidFill>
                  <a:srgbClr val="990033"/>
                </a:solidFill>
              </a:rPr>
              <a:t>?</a:t>
            </a:r>
          </a:p>
          <a:p>
            <a:endParaRPr lang="en-IE" sz="2000" dirty="0">
              <a:solidFill>
                <a:srgbClr val="990033"/>
              </a:solidFill>
            </a:endParaRPr>
          </a:p>
          <a:p>
            <a:r>
              <a:rPr lang="en-IE" sz="2000" dirty="0">
                <a:solidFill>
                  <a:srgbClr val="990033"/>
                </a:solidFill>
              </a:rPr>
              <a:t>3. The teacher was standing half way between the students during </a:t>
            </a:r>
            <a:r>
              <a:rPr lang="en-IE" sz="2000" dirty="0" smtClean="0">
                <a:solidFill>
                  <a:srgbClr val="990033"/>
                </a:solidFill>
              </a:rPr>
              <a:t>the experiment </a:t>
            </a:r>
            <a:r>
              <a:rPr lang="en-IE" sz="2000" dirty="0">
                <a:solidFill>
                  <a:srgbClr val="990033"/>
                </a:solidFill>
              </a:rPr>
              <a:t>to supervise. At what speed did the train pass the </a:t>
            </a:r>
            <a:r>
              <a:rPr lang="en-IE" sz="2000" dirty="0" smtClean="0">
                <a:solidFill>
                  <a:srgbClr val="990033"/>
                </a:solidFill>
              </a:rPr>
              <a:t>teacher? Give </a:t>
            </a:r>
            <a:r>
              <a:rPr lang="en-IE" sz="2000" dirty="0">
                <a:solidFill>
                  <a:srgbClr val="990033"/>
                </a:solidFill>
              </a:rPr>
              <a:t>a reason for your answer.</a:t>
            </a:r>
          </a:p>
        </p:txBody>
      </p:sp>
      <p:pic>
        <p:nvPicPr>
          <p:cNvPr id="9" name="Picture 2" descr="http://us.123rf.com/400wm/400/400/Blakeley/Blakeley1009/Blakeley100900033/7845721-a-british-commuter-train-passing-through-a-station-in-the-early-morning.jpg"/>
          <p:cNvPicPr>
            <a:picLocks noChangeAspect="1" noChangeArrowheads="1"/>
          </p:cNvPicPr>
          <p:nvPr/>
        </p:nvPicPr>
        <p:blipFill>
          <a:blip r:embed="rId4" cstate="print"/>
          <a:srcRect/>
          <a:stretch>
            <a:fillRect/>
          </a:stretch>
        </p:blipFill>
        <p:spPr bwMode="auto">
          <a:xfrm>
            <a:off x="6413755" y="5343161"/>
            <a:ext cx="2131003" cy="1417118"/>
          </a:xfrm>
          <a:prstGeom prst="rect">
            <a:avLst/>
          </a:prstGeom>
          <a:noFill/>
        </p:spPr>
      </p:pic>
      <p:cxnSp>
        <p:nvCxnSpPr>
          <p:cNvPr id="10" name="Straight Connector 9"/>
          <p:cNvCxnSpPr/>
          <p:nvPr/>
        </p:nvCxnSpPr>
        <p:spPr>
          <a:xfrm flipV="1">
            <a:off x="6089334" y="1592638"/>
            <a:ext cx="2016224" cy="3420380"/>
          </a:xfrm>
          <a:prstGeom prst="line">
            <a:avLst/>
          </a:prstGeom>
          <a:ln w="38100" cap="rnd">
            <a:solidFill>
              <a:srgbClr val="990033"/>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5133056" y="2361167"/>
            <a:ext cx="1254382" cy="338554"/>
          </a:xfrm>
          <a:prstGeom prst="rect">
            <a:avLst/>
          </a:prstGeom>
          <a:noFill/>
        </p:spPr>
        <p:txBody>
          <a:bodyPr wrap="none" rtlCol="0">
            <a:spAutoFit/>
          </a:bodyPr>
          <a:lstStyle/>
          <a:p>
            <a:r>
              <a:rPr lang="en-IE" sz="1600" b="1" dirty="0" smtClean="0">
                <a:solidFill>
                  <a:srgbClr val="990033"/>
                </a:solidFill>
              </a:rPr>
              <a:t>Distance (m)</a:t>
            </a:r>
            <a:endParaRPr lang="en-IE" sz="1600" b="1" dirty="0">
              <a:solidFill>
                <a:srgbClr val="990033"/>
              </a:solidFill>
            </a:endParaRPr>
          </a:p>
        </p:txBody>
      </p:sp>
      <p:sp>
        <p:nvSpPr>
          <p:cNvPr id="12" name="TextBox 11"/>
          <p:cNvSpPr txBox="1"/>
          <p:nvPr/>
        </p:nvSpPr>
        <p:spPr>
          <a:xfrm>
            <a:off x="7152713" y="5031852"/>
            <a:ext cx="1817998" cy="338554"/>
          </a:xfrm>
          <a:prstGeom prst="rect">
            <a:avLst/>
          </a:prstGeom>
          <a:noFill/>
        </p:spPr>
        <p:txBody>
          <a:bodyPr wrap="none" rtlCol="0">
            <a:spAutoFit/>
          </a:bodyPr>
          <a:lstStyle/>
          <a:p>
            <a:r>
              <a:rPr lang="en-IE" sz="1600" b="1" dirty="0" smtClean="0">
                <a:solidFill>
                  <a:srgbClr val="990033"/>
                </a:solidFill>
              </a:rPr>
              <a:t>Time in seconds (t)</a:t>
            </a:r>
            <a:endParaRPr lang="en-IE" sz="1600" b="1" dirty="0">
              <a:solidFill>
                <a:srgbClr val="990033"/>
              </a:solidFill>
            </a:endParaRPr>
          </a:p>
        </p:txBody>
      </p:sp>
      <p:grpSp>
        <p:nvGrpSpPr>
          <p:cNvPr id="5" name="Group 4"/>
          <p:cNvGrpSpPr/>
          <p:nvPr/>
        </p:nvGrpSpPr>
        <p:grpSpPr>
          <a:xfrm>
            <a:off x="8784000" y="490052"/>
            <a:ext cx="7767177" cy="5561668"/>
            <a:chOff x="8784000" y="490052"/>
            <a:chExt cx="7767177" cy="5561668"/>
          </a:xfrm>
        </p:grpSpPr>
        <p:sp>
          <p:nvSpPr>
            <p:cNvPr id="3" name="Rounded Rectangle 2"/>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5" t="422"/>
            <a:stretch/>
          </p:blipFill>
          <p:spPr bwMode="auto">
            <a:xfrm>
              <a:off x="9154716" y="490052"/>
              <a:ext cx="7396461" cy="556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914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0.00018 7.40741E-7 L -0.93038 7.40741E-7 " pathEditMode="relative" rAng="0" ptsTypes="AA">
                                      <p:cBhvr>
                                        <p:cTn id="20" dur="2000" fill="hold"/>
                                        <p:tgtEl>
                                          <p:spTgt spid="5"/>
                                        </p:tgtEl>
                                        <p:attrNameLst>
                                          <p:attrName>ppt_x</p:attrName>
                                          <p:attrName>ppt_y</p:attrName>
                                        </p:attrNameLst>
                                      </p:cBhvr>
                                      <p:rCtr x="-46510" y="0"/>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93038 7.40741E-7 L -0.00018 0.00347 " pathEditMode="relative" rAng="0" ptsTypes="AA">
                                      <p:cBhvr>
                                        <p:cTn id="24"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5 </a:t>
            </a:r>
          </a:p>
        </p:txBody>
      </p:sp>
      <p:pic>
        <p:nvPicPr>
          <p:cNvPr id="10" name="Picture 2" descr="http://blog.al.com/birmingham-news-sports/2009/08/large_Usain%20Bolt.jpg">
            <a:hlinkClick r:id="rId2" action="ppaction://hlinkfile"/>
          </p:cNvPr>
          <p:cNvPicPr>
            <a:picLocks noChangeAspect="1" noChangeArrowheads="1"/>
          </p:cNvPicPr>
          <p:nvPr/>
        </p:nvPicPr>
        <p:blipFill>
          <a:blip r:embed="rId3" cstate="print"/>
          <a:srcRect/>
          <a:stretch>
            <a:fillRect/>
          </a:stretch>
        </p:blipFill>
        <p:spPr bwMode="auto">
          <a:xfrm>
            <a:off x="1058828" y="970555"/>
            <a:ext cx="7026344" cy="4916890"/>
          </a:xfrm>
          <a:prstGeom prst="rect">
            <a:avLst/>
          </a:prstGeom>
          <a:noFill/>
        </p:spPr>
      </p:pic>
    </p:spTree>
    <p:extLst>
      <p:ext uri="{BB962C8B-B14F-4D97-AF65-F5344CB8AC3E}">
        <p14:creationId xmlns:p14="http://schemas.microsoft.com/office/powerpoint/2010/main" val="2409516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5 </a:t>
            </a:r>
          </a:p>
        </p:txBody>
      </p:sp>
      <p:sp>
        <p:nvSpPr>
          <p:cNvPr id="3" name="Rectangle 2"/>
          <p:cNvSpPr/>
          <p:nvPr/>
        </p:nvSpPr>
        <p:spPr>
          <a:xfrm>
            <a:off x="413194" y="2708920"/>
            <a:ext cx="4014790" cy="3477875"/>
          </a:xfrm>
          <a:prstGeom prst="rect">
            <a:avLst/>
          </a:prstGeom>
        </p:spPr>
        <p:txBody>
          <a:bodyPr wrap="square">
            <a:spAutoFit/>
          </a:bodyPr>
          <a:lstStyle/>
          <a:p>
            <a:r>
              <a:rPr lang="en-IE" sz="2000" dirty="0" smtClean="0">
                <a:solidFill>
                  <a:srgbClr val="990033"/>
                </a:solidFill>
              </a:rPr>
              <a:t>1</a:t>
            </a:r>
            <a:r>
              <a:rPr lang="en-IE" sz="2000" dirty="0">
                <a:solidFill>
                  <a:srgbClr val="990033"/>
                </a:solidFill>
              </a:rPr>
              <a:t>. How fast do you think </a:t>
            </a:r>
            <a:r>
              <a:rPr lang="en-IE" sz="2000" dirty="0" err="1">
                <a:solidFill>
                  <a:srgbClr val="990033"/>
                </a:solidFill>
              </a:rPr>
              <a:t>Usain</a:t>
            </a:r>
            <a:r>
              <a:rPr lang="en-IE" sz="2000" dirty="0">
                <a:solidFill>
                  <a:srgbClr val="990033"/>
                </a:solidFill>
              </a:rPr>
              <a:t> Bolt ran during the race? Give your answer correct to 2 decimal places in m/sec. </a:t>
            </a:r>
          </a:p>
          <a:p>
            <a:endParaRPr lang="en-IE" sz="2000" dirty="0" smtClean="0">
              <a:solidFill>
                <a:srgbClr val="990033"/>
              </a:solidFill>
            </a:endParaRPr>
          </a:p>
          <a:p>
            <a:r>
              <a:rPr lang="en-IE" sz="2000" dirty="0" smtClean="0">
                <a:solidFill>
                  <a:srgbClr val="990033"/>
                </a:solidFill>
              </a:rPr>
              <a:t>2</a:t>
            </a:r>
            <a:r>
              <a:rPr lang="en-IE" sz="2000" dirty="0">
                <a:solidFill>
                  <a:srgbClr val="990033"/>
                </a:solidFill>
              </a:rPr>
              <a:t>. Do you think he ran at this speed throughout the whole race? Give two reasons for your answer. </a:t>
            </a:r>
          </a:p>
          <a:p>
            <a:endParaRPr lang="en-IE" sz="2000" dirty="0" smtClean="0">
              <a:solidFill>
                <a:srgbClr val="990033"/>
              </a:solidFill>
            </a:endParaRPr>
          </a:p>
          <a:p>
            <a:r>
              <a:rPr lang="en-IE" sz="2000" dirty="0" smtClean="0">
                <a:solidFill>
                  <a:srgbClr val="990033"/>
                </a:solidFill>
              </a:rPr>
              <a:t>3</a:t>
            </a:r>
            <a:r>
              <a:rPr lang="en-IE" sz="2000" dirty="0">
                <a:solidFill>
                  <a:srgbClr val="990033"/>
                </a:solidFill>
              </a:rPr>
              <a:t>. What do you think your answer for Question 1 represents?</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852936"/>
            <a:ext cx="426911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9537" y="613137"/>
            <a:ext cx="8440935" cy="1015663"/>
          </a:xfrm>
          <a:prstGeom prst="rect">
            <a:avLst/>
          </a:prstGeom>
        </p:spPr>
        <p:txBody>
          <a:bodyPr wrap="square">
            <a:spAutoFit/>
          </a:bodyPr>
          <a:lstStyle/>
          <a:p>
            <a:r>
              <a:rPr lang="en-IE" sz="2000" dirty="0">
                <a:solidFill>
                  <a:srgbClr val="990033"/>
                </a:solidFill>
              </a:rPr>
              <a:t>In the 2009 World Championships in Berlin, </a:t>
            </a:r>
            <a:r>
              <a:rPr lang="en-IE" sz="2000" dirty="0" err="1">
                <a:solidFill>
                  <a:srgbClr val="990033"/>
                </a:solidFill>
              </a:rPr>
              <a:t>Usain</a:t>
            </a:r>
            <a:r>
              <a:rPr lang="en-IE" sz="2000" dirty="0">
                <a:solidFill>
                  <a:srgbClr val="990033"/>
                </a:solidFill>
              </a:rPr>
              <a:t> Bolt set the World Record for the Men’s 100m sprint, running it in 9.58 seconds. Below is a table of </a:t>
            </a:r>
            <a:r>
              <a:rPr lang="en-IE" sz="2000" dirty="0" err="1">
                <a:solidFill>
                  <a:srgbClr val="990033"/>
                </a:solidFill>
              </a:rPr>
              <a:t>Usain</a:t>
            </a:r>
            <a:r>
              <a:rPr lang="en-IE" sz="2000" dirty="0">
                <a:solidFill>
                  <a:srgbClr val="990033"/>
                </a:solidFill>
              </a:rPr>
              <a:t> Bolt’s split times every 10 metres during the race</a:t>
            </a:r>
            <a:endParaRPr lang="en-IE" dirty="0"/>
          </a:p>
        </p:txBody>
      </p:sp>
      <p:grpSp>
        <p:nvGrpSpPr>
          <p:cNvPr id="5" name="Group 4"/>
          <p:cNvGrpSpPr/>
          <p:nvPr/>
        </p:nvGrpSpPr>
        <p:grpSpPr>
          <a:xfrm>
            <a:off x="8784000" y="490053"/>
            <a:ext cx="8210586" cy="5787909"/>
            <a:chOff x="8784000" y="490053"/>
            <a:chExt cx="8210586" cy="5787909"/>
          </a:xfrm>
        </p:grpSpPr>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 t="132"/>
            <a:stretch/>
          </p:blipFill>
          <p:spPr bwMode="auto">
            <a:xfrm>
              <a:off x="9169400" y="509772"/>
              <a:ext cx="7825186" cy="576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6" name="Table 5"/>
          <p:cNvGraphicFramePr>
            <a:graphicFrameLocks noGrp="1"/>
          </p:cNvGraphicFramePr>
          <p:nvPr>
            <p:extLst>
              <p:ext uri="{D42A27DB-BD31-4B8C-83A1-F6EECF244321}">
                <p14:modId xmlns:p14="http://schemas.microsoft.com/office/powerpoint/2010/main" val="3532491147"/>
              </p:ext>
            </p:extLst>
          </p:nvPr>
        </p:nvGraphicFramePr>
        <p:xfrm>
          <a:off x="504000" y="1679208"/>
          <a:ext cx="8136000" cy="741680"/>
        </p:xfrm>
        <a:graphic>
          <a:graphicData uri="http://schemas.openxmlformats.org/drawingml/2006/table">
            <a:tbl>
              <a:tblPr firstRow="1" bandRow="1">
                <a:tableStyleId>{5940675A-B579-460E-94D1-54222C63F5DA}</a:tableStyleId>
              </a:tblPr>
              <a:tblGrid>
                <a:gridCol w="1404000"/>
                <a:gridCol w="612000"/>
                <a:gridCol w="612000"/>
                <a:gridCol w="612000"/>
                <a:gridCol w="612000"/>
                <a:gridCol w="612000"/>
                <a:gridCol w="612000"/>
                <a:gridCol w="612000"/>
                <a:gridCol w="612000"/>
                <a:gridCol w="612000"/>
                <a:gridCol w="612000"/>
                <a:gridCol w="612000"/>
              </a:tblGrid>
              <a:tr h="370840">
                <a:tc>
                  <a:txBody>
                    <a:bodyPr/>
                    <a:lstStyle/>
                    <a:p>
                      <a:r>
                        <a:rPr lang="en-IE" dirty="0" smtClean="0">
                          <a:solidFill>
                            <a:srgbClr val="990033"/>
                          </a:solidFill>
                        </a:rPr>
                        <a:t>Distance (m)</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20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30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40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50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60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70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80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90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100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IE" dirty="0" smtClean="0">
                          <a:solidFill>
                            <a:srgbClr val="990033"/>
                          </a:solidFill>
                        </a:rPr>
                        <a:t>Time (s)</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1.89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2.88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3.78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4.64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5.47</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6.29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7.10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7.92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8.75</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dirty="0" smtClean="0">
                          <a:solidFill>
                            <a:srgbClr val="990033"/>
                          </a:solidFill>
                        </a:rPr>
                        <a:t>9.58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931712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946" y="836712"/>
            <a:ext cx="559410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9552" y="548680"/>
            <a:ext cx="8064896" cy="6555641"/>
          </a:xfrm>
          <a:prstGeom prst="rect">
            <a:avLst/>
          </a:prstGeom>
        </p:spPr>
        <p:txBody>
          <a:bodyPr wrap="square">
            <a:spAutoFit/>
          </a:bodyPr>
          <a:lstStyle/>
          <a:p>
            <a:r>
              <a:rPr lang="en-IE" sz="2000" dirty="0">
                <a:solidFill>
                  <a:srgbClr val="990033"/>
                </a:solidFill>
              </a:rPr>
              <a:t>4. (</a:t>
            </a:r>
            <a:r>
              <a:rPr lang="en-IE" sz="2000" dirty="0" err="1">
                <a:solidFill>
                  <a:srgbClr val="990033"/>
                </a:solidFill>
              </a:rPr>
              <a:t>i</a:t>
            </a:r>
            <a:r>
              <a:rPr lang="en-IE" sz="2000" dirty="0">
                <a:solidFill>
                  <a:srgbClr val="990033"/>
                </a:solidFill>
              </a:rPr>
              <a:t>) Using a ruler, join the points (0,0) and (9.58,100) on the graph below</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6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a:t>
            </a:r>
            <a:r>
              <a:rPr lang="en-IE" sz="2000" dirty="0">
                <a:solidFill>
                  <a:srgbClr val="990033"/>
                </a:solidFill>
              </a:rPr>
              <a:t>ii) Find the slope of this line.</a:t>
            </a:r>
          </a:p>
          <a:p>
            <a:endParaRPr lang="en-IE" sz="2000" dirty="0" smtClean="0">
              <a:solidFill>
                <a:srgbClr val="990033"/>
              </a:solidFill>
            </a:endParaRPr>
          </a:p>
          <a:p>
            <a:r>
              <a:rPr lang="en-IE" sz="2000" dirty="0" smtClean="0">
                <a:solidFill>
                  <a:srgbClr val="990033"/>
                </a:solidFill>
              </a:rPr>
              <a:t>(</a:t>
            </a:r>
            <a:r>
              <a:rPr lang="en-IE" sz="2000" dirty="0">
                <a:solidFill>
                  <a:srgbClr val="990033"/>
                </a:solidFill>
              </a:rPr>
              <a:t>iii) The line that joins (0,0) to (9.58,100) has a special name. It is called a </a:t>
            </a:r>
            <a:r>
              <a:rPr lang="en-IE" sz="2000" dirty="0" smtClean="0">
                <a:solidFill>
                  <a:srgbClr val="990033"/>
                </a:solidFill>
              </a:rPr>
              <a:t>secant line </a:t>
            </a:r>
            <a:r>
              <a:rPr lang="en-IE" sz="2000" dirty="0">
                <a:solidFill>
                  <a:srgbClr val="990033"/>
                </a:solidFill>
              </a:rPr>
              <a:t>to the above curve. What observation can you make about the slope </a:t>
            </a:r>
            <a:r>
              <a:rPr lang="en-IE" sz="2000" dirty="0" smtClean="0">
                <a:solidFill>
                  <a:srgbClr val="990033"/>
                </a:solidFill>
              </a:rPr>
              <a:t>of this </a:t>
            </a:r>
            <a:r>
              <a:rPr lang="en-IE" sz="2000" dirty="0">
                <a:solidFill>
                  <a:srgbClr val="990033"/>
                </a:solidFill>
              </a:rPr>
              <a:t>secant line</a:t>
            </a:r>
            <a:r>
              <a:rPr lang="en-IE" sz="2000" dirty="0" smtClean="0">
                <a:solidFill>
                  <a:srgbClr val="990033"/>
                </a:solidFill>
              </a:rPr>
              <a:t>?</a:t>
            </a:r>
          </a:p>
          <a:p>
            <a:endParaRPr lang="en-IE" sz="2000" dirty="0">
              <a:solidFill>
                <a:srgbClr val="990033"/>
              </a:solidFill>
            </a:endParaRPr>
          </a:p>
          <a:p>
            <a:r>
              <a:rPr lang="en-IE" sz="2000" dirty="0">
                <a:solidFill>
                  <a:srgbClr val="990033"/>
                </a:solidFill>
              </a:rPr>
              <a:t>5. How do you think we could calculate </a:t>
            </a:r>
            <a:r>
              <a:rPr lang="en-IE" sz="2000" dirty="0" err="1">
                <a:solidFill>
                  <a:srgbClr val="990033"/>
                </a:solidFill>
              </a:rPr>
              <a:t>Usain’s</a:t>
            </a:r>
            <a:r>
              <a:rPr lang="en-IE" sz="2000" dirty="0">
                <a:solidFill>
                  <a:srgbClr val="990033"/>
                </a:solidFill>
              </a:rPr>
              <a:t> speed at precisely 1 second </a:t>
            </a:r>
            <a:r>
              <a:rPr lang="en-IE" sz="2000" dirty="0" smtClean="0">
                <a:solidFill>
                  <a:srgbClr val="990033"/>
                </a:solidFill>
              </a:rPr>
              <a:t>into the </a:t>
            </a:r>
            <a:r>
              <a:rPr lang="en-IE" sz="2000" dirty="0">
                <a:solidFill>
                  <a:srgbClr val="990033"/>
                </a:solidFill>
              </a:rPr>
              <a:t>race?</a:t>
            </a:r>
          </a:p>
        </p:txBody>
      </p:sp>
      <p:sp>
        <p:nvSpPr>
          <p:cNvPr id="2" name="Title 1"/>
          <p:cNvSpPr>
            <a:spLocks noGrp="1"/>
          </p:cNvSpPr>
          <p:nvPr>
            <p:ph type="title"/>
          </p:nvPr>
        </p:nvSpPr>
        <p:spPr/>
        <p:txBody>
          <a:bodyPr/>
          <a:lstStyle/>
          <a:p>
            <a:r>
              <a:rPr lang="en-IE" dirty="0"/>
              <a:t>Section A: Student Activity 5</a:t>
            </a:r>
          </a:p>
        </p:txBody>
      </p:sp>
      <p:grpSp>
        <p:nvGrpSpPr>
          <p:cNvPr id="6" name="Group 5"/>
          <p:cNvGrpSpPr/>
          <p:nvPr/>
        </p:nvGrpSpPr>
        <p:grpSpPr>
          <a:xfrm>
            <a:off x="8784000" y="490053"/>
            <a:ext cx="8210586" cy="5787909"/>
            <a:chOff x="8784000" y="490053"/>
            <a:chExt cx="8210586" cy="5787909"/>
          </a:xfrm>
        </p:grpSpPr>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 t="132"/>
            <a:stretch/>
          </p:blipFill>
          <p:spPr bwMode="auto">
            <a:xfrm>
              <a:off x="9169400" y="509772"/>
              <a:ext cx="7825186" cy="576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8784000" y="1735911"/>
            <a:ext cx="8148992" cy="2398046"/>
            <a:chOff x="8784000" y="1735911"/>
            <a:chExt cx="8148992" cy="2398046"/>
          </a:xfrm>
        </p:grpSpPr>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5" t="863" b="2306"/>
            <a:stretch/>
          </p:blipFill>
          <p:spPr bwMode="auto">
            <a:xfrm>
              <a:off x="9178322" y="1735911"/>
              <a:ext cx="7754670" cy="239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611536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4"/>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6, part 1</a:t>
            </a:r>
          </a:p>
        </p:txBody>
      </p:sp>
      <p:pic>
        <p:nvPicPr>
          <p:cNvPr id="5" name="Picture 2" descr="http://i.telegraph.co.uk/multimedia/archive/02297/pendleton-summary2_2297301c.jpg"/>
          <p:cNvPicPr>
            <a:picLocks noChangeAspect="1" noChangeArrowheads="1"/>
          </p:cNvPicPr>
          <p:nvPr/>
        </p:nvPicPr>
        <p:blipFill>
          <a:blip r:embed="rId2" cstate="print"/>
          <a:srcRect/>
          <a:stretch>
            <a:fillRect/>
          </a:stretch>
        </p:blipFill>
        <p:spPr bwMode="auto">
          <a:xfrm>
            <a:off x="1655116" y="1000457"/>
            <a:ext cx="5833769" cy="4857087"/>
          </a:xfrm>
          <a:prstGeom prst="rect">
            <a:avLst/>
          </a:prstGeom>
          <a:noFill/>
        </p:spPr>
      </p:pic>
    </p:spTree>
    <p:extLst>
      <p:ext uri="{BB962C8B-B14F-4D97-AF65-F5344CB8AC3E}">
        <p14:creationId xmlns:p14="http://schemas.microsoft.com/office/powerpoint/2010/main" val="2633429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6, part 1</a:t>
            </a:r>
          </a:p>
        </p:txBody>
      </p:sp>
      <p:sp>
        <p:nvSpPr>
          <p:cNvPr id="3" name="Rectangle 2"/>
          <p:cNvSpPr/>
          <p:nvPr/>
        </p:nvSpPr>
        <p:spPr>
          <a:xfrm>
            <a:off x="395536" y="596874"/>
            <a:ext cx="8136904" cy="6247864"/>
          </a:xfrm>
          <a:prstGeom prst="rect">
            <a:avLst/>
          </a:prstGeom>
        </p:spPr>
        <p:txBody>
          <a:bodyPr wrap="square">
            <a:spAutoFit/>
          </a:bodyPr>
          <a:lstStyle/>
          <a:p>
            <a:pPr marL="342900" indent="-342900">
              <a:buFont typeface="Arial" pitchFamily="34" charset="0"/>
              <a:buChar char="•"/>
            </a:pPr>
            <a:r>
              <a:rPr lang="en-IE" sz="2000" dirty="0">
                <a:solidFill>
                  <a:srgbClr val="990033"/>
                </a:solidFill>
              </a:rPr>
              <a:t>So far we have investigated </a:t>
            </a:r>
            <a:r>
              <a:rPr lang="en-IE" sz="2000" dirty="0" smtClean="0">
                <a:solidFill>
                  <a:srgbClr val="990033"/>
                </a:solidFill>
              </a:rPr>
              <a:t>a few </a:t>
            </a:r>
            <a:r>
              <a:rPr lang="en-IE" sz="2000" dirty="0">
                <a:solidFill>
                  <a:srgbClr val="990033"/>
                </a:solidFill>
              </a:rPr>
              <a:t>different situations </a:t>
            </a:r>
            <a:r>
              <a:rPr lang="en-IE" sz="2000" dirty="0" smtClean="0">
                <a:solidFill>
                  <a:srgbClr val="990033"/>
                </a:solidFill>
              </a:rPr>
              <a:t>where we </a:t>
            </a:r>
            <a:r>
              <a:rPr lang="en-IE" sz="2000" dirty="0">
                <a:solidFill>
                  <a:srgbClr val="990033"/>
                </a:solidFill>
              </a:rPr>
              <a:t>see rates of change. </a:t>
            </a:r>
            <a:r>
              <a:rPr lang="en-IE" sz="2000" dirty="0" smtClean="0">
                <a:solidFill>
                  <a:srgbClr val="990033"/>
                </a:solidFill>
              </a:rPr>
              <a:t>The cylindrical </a:t>
            </a:r>
            <a:r>
              <a:rPr lang="en-IE" sz="2000" dirty="0">
                <a:solidFill>
                  <a:srgbClr val="990033"/>
                </a:solidFill>
              </a:rPr>
              <a:t>containers and </a:t>
            </a:r>
            <a:r>
              <a:rPr lang="en-IE" sz="2000" dirty="0" smtClean="0">
                <a:solidFill>
                  <a:srgbClr val="990033"/>
                </a:solidFill>
              </a:rPr>
              <a:t>the passing </a:t>
            </a:r>
            <a:r>
              <a:rPr lang="en-IE" sz="2000" dirty="0">
                <a:solidFill>
                  <a:srgbClr val="990033"/>
                </a:solidFill>
              </a:rPr>
              <a:t>train had a </a:t>
            </a:r>
            <a:r>
              <a:rPr lang="en-IE" sz="2000" dirty="0" smtClean="0">
                <a:solidFill>
                  <a:srgbClr val="990033"/>
                </a:solidFill>
              </a:rPr>
              <a:t>constant rate </a:t>
            </a:r>
            <a:r>
              <a:rPr lang="en-IE" sz="2000" dirty="0">
                <a:solidFill>
                  <a:srgbClr val="990033"/>
                </a:solidFill>
              </a:rPr>
              <a:t>of change whereas </a:t>
            </a:r>
            <a:r>
              <a:rPr lang="en-IE" sz="2000" dirty="0" smtClean="0">
                <a:solidFill>
                  <a:srgbClr val="990033"/>
                </a:solidFill>
              </a:rPr>
              <a:t>the cone </a:t>
            </a:r>
            <a:r>
              <a:rPr lang="en-IE" sz="2000" dirty="0">
                <a:solidFill>
                  <a:srgbClr val="990033"/>
                </a:solidFill>
              </a:rPr>
              <a:t>container and </a:t>
            </a:r>
            <a:r>
              <a:rPr lang="en-IE" sz="2000" dirty="0" err="1">
                <a:solidFill>
                  <a:srgbClr val="990033"/>
                </a:solidFill>
              </a:rPr>
              <a:t>Usian</a:t>
            </a:r>
            <a:r>
              <a:rPr lang="en-IE" sz="2000" dirty="0">
                <a:solidFill>
                  <a:srgbClr val="990033"/>
                </a:solidFill>
              </a:rPr>
              <a:t> </a:t>
            </a:r>
            <a:r>
              <a:rPr lang="en-IE" sz="2000" dirty="0" smtClean="0">
                <a:solidFill>
                  <a:srgbClr val="990033"/>
                </a:solidFill>
              </a:rPr>
              <a:t>Bolt’s race </a:t>
            </a:r>
            <a:r>
              <a:rPr lang="en-IE" sz="2000" dirty="0">
                <a:solidFill>
                  <a:srgbClr val="990033"/>
                </a:solidFill>
              </a:rPr>
              <a:t>did not have a </a:t>
            </a:r>
            <a:r>
              <a:rPr lang="en-IE" sz="2000" dirty="0" smtClean="0">
                <a:solidFill>
                  <a:srgbClr val="990033"/>
                </a:solidFill>
              </a:rPr>
              <a:t>constant rate </a:t>
            </a:r>
            <a:r>
              <a:rPr lang="en-IE" sz="2000" dirty="0">
                <a:solidFill>
                  <a:srgbClr val="990033"/>
                </a:solidFill>
              </a:rPr>
              <a:t>of change</a:t>
            </a:r>
            <a:r>
              <a:rPr lang="en-IE" sz="2000" dirty="0" smtClean="0">
                <a:solidFill>
                  <a:srgbClr val="990033"/>
                </a:solidFill>
              </a:rPr>
              <a:t>.  Compare the two different situations</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The </a:t>
            </a:r>
            <a:r>
              <a:rPr lang="en-IE" sz="2000" dirty="0">
                <a:solidFill>
                  <a:srgbClr val="990033"/>
                </a:solidFill>
              </a:rPr>
              <a:t>situations that had </a:t>
            </a:r>
            <a:r>
              <a:rPr lang="en-IE" sz="2000" dirty="0" smtClean="0">
                <a:solidFill>
                  <a:srgbClr val="990033"/>
                </a:solidFill>
              </a:rPr>
              <a:t>a constant </a:t>
            </a:r>
            <a:r>
              <a:rPr lang="en-IE" sz="2000" dirty="0">
                <a:solidFill>
                  <a:srgbClr val="990033"/>
                </a:solidFill>
              </a:rPr>
              <a:t>rate of change </a:t>
            </a:r>
            <a:r>
              <a:rPr lang="en-IE" sz="2000" dirty="0" smtClean="0">
                <a:solidFill>
                  <a:srgbClr val="990033"/>
                </a:solidFill>
              </a:rPr>
              <a:t>were represented </a:t>
            </a:r>
            <a:r>
              <a:rPr lang="en-IE" sz="2000" dirty="0">
                <a:solidFill>
                  <a:srgbClr val="990033"/>
                </a:solidFill>
              </a:rPr>
              <a:t>as a line </a:t>
            </a:r>
            <a:r>
              <a:rPr lang="en-IE" sz="2000" dirty="0" smtClean="0">
                <a:solidFill>
                  <a:srgbClr val="990033"/>
                </a:solidFill>
              </a:rPr>
              <a:t>whereas the </a:t>
            </a:r>
            <a:r>
              <a:rPr lang="en-IE" sz="2000" dirty="0">
                <a:solidFill>
                  <a:srgbClr val="990033"/>
                </a:solidFill>
              </a:rPr>
              <a:t>situations without </a:t>
            </a:r>
            <a:r>
              <a:rPr lang="en-IE" sz="2000" dirty="0" smtClean="0">
                <a:solidFill>
                  <a:srgbClr val="990033"/>
                </a:solidFill>
              </a:rPr>
              <a:t>a constant </a:t>
            </a:r>
            <a:r>
              <a:rPr lang="en-IE" sz="2000" dirty="0">
                <a:solidFill>
                  <a:srgbClr val="990033"/>
                </a:solidFill>
              </a:rPr>
              <a:t>rate of change </a:t>
            </a:r>
            <a:r>
              <a:rPr lang="en-IE" sz="2000" dirty="0" smtClean="0">
                <a:solidFill>
                  <a:srgbClr val="990033"/>
                </a:solidFill>
              </a:rPr>
              <a:t>were represented </a:t>
            </a:r>
            <a:r>
              <a:rPr lang="en-IE" sz="2000" dirty="0">
                <a:solidFill>
                  <a:srgbClr val="990033"/>
                </a:solidFill>
              </a:rPr>
              <a:t>as a curve</a:t>
            </a:r>
            <a:r>
              <a:rPr lang="en-IE" sz="2000" dirty="0" smtClean="0">
                <a:solidFill>
                  <a:srgbClr val="990033"/>
                </a:solidFill>
              </a:rPr>
              <a:t>.</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On </a:t>
            </a:r>
            <a:r>
              <a:rPr lang="en-IE" sz="2000" dirty="0">
                <a:solidFill>
                  <a:srgbClr val="990033"/>
                </a:solidFill>
              </a:rPr>
              <a:t>a linear graph we had </a:t>
            </a:r>
            <a:r>
              <a:rPr lang="en-IE" sz="2000" dirty="0" smtClean="0">
                <a:solidFill>
                  <a:srgbClr val="990033"/>
                </a:solidFill>
              </a:rPr>
              <a:t>no problem </a:t>
            </a:r>
            <a:r>
              <a:rPr lang="en-IE" sz="2000" dirty="0">
                <a:solidFill>
                  <a:srgbClr val="990033"/>
                </a:solidFill>
              </a:rPr>
              <a:t>finding the slope </a:t>
            </a:r>
            <a:r>
              <a:rPr lang="en-IE" sz="2000" dirty="0" smtClean="0">
                <a:solidFill>
                  <a:srgbClr val="990033"/>
                </a:solidFill>
              </a:rPr>
              <a:t>of any </a:t>
            </a:r>
            <a:r>
              <a:rPr lang="en-IE" sz="2000" dirty="0">
                <a:solidFill>
                  <a:srgbClr val="990033"/>
                </a:solidFill>
              </a:rPr>
              <a:t>point on the line </a:t>
            </a:r>
            <a:r>
              <a:rPr lang="en-IE" sz="2000" dirty="0" smtClean="0">
                <a:solidFill>
                  <a:srgbClr val="990033"/>
                </a:solidFill>
              </a:rPr>
              <a:t>whereas on </a:t>
            </a:r>
            <a:r>
              <a:rPr lang="en-IE" sz="2000" dirty="0">
                <a:solidFill>
                  <a:srgbClr val="990033"/>
                </a:solidFill>
              </a:rPr>
              <a:t>a curved graph we </a:t>
            </a:r>
            <a:r>
              <a:rPr lang="en-IE" sz="2000" dirty="0" smtClean="0">
                <a:solidFill>
                  <a:srgbClr val="990033"/>
                </a:solidFill>
              </a:rPr>
              <a:t>were unable </a:t>
            </a:r>
            <a:r>
              <a:rPr lang="en-IE" sz="2000" dirty="0">
                <a:solidFill>
                  <a:srgbClr val="990033"/>
                </a:solidFill>
              </a:rPr>
              <a:t>to find the exact </a:t>
            </a:r>
            <a:r>
              <a:rPr lang="en-IE" sz="2000" dirty="0" smtClean="0">
                <a:solidFill>
                  <a:srgbClr val="990033"/>
                </a:solidFill>
              </a:rPr>
              <a:t>slope at </a:t>
            </a:r>
            <a:r>
              <a:rPr lang="en-IE" sz="2000" dirty="0">
                <a:solidFill>
                  <a:srgbClr val="990033"/>
                </a:solidFill>
              </a:rPr>
              <a:t>a single point on the </a:t>
            </a:r>
            <a:r>
              <a:rPr lang="en-IE" sz="2000" dirty="0" smtClean="0">
                <a:solidFill>
                  <a:srgbClr val="990033"/>
                </a:solidFill>
              </a:rPr>
              <a:t>curve; the </a:t>
            </a:r>
            <a:r>
              <a:rPr lang="en-IE" sz="2000" dirty="0">
                <a:solidFill>
                  <a:srgbClr val="990033"/>
                </a:solidFill>
              </a:rPr>
              <a:t>best we could do was </a:t>
            </a:r>
            <a:r>
              <a:rPr lang="en-IE" sz="2000" dirty="0" smtClean="0">
                <a:solidFill>
                  <a:srgbClr val="990033"/>
                </a:solidFill>
              </a:rPr>
              <a:t>find an </a:t>
            </a:r>
            <a:r>
              <a:rPr lang="en-IE" sz="2000" dirty="0">
                <a:solidFill>
                  <a:srgbClr val="990033"/>
                </a:solidFill>
              </a:rPr>
              <a:t>average rate of change</a:t>
            </a:r>
            <a:r>
              <a:rPr lang="en-IE" sz="2000" dirty="0" smtClean="0">
                <a:solidFill>
                  <a:srgbClr val="990033"/>
                </a:solidFill>
              </a:rPr>
              <a:t>.</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Now </a:t>
            </a:r>
            <a:r>
              <a:rPr lang="en-IE" sz="2000" dirty="0">
                <a:solidFill>
                  <a:srgbClr val="990033"/>
                </a:solidFill>
              </a:rPr>
              <a:t>we are going to look </a:t>
            </a:r>
            <a:r>
              <a:rPr lang="en-IE" sz="2000" dirty="0" smtClean="0">
                <a:solidFill>
                  <a:srgbClr val="990033"/>
                </a:solidFill>
              </a:rPr>
              <a:t>at Section </a:t>
            </a:r>
            <a:r>
              <a:rPr lang="en-IE" sz="2000" dirty="0">
                <a:solidFill>
                  <a:srgbClr val="990033"/>
                </a:solidFill>
              </a:rPr>
              <a:t>A: Student Activity 6 </a:t>
            </a:r>
            <a:r>
              <a:rPr lang="en-IE" sz="2000" dirty="0" smtClean="0">
                <a:solidFill>
                  <a:srgbClr val="990033"/>
                </a:solidFill>
              </a:rPr>
              <a:t>– part </a:t>
            </a:r>
            <a:r>
              <a:rPr lang="en-IE" sz="2000" dirty="0">
                <a:solidFill>
                  <a:srgbClr val="990033"/>
                </a:solidFill>
              </a:rPr>
              <a:t>1 to see if it is possible </a:t>
            </a:r>
            <a:r>
              <a:rPr lang="en-IE" sz="2000" dirty="0" smtClean="0">
                <a:solidFill>
                  <a:srgbClr val="990033"/>
                </a:solidFill>
              </a:rPr>
              <a:t>to get </a:t>
            </a:r>
            <a:r>
              <a:rPr lang="en-IE" sz="2000" dirty="0">
                <a:solidFill>
                  <a:srgbClr val="990033"/>
                </a:solidFill>
              </a:rPr>
              <a:t>the slope at a single </a:t>
            </a:r>
            <a:r>
              <a:rPr lang="en-IE" sz="2000" dirty="0" smtClean="0">
                <a:solidFill>
                  <a:srgbClr val="990033"/>
                </a:solidFill>
              </a:rPr>
              <a:t>point on </a:t>
            </a:r>
            <a:r>
              <a:rPr lang="en-IE" sz="2000" dirty="0">
                <a:solidFill>
                  <a:srgbClr val="990033"/>
                </a:solidFill>
              </a:rPr>
              <a:t>a curve.</a:t>
            </a:r>
          </a:p>
        </p:txBody>
      </p:sp>
      <p:graphicFrame>
        <p:nvGraphicFramePr>
          <p:cNvPr id="6" name="Table 5"/>
          <p:cNvGraphicFramePr>
            <a:graphicFrameLocks noGrp="1"/>
          </p:cNvGraphicFramePr>
          <p:nvPr>
            <p:extLst>
              <p:ext uri="{D42A27DB-BD31-4B8C-83A1-F6EECF244321}">
                <p14:modId xmlns:p14="http://schemas.microsoft.com/office/powerpoint/2010/main" val="4001189900"/>
              </p:ext>
            </p:extLst>
          </p:nvPr>
        </p:nvGraphicFramePr>
        <p:xfrm>
          <a:off x="827584" y="1844824"/>
          <a:ext cx="7488832" cy="1554480"/>
        </p:xfrm>
        <a:graphic>
          <a:graphicData uri="http://schemas.openxmlformats.org/drawingml/2006/table">
            <a:tbl>
              <a:tblPr firstRow="1" bandRow="1">
                <a:tableStyleId>{5940675A-B579-460E-94D1-54222C63F5DA}</a:tableStyleId>
              </a:tblPr>
              <a:tblGrid>
                <a:gridCol w="3744416"/>
                <a:gridCol w="3744416"/>
              </a:tblGrid>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E" sz="1800" u="none" strike="noStrike" kern="1200" baseline="0" dirty="0" smtClean="0">
                          <a:solidFill>
                            <a:srgbClr val="990033"/>
                          </a:solidFill>
                        </a:rPr>
                        <a:t>Filling cylindrical containers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E" sz="1800" u="none" strike="noStrike" kern="1200" baseline="0" dirty="0" smtClean="0">
                          <a:solidFill>
                            <a:srgbClr val="990033"/>
                          </a:solidFill>
                        </a:rPr>
                        <a:t>Train passing</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E" sz="1800" u="none" strike="noStrike" kern="1200" baseline="0" dirty="0" smtClean="0">
                          <a:solidFill>
                            <a:srgbClr val="990033"/>
                          </a:solidFill>
                        </a:rPr>
                        <a:t>Filling an inverted cone container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E" sz="1800" u="none" strike="noStrike" kern="1200" baseline="0" dirty="0" err="1" smtClean="0">
                          <a:solidFill>
                            <a:srgbClr val="990033"/>
                          </a:solidFill>
                        </a:rPr>
                        <a:t>Usain</a:t>
                      </a:r>
                      <a:r>
                        <a:rPr lang="en-IE" sz="1800" u="none" strike="noStrike" kern="1200" baseline="0" dirty="0" smtClean="0">
                          <a:solidFill>
                            <a:srgbClr val="990033"/>
                          </a:solidFill>
                        </a:rPr>
                        <a:t> Bolt's race 	</a:t>
                      </a:r>
                      <a:endParaRPr lang="en-IE" sz="1800" b="0" i="0" u="none" strike="noStrike" kern="1200" baseline="0" dirty="0" smtClean="0">
                        <a:solidFill>
                          <a:srgbClr val="990033"/>
                        </a:solidFill>
                        <a:latin typeface="+mn-lt"/>
                        <a:ea typeface="+mn-ea"/>
                        <a:cs typeface="+mn-cs"/>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grpSp>
        <p:nvGrpSpPr>
          <p:cNvPr id="4" name="Group 3"/>
          <p:cNvGrpSpPr/>
          <p:nvPr/>
        </p:nvGrpSpPr>
        <p:grpSpPr>
          <a:xfrm>
            <a:off x="8784000" y="490053"/>
            <a:ext cx="8212097" cy="5677760"/>
            <a:chOff x="8784000" y="490053"/>
            <a:chExt cx="8212097" cy="567776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
            <a:stretch/>
          </p:blipFill>
          <p:spPr bwMode="auto">
            <a:xfrm>
              <a:off x="9172845" y="512770"/>
              <a:ext cx="7823252" cy="565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002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00018 7.40741E-7 L -0.93038 7.40741E-7 " pathEditMode="relative" rAng="0" ptsTypes="AA">
                                      <p:cBhvr>
                                        <p:cTn id="22" dur="2000" fill="hold"/>
                                        <p:tgtEl>
                                          <p:spTgt spid="4"/>
                                        </p:tgtEl>
                                        <p:attrNameLst>
                                          <p:attrName>ppt_x</p:attrName>
                                          <p:attrName>ppt_y</p:attrName>
                                        </p:attrNameLst>
                                      </p:cBhvr>
                                      <p:rCtr x="-46510"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93038 7.40741E-7 L -0.00018 0.00347 " pathEditMode="relative" rAng="0" ptsTypes="AA">
                                      <p:cBhvr>
                                        <p:cTn id="26"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6, part 1</a:t>
            </a:r>
          </a:p>
        </p:txBody>
      </p:sp>
      <p:sp>
        <p:nvSpPr>
          <p:cNvPr id="3" name="Rectangle 2"/>
          <p:cNvSpPr/>
          <p:nvPr/>
        </p:nvSpPr>
        <p:spPr>
          <a:xfrm>
            <a:off x="275616" y="515141"/>
            <a:ext cx="4536503" cy="3539430"/>
          </a:xfrm>
          <a:prstGeom prst="rect">
            <a:avLst/>
          </a:prstGeom>
        </p:spPr>
        <p:txBody>
          <a:bodyPr wrap="square">
            <a:spAutoFit/>
          </a:bodyPr>
          <a:lstStyle/>
          <a:p>
            <a:r>
              <a:rPr lang="en-IE" sz="2000" dirty="0">
                <a:solidFill>
                  <a:srgbClr val="990033"/>
                </a:solidFill>
              </a:rPr>
              <a:t>Below is a distance-time graph of the first ten minutes of a </a:t>
            </a:r>
            <a:r>
              <a:rPr lang="en-IE" sz="2000" dirty="0" smtClean="0">
                <a:solidFill>
                  <a:srgbClr val="990033"/>
                </a:solidFill>
              </a:rPr>
              <a:t>warm-up </a:t>
            </a:r>
            <a:r>
              <a:rPr lang="en-IE" sz="2000" dirty="0">
                <a:solidFill>
                  <a:srgbClr val="990033"/>
                </a:solidFill>
              </a:rPr>
              <a:t>cycle </a:t>
            </a:r>
            <a:r>
              <a:rPr lang="en-IE" sz="2000" dirty="0" smtClean="0">
                <a:solidFill>
                  <a:srgbClr val="990033"/>
                </a:solidFill>
              </a:rPr>
              <a:t>by Olympic </a:t>
            </a:r>
            <a:r>
              <a:rPr lang="en-IE" sz="2000" dirty="0">
                <a:solidFill>
                  <a:srgbClr val="990033"/>
                </a:solidFill>
              </a:rPr>
              <a:t>Gold medallist Victoria Pendleton</a:t>
            </a:r>
            <a:r>
              <a:rPr lang="en-IE" sz="2000" dirty="0" smtClean="0">
                <a:solidFill>
                  <a:srgbClr val="990033"/>
                </a:solidFill>
              </a:rPr>
              <a:t>.</a:t>
            </a:r>
          </a:p>
          <a:p>
            <a:endParaRPr lang="en-IE" sz="1200" dirty="0" smtClean="0">
              <a:solidFill>
                <a:srgbClr val="990033"/>
              </a:solidFill>
            </a:endParaRPr>
          </a:p>
          <a:p>
            <a:r>
              <a:rPr lang="en-IE" sz="2000" dirty="0" smtClean="0">
                <a:solidFill>
                  <a:srgbClr val="990033"/>
                </a:solidFill>
              </a:rPr>
              <a:t>1. Over </a:t>
            </a:r>
            <a:r>
              <a:rPr lang="en-IE" sz="2000" dirty="0">
                <a:solidFill>
                  <a:srgbClr val="990033"/>
                </a:solidFill>
              </a:rPr>
              <a:t>these 10 minutes, what is Victoria Pendleton’s average speed in km/min</a:t>
            </a:r>
            <a:r>
              <a:rPr lang="en-IE" sz="2000" dirty="0" smtClean="0">
                <a:solidFill>
                  <a:srgbClr val="990033"/>
                </a:solidFill>
              </a:rPr>
              <a:t>?</a:t>
            </a:r>
          </a:p>
          <a:p>
            <a:endParaRPr lang="en-IE" sz="1200" dirty="0">
              <a:solidFill>
                <a:srgbClr val="990033"/>
              </a:solidFill>
            </a:endParaRPr>
          </a:p>
          <a:p>
            <a:r>
              <a:rPr lang="en-IE" sz="2000" dirty="0">
                <a:solidFill>
                  <a:srgbClr val="990033"/>
                </a:solidFill>
              </a:rPr>
              <a:t>2. The coach wants to know what her speed is at exactly 3 minutes during this</a:t>
            </a:r>
          </a:p>
          <a:p>
            <a:r>
              <a:rPr lang="en-IE" sz="2000" dirty="0" smtClean="0">
                <a:solidFill>
                  <a:srgbClr val="990033"/>
                </a:solidFill>
              </a:rPr>
              <a:t>Warm-up</a:t>
            </a:r>
            <a:r>
              <a:rPr lang="en-IE" sz="2000" dirty="0">
                <a:solidFill>
                  <a:srgbClr val="990033"/>
                </a:solidFill>
              </a:rPr>
              <a:t>. To help answer this question do the following</a:t>
            </a:r>
            <a:r>
              <a:rPr lang="en-IE" sz="2000" dirty="0" smtClean="0">
                <a:solidFill>
                  <a:srgbClr val="990033"/>
                </a:solidFill>
              </a:rPr>
              <a:t>:</a:t>
            </a:r>
            <a:endParaRPr lang="en-IE" sz="2000" dirty="0">
              <a:solidFill>
                <a:srgbClr val="990033"/>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692696"/>
            <a:ext cx="3999507" cy="32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5537" y="4034604"/>
            <a:ext cx="7920879" cy="707886"/>
          </a:xfrm>
          <a:prstGeom prst="rect">
            <a:avLst/>
          </a:prstGeom>
        </p:spPr>
        <p:txBody>
          <a:bodyPr wrap="square">
            <a:spAutoFit/>
          </a:bodyPr>
          <a:lstStyle/>
          <a:p>
            <a:pPr lvl="0"/>
            <a:r>
              <a:rPr lang="en-IE" sz="2000" dirty="0">
                <a:solidFill>
                  <a:srgbClr val="990033"/>
                </a:solidFill>
              </a:rPr>
              <a:t>(</a:t>
            </a:r>
            <a:r>
              <a:rPr lang="en-IE" sz="2000" dirty="0" err="1">
                <a:solidFill>
                  <a:srgbClr val="990033"/>
                </a:solidFill>
              </a:rPr>
              <a:t>i</a:t>
            </a:r>
            <a:r>
              <a:rPr lang="en-IE" sz="2000" dirty="0">
                <a:solidFill>
                  <a:srgbClr val="990033"/>
                </a:solidFill>
              </a:rPr>
              <a:t>) Using your ruler, draw in the secants [AB], [AC], [AD], [AE].</a:t>
            </a:r>
          </a:p>
          <a:p>
            <a:pPr lvl="0"/>
            <a:r>
              <a:rPr lang="en-IE" sz="2000" dirty="0">
                <a:solidFill>
                  <a:srgbClr val="990033"/>
                </a:solidFill>
              </a:rPr>
              <a:t>(ii) Fill in the following table. Answers correct to 2 decimal places.</a:t>
            </a:r>
          </a:p>
        </p:txBody>
      </p:sp>
      <p:pic>
        <p:nvPicPr>
          <p:cNvPr id="5" name="Picture 2" descr="http://i.telegraph.co.uk/multimedia/archive/02297/pendleton-summary2_2297301c.jpg"/>
          <p:cNvPicPr>
            <a:picLocks noChangeAspect="1" noChangeArrowheads="1"/>
          </p:cNvPicPr>
          <p:nvPr/>
        </p:nvPicPr>
        <p:blipFill>
          <a:blip r:embed="rId3" cstate="print"/>
          <a:srcRect/>
          <a:stretch>
            <a:fillRect/>
          </a:stretch>
        </p:blipFill>
        <p:spPr bwMode="auto">
          <a:xfrm>
            <a:off x="5506983" y="650844"/>
            <a:ext cx="1571229" cy="1308176"/>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val="3475681596"/>
              </p:ext>
            </p:extLst>
          </p:nvPr>
        </p:nvGraphicFramePr>
        <p:xfrm>
          <a:off x="649235" y="4897968"/>
          <a:ext cx="7848352" cy="1483360"/>
        </p:xfrm>
        <a:graphic>
          <a:graphicData uri="http://schemas.openxmlformats.org/drawingml/2006/table">
            <a:tbl>
              <a:tblPr firstRow="1" bandRow="1">
                <a:tableStyleId>{5940675A-B579-460E-94D1-54222C63F5DA}</a:tableStyleId>
              </a:tblPr>
              <a:tblGrid>
                <a:gridCol w="3168352"/>
                <a:gridCol w="4680000"/>
              </a:tblGrid>
              <a:tr h="370840">
                <a:tc>
                  <a:txBody>
                    <a:bodyPr/>
                    <a:lstStyle/>
                    <a:p>
                      <a:r>
                        <a:rPr lang="en-IE" dirty="0" smtClean="0">
                          <a:solidFill>
                            <a:srgbClr val="990033"/>
                          </a:solidFill>
                        </a:rPr>
                        <a:t>Slope of Secant [AB]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B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[AC]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C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[AD]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D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[AE]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E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grpSp>
        <p:nvGrpSpPr>
          <p:cNvPr id="6" name="Group 5"/>
          <p:cNvGrpSpPr/>
          <p:nvPr/>
        </p:nvGrpSpPr>
        <p:grpSpPr>
          <a:xfrm>
            <a:off x="8784000" y="490052"/>
            <a:ext cx="8060232" cy="5614605"/>
            <a:chOff x="8784000" y="490052"/>
            <a:chExt cx="8060232" cy="5614605"/>
          </a:xfrm>
        </p:grpSpPr>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 t="549" b="1"/>
            <a:stretch/>
          </p:blipFill>
          <p:spPr bwMode="auto">
            <a:xfrm>
              <a:off x="9161264" y="490052"/>
              <a:ext cx="7682968" cy="561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1783558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6, part 1</a:t>
            </a:r>
          </a:p>
        </p:txBody>
      </p:sp>
      <p:sp>
        <p:nvSpPr>
          <p:cNvPr id="4" name="Rectangle 3"/>
          <p:cNvSpPr/>
          <p:nvPr/>
        </p:nvSpPr>
        <p:spPr>
          <a:xfrm>
            <a:off x="434604" y="782122"/>
            <a:ext cx="4281412" cy="2246769"/>
          </a:xfrm>
          <a:prstGeom prst="rect">
            <a:avLst/>
          </a:prstGeom>
        </p:spPr>
        <p:txBody>
          <a:bodyPr wrap="square">
            <a:spAutoFit/>
          </a:bodyPr>
          <a:lstStyle/>
          <a:p>
            <a:r>
              <a:rPr lang="en-IE" sz="2000" dirty="0">
                <a:solidFill>
                  <a:srgbClr val="990033"/>
                </a:solidFill>
              </a:rPr>
              <a:t>3. The slope of which secant is the nearest estimate to Victoria’s speed after exactly 3 minutes? </a:t>
            </a:r>
          </a:p>
          <a:p>
            <a:endParaRPr lang="en-IE" sz="2000" dirty="0">
              <a:solidFill>
                <a:srgbClr val="990033"/>
              </a:solidFill>
            </a:endParaRPr>
          </a:p>
          <a:p>
            <a:r>
              <a:rPr lang="en-IE" sz="2000" dirty="0">
                <a:solidFill>
                  <a:srgbClr val="990033"/>
                </a:solidFill>
              </a:rPr>
              <a:t>4. How might you find a better estimate for Victoria’s speed after 3 minutes?</a:t>
            </a:r>
          </a:p>
        </p:txBody>
      </p:sp>
      <p:graphicFrame>
        <p:nvGraphicFramePr>
          <p:cNvPr id="5" name="Table 4"/>
          <p:cNvGraphicFramePr>
            <a:graphicFrameLocks noGrp="1"/>
          </p:cNvGraphicFramePr>
          <p:nvPr>
            <p:extLst>
              <p:ext uri="{D42A27DB-BD31-4B8C-83A1-F6EECF244321}">
                <p14:modId xmlns:p14="http://schemas.microsoft.com/office/powerpoint/2010/main" val="1523982289"/>
              </p:ext>
            </p:extLst>
          </p:nvPr>
        </p:nvGraphicFramePr>
        <p:xfrm>
          <a:off x="649235" y="4897968"/>
          <a:ext cx="7848352" cy="1483360"/>
        </p:xfrm>
        <a:graphic>
          <a:graphicData uri="http://schemas.openxmlformats.org/drawingml/2006/table">
            <a:tbl>
              <a:tblPr firstRow="1" bandRow="1">
                <a:tableStyleId>{5940675A-B579-460E-94D1-54222C63F5DA}</a:tableStyleId>
              </a:tblPr>
              <a:tblGrid>
                <a:gridCol w="3168352"/>
                <a:gridCol w="4680000"/>
              </a:tblGrid>
              <a:tr h="370840">
                <a:tc>
                  <a:txBody>
                    <a:bodyPr/>
                    <a:lstStyle/>
                    <a:p>
                      <a:r>
                        <a:rPr lang="en-IE" dirty="0" smtClean="0">
                          <a:solidFill>
                            <a:srgbClr val="990033"/>
                          </a:solidFill>
                        </a:rPr>
                        <a:t>Slope of Secant [AB] = </a:t>
                      </a:r>
                      <a:r>
                        <a:rPr lang="en-IE" b="1" dirty="0" smtClean="0">
                          <a:solidFill>
                            <a:srgbClr val="990033"/>
                          </a:solidFill>
                        </a:rPr>
                        <a:t>0.60</a:t>
                      </a:r>
                      <a:endParaRPr lang="en-IE"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B = </a:t>
                      </a:r>
                      <a:r>
                        <a:rPr lang="en-IE" b="1" dirty="0" smtClean="0">
                          <a:solidFill>
                            <a:srgbClr val="990033"/>
                          </a:solidFill>
                        </a:rPr>
                        <a:t>0.6 km/min</a:t>
                      </a:r>
                      <a:endParaRPr lang="en-IE"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[AC] = </a:t>
                      </a:r>
                      <a:r>
                        <a:rPr lang="en-IE" b="1" dirty="0" smtClean="0">
                          <a:solidFill>
                            <a:srgbClr val="990033"/>
                          </a:solidFill>
                        </a:rPr>
                        <a:t>0.55</a:t>
                      </a:r>
                      <a:endParaRPr lang="en-IE"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C = </a:t>
                      </a:r>
                      <a:r>
                        <a:rPr lang="en-IE" b="1" dirty="0" smtClean="0">
                          <a:solidFill>
                            <a:srgbClr val="990033"/>
                          </a:solidFill>
                        </a:rPr>
                        <a:t>0.55 km/min</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[AD] = </a:t>
                      </a:r>
                      <a:r>
                        <a:rPr lang="en-IE" b="1" dirty="0" smtClean="0">
                          <a:solidFill>
                            <a:srgbClr val="990033"/>
                          </a:solidFill>
                        </a:rPr>
                        <a:t>0.45</a:t>
                      </a:r>
                      <a:endParaRPr lang="en-IE"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D = </a:t>
                      </a:r>
                      <a:r>
                        <a:rPr lang="en-IE" b="1" dirty="0" smtClean="0">
                          <a:solidFill>
                            <a:srgbClr val="990033"/>
                          </a:solidFill>
                        </a:rPr>
                        <a:t>0.45 km/min</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[AE] = </a:t>
                      </a:r>
                      <a:r>
                        <a:rPr lang="en-IE" b="1" dirty="0" smtClean="0">
                          <a:solidFill>
                            <a:srgbClr val="990033"/>
                          </a:solidFill>
                        </a:rPr>
                        <a:t>0.40</a:t>
                      </a:r>
                      <a:endParaRPr lang="en-IE"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E = </a:t>
                      </a:r>
                      <a:r>
                        <a:rPr lang="en-IE" b="1" dirty="0" smtClean="0">
                          <a:solidFill>
                            <a:srgbClr val="990033"/>
                          </a:solidFill>
                        </a:rPr>
                        <a:t>0.4 km/min</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692696"/>
            <a:ext cx="3999507" cy="32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798636728"/>
              </p:ext>
            </p:extLst>
          </p:nvPr>
        </p:nvGraphicFramePr>
        <p:xfrm>
          <a:off x="649235" y="4897968"/>
          <a:ext cx="7848352" cy="1483360"/>
        </p:xfrm>
        <a:graphic>
          <a:graphicData uri="http://schemas.openxmlformats.org/drawingml/2006/table">
            <a:tbl>
              <a:tblPr firstRow="1" bandRow="1">
                <a:tableStyleId>{5940675A-B579-460E-94D1-54222C63F5DA}</a:tableStyleId>
              </a:tblPr>
              <a:tblGrid>
                <a:gridCol w="3168352"/>
                <a:gridCol w="4680000"/>
              </a:tblGrid>
              <a:tr h="370840">
                <a:tc>
                  <a:txBody>
                    <a:bodyPr/>
                    <a:lstStyle/>
                    <a:p>
                      <a:r>
                        <a:rPr lang="en-IE" dirty="0" smtClean="0">
                          <a:solidFill>
                            <a:srgbClr val="990033"/>
                          </a:solidFill>
                        </a:rPr>
                        <a:t>Slope of Secant [AB]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B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[AC]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C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[AD]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D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Slope of Secant [AE]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dirty="0" smtClean="0">
                          <a:solidFill>
                            <a:srgbClr val="990033"/>
                          </a:solidFill>
                        </a:rPr>
                        <a:t>Average speed between</a:t>
                      </a:r>
                      <a:r>
                        <a:rPr lang="en-IE" baseline="0" dirty="0" smtClean="0">
                          <a:solidFill>
                            <a:srgbClr val="990033"/>
                          </a:solidFill>
                        </a:rPr>
                        <a:t> </a:t>
                      </a:r>
                      <a:r>
                        <a:rPr lang="en-IE" dirty="0" smtClean="0">
                          <a:solidFill>
                            <a:srgbClr val="990033"/>
                          </a:solidFill>
                        </a:rPr>
                        <a:t>A and E =</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1" name="Picture 2" descr="http://i.telegraph.co.uk/multimedia/archive/02297/pendleton-summary2_2297301c.jpg"/>
          <p:cNvPicPr>
            <a:picLocks noChangeAspect="1" noChangeArrowheads="1"/>
          </p:cNvPicPr>
          <p:nvPr/>
        </p:nvPicPr>
        <p:blipFill>
          <a:blip r:embed="rId3" cstate="print"/>
          <a:srcRect/>
          <a:stretch>
            <a:fillRect/>
          </a:stretch>
        </p:blipFill>
        <p:spPr bwMode="auto">
          <a:xfrm>
            <a:off x="5506983" y="650844"/>
            <a:ext cx="1571229" cy="1308176"/>
          </a:xfrm>
          <a:prstGeom prst="rect">
            <a:avLst/>
          </a:prstGeom>
          <a:noFill/>
        </p:spPr>
      </p:pic>
      <p:grpSp>
        <p:nvGrpSpPr>
          <p:cNvPr id="6" name="Group 5"/>
          <p:cNvGrpSpPr/>
          <p:nvPr/>
        </p:nvGrpSpPr>
        <p:grpSpPr>
          <a:xfrm>
            <a:off x="8784000" y="490052"/>
            <a:ext cx="8060232" cy="5614605"/>
            <a:chOff x="8784000" y="490052"/>
            <a:chExt cx="8060232" cy="561460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 t="549" b="1"/>
            <a:stretch/>
          </p:blipFill>
          <p:spPr bwMode="auto">
            <a:xfrm>
              <a:off x="9161264" y="490052"/>
              <a:ext cx="7682968" cy="561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625335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813" y="621072"/>
            <a:ext cx="3920188" cy="34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Section A: Student Activity 6, part 2</a:t>
            </a:r>
          </a:p>
        </p:txBody>
      </p:sp>
      <p:sp>
        <p:nvSpPr>
          <p:cNvPr id="3" name="Rectangle 2"/>
          <p:cNvSpPr/>
          <p:nvPr/>
        </p:nvSpPr>
        <p:spPr>
          <a:xfrm>
            <a:off x="248578" y="620688"/>
            <a:ext cx="4620599" cy="1015663"/>
          </a:xfrm>
          <a:prstGeom prst="rect">
            <a:avLst/>
          </a:prstGeom>
        </p:spPr>
        <p:txBody>
          <a:bodyPr wrap="square">
            <a:spAutoFit/>
          </a:bodyPr>
          <a:lstStyle/>
          <a:p>
            <a:r>
              <a:rPr lang="en-IE" sz="2000" dirty="0" smtClean="0">
                <a:solidFill>
                  <a:srgbClr val="990033"/>
                </a:solidFill>
              </a:rPr>
              <a:t>Here is </a:t>
            </a:r>
            <a:r>
              <a:rPr lang="en-IE" sz="2000" dirty="0">
                <a:solidFill>
                  <a:srgbClr val="990033"/>
                </a:solidFill>
              </a:rPr>
              <a:t>a distance-time graph of the first ten minutes of a warm up cycle </a:t>
            </a:r>
            <a:r>
              <a:rPr lang="en-IE" sz="2000" dirty="0" smtClean="0">
                <a:solidFill>
                  <a:srgbClr val="990033"/>
                </a:solidFill>
              </a:rPr>
              <a:t>by Olympic </a:t>
            </a:r>
            <a:r>
              <a:rPr lang="en-IE" sz="2000" dirty="0">
                <a:solidFill>
                  <a:srgbClr val="990033"/>
                </a:solidFill>
              </a:rPr>
              <a:t>Gold medallist Victoria </a:t>
            </a:r>
            <a:r>
              <a:rPr lang="en-IE" sz="2000" dirty="0" smtClean="0">
                <a:solidFill>
                  <a:srgbClr val="990033"/>
                </a:solidFill>
              </a:rPr>
              <a:t>Pendleton</a:t>
            </a:r>
            <a:r>
              <a:rPr lang="en-IE" sz="2000" dirty="0">
                <a:solidFill>
                  <a:srgbClr val="990033"/>
                </a:solidFill>
              </a:rPr>
              <a:t>.</a:t>
            </a:r>
          </a:p>
        </p:txBody>
      </p:sp>
      <mc:AlternateContent xmlns:mc="http://schemas.openxmlformats.org/markup-compatibility/2006" xmlns:a14="http://schemas.microsoft.com/office/drawing/2010/main">
        <mc:Choice Requires="a14">
          <p:sp>
            <p:nvSpPr>
              <p:cNvPr id="4" name="Rectangle 3"/>
              <p:cNvSpPr/>
              <p:nvPr/>
            </p:nvSpPr>
            <p:spPr>
              <a:xfrm>
                <a:off x="349068" y="1636351"/>
                <a:ext cx="4572000" cy="2387448"/>
              </a:xfrm>
              <a:prstGeom prst="rect">
                <a:avLst/>
              </a:prstGeom>
            </p:spPr>
            <p:txBody>
              <a:bodyPr>
                <a:spAutoFit/>
              </a:bodyPr>
              <a:lstStyle/>
              <a:p>
                <a:r>
                  <a:rPr lang="en-IE" sz="2000" dirty="0" smtClean="0">
                    <a:solidFill>
                      <a:srgbClr val="990033"/>
                    </a:solidFill>
                  </a:rPr>
                  <a:t>1. Average rates of change are found using </a:t>
                </a:r>
                <a14:m>
                  <m:oMath xmlns:m="http://schemas.openxmlformats.org/officeDocument/2006/math">
                    <m:r>
                      <m:rPr>
                        <m:sty m:val="p"/>
                      </m:rPr>
                      <a:rPr lang="en-IE" sz="2000" b="0" i="0" smtClean="0">
                        <a:solidFill>
                          <a:srgbClr val="990033"/>
                        </a:solidFill>
                        <a:latin typeface="Cambria Math"/>
                      </a:rPr>
                      <m:t>m</m:t>
                    </m:r>
                    <m:r>
                      <a:rPr lang="en-IE" sz="2000">
                        <a:solidFill>
                          <a:srgbClr val="990033"/>
                        </a:solidFill>
                        <a:latin typeface="Cambria Math"/>
                      </a:rPr>
                      <m:t>=</m:t>
                    </m:r>
                    <m:f>
                      <m:fPr>
                        <m:ctrlPr>
                          <a:rPr lang="en-IE" sz="2000" i="1">
                            <a:solidFill>
                              <a:srgbClr val="990033"/>
                            </a:solidFill>
                            <a:latin typeface="Cambria Math"/>
                          </a:rPr>
                        </m:ctrlPr>
                      </m:fPr>
                      <m:num>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𝑦</m:t>
                            </m:r>
                          </m:e>
                          <m:sub>
                            <m:r>
                              <a:rPr lang="en-IE" sz="2000">
                                <a:solidFill>
                                  <a:srgbClr val="990033"/>
                                </a:solidFill>
                                <a:latin typeface="Cambria Math"/>
                              </a:rPr>
                              <m:t>1</m:t>
                            </m:r>
                          </m:sub>
                        </m:sSub>
                      </m:num>
                      <m:den>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den>
                    </m:f>
                  </m:oMath>
                </a14:m>
                <a:r>
                  <a:rPr lang="en-IE" sz="2000" dirty="0">
                    <a:solidFill>
                      <a:srgbClr val="990033"/>
                    </a:solidFill>
                  </a:rPr>
                  <a:t> on a curve.</a:t>
                </a:r>
              </a:p>
              <a:p>
                <a:r>
                  <a:rPr lang="en-IE" sz="2000" dirty="0">
                    <a:solidFill>
                      <a:srgbClr val="990033"/>
                    </a:solidFill>
                  </a:rPr>
                  <a:t>The denominator </a:t>
                </a:r>
                <a14:m>
                  <m:oMath xmlns:m="http://schemas.openxmlformats.org/officeDocument/2006/math">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2</m:t>
                        </m:r>
                      </m:sub>
                    </m:sSub>
                    <m:r>
                      <a:rPr lang="en-IE" sz="2000">
                        <a:solidFill>
                          <a:srgbClr val="990033"/>
                        </a:solidFill>
                        <a:latin typeface="Cambria Math"/>
                      </a:rPr>
                      <m:t>−</m:t>
                    </m:r>
                    <m:sSub>
                      <m:sSubPr>
                        <m:ctrlPr>
                          <a:rPr lang="en-IE" sz="2000" i="1">
                            <a:solidFill>
                              <a:srgbClr val="990033"/>
                            </a:solidFill>
                            <a:latin typeface="Cambria Math"/>
                          </a:rPr>
                        </m:ctrlPr>
                      </m:sSubPr>
                      <m:e>
                        <m:r>
                          <a:rPr lang="en-IE" sz="2000">
                            <a:solidFill>
                              <a:srgbClr val="990033"/>
                            </a:solidFill>
                            <a:latin typeface="Cambria Math"/>
                          </a:rPr>
                          <m:t>𝑥</m:t>
                        </m:r>
                      </m:e>
                      <m:sub>
                        <m:r>
                          <a:rPr lang="en-IE" sz="2000">
                            <a:solidFill>
                              <a:srgbClr val="990033"/>
                            </a:solidFill>
                            <a:latin typeface="Cambria Math"/>
                          </a:rPr>
                          <m:t>1</m:t>
                        </m:r>
                      </m:sub>
                    </m:sSub>
                  </m:oMath>
                </a14:m>
                <a:r>
                  <a:rPr lang="en-IE" sz="2000" dirty="0">
                    <a:solidFill>
                      <a:srgbClr val="990033"/>
                    </a:solidFill>
                  </a:rPr>
                  <a:t> tells us the length of the interval of </a:t>
                </a:r>
                <a14:m>
                  <m:oMath xmlns:m="http://schemas.openxmlformats.org/officeDocument/2006/math">
                    <m:r>
                      <a:rPr lang="en-IE" sz="2000" i="1" dirty="0" smtClean="0">
                        <a:solidFill>
                          <a:srgbClr val="990033"/>
                        </a:solidFill>
                        <a:latin typeface="Cambria Math"/>
                      </a:rPr>
                      <m:t>𝑥</m:t>
                    </m:r>
                  </m:oMath>
                </a14:m>
                <a:r>
                  <a:rPr lang="en-IE" sz="2000" dirty="0">
                    <a:solidFill>
                      <a:srgbClr val="990033"/>
                    </a:solidFill>
                  </a:rPr>
                  <a:t> values or in</a:t>
                </a:r>
              </a:p>
              <a:p>
                <a:r>
                  <a:rPr lang="en-IE" sz="2000" dirty="0">
                    <a:solidFill>
                      <a:srgbClr val="990033"/>
                    </a:solidFill>
                  </a:rPr>
                  <a:t>other words the length of the ‘run’ when using ‘rise over run’ to find </a:t>
                </a:r>
                <a:r>
                  <a:rPr lang="en-IE" sz="2000" dirty="0" smtClean="0">
                    <a:solidFill>
                      <a:srgbClr val="990033"/>
                    </a:solidFill>
                  </a:rPr>
                  <a:t>the slope</a:t>
                </a:r>
                <a:r>
                  <a:rPr lang="en-IE" sz="2000" dirty="0">
                    <a:solidFill>
                      <a:srgbClr val="990033"/>
                    </a:solidFill>
                  </a:rPr>
                  <a:t>.</a:t>
                </a:r>
              </a:p>
              <a:p>
                <a:r>
                  <a:rPr lang="en-IE" sz="2000" dirty="0">
                    <a:solidFill>
                      <a:srgbClr val="990033"/>
                    </a:solidFill>
                  </a:rPr>
                  <a:t>Fill in the following table.</a:t>
                </a:r>
              </a:p>
            </p:txBody>
          </p:sp>
        </mc:Choice>
        <mc:Fallback xmlns="">
          <p:sp>
            <p:nvSpPr>
              <p:cNvPr id="4" name="Rectangle 3"/>
              <p:cNvSpPr>
                <a:spLocks noRot="1" noChangeAspect="1" noMove="1" noResize="1" noEditPoints="1" noAdjustHandles="1" noChangeArrowheads="1" noChangeShapeType="1" noTextEdit="1"/>
              </p:cNvSpPr>
              <p:nvPr/>
            </p:nvSpPr>
            <p:spPr>
              <a:xfrm>
                <a:off x="349068" y="1636351"/>
                <a:ext cx="4572000" cy="2387448"/>
              </a:xfrm>
              <a:prstGeom prst="rect">
                <a:avLst/>
              </a:prstGeom>
              <a:blipFill rotWithShape="1">
                <a:blip r:embed="rId3"/>
                <a:stretch>
                  <a:fillRect l="-1333" t="-1276" r="-2400" b="-357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8578" y="6128388"/>
                <a:ext cx="8136904" cy="707886"/>
              </a:xfrm>
              <a:prstGeom prst="rect">
                <a:avLst/>
              </a:prstGeom>
            </p:spPr>
            <p:txBody>
              <a:bodyPr wrap="square">
                <a:spAutoFit/>
              </a:bodyPr>
              <a:lstStyle/>
              <a:p>
                <a:r>
                  <a:rPr lang="en-IE" sz="2000" dirty="0">
                    <a:solidFill>
                      <a:srgbClr val="990033"/>
                    </a:solidFill>
                  </a:rPr>
                  <a:t>2. What interval of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a:solidFill>
                      <a:srgbClr val="990033"/>
                    </a:solidFill>
                  </a:rPr>
                  <a:t>values would give us the secant whose slope is closest </a:t>
                </a:r>
                <a:r>
                  <a:rPr lang="en-IE" sz="2000" dirty="0" smtClean="0">
                    <a:solidFill>
                      <a:srgbClr val="990033"/>
                    </a:solidFill>
                  </a:rPr>
                  <a:t>to the </a:t>
                </a:r>
                <a:r>
                  <a:rPr lang="en-IE" sz="2000" dirty="0">
                    <a:solidFill>
                      <a:srgbClr val="990033"/>
                    </a:solidFill>
                  </a:rPr>
                  <a:t>tangent at the point A?</a:t>
                </a:r>
              </a:p>
            </p:txBody>
          </p:sp>
        </mc:Choice>
        <mc:Fallback xmlns="">
          <p:sp>
            <p:nvSpPr>
              <p:cNvPr id="5" name="Rectangle 4"/>
              <p:cNvSpPr>
                <a:spLocks noRot="1" noChangeAspect="1" noMove="1" noResize="1" noEditPoints="1" noAdjustHandles="1" noChangeArrowheads="1" noChangeShapeType="1" noTextEdit="1"/>
              </p:cNvSpPr>
              <p:nvPr/>
            </p:nvSpPr>
            <p:spPr>
              <a:xfrm>
                <a:off x="248578" y="6128388"/>
                <a:ext cx="8136904" cy="707886"/>
              </a:xfrm>
              <a:prstGeom prst="rect">
                <a:avLst/>
              </a:prstGeom>
              <a:blipFill rotWithShape="1">
                <a:blip r:embed="rId4"/>
                <a:stretch>
                  <a:fillRect l="-824" t="-4310" b="-14655"/>
                </a:stretch>
              </a:blipFill>
            </p:spPr>
            <p:txBody>
              <a:bodyPr/>
              <a:lstStyle/>
              <a:p>
                <a:r>
                  <a:rPr lang="en-IE">
                    <a:noFill/>
                  </a:rPr>
                  <a:t> </a:t>
                </a:r>
              </a:p>
            </p:txBody>
          </p:sp>
        </mc:Fallback>
      </mc:AlternateContent>
      <p:graphicFrame>
        <p:nvGraphicFramePr>
          <p:cNvPr id="11" name="Table 10"/>
          <p:cNvGraphicFramePr>
            <a:graphicFrameLocks noGrp="1"/>
          </p:cNvGraphicFramePr>
          <p:nvPr>
            <p:extLst>
              <p:ext uri="{D42A27DB-BD31-4B8C-83A1-F6EECF244321}">
                <p14:modId xmlns:p14="http://schemas.microsoft.com/office/powerpoint/2010/main" val="3584953915"/>
              </p:ext>
            </p:extLst>
          </p:nvPr>
        </p:nvGraphicFramePr>
        <p:xfrm>
          <a:off x="1473630" y="4157892"/>
          <a:ext cx="6196740" cy="2011680"/>
        </p:xfrm>
        <a:graphic>
          <a:graphicData uri="http://schemas.openxmlformats.org/drawingml/2006/table">
            <a:tbl>
              <a:tblPr firstRow="1" bandRow="1">
                <a:tableStyleId>{5940675A-B579-460E-94D1-54222C63F5DA}</a:tableStyleId>
              </a:tblPr>
              <a:tblGrid>
                <a:gridCol w="4103936"/>
                <a:gridCol w="2092804"/>
              </a:tblGrid>
              <a:tr h="324000">
                <a:tc>
                  <a:txBody>
                    <a:bodyPr/>
                    <a:lstStyle/>
                    <a:p>
                      <a:r>
                        <a:rPr lang="en-IE" sz="1600" b="0" i="0" u="none" strike="noStrike" kern="1200" baseline="0" dirty="0" smtClean="0">
                          <a:solidFill>
                            <a:srgbClr val="990033"/>
                          </a:solidFill>
                          <a:latin typeface="+mn-lt"/>
                          <a:ea typeface="+mn-ea"/>
                          <a:cs typeface="+mn-cs"/>
                        </a:rPr>
                        <a:t>The interval of x values for secant AB = 	</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sz="1600" dirty="0" smtClean="0">
                          <a:solidFill>
                            <a:srgbClr val="990033"/>
                          </a:solidFill>
                        </a:rPr>
                        <a:t>6</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b="0" i="0" u="none" strike="noStrike" kern="1200" baseline="0" dirty="0" smtClean="0">
                          <a:solidFill>
                            <a:srgbClr val="990033"/>
                          </a:solidFill>
                          <a:latin typeface="+mn-lt"/>
                          <a:ea typeface="+mn-ea"/>
                          <a:cs typeface="+mn-cs"/>
                        </a:rPr>
                        <a:t>The interval of x values for secant AC = </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b="0" i="0" u="none" strike="noStrike" kern="1200" baseline="0" dirty="0" smtClean="0">
                          <a:solidFill>
                            <a:srgbClr val="990033"/>
                          </a:solidFill>
                          <a:latin typeface="+mn-lt"/>
                          <a:ea typeface="+mn-ea"/>
                          <a:cs typeface="+mn-cs"/>
                        </a:rPr>
                        <a:t>The interval of x values for secant AD = </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b="0" i="0" u="none" strike="noStrike" kern="1200" baseline="0" dirty="0" smtClean="0">
                          <a:solidFill>
                            <a:srgbClr val="990033"/>
                          </a:solidFill>
                          <a:latin typeface="+mn-lt"/>
                          <a:ea typeface="+mn-ea"/>
                          <a:cs typeface="+mn-cs"/>
                        </a:rPr>
                        <a:t>The interval of x values for secant AE = </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b="0" i="0" u="none" strike="noStrike" kern="1200" baseline="0" dirty="0" smtClean="0">
                          <a:solidFill>
                            <a:srgbClr val="990033"/>
                          </a:solidFill>
                          <a:latin typeface="+mn-lt"/>
                          <a:ea typeface="+mn-ea"/>
                          <a:cs typeface="+mn-cs"/>
                        </a:rPr>
                        <a:t>The interval of x values for secant AF = </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600" b="0" i="0" u="none" strike="noStrike" kern="1200" baseline="0" dirty="0" smtClean="0">
                          <a:solidFill>
                            <a:srgbClr val="990033"/>
                          </a:solidFill>
                          <a:latin typeface="+mn-lt"/>
                          <a:ea typeface="+mn-ea"/>
                          <a:cs typeface="+mn-cs"/>
                        </a:rPr>
                        <a:t>The interval of x values for secant AG = </a:t>
                      </a:r>
                      <a:endParaRPr lang="en-IE" sz="1600"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sp>
        <p:nvSpPr>
          <p:cNvPr id="7" name="Rectangle 6"/>
          <p:cNvSpPr/>
          <p:nvPr/>
        </p:nvSpPr>
        <p:spPr>
          <a:xfrm>
            <a:off x="5607756" y="4523634"/>
            <a:ext cx="301686" cy="369332"/>
          </a:xfrm>
          <a:prstGeom prst="rect">
            <a:avLst/>
          </a:prstGeom>
        </p:spPr>
        <p:txBody>
          <a:bodyPr wrap="none">
            <a:spAutoFit/>
          </a:bodyPr>
          <a:lstStyle/>
          <a:p>
            <a:r>
              <a:rPr lang="en-IE" dirty="0" smtClean="0">
                <a:solidFill>
                  <a:srgbClr val="990033"/>
                </a:solidFill>
              </a:rPr>
              <a:t>5</a:t>
            </a:r>
            <a:endParaRPr lang="en-IE" dirty="0">
              <a:solidFill>
                <a:srgbClr val="990033"/>
              </a:solidFill>
            </a:endParaRPr>
          </a:p>
        </p:txBody>
      </p:sp>
      <p:sp>
        <p:nvSpPr>
          <p:cNvPr id="12" name="Rectangle 11"/>
          <p:cNvSpPr/>
          <p:nvPr/>
        </p:nvSpPr>
        <p:spPr>
          <a:xfrm>
            <a:off x="5607756" y="4859868"/>
            <a:ext cx="301686" cy="369332"/>
          </a:xfrm>
          <a:prstGeom prst="rect">
            <a:avLst/>
          </a:prstGeom>
        </p:spPr>
        <p:txBody>
          <a:bodyPr wrap="none">
            <a:spAutoFit/>
          </a:bodyPr>
          <a:lstStyle/>
          <a:p>
            <a:r>
              <a:rPr lang="en-IE" dirty="0" smtClean="0">
                <a:solidFill>
                  <a:srgbClr val="990033"/>
                </a:solidFill>
              </a:rPr>
              <a:t>3</a:t>
            </a:r>
            <a:endParaRPr lang="en-IE" dirty="0">
              <a:solidFill>
                <a:srgbClr val="990033"/>
              </a:solidFill>
            </a:endParaRPr>
          </a:p>
        </p:txBody>
      </p:sp>
      <p:sp>
        <p:nvSpPr>
          <p:cNvPr id="13" name="Rectangle 12"/>
          <p:cNvSpPr/>
          <p:nvPr/>
        </p:nvSpPr>
        <p:spPr>
          <a:xfrm>
            <a:off x="5607756" y="5157192"/>
            <a:ext cx="301686" cy="369332"/>
          </a:xfrm>
          <a:prstGeom prst="rect">
            <a:avLst/>
          </a:prstGeom>
        </p:spPr>
        <p:txBody>
          <a:bodyPr wrap="none">
            <a:spAutoFit/>
          </a:bodyPr>
          <a:lstStyle/>
          <a:p>
            <a:r>
              <a:rPr lang="en-IE" dirty="0" smtClean="0">
                <a:solidFill>
                  <a:srgbClr val="990033"/>
                </a:solidFill>
              </a:rPr>
              <a:t>2</a:t>
            </a:r>
            <a:endParaRPr lang="en-IE" dirty="0">
              <a:solidFill>
                <a:srgbClr val="990033"/>
              </a:solidFill>
            </a:endParaRPr>
          </a:p>
        </p:txBody>
      </p:sp>
      <p:sp>
        <p:nvSpPr>
          <p:cNvPr id="14" name="Rectangle 13"/>
          <p:cNvSpPr/>
          <p:nvPr/>
        </p:nvSpPr>
        <p:spPr>
          <a:xfrm>
            <a:off x="5607756" y="5507940"/>
            <a:ext cx="301686" cy="369332"/>
          </a:xfrm>
          <a:prstGeom prst="rect">
            <a:avLst/>
          </a:prstGeom>
        </p:spPr>
        <p:txBody>
          <a:bodyPr wrap="none">
            <a:spAutoFit/>
          </a:bodyPr>
          <a:lstStyle/>
          <a:p>
            <a:r>
              <a:rPr lang="en-IE" dirty="0" smtClean="0">
                <a:solidFill>
                  <a:srgbClr val="990033"/>
                </a:solidFill>
              </a:rPr>
              <a:t>1</a:t>
            </a:r>
            <a:endParaRPr lang="en-IE" dirty="0">
              <a:solidFill>
                <a:srgbClr val="990033"/>
              </a:solidFill>
            </a:endParaRPr>
          </a:p>
        </p:txBody>
      </p:sp>
      <p:sp>
        <p:nvSpPr>
          <p:cNvPr id="15" name="Rectangle 14"/>
          <p:cNvSpPr/>
          <p:nvPr/>
        </p:nvSpPr>
        <p:spPr>
          <a:xfrm>
            <a:off x="5607756" y="5795972"/>
            <a:ext cx="476412" cy="369332"/>
          </a:xfrm>
          <a:prstGeom prst="rect">
            <a:avLst/>
          </a:prstGeom>
        </p:spPr>
        <p:txBody>
          <a:bodyPr wrap="none">
            <a:spAutoFit/>
          </a:bodyPr>
          <a:lstStyle/>
          <a:p>
            <a:r>
              <a:rPr lang="en-IE" dirty="0" smtClean="0">
                <a:solidFill>
                  <a:srgbClr val="990033"/>
                </a:solidFill>
              </a:rPr>
              <a:t>0.5</a:t>
            </a:r>
            <a:endParaRPr lang="en-IE" dirty="0">
              <a:solidFill>
                <a:srgbClr val="990033"/>
              </a:solidFill>
            </a:endParaRPr>
          </a:p>
        </p:txBody>
      </p:sp>
      <p:pic>
        <p:nvPicPr>
          <p:cNvPr id="16" name="Picture 2" descr="http://i.telegraph.co.uk/multimedia/archive/02297/pendleton-summary2_2297301c.jpg"/>
          <p:cNvPicPr>
            <a:picLocks noChangeAspect="1" noChangeArrowheads="1"/>
          </p:cNvPicPr>
          <p:nvPr/>
        </p:nvPicPr>
        <p:blipFill>
          <a:blip r:embed="rId5" cstate="print"/>
          <a:srcRect/>
          <a:stretch>
            <a:fillRect/>
          </a:stretch>
        </p:blipFill>
        <p:spPr bwMode="auto">
          <a:xfrm>
            <a:off x="5436096" y="835442"/>
            <a:ext cx="1571229" cy="1308176"/>
          </a:xfrm>
          <a:prstGeom prst="rect">
            <a:avLst/>
          </a:prstGeom>
          <a:noFill/>
        </p:spPr>
      </p:pic>
      <p:grpSp>
        <p:nvGrpSpPr>
          <p:cNvPr id="6" name="Group 5"/>
          <p:cNvGrpSpPr/>
          <p:nvPr/>
        </p:nvGrpSpPr>
        <p:grpSpPr>
          <a:xfrm>
            <a:off x="8784000" y="490052"/>
            <a:ext cx="8208872" cy="5629275"/>
            <a:chOff x="8784000" y="490052"/>
            <a:chExt cx="8208872" cy="5629275"/>
          </a:xfrm>
        </p:grpSpPr>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490052"/>
              <a:ext cx="7848872"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1880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00018 7.40741E-7 L -0.93038 7.40741E-7 " pathEditMode="relative" rAng="0" ptsTypes="AA">
                                      <p:cBhvr>
                                        <p:cTn id="28" dur="2000" fill="hold"/>
                                        <p:tgtEl>
                                          <p:spTgt spid="6"/>
                                        </p:tgtEl>
                                        <p:attrNameLst>
                                          <p:attrName>ppt_x</p:attrName>
                                          <p:attrName>ppt_y</p:attrName>
                                        </p:attrNameLst>
                                      </p:cBhvr>
                                      <p:rCtr x="-46510" y="0"/>
                                    </p:animMotion>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93038 7.40741E-7 L -0.00018 0.00347 " pathEditMode="relative" rAng="0" ptsTypes="AA">
                                      <p:cBhvr>
                                        <p:cTn id="32"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7"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5000"/>
              </a:lnSpc>
              <a:spcAft>
                <a:spcPts val="1000"/>
              </a:spcAft>
            </a:pPr>
            <a:r>
              <a:rPr lang="en-IE" dirty="0" smtClean="0">
                <a:effectLst/>
              </a:rPr>
              <a:t>Section A – Rates of Change</a:t>
            </a:r>
            <a:endParaRPr lang="en-IE" dirty="0">
              <a:ea typeface="Calibri"/>
              <a:cs typeface="Times New Roman"/>
            </a:endParaRPr>
          </a:p>
        </p:txBody>
      </p:sp>
      <p:sp>
        <p:nvSpPr>
          <p:cNvPr id="7" name="Rectangle 6"/>
          <p:cNvSpPr/>
          <p:nvPr/>
        </p:nvSpPr>
        <p:spPr>
          <a:xfrm>
            <a:off x="611560" y="908720"/>
            <a:ext cx="7632848" cy="5883662"/>
          </a:xfrm>
          <a:prstGeom prst="rect">
            <a:avLst/>
          </a:prstGeom>
        </p:spPr>
        <p:txBody>
          <a:bodyPr wrap="square">
            <a:spAutoFit/>
          </a:bodyPr>
          <a:lstStyle/>
          <a:p>
            <a:pPr marL="171450" lvl="0" indent="-171450">
              <a:lnSpc>
                <a:spcPct val="115000"/>
              </a:lnSpc>
              <a:buFont typeface="Arial" pitchFamily="34" charset="0"/>
              <a:buChar char="•"/>
            </a:pPr>
            <a:r>
              <a:rPr lang="en-IE" sz="2000" dirty="0">
                <a:solidFill>
                  <a:srgbClr val="990033"/>
                </a:solidFill>
                <a:ea typeface="Calibri"/>
                <a:cs typeface="Times New Roman"/>
              </a:rPr>
              <a:t>We are going to look at rates of change. Where have we looked at rates of change before</a:t>
            </a:r>
            <a:r>
              <a:rPr lang="en-IE" sz="2000" dirty="0" smtClean="0">
                <a:solidFill>
                  <a:srgbClr val="990033"/>
                </a:solidFill>
                <a:ea typeface="Calibri"/>
                <a:cs typeface="Times New Roman"/>
              </a:rPr>
              <a:t>?</a:t>
            </a:r>
          </a:p>
          <a:p>
            <a:pPr marL="171450" lvl="0" indent="-171450">
              <a:lnSpc>
                <a:spcPct val="115000"/>
              </a:lnSpc>
              <a:buFont typeface="Arial" pitchFamily="34" charset="0"/>
              <a:buChar char="•"/>
            </a:pP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r>
              <a:rPr lang="en-IE" sz="2000" dirty="0" smtClean="0">
                <a:solidFill>
                  <a:srgbClr val="990033"/>
                </a:solidFill>
                <a:ea typeface="Calibri"/>
                <a:cs typeface="Times New Roman"/>
              </a:rPr>
              <a:t>Can </a:t>
            </a:r>
            <a:r>
              <a:rPr lang="en-IE" sz="2000" dirty="0">
                <a:solidFill>
                  <a:srgbClr val="990033"/>
                </a:solidFill>
                <a:ea typeface="Calibri"/>
                <a:cs typeface="Times New Roman"/>
              </a:rPr>
              <a:t>you explain in words what the slope formula measures</a:t>
            </a:r>
            <a:r>
              <a:rPr lang="en-IE" sz="2000" dirty="0" smtClean="0">
                <a:solidFill>
                  <a:srgbClr val="990033"/>
                </a:solidFill>
                <a:ea typeface="Calibri"/>
                <a:cs typeface="Times New Roman"/>
              </a:rPr>
              <a:t>?</a:t>
            </a:r>
            <a:r>
              <a:rPr lang="en-IE" sz="2000" dirty="0">
                <a:solidFill>
                  <a:srgbClr val="990033"/>
                </a:solidFill>
                <a:ea typeface="Calibri"/>
                <a:cs typeface="Times New Roman"/>
              </a:rPr>
              <a:t> </a:t>
            </a: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endParaRPr lang="en-IE" sz="2000" dirty="0">
              <a:solidFill>
                <a:srgbClr val="990033"/>
              </a:solidFill>
              <a:ea typeface="Calibri"/>
              <a:cs typeface="Times New Roman"/>
            </a:endParaRPr>
          </a:p>
          <a:p>
            <a:pPr marL="171450" lvl="0" indent="-171450">
              <a:lnSpc>
                <a:spcPct val="115000"/>
              </a:lnSpc>
              <a:buFont typeface="Arial" pitchFamily="34" charset="0"/>
              <a:buChar char="•"/>
            </a:pP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endParaRPr lang="en-IE" sz="2000" dirty="0">
              <a:solidFill>
                <a:srgbClr val="990033"/>
              </a:solidFill>
              <a:ea typeface="Calibri"/>
              <a:cs typeface="Times New Roman"/>
            </a:endParaRPr>
          </a:p>
          <a:p>
            <a:pPr marL="171450" lvl="0" indent="-171450">
              <a:lnSpc>
                <a:spcPct val="115000"/>
              </a:lnSpc>
              <a:buFont typeface="Arial" pitchFamily="34" charset="0"/>
              <a:buChar char="•"/>
            </a:pP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endParaRPr lang="en-IE" sz="2000" dirty="0">
              <a:solidFill>
                <a:srgbClr val="990033"/>
              </a:solidFill>
              <a:ea typeface="Calibri"/>
              <a:cs typeface="Times New Roman"/>
            </a:endParaRPr>
          </a:p>
          <a:p>
            <a:pPr marL="171450" lvl="0" indent="-171450">
              <a:lnSpc>
                <a:spcPct val="115000"/>
              </a:lnSpc>
              <a:buFont typeface="Arial" pitchFamily="34" charset="0"/>
              <a:buChar char="•"/>
            </a:pPr>
            <a:endParaRPr lang="en-IE" sz="2000" dirty="0" smtClean="0">
              <a:solidFill>
                <a:srgbClr val="990033"/>
              </a:solidFill>
              <a:ea typeface="Calibri"/>
              <a:cs typeface="Times New Roman"/>
            </a:endParaRPr>
          </a:p>
          <a:p>
            <a:pPr marL="171450" lvl="0" indent="-171450">
              <a:lnSpc>
                <a:spcPct val="115000"/>
              </a:lnSpc>
              <a:buFont typeface="Arial" pitchFamily="34" charset="0"/>
              <a:buChar char="•"/>
            </a:pPr>
            <a:endParaRPr lang="en-IE" sz="2000" dirty="0">
              <a:solidFill>
                <a:srgbClr val="990033"/>
              </a:solidFill>
              <a:ea typeface="Calibri"/>
              <a:cs typeface="Times New Roman"/>
            </a:endParaRPr>
          </a:p>
          <a:p>
            <a:pPr marL="171450" lvl="0" indent="-171450">
              <a:lnSpc>
                <a:spcPct val="115000"/>
              </a:lnSpc>
              <a:buFont typeface="Arial" pitchFamily="34" charset="0"/>
              <a:buChar char="•"/>
            </a:pPr>
            <a:endParaRPr lang="en-IE" sz="2000" dirty="0">
              <a:solidFill>
                <a:srgbClr val="990033"/>
              </a:solidFill>
              <a:ea typeface="Calibri"/>
              <a:cs typeface="Times New Roman"/>
            </a:endParaRPr>
          </a:p>
          <a:p>
            <a:pPr marL="171450" lvl="0" indent="-171450">
              <a:lnSpc>
                <a:spcPct val="115000"/>
              </a:lnSpc>
              <a:spcAft>
                <a:spcPts val="1000"/>
              </a:spcAft>
              <a:buFont typeface="Arial" pitchFamily="34" charset="0"/>
              <a:buChar char="•"/>
            </a:pPr>
            <a:r>
              <a:rPr lang="en-IE" sz="2000" dirty="0">
                <a:solidFill>
                  <a:srgbClr val="990033"/>
                </a:solidFill>
                <a:ea typeface="Calibri"/>
                <a:cs typeface="Times New Roman"/>
              </a:rPr>
              <a:t>In pairs, write a sentence on your white board to explain how the </a:t>
            </a:r>
            <a:r>
              <a:rPr lang="en-IE" sz="2000" dirty="0" smtClean="0">
                <a:solidFill>
                  <a:srgbClr val="990033"/>
                </a:solidFill>
                <a:ea typeface="Calibri"/>
                <a:cs typeface="Times New Roman"/>
              </a:rPr>
              <a:t>y’s </a:t>
            </a:r>
            <a:r>
              <a:rPr lang="en-IE" sz="2000" dirty="0">
                <a:solidFill>
                  <a:srgbClr val="990033"/>
                </a:solidFill>
                <a:ea typeface="Calibri"/>
                <a:cs typeface="Times New Roman"/>
              </a:rPr>
              <a:t>are changing as the </a:t>
            </a:r>
            <a:r>
              <a:rPr lang="en-IE" sz="2000" dirty="0" smtClean="0">
                <a:solidFill>
                  <a:srgbClr val="990033"/>
                </a:solidFill>
                <a:ea typeface="Calibri"/>
                <a:cs typeface="Times New Roman"/>
              </a:rPr>
              <a:t>x’s </a:t>
            </a:r>
            <a:r>
              <a:rPr lang="en-IE" sz="2000" dirty="0">
                <a:solidFill>
                  <a:srgbClr val="990033"/>
                </a:solidFill>
                <a:ea typeface="Calibri"/>
                <a:cs typeface="Times New Roman"/>
              </a:rPr>
              <a:t>are changing when the slope of a line is 3</a:t>
            </a:r>
            <a:r>
              <a:rPr lang="en-IE" sz="2000" dirty="0" smtClean="0">
                <a:solidFill>
                  <a:srgbClr val="990033"/>
                </a:solidFill>
                <a:ea typeface="Calibri"/>
                <a:cs typeface="Times New Roman"/>
              </a:rPr>
              <a:t>.</a:t>
            </a:r>
          </a:p>
          <a:p>
            <a:pPr marL="171450" lvl="0" indent="-171450">
              <a:lnSpc>
                <a:spcPct val="115000"/>
              </a:lnSpc>
              <a:spcAft>
                <a:spcPts val="1000"/>
              </a:spcAft>
              <a:buFont typeface="Arial" pitchFamily="34" charset="0"/>
              <a:buChar char="•"/>
            </a:pPr>
            <a:endParaRPr lang="en-IE" sz="2000" dirty="0">
              <a:solidFill>
                <a:srgbClr val="990033"/>
              </a:solidFill>
              <a:ea typeface="Calibri"/>
              <a:cs typeface="Times New Roman"/>
            </a:endParaRPr>
          </a:p>
        </p:txBody>
      </p:sp>
      <p:pic>
        <p:nvPicPr>
          <p:cNvPr id="10" name="Picture 9"/>
          <p:cNvPicPr/>
          <p:nvPr/>
        </p:nvPicPr>
        <p:blipFill>
          <a:blip r:embed="rId2"/>
          <a:stretch>
            <a:fillRect/>
          </a:stretch>
        </p:blipFill>
        <p:spPr>
          <a:xfrm>
            <a:off x="2857709" y="2418085"/>
            <a:ext cx="3428583" cy="2811115"/>
          </a:xfrm>
          <a:prstGeom prst="rect">
            <a:avLst/>
          </a:prstGeom>
          <a:ln>
            <a:solidFill>
              <a:srgbClr val="990033"/>
            </a:solidFill>
          </a:ln>
        </p:spPr>
      </p:pic>
      <p:grpSp>
        <p:nvGrpSpPr>
          <p:cNvPr id="3" name="Group 2"/>
          <p:cNvGrpSpPr/>
          <p:nvPr/>
        </p:nvGrpSpPr>
        <p:grpSpPr>
          <a:xfrm>
            <a:off x="8789610" y="490053"/>
            <a:ext cx="7989381" cy="5647545"/>
            <a:chOff x="8789610" y="490053"/>
            <a:chExt cx="7989381" cy="5647545"/>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 t="582"/>
            <a:stretch/>
          </p:blipFill>
          <p:spPr bwMode="auto">
            <a:xfrm>
              <a:off x="9168053" y="490087"/>
              <a:ext cx="7610938" cy="564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4" name="Group 3"/>
          <p:cNvGrpSpPr/>
          <p:nvPr/>
        </p:nvGrpSpPr>
        <p:grpSpPr>
          <a:xfrm>
            <a:off x="8788469" y="490862"/>
            <a:ext cx="7983464" cy="5459770"/>
            <a:chOff x="8788469" y="490862"/>
            <a:chExt cx="7983464" cy="5459770"/>
          </a:xfrm>
        </p:grpSpPr>
        <p:sp>
          <p:nvSpPr>
            <p:cNvPr id="8" name="Rounded Rectangle 7"/>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1" t="486"/>
            <a:stretch/>
          </p:blipFill>
          <p:spPr bwMode="auto">
            <a:xfrm>
              <a:off x="9168053" y="490862"/>
              <a:ext cx="7603880" cy="54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9521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animEffect transition="in" filter="fade">
                                      <p:cBhvr>
                                        <p:cTn id="15"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0.00018 7.40741E-7 L -0.93038 7.40741E-7 " pathEditMode="relative" rAng="0" ptsTypes="AA">
                                      <p:cBhvr>
                                        <p:cTn id="20" dur="2000" fill="hold"/>
                                        <p:tgtEl>
                                          <p:spTgt spid="3"/>
                                        </p:tgtEl>
                                        <p:attrNameLst>
                                          <p:attrName>ppt_x</p:attrName>
                                          <p:attrName>ppt_y</p:attrName>
                                        </p:attrNameLst>
                                      </p:cBhvr>
                                      <p:rCtr x="-46510" y="0"/>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93038 7.40741E-7 L -0.00018 0.00347 " pathEditMode="relative" rAng="0" ptsTypes="AA">
                                      <p:cBhvr>
                                        <p:cTn id="24"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0.00018 7.40741E-7 L -0.93038 7.40741E-7 " pathEditMode="relative" rAng="0" ptsTypes="AA">
                                      <p:cBhvr>
                                        <p:cTn id="29" dur="2000" fill="hold"/>
                                        <p:tgtEl>
                                          <p:spTgt spid="4"/>
                                        </p:tgtEl>
                                        <p:attrNameLst>
                                          <p:attrName>ppt_x</p:attrName>
                                          <p:attrName>ppt_y</p:attrName>
                                        </p:attrNameLst>
                                      </p:cBhvr>
                                      <p:rCtr x="-46510" y="0"/>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93038 7.40741E-7 L -0.00018 0.00347 " pathEditMode="relative" rAng="0" ptsTypes="AA">
                                      <p:cBhvr>
                                        <p:cTn id="33"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23528" y="657264"/>
            <a:ext cx="8496944" cy="2246769"/>
          </a:xfrm>
          <a:prstGeom prst="rect">
            <a:avLst/>
          </a:prstGeom>
        </p:spPr>
        <p:txBody>
          <a:bodyPr wrap="square">
            <a:spAutoFit/>
          </a:bodyPr>
          <a:lstStyle/>
          <a:p>
            <a:pPr marL="342900" indent="-342900">
              <a:buFont typeface="Arial" pitchFamily="34" charset="0"/>
              <a:buChar char="•"/>
            </a:pPr>
            <a:r>
              <a:rPr lang="en-IE" sz="2000" dirty="0">
                <a:solidFill>
                  <a:srgbClr val="990033"/>
                </a:solidFill>
              </a:rPr>
              <a:t>Is there any way we can make the interval so small that it is practically zero</a:t>
            </a:r>
            <a:r>
              <a:rPr lang="en-IE" sz="2000" dirty="0" smtClean="0">
                <a:solidFill>
                  <a:srgbClr val="990033"/>
                </a:solidFill>
              </a:rPr>
              <a:t>?</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We’ve </a:t>
            </a:r>
            <a:r>
              <a:rPr lang="en-IE" sz="2000" dirty="0">
                <a:solidFill>
                  <a:srgbClr val="990033"/>
                </a:solidFill>
              </a:rPr>
              <a:t>seen how rates </a:t>
            </a:r>
            <a:r>
              <a:rPr lang="en-IE" sz="2000" dirty="0" smtClean="0">
                <a:solidFill>
                  <a:srgbClr val="990033"/>
                </a:solidFill>
              </a:rPr>
              <a:t>of change </a:t>
            </a:r>
            <a:r>
              <a:rPr lang="en-IE" sz="2000" dirty="0">
                <a:solidFill>
                  <a:srgbClr val="990033"/>
                </a:solidFill>
              </a:rPr>
              <a:t>appear in lots </a:t>
            </a:r>
            <a:r>
              <a:rPr lang="en-IE" sz="2000" dirty="0" smtClean="0">
                <a:solidFill>
                  <a:srgbClr val="990033"/>
                </a:solidFill>
              </a:rPr>
              <a:t>of different </a:t>
            </a:r>
            <a:r>
              <a:rPr lang="en-IE" sz="2000" dirty="0">
                <a:solidFill>
                  <a:srgbClr val="990033"/>
                </a:solidFill>
              </a:rPr>
              <a:t>contexts. </a:t>
            </a:r>
            <a:r>
              <a:rPr lang="en-IE" sz="2000" dirty="0" smtClean="0">
                <a:solidFill>
                  <a:srgbClr val="990033"/>
                </a:solidFill>
              </a:rPr>
              <a:t>Let’s look </a:t>
            </a:r>
            <a:r>
              <a:rPr lang="en-IE" sz="2000" dirty="0">
                <a:solidFill>
                  <a:srgbClr val="990033"/>
                </a:solidFill>
              </a:rPr>
              <a:t>at one more </a:t>
            </a:r>
            <a:r>
              <a:rPr lang="en-IE" sz="2000" dirty="0" smtClean="0">
                <a:solidFill>
                  <a:srgbClr val="990033"/>
                </a:solidFill>
              </a:rPr>
              <a:t>such context.  </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In </a:t>
            </a:r>
            <a:r>
              <a:rPr lang="en-IE" sz="2000" dirty="0">
                <a:solidFill>
                  <a:srgbClr val="990033"/>
                </a:solidFill>
              </a:rPr>
              <a:t>Angry Birds – what </a:t>
            </a:r>
            <a:r>
              <a:rPr lang="en-IE" sz="2000" dirty="0" smtClean="0">
                <a:solidFill>
                  <a:srgbClr val="990033"/>
                </a:solidFill>
              </a:rPr>
              <a:t>is the </a:t>
            </a:r>
            <a:r>
              <a:rPr lang="en-IE" sz="2000" dirty="0">
                <a:solidFill>
                  <a:srgbClr val="990033"/>
                </a:solidFill>
              </a:rPr>
              <a:t>aim of the game</a:t>
            </a:r>
            <a:r>
              <a:rPr lang="en-IE" sz="2000" dirty="0" smtClean="0">
                <a:solidFill>
                  <a:srgbClr val="990033"/>
                </a:solidFill>
              </a:rPr>
              <a:t>?  </a:t>
            </a:r>
          </a:p>
          <a:p>
            <a:pPr marL="342900" indent="-342900">
              <a:buFont typeface="Arial" pitchFamily="34" charset="0"/>
              <a:buChar char="•"/>
            </a:pPr>
            <a:endParaRPr lang="en-IE" sz="2000" dirty="0">
              <a:solidFill>
                <a:srgbClr val="990033"/>
              </a:solidFill>
            </a:endParaRPr>
          </a:p>
        </p:txBody>
      </p:sp>
      <p:pic>
        <p:nvPicPr>
          <p:cNvPr id="7"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236" y="2564904"/>
            <a:ext cx="6787529" cy="426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784000" y="490053"/>
            <a:ext cx="8185533" cy="5654215"/>
            <a:chOff x="8784000" y="490053"/>
            <a:chExt cx="8185533" cy="5654215"/>
          </a:xfrm>
        </p:grpSpPr>
        <p:sp>
          <p:nvSpPr>
            <p:cNvPr id="4" name="Rounded Rectangle 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4"/>
            <a:stretch/>
          </p:blipFill>
          <p:spPr bwMode="auto">
            <a:xfrm>
              <a:off x="9144508" y="492212"/>
              <a:ext cx="7825025" cy="565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343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0.00018 7.40741E-7 L -0.93038 7.40741E-7 " pathEditMode="relative" rAng="0" ptsTypes="AA">
                                      <p:cBhvr>
                                        <p:cTn id="20" dur="2000" fill="hold"/>
                                        <p:tgtEl>
                                          <p:spTgt spid="6"/>
                                        </p:tgtEl>
                                        <p:attrNameLst>
                                          <p:attrName>ppt_x</p:attrName>
                                          <p:attrName>ppt_y</p:attrName>
                                        </p:attrNameLst>
                                      </p:cBhvr>
                                      <p:rCtr x="-46510" y="0"/>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93038 7.40741E-7 L -0.00018 0.00347 " pathEditMode="relative" rAng="0" ptsTypes="AA">
                                      <p:cBhvr>
                                        <p:cTn id="24"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23528" y="4077072"/>
            <a:ext cx="8496944" cy="19389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How </a:t>
            </a:r>
            <a:r>
              <a:rPr lang="en-IE" sz="2000" dirty="0">
                <a:solidFill>
                  <a:srgbClr val="990033"/>
                </a:solidFill>
              </a:rPr>
              <a:t>do you do </a:t>
            </a:r>
            <a:r>
              <a:rPr lang="en-IE" sz="2000" dirty="0" smtClean="0">
                <a:solidFill>
                  <a:srgbClr val="990033"/>
                </a:solidFill>
              </a:rPr>
              <a:t>this? What </a:t>
            </a:r>
            <a:r>
              <a:rPr lang="en-IE" sz="2000" dirty="0">
                <a:solidFill>
                  <a:srgbClr val="990033"/>
                </a:solidFill>
              </a:rPr>
              <a:t>is your strategy</a:t>
            </a:r>
            <a:r>
              <a:rPr lang="en-IE" sz="2000" dirty="0" smtClean="0">
                <a:solidFill>
                  <a:srgbClr val="990033"/>
                </a:solidFill>
              </a:rPr>
              <a:t>?</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a:solidFill>
                  <a:srgbClr val="990033"/>
                </a:solidFill>
              </a:rPr>
              <a:t>What shape does </a:t>
            </a:r>
            <a:r>
              <a:rPr lang="en-IE" sz="2000" dirty="0" smtClean="0">
                <a:solidFill>
                  <a:srgbClr val="990033"/>
                </a:solidFill>
              </a:rPr>
              <a:t>the flight </a:t>
            </a:r>
            <a:r>
              <a:rPr lang="en-IE" sz="2000" dirty="0">
                <a:solidFill>
                  <a:srgbClr val="990033"/>
                </a:solidFill>
              </a:rPr>
              <a:t>path of the </a:t>
            </a:r>
            <a:r>
              <a:rPr lang="en-IE" sz="2000" dirty="0" smtClean="0">
                <a:solidFill>
                  <a:srgbClr val="990033"/>
                </a:solidFill>
              </a:rPr>
              <a:t>angry bird </a:t>
            </a:r>
            <a:r>
              <a:rPr lang="en-IE" sz="2000" dirty="0">
                <a:solidFill>
                  <a:srgbClr val="990033"/>
                </a:solidFill>
              </a:rPr>
              <a:t>make</a:t>
            </a:r>
            <a:r>
              <a:rPr lang="en-IE" sz="2000" dirty="0" smtClean="0">
                <a:solidFill>
                  <a:srgbClr val="990033"/>
                </a:solidFill>
              </a:rPr>
              <a:t>?  </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How </a:t>
            </a:r>
            <a:r>
              <a:rPr lang="en-IE" sz="2000" dirty="0">
                <a:solidFill>
                  <a:srgbClr val="990033"/>
                </a:solidFill>
              </a:rPr>
              <a:t>might we </a:t>
            </a:r>
            <a:r>
              <a:rPr lang="en-IE" sz="2000" dirty="0" smtClean="0">
                <a:solidFill>
                  <a:srgbClr val="990033"/>
                </a:solidFill>
              </a:rPr>
              <a:t>calculate the </a:t>
            </a:r>
            <a:r>
              <a:rPr lang="en-IE" sz="2000" dirty="0">
                <a:solidFill>
                  <a:srgbClr val="990033"/>
                </a:solidFill>
              </a:rPr>
              <a:t>rate of change </a:t>
            </a:r>
            <a:r>
              <a:rPr lang="en-IE" sz="2000" dirty="0" smtClean="0">
                <a:solidFill>
                  <a:srgbClr val="990033"/>
                </a:solidFill>
              </a:rPr>
              <a:t>of the </a:t>
            </a:r>
            <a:r>
              <a:rPr lang="en-IE" sz="2000" dirty="0">
                <a:solidFill>
                  <a:srgbClr val="990033"/>
                </a:solidFill>
              </a:rPr>
              <a:t>angry bird at a </a:t>
            </a:r>
            <a:r>
              <a:rPr lang="en-IE" sz="2000" dirty="0" smtClean="0">
                <a:solidFill>
                  <a:srgbClr val="990033"/>
                </a:solidFill>
              </a:rPr>
              <a:t>given point </a:t>
            </a:r>
            <a:r>
              <a:rPr lang="en-IE" sz="2000" dirty="0">
                <a:solidFill>
                  <a:srgbClr val="990033"/>
                </a:solidFill>
              </a:rPr>
              <a:t>during its flight</a:t>
            </a:r>
            <a:r>
              <a:rPr lang="en-IE" sz="2000" dirty="0" smtClean="0">
                <a:solidFill>
                  <a:srgbClr val="990033"/>
                </a:solidFill>
              </a:rPr>
              <a:t>?</a:t>
            </a:r>
          </a:p>
        </p:txBody>
      </p:sp>
      <p:pic>
        <p:nvPicPr>
          <p:cNvPr id="8"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006" y="620688"/>
            <a:ext cx="5409988" cy="339588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p:cNvSpPr/>
          <p:nvPr/>
        </p:nvSpPr>
        <p:spPr>
          <a:xfrm>
            <a:off x="4927588" y="836195"/>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 name="Straight Connector 11"/>
          <p:cNvCxnSpPr/>
          <p:nvPr/>
        </p:nvCxnSpPr>
        <p:spPr>
          <a:xfrm flipV="1">
            <a:off x="1907704" y="620688"/>
            <a:ext cx="3600400" cy="206300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a:off x="3653736" y="917275"/>
            <a:ext cx="1363852" cy="776779"/>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 name="Group 5"/>
          <p:cNvGrpSpPr/>
          <p:nvPr/>
        </p:nvGrpSpPr>
        <p:grpSpPr>
          <a:xfrm>
            <a:off x="8784000" y="490053"/>
            <a:ext cx="8185533" cy="5654215"/>
            <a:chOff x="8784000" y="490053"/>
            <a:chExt cx="8185533" cy="5654215"/>
          </a:xfrm>
        </p:grpSpPr>
        <p:sp>
          <p:nvSpPr>
            <p:cNvPr id="4" name="Rounded Rectangle 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4"/>
            <a:stretch/>
          </p:blipFill>
          <p:spPr bwMode="auto">
            <a:xfrm>
              <a:off x="9144508" y="492212"/>
              <a:ext cx="7825025" cy="565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87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2"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0018 7.40741E-7 L -0.93038 7.40741E-7 " pathEditMode="relative" rAng="0" ptsTypes="AA">
                                      <p:cBhvr>
                                        <p:cTn id="33" dur="2000" fill="hold"/>
                                        <p:tgtEl>
                                          <p:spTgt spid="6"/>
                                        </p:tgtEl>
                                        <p:attrNameLst>
                                          <p:attrName>ppt_x</p:attrName>
                                          <p:attrName>ppt_y</p:attrName>
                                        </p:attrNameLst>
                                      </p:cBhvr>
                                      <p:rCtr x="-46510" y="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93038 7.40741E-7 L -0.00018 0.00347 " pathEditMode="relative" rAng="0" ptsTypes="AA">
                                      <p:cBhvr>
                                        <p:cTn id="37"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3" grpId="0" uiExpand="1" build="p"/>
      <p:bldP spid="9" grpId="0" animBg="1"/>
      <p:bldP spid="10" grpId="2"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006" y="620688"/>
            <a:ext cx="5409988" cy="3395889"/>
          </a:xfrm>
          <a:prstGeom prst="rect">
            <a:avLst/>
          </a:prstGeom>
          <a:solidFill>
            <a:schemeClr val="accent1"/>
          </a:solidFill>
          <a:ln>
            <a:solidFill>
              <a:srgbClr val="990033"/>
            </a:solidFill>
          </a:ln>
          <a:effectLst/>
          <a:extLst/>
        </p:spPr>
      </p:pic>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23528" y="4023062"/>
            <a:ext cx="8496944" cy="286232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How might we modify our secant so that it would provide a better estimate of the rate of change of the angry bird at the point?  How might we get the actual rate of change at the point of interest – as opposed to an estimate?</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Does this approach work for getting the instantaneous rate of change? Why doesn’t it work?  We would like to know what happens when the purple point approaches the blue point so that the two points are ever closer but never directly on top of each other. Is there a tool in Mathematics which allows us to investigate such an occurrence?</a:t>
            </a:r>
            <a:endParaRPr lang="en-IE" sz="2000" dirty="0">
              <a:solidFill>
                <a:srgbClr val="990033"/>
              </a:solidFill>
            </a:endParaRPr>
          </a:p>
        </p:txBody>
      </p:sp>
      <p:sp>
        <p:nvSpPr>
          <p:cNvPr id="8" name="Oval 7"/>
          <p:cNvSpPr/>
          <p:nvPr/>
        </p:nvSpPr>
        <p:spPr>
          <a:xfrm>
            <a:off x="4495540" y="918251"/>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1907704" y="635761"/>
            <a:ext cx="3168352" cy="23359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929524" y="1278291"/>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p:cNvCxnSpPr/>
          <p:nvPr/>
        </p:nvCxnSpPr>
        <p:spPr>
          <a:xfrm flipV="1">
            <a:off x="2123728" y="635761"/>
            <a:ext cx="2664296" cy="247998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563888" y="1603573"/>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Connector 13"/>
          <p:cNvCxnSpPr/>
          <p:nvPr/>
        </p:nvCxnSpPr>
        <p:spPr>
          <a:xfrm flipV="1">
            <a:off x="2136730" y="620688"/>
            <a:ext cx="2448272" cy="272352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784000" y="490052"/>
            <a:ext cx="8218978" cy="5798409"/>
            <a:chOff x="8784000" y="490052"/>
            <a:chExt cx="8218978" cy="5798409"/>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3" t="359"/>
            <a:stretch/>
          </p:blipFill>
          <p:spPr bwMode="auto">
            <a:xfrm>
              <a:off x="9173980" y="490052"/>
              <a:ext cx="7828998" cy="579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Isosceles Triangle 18"/>
          <p:cNvSpPr/>
          <p:nvPr/>
        </p:nvSpPr>
        <p:spPr>
          <a:xfrm>
            <a:off x="3653736" y="1008251"/>
            <a:ext cx="931804" cy="685803"/>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Isosceles Triangle 19"/>
          <p:cNvSpPr/>
          <p:nvPr/>
        </p:nvSpPr>
        <p:spPr>
          <a:xfrm>
            <a:off x="3653736" y="1351152"/>
            <a:ext cx="365788" cy="342902"/>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p:cNvSpPr/>
          <p:nvPr/>
        </p:nvSpPr>
        <p:spPr>
          <a:xfrm>
            <a:off x="4211960" y="1068096"/>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2" name="Straight Connector 21"/>
          <p:cNvCxnSpPr/>
          <p:nvPr/>
        </p:nvCxnSpPr>
        <p:spPr>
          <a:xfrm flipV="1">
            <a:off x="1979712" y="635762"/>
            <a:ext cx="2952328" cy="243319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Isosceles Triangle 22"/>
          <p:cNvSpPr/>
          <p:nvPr/>
        </p:nvSpPr>
        <p:spPr>
          <a:xfrm>
            <a:off x="3653736" y="1098251"/>
            <a:ext cx="648224" cy="580730"/>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8678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1"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1"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22" presetClass="entr" presetSubtype="4"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 end="2"/>
                                            </p:txEl>
                                          </p:spTgt>
                                        </p:tgtEl>
                                        <p:attrNameLst>
                                          <p:attrName>style.visibility</p:attrName>
                                        </p:attrNameLst>
                                      </p:cBhvr>
                                      <p:to>
                                        <p:strVal val="visible"/>
                                      </p:to>
                                    </p:set>
                                    <p:animEffect transition="in" filter="fade">
                                      <p:cBhvr>
                                        <p:cTn id="70" dur="500"/>
                                        <p:tgtEl>
                                          <p:spTgt spid="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35" presetClass="path" presetSubtype="0" accel="50000" decel="50000" fill="hold" nodeType="clickEffect">
                                  <p:stCondLst>
                                    <p:cond delay="0"/>
                                  </p:stCondLst>
                                  <p:childTnLst>
                                    <p:animMotion origin="layout" path="M -0.00018 7.40741E-7 L -0.93038 7.40741E-7 " pathEditMode="relative" rAng="0" ptsTypes="AA">
                                      <p:cBhvr>
                                        <p:cTn id="81" dur="2000" fill="hold"/>
                                        <p:tgtEl>
                                          <p:spTgt spid="16"/>
                                        </p:tgtEl>
                                        <p:attrNameLst>
                                          <p:attrName>ppt_x</p:attrName>
                                          <p:attrName>ppt_y</p:attrName>
                                        </p:attrNameLst>
                                      </p:cBhvr>
                                      <p:rCtr x="-46510" y="0"/>
                                    </p:animMotion>
                                  </p:childTnLst>
                                </p:cTn>
                              </p:par>
                            </p:childTnLst>
                          </p:cTn>
                        </p:par>
                      </p:childTnLst>
                    </p:cTn>
                  </p:par>
                  <p:par>
                    <p:cTn id="82" fill="hold">
                      <p:stCondLst>
                        <p:cond delay="indefinite"/>
                      </p:stCondLst>
                      <p:childTnLst>
                        <p:par>
                          <p:cTn id="83" fill="hold">
                            <p:stCondLst>
                              <p:cond delay="0"/>
                            </p:stCondLst>
                            <p:childTnLst>
                              <p:par>
                                <p:cTn id="84" presetID="63" presetClass="path" presetSubtype="0" accel="50000" decel="50000" fill="hold" nodeType="clickEffect">
                                  <p:stCondLst>
                                    <p:cond delay="0"/>
                                  </p:stCondLst>
                                  <p:childTnLst>
                                    <p:animMotion origin="layout" path="M -0.93038 7.40741E-7 L -0.00018 0.00347 " pathEditMode="relative" rAng="0" ptsTypes="AA">
                                      <p:cBhvr>
                                        <p:cTn id="85" dur="2000" fill="hold"/>
                                        <p:tgtEl>
                                          <p:spTgt spid="16"/>
                                        </p:tgtEl>
                                        <p:attrNameLst>
                                          <p:attrName>ppt_x</p:attrName>
                                          <p:attrName>ppt_y</p:attrName>
                                        </p:attrNameLst>
                                      </p:cBhvr>
                                      <p:rCtr x="46510" y="162"/>
                                    </p:animMotion>
                                  </p:childTnLst>
                                </p:cTn>
                              </p:par>
                            </p:childTnLst>
                          </p:cTn>
                        </p:par>
                      </p:childTnLst>
                    </p:cTn>
                  </p:par>
                </p:childTnLst>
              </p:cTn>
              <p:nextCondLst>
                <p:cond evt="onClick" delay="0">
                  <p:tgtEl>
                    <p:spTgt spid="16"/>
                  </p:tgtEl>
                </p:cond>
              </p:nextCondLst>
            </p:seq>
          </p:childTnLst>
        </p:cTn>
      </p:par>
    </p:tnLst>
    <p:bldLst>
      <p:bldP spid="3" grpId="0" uiExpand="1" build="p"/>
      <p:bldP spid="8" grpId="0" animBg="1"/>
      <p:bldP spid="8" grpId="1" animBg="1"/>
      <p:bldP spid="10" grpId="0" animBg="1"/>
      <p:bldP spid="10" grpId="1" animBg="1"/>
      <p:bldP spid="13" grpId="0" animBg="1"/>
      <p:bldP spid="13" grpId="1" animBg="1"/>
      <p:bldP spid="19" grpId="0" animBg="1"/>
      <p:bldP spid="19" grpId="1" animBg="1"/>
      <p:bldP spid="20" grpId="0" animBg="1"/>
      <p:bldP spid="20" grpId="1" animBg="1"/>
      <p:bldP spid="21" grpId="0" animBg="1"/>
      <p:bldP spid="21" grpId="1" animBg="1"/>
      <p:bldP spid="23" grpId="0"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006" y="620688"/>
            <a:ext cx="5409988" cy="3395889"/>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1866194" y="620688"/>
            <a:ext cx="5410800" cy="3394800"/>
          </a:xfrm>
          <a:prstGeom prst="rect">
            <a:avLst/>
          </a:prstGeom>
          <a:blipFill dpi="0" rotWithShape="1">
            <a:blip r:embed="rId4">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6" y="4005064"/>
            <a:ext cx="6984776" cy="2554545"/>
          </a:xfrm>
          <a:prstGeom prst="rect">
            <a:avLst/>
          </a:prstGeom>
        </p:spPr>
        <p:txBody>
          <a:bodyPr wrap="square">
            <a:spAutoFit/>
          </a:bodyPr>
          <a:lstStyle/>
          <a:p>
            <a:pPr marL="342900" indent="-342900">
              <a:buFont typeface="Arial" pitchFamily="34" charset="0"/>
              <a:buChar char="•"/>
            </a:pPr>
            <a:r>
              <a:rPr lang="en-IE" sz="2000" dirty="0">
                <a:solidFill>
                  <a:srgbClr val="990033"/>
                </a:solidFill>
              </a:rPr>
              <a:t>What limit do we want to find?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Could </a:t>
            </a:r>
            <a:r>
              <a:rPr lang="en-IE" sz="2000" dirty="0">
                <a:solidFill>
                  <a:srgbClr val="990033"/>
                </a:solidFill>
              </a:rPr>
              <a:t>we use some variables to write it in a </a:t>
            </a:r>
            <a:r>
              <a:rPr lang="en-IE" sz="2000" dirty="0" smtClean="0">
                <a:solidFill>
                  <a:srgbClr val="990033"/>
                </a:solidFill>
              </a:rPr>
              <a:t>                                                    more </a:t>
            </a:r>
            <a:r>
              <a:rPr lang="en-IE" sz="2000" dirty="0">
                <a:solidFill>
                  <a:srgbClr val="990033"/>
                </a:solidFill>
              </a:rPr>
              <a:t>mathematical form? </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The </a:t>
            </a:r>
            <a:r>
              <a:rPr lang="en-IE" sz="2000" dirty="0">
                <a:solidFill>
                  <a:srgbClr val="990033"/>
                </a:solidFill>
              </a:rPr>
              <a:t>choice of the second point depends on the location of the first point. For this reason, could we re-write the denominator in terms of the location of the point of interest? 	</a:t>
            </a:r>
          </a:p>
        </p:txBody>
      </p:sp>
      <p:sp>
        <p:nvSpPr>
          <p:cNvPr id="8" name="Oval 7"/>
          <p:cNvSpPr/>
          <p:nvPr/>
        </p:nvSpPr>
        <p:spPr>
          <a:xfrm>
            <a:off x="4495540" y="918251"/>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1907704" y="635761"/>
            <a:ext cx="3168352" cy="236119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7315187" y="4755063"/>
                <a:ext cx="1433277" cy="61600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b="1" i="1" smtClean="0">
                          <a:solidFill>
                            <a:srgbClr val="990033"/>
                          </a:solidFill>
                          <a:latin typeface="Cambria Math"/>
                        </a:rPr>
                        <m:t>𝒍𝒊𝒎</m:t>
                      </m:r>
                      <m:f>
                        <m:fPr>
                          <m:ctrlPr>
                            <a:rPr lang="en-IE" b="1" i="1">
                              <a:solidFill>
                                <a:srgbClr val="990033"/>
                              </a:solidFill>
                              <a:latin typeface="Cambria Math"/>
                            </a:rPr>
                          </m:ctrlPr>
                        </m:fPr>
                        <m:num>
                          <m:sSub>
                            <m:sSubPr>
                              <m:ctrlPr>
                                <a:rPr lang="en-IE" b="1" i="1">
                                  <a:solidFill>
                                    <a:srgbClr val="990033"/>
                                  </a:solidFill>
                                  <a:latin typeface="Cambria Math"/>
                                </a:rPr>
                              </m:ctrlPr>
                            </m:sSubPr>
                            <m:e>
                              <m:r>
                                <a:rPr lang="en-IE" b="1" i="1">
                                  <a:solidFill>
                                    <a:srgbClr val="990033"/>
                                  </a:solidFill>
                                  <a:latin typeface="Cambria Math"/>
                                </a:rPr>
                                <m:t>𝒚</m:t>
                              </m:r>
                            </m:e>
                            <m:sub>
                              <m:r>
                                <a:rPr lang="en-IE" b="1" i="1">
                                  <a:solidFill>
                                    <a:srgbClr val="990033"/>
                                  </a:solidFill>
                                  <a:latin typeface="Cambria Math"/>
                                </a:rPr>
                                <m:t>𝟐</m:t>
                              </m:r>
                            </m:sub>
                          </m:sSub>
                          <m:r>
                            <a:rPr lang="en-IE" b="1">
                              <a:solidFill>
                                <a:srgbClr val="990033"/>
                              </a:solidFill>
                              <a:latin typeface="Cambria Math"/>
                            </a:rPr>
                            <m:t>−</m:t>
                          </m:r>
                          <m:sSub>
                            <m:sSubPr>
                              <m:ctrlPr>
                                <a:rPr lang="en-IE" b="1" i="1">
                                  <a:solidFill>
                                    <a:srgbClr val="990033"/>
                                  </a:solidFill>
                                  <a:latin typeface="Cambria Math"/>
                                </a:rPr>
                              </m:ctrlPr>
                            </m:sSubPr>
                            <m:e>
                              <m:r>
                                <a:rPr lang="en-IE" b="1" i="1">
                                  <a:solidFill>
                                    <a:srgbClr val="990033"/>
                                  </a:solidFill>
                                  <a:latin typeface="Cambria Math"/>
                                </a:rPr>
                                <m:t>𝒚</m:t>
                              </m:r>
                            </m:e>
                            <m:sub>
                              <m:r>
                                <a:rPr lang="en-IE" b="1" i="1">
                                  <a:solidFill>
                                    <a:srgbClr val="990033"/>
                                  </a:solidFill>
                                  <a:latin typeface="Cambria Math"/>
                                </a:rPr>
                                <m:t>𝟏</m:t>
                              </m:r>
                            </m:sub>
                          </m:sSub>
                        </m:num>
                        <m:den>
                          <m:sSub>
                            <m:sSubPr>
                              <m:ctrlPr>
                                <a:rPr lang="en-IE" b="1" i="1">
                                  <a:solidFill>
                                    <a:srgbClr val="990033"/>
                                  </a:solidFill>
                                  <a:latin typeface="Cambria Math"/>
                                </a:rPr>
                              </m:ctrlPr>
                            </m:sSubPr>
                            <m:e>
                              <m:r>
                                <a:rPr lang="en-IE" b="1" i="1">
                                  <a:solidFill>
                                    <a:srgbClr val="990033"/>
                                  </a:solidFill>
                                  <a:latin typeface="Cambria Math"/>
                                </a:rPr>
                                <m:t>𝒙</m:t>
                              </m:r>
                            </m:e>
                            <m:sub>
                              <m:r>
                                <a:rPr lang="en-IE" b="1" i="1">
                                  <a:solidFill>
                                    <a:srgbClr val="990033"/>
                                  </a:solidFill>
                                  <a:latin typeface="Cambria Math"/>
                                </a:rPr>
                                <m:t>𝟐</m:t>
                              </m:r>
                            </m:sub>
                          </m:sSub>
                          <m:r>
                            <a:rPr lang="en-IE" b="1">
                              <a:solidFill>
                                <a:srgbClr val="990033"/>
                              </a:solidFill>
                              <a:latin typeface="Cambria Math"/>
                            </a:rPr>
                            <m:t>−</m:t>
                          </m:r>
                          <m:sSub>
                            <m:sSubPr>
                              <m:ctrlPr>
                                <a:rPr lang="en-IE" b="1" i="1">
                                  <a:solidFill>
                                    <a:srgbClr val="990033"/>
                                  </a:solidFill>
                                  <a:latin typeface="Cambria Math"/>
                                </a:rPr>
                              </m:ctrlPr>
                            </m:sSubPr>
                            <m:e>
                              <m:r>
                                <a:rPr lang="en-IE" b="1" i="1">
                                  <a:solidFill>
                                    <a:srgbClr val="990033"/>
                                  </a:solidFill>
                                  <a:latin typeface="Cambria Math"/>
                                </a:rPr>
                                <m:t>𝒙</m:t>
                              </m:r>
                            </m:e>
                            <m:sub>
                              <m:r>
                                <a:rPr lang="en-IE" b="1" i="1">
                                  <a:solidFill>
                                    <a:srgbClr val="990033"/>
                                  </a:solidFill>
                                  <a:latin typeface="Cambria Math"/>
                                </a:rPr>
                                <m:t>𝟏</m:t>
                              </m:r>
                            </m:sub>
                          </m:sSub>
                        </m:den>
                      </m:f>
                    </m:oMath>
                  </m:oMathPara>
                </a14:m>
                <a:endParaRPr lang="en-IE" b="1" dirty="0">
                  <a:solidFill>
                    <a:srgbClr val="990033"/>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315187" y="4755063"/>
                <a:ext cx="1433277" cy="616002"/>
              </a:xfrm>
              <a:prstGeom prst="rect">
                <a:avLst/>
              </a:prstGeom>
              <a:blipFill rotWithShape="1">
                <a:blip r:embed="rId5"/>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315187" y="4103212"/>
                <a:ext cx="1276311" cy="369332"/>
              </a:xfrm>
              <a:prstGeom prst="rect">
                <a:avLst/>
              </a:prstGeom>
              <a:noFill/>
              <a:ln>
                <a:solidFill>
                  <a:srgbClr val="990033"/>
                </a:solidFill>
              </a:ln>
            </p:spPr>
            <p:txBody>
              <a:bodyPr wrap="none" rtlCol="0">
                <a:spAutoFit/>
              </a:bodyPr>
              <a:lstStyle/>
              <a:p>
                <a14:m>
                  <m:oMath xmlns:m="http://schemas.openxmlformats.org/officeDocument/2006/math">
                    <m:r>
                      <a:rPr lang="en-IE" b="1" i="1" smtClean="0">
                        <a:solidFill>
                          <a:srgbClr val="990033"/>
                        </a:solidFill>
                        <a:latin typeface="Cambria Math"/>
                      </a:rPr>
                      <m:t>𝒍𝒊𝒎</m:t>
                    </m:r>
                  </m:oMath>
                </a14:m>
                <a:r>
                  <a:rPr lang="en-IE" b="1" dirty="0" smtClean="0">
                    <a:solidFill>
                      <a:srgbClr val="990033"/>
                    </a:solidFill>
                  </a:rPr>
                  <a:t> (slope)</a:t>
                </a:r>
                <a:endParaRPr lang="en-IE" b="1" dirty="0">
                  <a:solidFill>
                    <a:srgbClr val="990033"/>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315187" y="4103212"/>
                <a:ext cx="1276311" cy="369332"/>
              </a:xfrm>
              <a:prstGeom prst="rect">
                <a:avLst/>
              </a:prstGeom>
              <a:blipFill rotWithShape="1">
                <a:blip r:embed="rId6"/>
                <a:stretch>
                  <a:fillRect t="-6349" r="-3318" b="-22222"/>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315648" y="2523911"/>
                <a:ext cx="5127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a:solidFill>
                                <a:srgbClr val="990033"/>
                              </a:solidFill>
                              <a:latin typeface="Cambria Math"/>
                            </a:rPr>
                          </m:ctrlPr>
                        </m:sSubPr>
                        <m:e>
                          <m:r>
                            <a:rPr lang="en-IE" sz="2000" b="1" i="1">
                              <a:solidFill>
                                <a:srgbClr val="990033"/>
                              </a:solidFill>
                              <a:latin typeface="Cambria Math"/>
                            </a:rPr>
                            <m:t>𝒙</m:t>
                          </m:r>
                        </m:e>
                        <m:sub>
                          <m:r>
                            <a:rPr lang="en-IE" sz="2000" b="1" i="1">
                              <a:solidFill>
                                <a:srgbClr val="990033"/>
                              </a:solidFill>
                              <a:latin typeface="Cambria Math"/>
                            </a:rPr>
                            <m:t>𝟐</m:t>
                          </m:r>
                        </m:sub>
                      </m:sSub>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4315648" y="2523911"/>
                <a:ext cx="512704"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51270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a:solidFill>
                                <a:srgbClr val="990033"/>
                              </a:solidFill>
                              <a:latin typeface="Cambria Math"/>
                            </a:rPr>
                          </m:ctrlPr>
                        </m:sSubPr>
                        <m:e>
                          <m:r>
                            <a:rPr lang="en-IE" sz="2000" b="1" i="1">
                              <a:solidFill>
                                <a:srgbClr val="990033"/>
                              </a:solidFill>
                              <a:latin typeface="Cambria Math"/>
                            </a:rPr>
                            <m:t>𝒙</m:t>
                          </m:r>
                        </m:e>
                        <m:sub>
                          <m:r>
                            <a:rPr lang="en-IE" sz="2000" b="1" i="1">
                              <a:solidFill>
                                <a:srgbClr val="990033"/>
                              </a:solidFill>
                              <a:latin typeface="Cambria Math"/>
                            </a:rPr>
                            <m:t>𝟏</m:t>
                          </m:r>
                        </m:sub>
                      </m:sSub>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512704" cy="400110"/>
              </a:xfrm>
              <a:prstGeom prst="rect">
                <a:avLst/>
              </a:prstGeom>
              <a:blipFill rotWithShape="1">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555776" y="1435165"/>
                <a:ext cx="5191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a:solidFill>
                                <a:srgbClr val="990033"/>
                              </a:solidFill>
                              <a:latin typeface="Cambria Math"/>
                            </a:rPr>
                          </m:ctrlPr>
                        </m:sSubPr>
                        <m:e>
                          <m:r>
                            <a:rPr lang="en-IE" sz="2000" b="1" i="1">
                              <a:solidFill>
                                <a:srgbClr val="990033"/>
                              </a:solidFill>
                              <a:latin typeface="Cambria Math"/>
                            </a:rPr>
                            <m:t>𝒚</m:t>
                          </m:r>
                        </m:e>
                        <m:sub>
                          <m:r>
                            <a:rPr lang="en-IE" sz="2000" b="1" i="1">
                              <a:solidFill>
                                <a:srgbClr val="990033"/>
                              </a:solidFill>
                              <a:latin typeface="Cambria Math"/>
                            </a:rPr>
                            <m:t>𝟏</m:t>
                          </m:r>
                        </m:sub>
                      </m:sSub>
                    </m:oMath>
                  </m:oMathPara>
                </a14:m>
                <a:endParaRPr lang="en-IE" sz="1400" dirty="0"/>
              </a:p>
            </p:txBody>
          </p:sp>
        </mc:Choice>
        <mc:Fallback xmlns="">
          <p:sp>
            <p:nvSpPr>
              <p:cNvPr id="24" name="Rectangle 23"/>
              <p:cNvSpPr>
                <a:spLocks noRot="1" noChangeAspect="1" noMove="1" noResize="1" noEditPoints="1" noAdjustHandles="1" noChangeArrowheads="1" noChangeShapeType="1" noTextEdit="1"/>
              </p:cNvSpPr>
              <p:nvPr/>
            </p:nvSpPr>
            <p:spPr>
              <a:xfrm>
                <a:off x="2555776" y="1435165"/>
                <a:ext cx="519116" cy="400110"/>
              </a:xfrm>
              <a:prstGeom prst="rect">
                <a:avLst/>
              </a:prstGeom>
              <a:blipFill rotWithShape="1">
                <a:blip r:embed="rId9"/>
                <a:stretch>
                  <a:fillRect b="-757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555776" y="688547"/>
                <a:ext cx="5191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a:solidFill>
                                <a:srgbClr val="990033"/>
                              </a:solidFill>
                              <a:latin typeface="Cambria Math"/>
                            </a:rPr>
                          </m:ctrlPr>
                        </m:sSubPr>
                        <m:e>
                          <m:r>
                            <a:rPr lang="en-IE" sz="2000" b="1" i="1">
                              <a:solidFill>
                                <a:srgbClr val="990033"/>
                              </a:solidFill>
                              <a:latin typeface="Cambria Math"/>
                            </a:rPr>
                            <m:t>𝒚</m:t>
                          </m:r>
                        </m:e>
                        <m:sub>
                          <m:r>
                            <a:rPr lang="en-IE" sz="2000" b="1" i="1">
                              <a:solidFill>
                                <a:srgbClr val="990033"/>
                              </a:solidFill>
                              <a:latin typeface="Cambria Math"/>
                            </a:rPr>
                            <m:t>𝟐</m:t>
                          </m:r>
                        </m:sub>
                      </m:sSub>
                    </m:oMath>
                  </m:oMathPara>
                </a14:m>
                <a:endParaRPr lang="en-IE" sz="1400" dirty="0"/>
              </a:p>
            </p:txBody>
          </p:sp>
        </mc:Choice>
        <mc:Fallback xmlns="">
          <p:sp>
            <p:nvSpPr>
              <p:cNvPr id="25" name="Rectangle 24"/>
              <p:cNvSpPr>
                <a:spLocks noRot="1" noChangeAspect="1" noMove="1" noResize="1" noEditPoints="1" noAdjustHandles="1" noChangeArrowheads="1" noChangeShapeType="1" noTextEdit="1"/>
              </p:cNvSpPr>
              <p:nvPr/>
            </p:nvSpPr>
            <p:spPr>
              <a:xfrm>
                <a:off x="2555776" y="688547"/>
                <a:ext cx="519116" cy="400110"/>
              </a:xfrm>
              <a:prstGeom prst="rect">
                <a:avLst/>
              </a:prstGeom>
              <a:blipFill rotWithShape="1">
                <a:blip r:embed="rId10"/>
                <a:stretch>
                  <a:fillRect b="-7576"/>
                </a:stretch>
              </a:blipFill>
            </p:spPr>
            <p:txBody>
              <a:bodyPr/>
              <a:lstStyle/>
              <a:p>
                <a:r>
                  <a:rPr lang="en-IE">
                    <a:noFill/>
                  </a:rPr>
                  <a:t> </a:t>
                </a:r>
              </a:p>
            </p:txBody>
          </p:sp>
        </mc:Fallback>
      </mc:AlternateContent>
      <p:sp>
        <p:nvSpPr>
          <p:cNvPr id="26" name="Isosceles Triangle 25"/>
          <p:cNvSpPr/>
          <p:nvPr/>
        </p:nvSpPr>
        <p:spPr>
          <a:xfrm>
            <a:off x="3707904" y="1008251"/>
            <a:ext cx="865846" cy="663618"/>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923928"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923928" y="1635511"/>
                <a:ext cx="404277" cy="400110"/>
              </a:xfrm>
              <a:prstGeom prst="rect">
                <a:avLst/>
              </a:prstGeom>
              <a:blipFill rotWithShape="1">
                <a:blip r:embed="rId11"/>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563352" y="1099517"/>
                <a:ext cx="110222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smtClean="0">
                              <a:solidFill>
                                <a:srgbClr val="990033"/>
                              </a:solidFill>
                              <a:latin typeface="Cambria Math"/>
                            </a:rPr>
                          </m:ctrlPr>
                        </m:sSubPr>
                        <m:e>
                          <m:r>
                            <a:rPr lang="en-IE" sz="2000" b="1" i="1" smtClean="0">
                              <a:solidFill>
                                <a:srgbClr val="990033"/>
                              </a:solidFill>
                              <a:latin typeface="Cambria Math"/>
                            </a:rPr>
                            <m:t>𝒚</m:t>
                          </m:r>
                        </m:e>
                        <m:sub>
                          <m:r>
                            <a:rPr lang="en-IE" sz="2000" b="1" i="1">
                              <a:solidFill>
                                <a:srgbClr val="990033"/>
                              </a:solidFill>
                              <a:latin typeface="Cambria Math"/>
                            </a:rPr>
                            <m:t>𝟐</m:t>
                          </m:r>
                        </m:sub>
                      </m:sSub>
                      <m:r>
                        <a:rPr lang="en-IE" sz="2000" b="1" i="1" smtClean="0">
                          <a:solidFill>
                            <a:srgbClr val="990033"/>
                          </a:solidFill>
                          <a:latin typeface="Cambria Math"/>
                        </a:rPr>
                        <m:t>−</m:t>
                      </m:r>
                      <m:sSub>
                        <m:sSubPr>
                          <m:ctrlPr>
                            <a:rPr lang="en-IE" sz="2000" b="1" i="1" smtClean="0">
                              <a:solidFill>
                                <a:srgbClr val="990033"/>
                              </a:solidFill>
                              <a:latin typeface="Cambria Math"/>
                            </a:rPr>
                          </m:ctrlPr>
                        </m:sSubPr>
                        <m:e>
                          <m:r>
                            <a:rPr lang="en-IE" sz="2000" b="1" i="1" smtClean="0">
                              <a:solidFill>
                                <a:srgbClr val="990033"/>
                              </a:solidFill>
                              <a:latin typeface="Cambria Math"/>
                            </a:rPr>
                            <m:t>𝒚</m:t>
                          </m:r>
                        </m:e>
                        <m:sub>
                          <m:r>
                            <a:rPr lang="en-IE" sz="2000" b="1" i="1" smtClean="0">
                              <a:solidFill>
                                <a:srgbClr val="990033"/>
                              </a:solidFill>
                              <a:latin typeface="Cambria Math"/>
                            </a:rPr>
                            <m:t>𝟏</m:t>
                          </m:r>
                        </m:sub>
                      </m:sSub>
                    </m:oMath>
                  </m:oMathPara>
                </a14:m>
                <a:endParaRPr lang="en-IE" sz="1400" dirty="0"/>
              </a:p>
            </p:txBody>
          </p:sp>
        </mc:Choice>
        <mc:Fallback xmlns="">
          <p:sp>
            <p:nvSpPr>
              <p:cNvPr id="30" name="Rectangle 29"/>
              <p:cNvSpPr>
                <a:spLocks noRot="1" noChangeAspect="1" noMove="1" noResize="1" noEditPoints="1" noAdjustHandles="1" noChangeArrowheads="1" noChangeShapeType="1" noTextEdit="1"/>
              </p:cNvSpPr>
              <p:nvPr/>
            </p:nvSpPr>
            <p:spPr>
              <a:xfrm>
                <a:off x="4563352" y="1099517"/>
                <a:ext cx="1102225" cy="400110"/>
              </a:xfrm>
              <a:prstGeom prst="rect">
                <a:avLst/>
              </a:prstGeom>
              <a:blipFill rotWithShape="1">
                <a:blip r:embed="rId12"/>
                <a:stretch>
                  <a:fillRect b="-757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315187" y="5635702"/>
                <a:ext cx="1433276" cy="568874"/>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b="1" i="1" smtClean="0">
                          <a:solidFill>
                            <a:srgbClr val="990033"/>
                          </a:solidFill>
                          <a:latin typeface="Cambria Math"/>
                        </a:rPr>
                        <m:t>𝒍𝒊𝒎</m:t>
                      </m:r>
                      <m:f>
                        <m:fPr>
                          <m:ctrlPr>
                            <a:rPr lang="en-IE" b="1" i="1">
                              <a:solidFill>
                                <a:srgbClr val="990033"/>
                              </a:solidFill>
                              <a:latin typeface="Cambria Math"/>
                            </a:rPr>
                          </m:ctrlPr>
                        </m:fPr>
                        <m:num>
                          <m:sSub>
                            <m:sSubPr>
                              <m:ctrlPr>
                                <a:rPr lang="en-IE" b="1" i="1">
                                  <a:solidFill>
                                    <a:srgbClr val="990033"/>
                                  </a:solidFill>
                                  <a:latin typeface="Cambria Math"/>
                                </a:rPr>
                              </m:ctrlPr>
                            </m:sSubPr>
                            <m:e>
                              <m:r>
                                <a:rPr lang="en-IE" b="1" i="1">
                                  <a:solidFill>
                                    <a:srgbClr val="990033"/>
                                  </a:solidFill>
                                  <a:latin typeface="Cambria Math"/>
                                </a:rPr>
                                <m:t>𝒚</m:t>
                              </m:r>
                            </m:e>
                            <m:sub>
                              <m:r>
                                <a:rPr lang="en-IE" b="1" i="1">
                                  <a:solidFill>
                                    <a:srgbClr val="990033"/>
                                  </a:solidFill>
                                  <a:latin typeface="Cambria Math"/>
                                </a:rPr>
                                <m:t>𝟐</m:t>
                              </m:r>
                            </m:sub>
                          </m:sSub>
                          <m:r>
                            <a:rPr lang="en-IE" b="1">
                              <a:solidFill>
                                <a:srgbClr val="990033"/>
                              </a:solidFill>
                              <a:latin typeface="Cambria Math"/>
                            </a:rPr>
                            <m:t>−</m:t>
                          </m:r>
                          <m:sSub>
                            <m:sSubPr>
                              <m:ctrlPr>
                                <a:rPr lang="en-IE" b="1" i="1">
                                  <a:solidFill>
                                    <a:srgbClr val="990033"/>
                                  </a:solidFill>
                                  <a:latin typeface="Cambria Math"/>
                                </a:rPr>
                              </m:ctrlPr>
                            </m:sSubPr>
                            <m:e>
                              <m:r>
                                <a:rPr lang="en-IE" b="1" i="1">
                                  <a:solidFill>
                                    <a:srgbClr val="990033"/>
                                  </a:solidFill>
                                  <a:latin typeface="Cambria Math"/>
                                </a:rPr>
                                <m:t>𝒚</m:t>
                              </m:r>
                            </m:e>
                            <m:sub>
                              <m:r>
                                <a:rPr lang="en-IE" b="1" i="1">
                                  <a:solidFill>
                                    <a:srgbClr val="990033"/>
                                  </a:solidFill>
                                  <a:latin typeface="Cambria Math"/>
                                </a:rPr>
                                <m:t>𝟏</m:t>
                              </m:r>
                            </m:sub>
                          </m:sSub>
                        </m:num>
                        <m:den>
                          <m:r>
                            <a:rPr lang="en-IE" b="1" i="1" smtClean="0">
                              <a:solidFill>
                                <a:srgbClr val="990033"/>
                              </a:solidFill>
                              <a:latin typeface="Cambria Math"/>
                            </a:rPr>
                            <m:t>𝒉</m:t>
                          </m:r>
                        </m:den>
                      </m:f>
                    </m:oMath>
                  </m:oMathPara>
                </a14:m>
                <a:endParaRPr lang="en-IE" b="1" dirty="0">
                  <a:solidFill>
                    <a:srgbClr val="990033"/>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315187" y="5635702"/>
                <a:ext cx="1433276" cy="568874"/>
              </a:xfrm>
              <a:prstGeom prst="rect">
                <a:avLst/>
              </a:prstGeom>
              <a:blipFill rotWithShape="1">
                <a:blip r:embed="rId13"/>
                <a:stretch>
                  <a:fillRect/>
                </a:stretch>
              </a:blipFill>
              <a:ln>
                <a:solidFill>
                  <a:srgbClr val="990033"/>
                </a:solidFill>
              </a:ln>
            </p:spPr>
            <p:txBody>
              <a:bodyPr/>
              <a:lstStyle/>
              <a:p>
                <a:r>
                  <a:rPr lang="en-IE">
                    <a:noFill/>
                  </a:rPr>
                  <a:t> </a:t>
                </a:r>
              </a:p>
            </p:txBody>
          </p:sp>
        </mc:Fallback>
      </mc:AlternateContent>
      <p:cxnSp>
        <p:nvCxnSpPr>
          <p:cNvPr id="33" name="Straight Connector 32"/>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933068" y="980728"/>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80626"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7" name="Rectangle 26"/>
              <p:cNvSpPr/>
              <p:nvPr/>
            </p:nvSpPr>
            <p:spPr>
              <a:xfrm>
                <a:off x="3635896" y="1588730"/>
                <a:ext cx="108940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000" b="1" i="1" smtClean="0">
                              <a:solidFill>
                                <a:srgbClr val="990033"/>
                              </a:solidFill>
                              <a:latin typeface="Cambria Math"/>
                            </a:rPr>
                          </m:ctrlPr>
                        </m:sSubPr>
                        <m:e>
                          <m:r>
                            <a:rPr lang="en-IE" sz="2000" b="1" i="1" smtClean="0">
                              <a:solidFill>
                                <a:srgbClr val="990033"/>
                              </a:solidFill>
                              <a:latin typeface="Cambria Math"/>
                            </a:rPr>
                            <m:t>𝒙</m:t>
                          </m:r>
                        </m:e>
                        <m:sub>
                          <m:r>
                            <a:rPr lang="en-IE" sz="2000" b="1" i="1" smtClean="0">
                              <a:solidFill>
                                <a:srgbClr val="990033"/>
                              </a:solidFill>
                              <a:latin typeface="Cambria Math"/>
                            </a:rPr>
                            <m:t>𝟐</m:t>
                          </m:r>
                        </m:sub>
                      </m:sSub>
                      <m:r>
                        <a:rPr lang="en-IE" sz="2000" b="1" i="1" smtClean="0">
                          <a:solidFill>
                            <a:srgbClr val="990033"/>
                          </a:solidFill>
                          <a:latin typeface="Cambria Math"/>
                        </a:rPr>
                        <m:t>−</m:t>
                      </m:r>
                      <m:sSub>
                        <m:sSubPr>
                          <m:ctrlPr>
                            <a:rPr lang="en-IE" sz="2000" b="1" i="1" smtClean="0">
                              <a:solidFill>
                                <a:srgbClr val="990033"/>
                              </a:solidFill>
                              <a:latin typeface="Cambria Math"/>
                            </a:rPr>
                          </m:ctrlPr>
                        </m:sSubPr>
                        <m:e>
                          <m:r>
                            <a:rPr lang="en-IE" sz="2000" b="1" i="1" smtClean="0">
                              <a:solidFill>
                                <a:srgbClr val="990033"/>
                              </a:solidFill>
                              <a:latin typeface="Cambria Math"/>
                            </a:rPr>
                            <m:t>𝒙</m:t>
                          </m:r>
                        </m:e>
                        <m:sub>
                          <m:r>
                            <a:rPr lang="en-IE" sz="2000" b="1" i="1" smtClean="0">
                              <a:solidFill>
                                <a:srgbClr val="990033"/>
                              </a:solidFill>
                              <a:latin typeface="Cambria Math"/>
                            </a:rPr>
                            <m:t>𝟏</m:t>
                          </m:r>
                        </m:sub>
                      </m:sSub>
                    </m:oMath>
                  </m:oMathPara>
                </a14:m>
                <a:endParaRPr lang="en-IE" sz="1400" dirty="0"/>
              </a:p>
            </p:txBody>
          </p:sp>
        </mc:Choice>
        <mc:Fallback xmlns="">
          <p:sp>
            <p:nvSpPr>
              <p:cNvPr id="27" name="Rectangle 26"/>
              <p:cNvSpPr>
                <a:spLocks noRot="1" noChangeAspect="1" noMove="1" noResize="1" noEditPoints="1" noAdjustHandles="1" noChangeArrowheads="1" noChangeShapeType="1" noTextEdit="1"/>
              </p:cNvSpPr>
              <p:nvPr/>
            </p:nvSpPr>
            <p:spPr>
              <a:xfrm>
                <a:off x="3635896" y="1588730"/>
                <a:ext cx="1089401" cy="400110"/>
              </a:xfrm>
              <a:prstGeom prst="rect">
                <a:avLst/>
              </a:prstGeom>
              <a:blipFill rotWithShape="1">
                <a:blip r:embed="rId15"/>
                <a:stretch>
                  <a:fillRect b="-1538"/>
                </a:stretch>
              </a:blipFill>
            </p:spPr>
            <p:txBody>
              <a:bodyPr/>
              <a:lstStyle/>
              <a:p>
                <a:r>
                  <a:rPr lang="en-IE">
                    <a:noFill/>
                  </a:rPr>
                  <a:t> </a:t>
                </a:r>
              </a:p>
            </p:txBody>
          </p:sp>
        </mc:Fallback>
      </mc:AlternateContent>
    </p:spTree>
    <p:extLst>
      <p:ext uri="{BB962C8B-B14F-4D97-AF65-F5344CB8AC3E}">
        <p14:creationId xmlns:p14="http://schemas.microsoft.com/office/powerpoint/2010/main" val="2329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animEffect transition="in" filter="fade">
                                      <p:cBhvr>
                                        <p:cTn id="74" dur="500"/>
                                        <p:tgtEl>
                                          <p:spTgt spid="3">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4"/>
                    </p:tgtEl>
                  </p:cond>
                </p:stCondLst>
                <p:endSync evt="end" delay="0">
                  <p:rtn val="all"/>
                </p:endSync>
                <p:childTnLst>
                  <p:par>
                    <p:cTn id="81" fill="hold">
                      <p:stCondLst>
                        <p:cond delay="0"/>
                      </p:stCondLst>
                      <p:childTnLst>
                        <p:par>
                          <p:cTn id="82" fill="hold">
                            <p:stCondLst>
                              <p:cond delay="0"/>
                            </p:stCondLst>
                            <p:childTnLst>
                              <p:par>
                                <p:cTn id="83" presetID="35" presetClass="path" presetSubtype="0" accel="50000" decel="50000" fill="hold" nodeType="clickEffect">
                                  <p:stCondLst>
                                    <p:cond delay="0"/>
                                  </p:stCondLst>
                                  <p:childTnLst>
                                    <p:animMotion origin="layout" path="M -0.00018 7.40741E-7 L -0.93038 7.40741E-7 " pathEditMode="relative" rAng="0" ptsTypes="AA">
                                      <p:cBhvr>
                                        <p:cTn id="84" dur="2000" fill="hold"/>
                                        <p:tgtEl>
                                          <p:spTgt spid="4"/>
                                        </p:tgtEl>
                                        <p:attrNameLst>
                                          <p:attrName>ppt_x</p:attrName>
                                          <p:attrName>ppt_y</p:attrName>
                                        </p:attrNameLst>
                                      </p:cBhvr>
                                      <p:rCtr x="-46510" y="0"/>
                                    </p:animMotion>
                                  </p:childTnLst>
                                </p:cTn>
                              </p:par>
                            </p:childTnLst>
                          </p:cTn>
                        </p:par>
                      </p:childTnLst>
                    </p:cTn>
                  </p:par>
                  <p:par>
                    <p:cTn id="85" fill="hold">
                      <p:stCondLst>
                        <p:cond delay="indefinite"/>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0.93038 7.40741E-7 L -0.00018 0.00347 " pathEditMode="relative" rAng="0" ptsTypes="AA">
                                      <p:cBhvr>
                                        <p:cTn id="88"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29" grpId="0" animBg="1"/>
      <p:bldP spid="3" grpId="0" uiExpand="1" build="p"/>
      <p:bldP spid="19" grpId="0" animBg="1"/>
      <p:bldP spid="21" grpId="0" animBg="1"/>
      <p:bldP spid="22" grpId="0"/>
      <p:bldP spid="23" grpId="0"/>
      <p:bldP spid="24" grpId="0"/>
      <p:bldP spid="25" grpId="0"/>
      <p:bldP spid="28" grpId="0"/>
      <p:bldP spid="30" grpId="0"/>
      <p:bldP spid="32" grpId="0" animBg="1"/>
      <p:bldP spid="27" grpId="0"/>
      <p:bldP spid="2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707886"/>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r>
              <a:rPr lang="en-IE" sz="2000" dirty="0">
                <a:solidFill>
                  <a:srgbClr val="990033"/>
                </a:solidFill>
              </a:rPr>
              <a:t>	</a:t>
            </a:r>
          </a:p>
        </p:txBody>
      </p:sp>
      <p:sp>
        <p:nvSpPr>
          <p:cNvPr id="8" name="Oval 7"/>
          <p:cNvSpPr/>
          <p:nvPr/>
        </p:nvSpPr>
        <p:spPr>
          <a:xfrm>
            <a:off x="4495540" y="918251"/>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1997048" y="635761"/>
            <a:ext cx="3024336" cy="236119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4139952" y="2668850"/>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4139952" y="2668850"/>
                <a:ext cx="869341" cy="400110"/>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74730" y="986135"/>
            <a:ext cx="900000" cy="720000"/>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923928"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923928" y="1635511"/>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500288" y="1194113"/>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4500288" y="1194113"/>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051720" y="786190"/>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2051720" y="786190"/>
                <a:ext cx="1019638" cy="338554"/>
              </a:xfrm>
              <a:prstGeom prst="rect">
                <a:avLst/>
              </a:prstGeom>
              <a:blipFill rotWithShape="1">
                <a:blip r:embed="rId9"/>
                <a:stretch>
                  <a:fillRect b="-8929"/>
                </a:stretch>
              </a:blipFill>
            </p:spPr>
            <p:txBody>
              <a:bodyPr/>
              <a:lstStyle/>
              <a:p>
                <a:r>
                  <a:rPr lang="en-IE">
                    <a:noFill/>
                  </a:rPr>
                  <a:t> </a:t>
                </a:r>
              </a:p>
            </p:txBody>
          </p:sp>
        </mc:Fallback>
      </mc:AlternateContent>
      <p:cxnSp>
        <p:nvCxnSpPr>
          <p:cNvPr id="29" name="Straight Connector 28"/>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933068" y="97210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606504"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746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018 7.40741E-7 L -0.93038 7.40741E-7 " pathEditMode="relative" rAng="0" ptsTypes="AA">
                                      <p:cBhvr>
                                        <p:cTn id="45" dur="2000" fill="hold"/>
                                        <p:tgtEl>
                                          <p:spTgt spid="4"/>
                                        </p:tgtEl>
                                        <p:attrNameLst>
                                          <p:attrName>ppt_x</p:attrName>
                                          <p:attrName>ppt_y</p:attrName>
                                        </p:attrNameLst>
                                      </p:cBhvr>
                                      <p:rCtr x="-46510" y="0"/>
                                    </p:animMotion>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93038 7.40741E-7 L -0.00018 0.00347 " pathEditMode="relative" rAng="0" ptsTypes="AA">
                                      <p:cBhvr>
                                        <p:cTn id="49"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22" grpId="0"/>
      <p:bldP spid="23" grpId="0"/>
      <p:bldP spid="24" grpId="0"/>
      <p:bldP spid="28" grpId="0"/>
      <p:bldP spid="30"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707886"/>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r>
              <a:rPr lang="en-IE" sz="2000" dirty="0">
                <a:solidFill>
                  <a:srgbClr val="990033"/>
                </a:solidFill>
              </a:rPr>
              <a:t>	</a:t>
            </a:r>
          </a:p>
        </p:txBody>
      </p:sp>
      <p:sp>
        <p:nvSpPr>
          <p:cNvPr id="8" name="Oval 7"/>
          <p:cNvSpPr/>
          <p:nvPr/>
        </p:nvSpPr>
        <p:spPr>
          <a:xfrm>
            <a:off x="4355976" y="1016752"/>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2051720" y="635761"/>
            <a:ext cx="2957573" cy="23359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4139952" y="2668850"/>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4139952" y="2668850"/>
                <a:ext cx="869341" cy="400110"/>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69740" y="1092757"/>
            <a:ext cx="758244" cy="608051"/>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923928"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923928" y="1635511"/>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500288" y="1194113"/>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4500288" y="1194113"/>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051720" y="786190"/>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2051720" y="786190"/>
                <a:ext cx="1019638" cy="338554"/>
              </a:xfrm>
              <a:prstGeom prst="rect">
                <a:avLst/>
              </a:prstGeom>
              <a:blipFill rotWithShape="1">
                <a:blip r:embed="rId9"/>
                <a:stretch>
                  <a:fillRect b="-8929"/>
                </a:stretch>
              </a:blipFill>
            </p:spPr>
            <p:txBody>
              <a:bodyPr/>
              <a:lstStyle/>
              <a:p>
                <a:r>
                  <a:rPr lang="en-IE">
                    <a:noFill/>
                  </a:rPr>
                  <a:t> </a:t>
                </a:r>
              </a:p>
            </p:txBody>
          </p:sp>
        </mc:Fallback>
      </mc:AlternateContent>
      <p:cxnSp>
        <p:nvCxnSpPr>
          <p:cNvPr id="29" name="Straight Connector 28"/>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933068" y="97210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606504"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34925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19389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then make as h a small as possible so that the secant becomes closer to the tangent at the  required point</a:t>
            </a:r>
            <a:r>
              <a:rPr lang="en-IE" sz="2000" dirty="0">
                <a:solidFill>
                  <a:srgbClr val="990033"/>
                </a:solidFill>
              </a:rPr>
              <a: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p:txBody>
      </p:sp>
      <p:sp>
        <p:nvSpPr>
          <p:cNvPr id="8" name="Oval 7"/>
          <p:cNvSpPr/>
          <p:nvPr/>
        </p:nvSpPr>
        <p:spPr>
          <a:xfrm>
            <a:off x="4172786" y="1091527"/>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2051720" y="620689"/>
            <a:ext cx="2808312" cy="257446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851920" y="2553712"/>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3851920" y="2553712"/>
                <a:ext cx="869341" cy="400110"/>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70103" y="1171812"/>
            <a:ext cx="612000" cy="540000"/>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779912"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779912" y="1635511"/>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139952" y="1300698"/>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4139952" y="1300698"/>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763364" y="5659619"/>
                <a:ext cx="3617272" cy="91294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800" b="1" i="1" smtClean="0">
                          <a:solidFill>
                            <a:srgbClr val="990033"/>
                          </a:solidFill>
                          <a:latin typeface="Cambria Math"/>
                        </a:rPr>
                        <m:t>𝒍𝒊𝒎</m:t>
                      </m:r>
                      <m:f>
                        <m:fPr>
                          <m:ctrlPr>
                            <a:rPr lang="en-IE" sz="2800" b="1" i="1">
                              <a:solidFill>
                                <a:srgbClr val="990033"/>
                              </a:solidFill>
                              <a:latin typeface="Cambria Math"/>
                            </a:rPr>
                          </m:ctrlPr>
                        </m:fPr>
                        <m:num>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a:rPr lang="en-IE" sz="2800" b="1" i="1">
                              <a:solidFill>
                                <a:srgbClr val="990033"/>
                              </a:solidFill>
                              <a:latin typeface="Cambria Math"/>
                            </a:rPr>
                            <m:t>𝒉</m:t>
                          </m:r>
                          <m:r>
                            <a:rPr lang="en-IE" sz="2800" b="1" i="1">
                              <a:solidFill>
                                <a:srgbClr val="990033"/>
                              </a:solidFill>
                              <a:latin typeface="Cambria Math"/>
                            </a:rPr>
                            <m:t>)</m:t>
                          </m:r>
                          <m:r>
                            <m:rPr>
                              <m:nor/>
                            </m:rPr>
                            <a:rPr lang="en-IE" sz="2800" b="1" dirty="0">
                              <a:solidFill>
                                <a:srgbClr val="990033"/>
                              </a:solidFill>
                            </a:rPr>
                            <m:t> </m:t>
                          </m:r>
                          <m:r>
                            <a:rPr lang="en-IE" sz="2800" b="1">
                              <a:solidFill>
                                <a:srgbClr val="990033"/>
                              </a:solidFill>
                              <a:latin typeface="Cambria Math"/>
                            </a:rPr>
                            <m:t>−</m:t>
                          </m:r>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m:rPr>
                              <m:nor/>
                            </m:rPr>
                            <a:rPr lang="en-IE" sz="2800" b="1" dirty="0">
                              <a:solidFill>
                                <a:srgbClr val="990033"/>
                              </a:solidFill>
                            </a:rPr>
                            <m:t> </m:t>
                          </m:r>
                        </m:num>
                        <m:den>
                          <m:r>
                            <a:rPr lang="en-IE" sz="2800" b="1" i="1" smtClean="0">
                              <a:solidFill>
                                <a:srgbClr val="990033"/>
                              </a:solidFill>
                              <a:latin typeface="Cambria Math"/>
                            </a:rPr>
                            <m:t>𝒉</m:t>
                          </m:r>
                        </m:den>
                      </m:f>
                    </m:oMath>
                  </m:oMathPara>
                </a14:m>
                <a:endParaRPr lang="en-IE" sz="2800" b="1" dirty="0">
                  <a:solidFill>
                    <a:srgbClr val="990033"/>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63364" y="5659619"/>
                <a:ext cx="3617272" cy="912942"/>
              </a:xfrm>
              <a:prstGeom prst="rect">
                <a:avLst/>
              </a:prstGeom>
              <a:blipFill rotWithShape="1">
                <a:blip r:embed="rId9"/>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907704" y="950458"/>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907704" y="950458"/>
                <a:ext cx="1019638" cy="338554"/>
              </a:xfrm>
              <a:prstGeom prst="rect">
                <a:avLst/>
              </a:prstGeom>
              <a:blipFill rotWithShape="1">
                <a:blip r:embed="rId10"/>
                <a:stretch>
                  <a:fillRect b="-10909"/>
                </a:stretch>
              </a:blipFill>
            </p:spPr>
            <p:txBody>
              <a:bodyPr/>
              <a:lstStyle/>
              <a:p>
                <a:r>
                  <a:rPr lang="en-IE">
                    <a:noFill/>
                  </a:rPr>
                  <a:t> </a:t>
                </a:r>
              </a:p>
            </p:txBody>
          </p:sp>
        </mc:Fallback>
      </mc:AlternateContent>
      <p:cxnSp>
        <p:nvCxnSpPr>
          <p:cNvPr id="11" name="Straight Connector 10"/>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933068" y="1188126"/>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283968"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90499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19389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then make as h a small as possible so that the secant becomes closer to the tangent at the  required point</a:t>
            </a:r>
            <a:r>
              <a:rPr lang="en-IE" sz="2000" dirty="0">
                <a:solidFill>
                  <a:srgbClr val="990033"/>
                </a:solidFill>
              </a:rPr>
              <a: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p:txBody>
      </p:sp>
      <p:sp>
        <p:nvSpPr>
          <p:cNvPr id="8" name="Oval 7"/>
          <p:cNvSpPr/>
          <p:nvPr/>
        </p:nvSpPr>
        <p:spPr>
          <a:xfrm>
            <a:off x="3987310" y="1224150"/>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2123728" y="692697"/>
            <a:ext cx="2597533" cy="25024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702659" y="2527834"/>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3702659" y="2527834"/>
                <a:ext cx="869341" cy="400110"/>
              </a:xfrm>
              <a:prstGeom prst="rect">
                <a:avLst/>
              </a:prstGeom>
              <a:blipFill rotWithShape="1">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70103" y="1314150"/>
            <a:ext cx="407207" cy="397662"/>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779912"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779912" y="1635511"/>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995936" y="1300698"/>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3995936" y="1300698"/>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763364" y="5659619"/>
                <a:ext cx="3617272" cy="91294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800" b="1" i="1" smtClean="0">
                          <a:solidFill>
                            <a:srgbClr val="990033"/>
                          </a:solidFill>
                          <a:latin typeface="Cambria Math"/>
                        </a:rPr>
                        <m:t>𝒍𝒊𝒎</m:t>
                      </m:r>
                      <m:f>
                        <m:fPr>
                          <m:ctrlPr>
                            <a:rPr lang="en-IE" sz="2800" b="1" i="1">
                              <a:solidFill>
                                <a:srgbClr val="990033"/>
                              </a:solidFill>
                              <a:latin typeface="Cambria Math"/>
                            </a:rPr>
                          </m:ctrlPr>
                        </m:fPr>
                        <m:num>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a:rPr lang="en-IE" sz="2800" b="1" i="1">
                              <a:solidFill>
                                <a:srgbClr val="990033"/>
                              </a:solidFill>
                              <a:latin typeface="Cambria Math"/>
                            </a:rPr>
                            <m:t>𝒉</m:t>
                          </m:r>
                          <m:r>
                            <a:rPr lang="en-IE" sz="2800" b="1" i="1">
                              <a:solidFill>
                                <a:srgbClr val="990033"/>
                              </a:solidFill>
                              <a:latin typeface="Cambria Math"/>
                            </a:rPr>
                            <m:t>)</m:t>
                          </m:r>
                          <m:r>
                            <m:rPr>
                              <m:nor/>
                            </m:rPr>
                            <a:rPr lang="en-IE" sz="2800" b="1" dirty="0">
                              <a:solidFill>
                                <a:srgbClr val="990033"/>
                              </a:solidFill>
                            </a:rPr>
                            <m:t> </m:t>
                          </m:r>
                          <m:r>
                            <a:rPr lang="en-IE" sz="2800" b="1">
                              <a:solidFill>
                                <a:srgbClr val="990033"/>
                              </a:solidFill>
                              <a:latin typeface="Cambria Math"/>
                            </a:rPr>
                            <m:t>−</m:t>
                          </m:r>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m:rPr>
                              <m:nor/>
                            </m:rPr>
                            <a:rPr lang="en-IE" sz="2800" b="1" dirty="0">
                              <a:solidFill>
                                <a:srgbClr val="990033"/>
                              </a:solidFill>
                            </a:rPr>
                            <m:t> </m:t>
                          </m:r>
                        </m:num>
                        <m:den>
                          <m:r>
                            <a:rPr lang="en-IE" sz="2800" b="1" i="1" smtClean="0">
                              <a:solidFill>
                                <a:srgbClr val="990033"/>
                              </a:solidFill>
                              <a:latin typeface="Cambria Math"/>
                            </a:rPr>
                            <m:t>𝒉</m:t>
                          </m:r>
                        </m:den>
                      </m:f>
                    </m:oMath>
                  </m:oMathPara>
                </a14:m>
                <a:endParaRPr lang="en-IE" sz="2800" b="1" dirty="0">
                  <a:solidFill>
                    <a:srgbClr val="990033"/>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63364" y="5659619"/>
                <a:ext cx="3617272" cy="912942"/>
              </a:xfrm>
              <a:prstGeom prst="rect">
                <a:avLst/>
              </a:prstGeom>
              <a:blipFill rotWithShape="1">
                <a:blip r:embed="rId9"/>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907704" y="950458"/>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907704" y="950458"/>
                <a:ext cx="1019638" cy="338554"/>
              </a:xfrm>
              <a:prstGeom prst="rect">
                <a:avLst/>
              </a:prstGeom>
              <a:blipFill rotWithShape="1">
                <a:blip r:embed="rId10"/>
                <a:stretch>
                  <a:fillRect b="-10909"/>
                </a:stretch>
              </a:blipFill>
            </p:spPr>
            <p:txBody>
              <a:bodyPr/>
              <a:lstStyle/>
              <a:p>
                <a:r>
                  <a:rPr lang="en-IE">
                    <a:noFill/>
                  </a:rPr>
                  <a:t> </a:t>
                </a:r>
              </a:p>
            </p:txBody>
          </p:sp>
        </mc:Fallback>
      </mc:AlternateContent>
      <p:cxnSp>
        <p:nvCxnSpPr>
          <p:cNvPr id="11" name="Straight Connector 10"/>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933068" y="1188126"/>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134707" y="2492896"/>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5961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19389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then make as h a small as possible so that the secant becomes closer to the tangent at the  required point</a:t>
            </a:r>
            <a:r>
              <a:rPr lang="en-IE" sz="2000" dirty="0">
                <a:solidFill>
                  <a:srgbClr val="990033"/>
                </a:solidFill>
              </a:rPr>
              <a: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p:txBody>
      </p:sp>
      <p:sp>
        <p:nvSpPr>
          <p:cNvPr id="8" name="Oval 7"/>
          <p:cNvSpPr/>
          <p:nvPr/>
        </p:nvSpPr>
        <p:spPr>
          <a:xfrm>
            <a:off x="3923928" y="1304784"/>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2169732" y="692696"/>
            <a:ext cx="2520280" cy="250245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630651" y="2553712"/>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3630651" y="2553712"/>
                <a:ext cx="869341" cy="400110"/>
              </a:xfrm>
              <a:prstGeom prst="rect">
                <a:avLst/>
              </a:prstGeom>
              <a:blipFill rotWithShape="1">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70103" y="1394784"/>
            <a:ext cx="343825" cy="317028"/>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635896" y="1635511"/>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635896" y="1635511"/>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013928" y="1383463"/>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4013928" y="1383463"/>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763364" y="5659619"/>
                <a:ext cx="3617272" cy="91294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800" b="1" i="1" smtClean="0">
                          <a:solidFill>
                            <a:srgbClr val="990033"/>
                          </a:solidFill>
                          <a:latin typeface="Cambria Math"/>
                        </a:rPr>
                        <m:t>𝒍𝒊𝒎</m:t>
                      </m:r>
                      <m:f>
                        <m:fPr>
                          <m:ctrlPr>
                            <a:rPr lang="en-IE" sz="2800" b="1" i="1">
                              <a:solidFill>
                                <a:srgbClr val="990033"/>
                              </a:solidFill>
                              <a:latin typeface="Cambria Math"/>
                            </a:rPr>
                          </m:ctrlPr>
                        </m:fPr>
                        <m:num>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a:rPr lang="en-IE" sz="2800" b="1" i="1">
                              <a:solidFill>
                                <a:srgbClr val="990033"/>
                              </a:solidFill>
                              <a:latin typeface="Cambria Math"/>
                            </a:rPr>
                            <m:t>𝒉</m:t>
                          </m:r>
                          <m:r>
                            <a:rPr lang="en-IE" sz="2800" b="1" i="1">
                              <a:solidFill>
                                <a:srgbClr val="990033"/>
                              </a:solidFill>
                              <a:latin typeface="Cambria Math"/>
                            </a:rPr>
                            <m:t>)</m:t>
                          </m:r>
                          <m:r>
                            <m:rPr>
                              <m:nor/>
                            </m:rPr>
                            <a:rPr lang="en-IE" sz="2800" b="1" dirty="0">
                              <a:solidFill>
                                <a:srgbClr val="990033"/>
                              </a:solidFill>
                            </a:rPr>
                            <m:t> </m:t>
                          </m:r>
                          <m:r>
                            <a:rPr lang="en-IE" sz="2800" b="1">
                              <a:solidFill>
                                <a:srgbClr val="990033"/>
                              </a:solidFill>
                              <a:latin typeface="Cambria Math"/>
                            </a:rPr>
                            <m:t>−</m:t>
                          </m:r>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m:rPr>
                              <m:nor/>
                            </m:rPr>
                            <a:rPr lang="en-IE" sz="2800" b="1" dirty="0">
                              <a:solidFill>
                                <a:srgbClr val="990033"/>
                              </a:solidFill>
                            </a:rPr>
                            <m:t> </m:t>
                          </m:r>
                        </m:num>
                        <m:den>
                          <m:r>
                            <a:rPr lang="en-IE" sz="2800" b="1" i="1" smtClean="0">
                              <a:solidFill>
                                <a:srgbClr val="990033"/>
                              </a:solidFill>
                              <a:latin typeface="Cambria Math"/>
                            </a:rPr>
                            <m:t>𝒉</m:t>
                          </m:r>
                        </m:den>
                      </m:f>
                    </m:oMath>
                  </m:oMathPara>
                </a14:m>
                <a:endParaRPr lang="en-IE" sz="2800" b="1" dirty="0">
                  <a:solidFill>
                    <a:srgbClr val="990033"/>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63364" y="5659619"/>
                <a:ext cx="3617272" cy="912942"/>
              </a:xfrm>
              <a:prstGeom prst="rect">
                <a:avLst/>
              </a:prstGeom>
              <a:blipFill rotWithShape="1">
                <a:blip r:embed="rId9"/>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907704" y="950458"/>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907704" y="950458"/>
                <a:ext cx="1019638" cy="338554"/>
              </a:xfrm>
              <a:prstGeom prst="rect">
                <a:avLst/>
              </a:prstGeom>
              <a:blipFill rotWithShape="1">
                <a:blip r:embed="rId10"/>
                <a:stretch>
                  <a:fillRect b="-10909"/>
                </a:stretch>
              </a:blipFill>
            </p:spPr>
            <p:txBody>
              <a:bodyPr/>
              <a:lstStyle/>
              <a:p>
                <a:r>
                  <a:rPr lang="en-IE">
                    <a:noFill/>
                  </a:rPr>
                  <a:t> </a:t>
                </a:r>
              </a:p>
            </p:txBody>
          </p:sp>
        </mc:Fallback>
      </mc:AlternateContent>
      <p:cxnSp>
        <p:nvCxnSpPr>
          <p:cNvPr id="11" name="Straight Connector 10"/>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933068" y="1188126"/>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62699"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03749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866194" y="620688"/>
            <a:ext cx="5410800" cy="3394800"/>
          </a:xfrm>
          <a:prstGeom prst="rect">
            <a:avLst/>
          </a:prstGeom>
          <a:blipFill dpi="0" rotWithShape="1">
            <a:blip r:embed="rId2">
              <a:alphaModFix amt="46000"/>
            </a:blip>
            <a:srcRect/>
            <a:stretch>
              <a:fillRect/>
            </a:stretch>
          </a:blip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p:cNvSpPr/>
          <p:nvPr/>
        </p:nvSpPr>
        <p:spPr>
          <a:xfrm>
            <a:off x="3563888" y="1603573"/>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t>Angry birds</a:t>
            </a:r>
            <a:endParaRPr lang="en-IE" dirty="0"/>
          </a:p>
        </p:txBody>
      </p:sp>
      <p:sp>
        <p:nvSpPr>
          <p:cNvPr id="3" name="Rectangle 2"/>
          <p:cNvSpPr/>
          <p:nvPr/>
        </p:nvSpPr>
        <p:spPr>
          <a:xfrm>
            <a:off x="395535" y="4005064"/>
            <a:ext cx="8352927" cy="19389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can write this using function notation letting the first point we choose on the x axis being the point a</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then make as h a small as possible so that the secant becomes closer to the tangent at the  required point</a:t>
            </a:r>
            <a:r>
              <a:rPr lang="en-IE" sz="2000" dirty="0">
                <a:solidFill>
                  <a:srgbClr val="990033"/>
                </a:solidFill>
              </a:rPr>
              <a: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p:txBody>
      </p:sp>
      <p:sp>
        <p:nvSpPr>
          <p:cNvPr id="8" name="Oval 7"/>
          <p:cNvSpPr/>
          <p:nvPr/>
        </p:nvSpPr>
        <p:spPr>
          <a:xfrm>
            <a:off x="3732850" y="1445641"/>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flipV="1">
            <a:off x="2051720" y="620689"/>
            <a:ext cx="2736304" cy="257446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414627" y="2708920"/>
                <a:ext cx="8693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oMath>
                  </m:oMathPara>
                </a14:m>
                <a:endParaRPr lang="en-IE" sz="1400" dirty="0"/>
              </a:p>
            </p:txBody>
          </p:sp>
        </mc:Choice>
        <mc:Fallback xmlns="">
          <p:sp>
            <p:nvSpPr>
              <p:cNvPr id="22" name="Rectangle 21"/>
              <p:cNvSpPr>
                <a:spLocks noRot="1" noChangeAspect="1" noMove="1" noResize="1" noEditPoints="1" noAdjustHandles="1" noChangeArrowheads="1" noChangeShapeType="1" noTextEdit="1"/>
              </p:cNvSpPr>
              <p:nvPr/>
            </p:nvSpPr>
            <p:spPr>
              <a:xfrm>
                <a:off x="3414627" y="2708920"/>
                <a:ext cx="869341" cy="400110"/>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339068" y="2524317"/>
                <a:ext cx="4010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𝒂</m:t>
                      </m:r>
                    </m:oMath>
                  </m:oMathPara>
                </a14:m>
                <a:endParaRPr lang="en-IE" sz="1400" dirty="0"/>
              </a:p>
            </p:txBody>
          </p:sp>
        </mc:Choice>
        <mc:Fallback xmlns="">
          <p:sp>
            <p:nvSpPr>
              <p:cNvPr id="23" name="Rectangle 22"/>
              <p:cNvSpPr>
                <a:spLocks noRot="1" noChangeAspect="1" noMove="1" noResize="1" noEditPoints="1" noAdjustHandles="1" noChangeArrowheads="1" noChangeShapeType="1" noTextEdit="1"/>
              </p:cNvSpPr>
              <p:nvPr/>
            </p:nvSpPr>
            <p:spPr>
              <a:xfrm>
                <a:off x="3339068" y="2524317"/>
                <a:ext cx="401071" cy="400110"/>
              </a:xfrm>
              <a:prstGeom prst="rect">
                <a:avLst/>
              </a:prstGeom>
              <a:blipFill rotWithShape="1">
                <a:blip r:embed="rId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415104" y="1469018"/>
                <a:ext cx="6447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2415104" y="1469018"/>
                <a:ext cx="644728" cy="338554"/>
              </a:xfrm>
              <a:prstGeom prst="rect">
                <a:avLst/>
              </a:prstGeom>
              <a:blipFill rotWithShape="1">
                <a:blip r:embed="rId6"/>
                <a:stretch>
                  <a:fillRect b="-8929"/>
                </a:stretch>
              </a:blipFill>
            </p:spPr>
            <p:txBody>
              <a:bodyPr/>
              <a:lstStyle/>
              <a:p>
                <a:r>
                  <a:rPr lang="en-IE">
                    <a:noFill/>
                  </a:rPr>
                  <a:t> </a:t>
                </a:r>
              </a:p>
            </p:txBody>
          </p:sp>
        </mc:Fallback>
      </mc:AlternateContent>
      <p:sp>
        <p:nvSpPr>
          <p:cNvPr id="26" name="Isosceles Triangle 25"/>
          <p:cNvSpPr/>
          <p:nvPr/>
        </p:nvSpPr>
        <p:spPr>
          <a:xfrm>
            <a:off x="3627270" y="1530825"/>
            <a:ext cx="216000" cy="187235"/>
          </a:xfrm>
          <a:prstGeom prst="triangle">
            <a:avLst>
              <a:gd name="adj" fmla="val 100000"/>
            </a:avLst>
          </a:prstGeom>
          <a:solidFill>
            <a:srgbClr val="7030A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28" name="Rectangle 27"/>
              <p:cNvSpPr/>
              <p:nvPr/>
            </p:nvSpPr>
            <p:spPr>
              <a:xfrm>
                <a:off x="3577773" y="1655347"/>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𝒉</m:t>
                      </m:r>
                    </m:oMath>
                  </m:oMathPara>
                </a14:m>
                <a:endParaRPr lang="en-IE" sz="1400" dirty="0"/>
              </a:p>
            </p:txBody>
          </p:sp>
        </mc:Choice>
        <mc:Fallback xmlns="">
          <p:sp>
            <p:nvSpPr>
              <p:cNvPr id="28" name="Rectangle 27"/>
              <p:cNvSpPr>
                <a:spLocks noRot="1" noChangeAspect="1" noMove="1" noResize="1" noEditPoints="1" noAdjustHandles="1" noChangeArrowheads="1" noChangeShapeType="1" noTextEdit="1"/>
              </p:cNvSpPr>
              <p:nvPr/>
            </p:nvSpPr>
            <p:spPr>
              <a:xfrm>
                <a:off x="3577773" y="1655347"/>
                <a:ext cx="404277" cy="400110"/>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912850" y="1438252"/>
                <a:ext cx="2240896"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𝒇</m:t>
                      </m:r>
                      <m:r>
                        <a:rPr lang="en-IE" sz="2000" b="1" i="1" smtClean="0">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r>
                        <a:rPr lang="en-IE" sz="2000" b="1" i="1" smtClean="0">
                          <a:solidFill>
                            <a:srgbClr val="990033"/>
                          </a:solidFill>
                          <a:latin typeface="Cambria Math"/>
                        </a:rPr>
                        <m:t>𝒉</m:t>
                      </m:r>
                      <m:r>
                        <a:rPr lang="en-IE" sz="2000" b="1" i="1" smtClean="0">
                          <a:solidFill>
                            <a:srgbClr val="990033"/>
                          </a:solidFill>
                          <a:latin typeface="Cambria Math"/>
                        </a:rPr>
                        <m:t>)</m:t>
                      </m:r>
                      <m:r>
                        <a:rPr lang="en-IE" sz="2800" b="1" i="1" smtClean="0">
                          <a:solidFill>
                            <a:srgbClr val="990033"/>
                          </a:solidFill>
                          <a:latin typeface="Cambria Math"/>
                        </a:rPr>
                        <m:t>−</m:t>
                      </m:r>
                      <m:r>
                        <a:rPr lang="en-IE" sz="2000" b="1" i="1">
                          <a:solidFill>
                            <a:srgbClr val="990033"/>
                          </a:solidFill>
                          <a:latin typeface="Cambria Math"/>
                        </a:rPr>
                        <m:t>𝒇</m:t>
                      </m:r>
                      <m:r>
                        <a:rPr lang="en-IE" sz="2000" b="1" i="1">
                          <a:solidFill>
                            <a:srgbClr val="990033"/>
                          </a:solidFill>
                          <a:latin typeface="Cambria Math"/>
                        </a:rPr>
                        <m:t>(</m:t>
                      </m:r>
                      <m:r>
                        <a:rPr lang="en-IE" sz="2000" b="1" i="1" smtClean="0">
                          <a:solidFill>
                            <a:srgbClr val="990033"/>
                          </a:solidFill>
                          <a:latin typeface="Cambria Math"/>
                        </a:rPr>
                        <m:t>𝒂</m:t>
                      </m:r>
                      <m:r>
                        <a:rPr lang="en-IE" sz="2000" b="1" i="1" smtClean="0">
                          <a:solidFill>
                            <a:srgbClr val="990033"/>
                          </a:solidFill>
                          <a:latin typeface="Cambria Math"/>
                        </a:rPr>
                        <m:t>)</m:t>
                      </m:r>
                    </m:oMath>
                  </m:oMathPara>
                </a14:m>
                <a:endParaRPr lang="en-IE" sz="2000" b="1" dirty="0">
                  <a:solidFill>
                    <a:srgbClr val="990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3912850" y="1438252"/>
                <a:ext cx="2240896" cy="400110"/>
              </a:xfrm>
              <a:prstGeom prst="rect">
                <a:avLst/>
              </a:prstGeom>
              <a:blipFill rotWithShape="1">
                <a:blip r:embed="rId8"/>
                <a:stretch>
                  <a:fillRect b="-1363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763364" y="5659619"/>
                <a:ext cx="3559564" cy="91294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IE" sz="2800" b="1" i="1" smtClean="0">
                              <a:solidFill>
                                <a:srgbClr val="990033"/>
                              </a:solidFill>
                              <a:latin typeface="Cambria Math"/>
                            </a:rPr>
                          </m:ctrlPr>
                        </m:funcPr>
                        <m:fName>
                          <m:limLow>
                            <m:limLowPr>
                              <m:ctrlPr>
                                <a:rPr lang="en-IE" sz="2800" b="1" i="1" smtClean="0">
                                  <a:solidFill>
                                    <a:srgbClr val="990033"/>
                                  </a:solidFill>
                                  <a:latin typeface="Cambria Math"/>
                                </a:rPr>
                              </m:ctrlPr>
                            </m:limLowPr>
                            <m:e>
                              <m:r>
                                <m:rPr>
                                  <m:sty m:val="p"/>
                                </m:rPr>
                                <a:rPr lang="en-IE" sz="2800" b="0" i="0" smtClean="0">
                                  <a:solidFill>
                                    <a:srgbClr val="990033"/>
                                  </a:solidFill>
                                  <a:latin typeface="Cambria Math"/>
                                </a:rPr>
                                <m:t>lim</m:t>
                              </m:r>
                            </m:e>
                            <m:lim>
                              <m:r>
                                <a:rPr lang="en-IE" sz="2800" b="1" i="1" smtClean="0">
                                  <a:solidFill>
                                    <a:srgbClr val="990033"/>
                                  </a:solidFill>
                                  <a:latin typeface="Cambria Math"/>
                                </a:rPr>
                                <m:t>𝒉</m:t>
                              </m:r>
                              <m:r>
                                <a:rPr lang="en-IE" sz="2800" b="1" i="1" smtClean="0">
                                  <a:solidFill>
                                    <a:srgbClr val="990033"/>
                                  </a:solidFill>
                                  <a:latin typeface="Cambria Math"/>
                                  <a:ea typeface="Cambria Math"/>
                                </a:rPr>
                                <m:t>→</m:t>
                              </m:r>
                              <m:r>
                                <a:rPr lang="en-IE" sz="2800" b="1" i="1" smtClean="0">
                                  <a:solidFill>
                                    <a:srgbClr val="990033"/>
                                  </a:solidFill>
                                  <a:latin typeface="Cambria Math"/>
                                  <a:ea typeface="Cambria Math"/>
                                </a:rPr>
                                <m:t>𝟎</m:t>
                              </m:r>
                            </m:lim>
                          </m:limLow>
                        </m:fName>
                        <m:e>
                          <m:f>
                            <m:fPr>
                              <m:ctrlPr>
                                <a:rPr lang="en-IE" sz="2800" b="1" i="1">
                                  <a:solidFill>
                                    <a:srgbClr val="990033"/>
                                  </a:solidFill>
                                  <a:latin typeface="Cambria Math"/>
                                </a:rPr>
                              </m:ctrlPr>
                            </m:fPr>
                            <m:num>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a:rPr lang="en-IE" sz="2800" b="1" i="1">
                                  <a:solidFill>
                                    <a:srgbClr val="990033"/>
                                  </a:solidFill>
                                  <a:latin typeface="Cambria Math"/>
                                </a:rPr>
                                <m:t>𝒉</m:t>
                              </m:r>
                              <m:r>
                                <a:rPr lang="en-IE" sz="2800" b="1" i="1">
                                  <a:solidFill>
                                    <a:srgbClr val="990033"/>
                                  </a:solidFill>
                                  <a:latin typeface="Cambria Math"/>
                                </a:rPr>
                                <m:t>)</m:t>
                              </m:r>
                              <m:r>
                                <m:rPr>
                                  <m:nor/>
                                </m:rPr>
                                <a:rPr lang="en-IE" sz="2800" b="1" dirty="0">
                                  <a:solidFill>
                                    <a:srgbClr val="990033"/>
                                  </a:solidFill>
                                </a:rPr>
                                <m:t> </m:t>
                              </m:r>
                              <m:r>
                                <a:rPr lang="en-IE" sz="2800" b="1">
                                  <a:solidFill>
                                    <a:srgbClr val="990033"/>
                                  </a:solidFill>
                                  <a:latin typeface="Cambria Math"/>
                                </a:rPr>
                                <m:t>−</m:t>
                              </m:r>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m:rPr>
                                  <m:nor/>
                                </m:rPr>
                                <a:rPr lang="en-IE" sz="2800" b="1" dirty="0">
                                  <a:solidFill>
                                    <a:srgbClr val="990033"/>
                                  </a:solidFill>
                                </a:rPr>
                                <m:t> </m:t>
                              </m:r>
                            </m:num>
                            <m:den>
                              <m:r>
                                <a:rPr lang="en-IE" sz="2800" b="1" i="1">
                                  <a:solidFill>
                                    <a:srgbClr val="990033"/>
                                  </a:solidFill>
                                  <a:latin typeface="Cambria Math"/>
                                </a:rPr>
                                <m:t>𝒉</m:t>
                              </m:r>
                            </m:den>
                          </m:f>
                        </m:e>
                      </m:func>
                    </m:oMath>
                  </m:oMathPara>
                </a14:m>
                <a:endParaRPr lang="en-IE" sz="2800" b="1" dirty="0">
                  <a:solidFill>
                    <a:srgbClr val="990033"/>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763364" y="5659619"/>
                <a:ext cx="3559564" cy="912942"/>
              </a:xfrm>
              <a:prstGeom prst="rect">
                <a:avLst/>
              </a:prstGeom>
              <a:blipFill rotWithShape="1">
                <a:blip r:embed="rId9"/>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051720" y="1265019"/>
                <a:ext cx="10196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smtClean="0">
                          <a:solidFill>
                            <a:srgbClr val="990033"/>
                          </a:solidFill>
                          <a:latin typeface="Cambria Math"/>
                        </a:rPr>
                        <m:t>𝒇</m:t>
                      </m:r>
                      <m:r>
                        <a:rPr lang="en-IE" sz="1600" b="1" i="1" smtClean="0">
                          <a:solidFill>
                            <a:srgbClr val="990033"/>
                          </a:solidFill>
                          <a:latin typeface="Cambria Math"/>
                        </a:rPr>
                        <m:t>(</m:t>
                      </m:r>
                      <m:r>
                        <a:rPr lang="en-IE" sz="1600" b="1" i="1" smtClean="0">
                          <a:solidFill>
                            <a:srgbClr val="990033"/>
                          </a:solidFill>
                          <a:latin typeface="Cambria Math"/>
                        </a:rPr>
                        <m:t>𝒂</m:t>
                      </m:r>
                      <m:r>
                        <a:rPr lang="en-IE" sz="1600" b="1" i="1" smtClean="0">
                          <a:solidFill>
                            <a:srgbClr val="990033"/>
                          </a:solidFill>
                          <a:latin typeface="Cambria Math"/>
                        </a:rPr>
                        <m:t>+</m:t>
                      </m:r>
                      <m:r>
                        <a:rPr lang="en-IE" sz="1600" b="1" i="1" smtClean="0">
                          <a:solidFill>
                            <a:srgbClr val="990033"/>
                          </a:solidFill>
                          <a:latin typeface="Cambria Math"/>
                        </a:rPr>
                        <m:t>𝒉</m:t>
                      </m:r>
                      <m:r>
                        <a:rPr lang="en-IE" sz="1600" b="1" i="1" smtClean="0">
                          <a:solidFill>
                            <a:srgbClr val="990033"/>
                          </a:solidFill>
                          <a:latin typeface="Cambria Math"/>
                        </a:rPr>
                        <m:t>)</m:t>
                      </m:r>
                    </m:oMath>
                  </m:oMathPara>
                </a14:m>
                <a:endParaRPr lang="en-IE" sz="1600" b="1" dirty="0">
                  <a:solidFill>
                    <a:srgbClr val="990033"/>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2051720" y="1265019"/>
                <a:ext cx="1019638" cy="338554"/>
              </a:xfrm>
              <a:prstGeom prst="rect">
                <a:avLst/>
              </a:prstGeom>
              <a:blipFill rotWithShape="1">
                <a:blip r:embed="rId10"/>
                <a:stretch>
                  <a:fillRect b="-10909"/>
                </a:stretch>
              </a:blipFill>
            </p:spPr>
            <p:txBody>
              <a:bodyPr/>
              <a:lstStyle/>
              <a:p>
                <a:r>
                  <a:rPr lang="en-IE">
                    <a:noFill/>
                  </a:rPr>
                  <a:t> </a:t>
                </a:r>
              </a:p>
            </p:txBody>
          </p:sp>
        </mc:Fallback>
      </mc:AlternateContent>
      <p:cxnSp>
        <p:nvCxnSpPr>
          <p:cNvPr id="20" name="Straight Connector 19"/>
          <p:cNvCxnSpPr/>
          <p:nvPr/>
        </p:nvCxnSpPr>
        <p:spPr>
          <a:xfrm flipH="1">
            <a:off x="2941864" y="1711812"/>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933068" y="1519288"/>
            <a:ext cx="108000"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601392" y="2518790"/>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834668" y="2518774"/>
            <a:ext cx="0" cy="10800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784000" y="490052"/>
            <a:ext cx="8013824" cy="5410200"/>
            <a:chOff x="8784000" y="490052"/>
            <a:chExt cx="8013824" cy="5410200"/>
          </a:xfrm>
        </p:grpSpPr>
        <p:sp>
          <p:nvSpPr>
            <p:cNvPr id="17" name="Rounded Rectangle 1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4976" y="490052"/>
              <a:ext cx="763284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1463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5000"/>
              </a:lnSpc>
              <a:spcAft>
                <a:spcPts val="1000"/>
              </a:spcAft>
            </a:pPr>
            <a:r>
              <a:rPr lang="en-IE" dirty="0" smtClean="0">
                <a:effectLst/>
              </a:rPr>
              <a:t>Section A – Rates of Change</a:t>
            </a:r>
            <a:endParaRPr lang="en-IE" dirty="0">
              <a:ea typeface="Calibri"/>
              <a:cs typeface="Times New Roman"/>
            </a:endParaRPr>
          </a:p>
        </p:txBody>
      </p:sp>
      <p:sp>
        <p:nvSpPr>
          <p:cNvPr id="7" name="Rectangle 6"/>
          <p:cNvSpPr/>
          <p:nvPr/>
        </p:nvSpPr>
        <p:spPr>
          <a:xfrm>
            <a:off x="611560" y="692696"/>
            <a:ext cx="7632848" cy="1282402"/>
          </a:xfrm>
          <a:prstGeom prst="rect">
            <a:avLst/>
          </a:prstGeom>
        </p:spPr>
        <p:txBody>
          <a:bodyPr wrap="square">
            <a:spAutoFit/>
          </a:bodyPr>
          <a:lstStyle/>
          <a:p>
            <a:pPr marL="171450" lvl="0" indent="-171450">
              <a:lnSpc>
                <a:spcPct val="115000"/>
              </a:lnSpc>
              <a:spcAft>
                <a:spcPts val="1000"/>
              </a:spcAft>
              <a:buFont typeface="Arial" pitchFamily="34" charset="0"/>
              <a:buChar char="•"/>
            </a:pPr>
            <a:r>
              <a:rPr lang="en-IE" sz="2000" dirty="0" smtClean="0">
                <a:solidFill>
                  <a:srgbClr val="990033"/>
                </a:solidFill>
                <a:ea typeface="Calibri"/>
                <a:cs typeface="Times New Roman"/>
              </a:rPr>
              <a:t>In </a:t>
            </a:r>
            <a:r>
              <a:rPr lang="en-IE" sz="2000" dirty="0">
                <a:solidFill>
                  <a:srgbClr val="990033"/>
                </a:solidFill>
                <a:ea typeface="Calibri"/>
                <a:cs typeface="Times New Roman"/>
              </a:rPr>
              <a:t>pairs, write a sentence on your white board to explain how the </a:t>
            </a:r>
            <a:r>
              <a:rPr lang="en-IE" sz="2000" dirty="0" err="1" smtClean="0">
                <a:solidFill>
                  <a:srgbClr val="990033"/>
                </a:solidFill>
                <a:ea typeface="Calibri"/>
                <a:cs typeface="Times New Roman"/>
              </a:rPr>
              <a:t>y</a:t>
            </a:r>
            <a:r>
              <a:rPr lang="en-IE" dirty="0" err="1" smtClean="0">
                <a:solidFill>
                  <a:srgbClr val="990033"/>
                </a:solidFill>
                <a:ea typeface="Calibri"/>
                <a:cs typeface="Times New Roman"/>
              </a:rPr>
              <a:t>s</a:t>
            </a:r>
            <a:r>
              <a:rPr lang="en-IE" sz="2000" dirty="0" smtClean="0">
                <a:solidFill>
                  <a:srgbClr val="990033"/>
                </a:solidFill>
                <a:ea typeface="Calibri"/>
                <a:cs typeface="Times New Roman"/>
              </a:rPr>
              <a:t> </a:t>
            </a:r>
            <a:r>
              <a:rPr lang="en-IE" sz="2000" dirty="0">
                <a:solidFill>
                  <a:srgbClr val="990033"/>
                </a:solidFill>
                <a:ea typeface="Calibri"/>
                <a:cs typeface="Times New Roman"/>
              </a:rPr>
              <a:t>are changing as the </a:t>
            </a:r>
            <a:r>
              <a:rPr lang="en-IE" sz="2000" dirty="0" err="1" smtClean="0">
                <a:solidFill>
                  <a:srgbClr val="990033"/>
                </a:solidFill>
                <a:ea typeface="Calibri"/>
                <a:cs typeface="Times New Roman"/>
              </a:rPr>
              <a:t>x</a:t>
            </a:r>
            <a:r>
              <a:rPr lang="en-IE" dirty="0" err="1">
                <a:solidFill>
                  <a:srgbClr val="990033"/>
                </a:solidFill>
                <a:ea typeface="Calibri"/>
                <a:cs typeface="Times New Roman"/>
              </a:rPr>
              <a:t>s</a:t>
            </a:r>
            <a:r>
              <a:rPr lang="en-IE" sz="2000" dirty="0" smtClean="0">
                <a:solidFill>
                  <a:srgbClr val="990033"/>
                </a:solidFill>
                <a:ea typeface="Calibri"/>
                <a:cs typeface="Times New Roman"/>
              </a:rPr>
              <a:t> </a:t>
            </a:r>
            <a:r>
              <a:rPr lang="en-IE" sz="2000" dirty="0">
                <a:solidFill>
                  <a:srgbClr val="990033"/>
                </a:solidFill>
                <a:ea typeface="Calibri"/>
                <a:cs typeface="Times New Roman"/>
              </a:rPr>
              <a:t>are changing when the slope of a line is 3</a:t>
            </a:r>
            <a:r>
              <a:rPr lang="en-IE" sz="2000" dirty="0" smtClean="0">
                <a:solidFill>
                  <a:srgbClr val="990033"/>
                </a:solidFill>
                <a:ea typeface="Calibri"/>
                <a:cs typeface="Times New Roman"/>
              </a:rPr>
              <a:t>.</a:t>
            </a:r>
          </a:p>
          <a:p>
            <a:pPr marL="171450" lvl="0" indent="-171450">
              <a:lnSpc>
                <a:spcPct val="115000"/>
              </a:lnSpc>
              <a:spcAft>
                <a:spcPts val="1000"/>
              </a:spcAft>
              <a:buFont typeface="Arial" pitchFamily="34" charset="0"/>
              <a:buChar char="•"/>
            </a:pPr>
            <a:endParaRPr lang="en-IE" sz="2000" dirty="0">
              <a:solidFill>
                <a:srgbClr val="990033"/>
              </a:solidFill>
              <a:ea typeface="Calibri"/>
              <a:cs typeface="Times New Roman"/>
            </a:endParaRPr>
          </a:p>
        </p:txBody>
      </p:sp>
      <p:sp>
        <p:nvSpPr>
          <p:cNvPr id="4" name="Rectangle 3"/>
          <p:cNvSpPr/>
          <p:nvPr/>
        </p:nvSpPr>
        <p:spPr>
          <a:xfrm>
            <a:off x="611560" y="3573016"/>
            <a:ext cx="7776864" cy="707886"/>
          </a:xfrm>
          <a:prstGeom prst="rect">
            <a:avLst/>
          </a:prstGeom>
        </p:spPr>
        <p:txBody>
          <a:bodyPr wrap="square">
            <a:spAutoFit/>
          </a:bodyPr>
          <a:lstStyle/>
          <a:p>
            <a:pPr marL="285750" indent="-285750">
              <a:buFont typeface="Arial" pitchFamily="34" charset="0"/>
              <a:buChar char="•"/>
            </a:pPr>
            <a:r>
              <a:rPr lang="en-IE" sz="2000" dirty="0" smtClean="0">
                <a:solidFill>
                  <a:srgbClr val="990033"/>
                </a:solidFill>
              </a:rPr>
              <a:t>In pairs, write a sentence on your white board to explain how the </a:t>
            </a:r>
            <a:r>
              <a:rPr lang="en-IE" sz="2000" dirty="0" err="1" smtClean="0">
                <a:solidFill>
                  <a:srgbClr val="990033"/>
                </a:solidFill>
              </a:rPr>
              <a:t>y</a:t>
            </a:r>
            <a:r>
              <a:rPr lang="en-IE" dirty="0" err="1">
                <a:solidFill>
                  <a:srgbClr val="990033"/>
                </a:solidFill>
                <a:ea typeface="Calibri"/>
                <a:cs typeface="Times New Roman"/>
              </a:rPr>
              <a:t>s</a:t>
            </a:r>
            <a:r>
              <a:rPr lang="en-IE" sz="2000" dirty="0" smtClean="0">
                <a:solidFill>
                  <a:srgbClr val="990033"/>
                </a:solidFill>
              </a:rPr>
              <a:t> are changing as the </a:t>
            </a:r>
            <a:r>
              <a:rPr lang="en-IE" sz="2000" dirty="0" err="1" smtClean="0">
                <a:solidFill>
                  <a:srgbClr val="990033"/>
                </a:solidFill>
              </a:rPr>
              <a:t>x</a:t>
            </a:r>
            <a:r>
              <a:rPr lang="en-IE" dirty="0" err="1" smtClean="0">
                <a:solidFill>
                  <a:srgbClr val="990033"/>
                </a:solidFill>
              </a:rPr>
              <a:t>s</a:t>
            </a:r>
            <a:r>
              <a:rPr lang="en-IE" sz="2000" dirty="0" smtClean="0">
                <a:solidFill>
                  <a:srgbClr val="990033"/>
                </a:solidFill>
              </a:rPr>
              <a:t> are changing when the slope of a line is -0.5.</a:t>
            </a:r>
          </a:p>
        </p:txBody>
      </p:sp>
      <p:grpSp>
        <p:nvGrpSpPr>
          <p:cNvPr id="3" name="Group 2"/>
          <p:cNvGrpSpPr/>
          <p:nvPr/>
        </p:nvGrpSpPr>
        <p:grpSpPr>
          <a:xfrm>
            <a:off x="8784000" y="490053"/>
            <a:ext cx="7987933" cy="5460579"/>
            <a:chOff x="8784000" y="490053"/>
            <a:chExt cx="7987933" cy="5460579"/>
          </a:xfrm>
        </p:grpSpPr>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 t="486"/>
            <a:stretch/>
          </p:blipFill>
          <p:spPr bwMode="auto">
            <a:xfrm>
              <a:off x="9168053" y="490862"/>
              <a:ext cx="7603880" cy="54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515" y="4437112"/>
            <a:ext cx="4958971"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092515" y="1426871"/>
            <a:ext cx="4958971" cy="2160000"/>
            <a:chOff x="2092515" y="1426871"/>
            <a:chExt cx="4958971" cy="2160000"/>
          </a:xfrm>
        </p:grpSpPr>
        <p:pic>
          <p:nvPicPr>
            <p:cNvPr id="1229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2515" y="1426871"/>
              <a:ext cx="4958971"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27399" y="1972252"/>
              <a:ext cx="572593" cy="338554"/>
            </a:xfrm>
            <a:prstGeom prst="rect">
              <a:avLst/>
            </a:prstGeom>
            <a:noFill/>
          </p:spPr>
          <p:txBody>
            <a:bodyPr wrap="none" rtlCol="0">
              <a:spAutoFit/>
            </a:bodyPr>
            <a:lstStyle/>
            <a:p>
              <a:r>
                <a:rPr lang="en-IE" sz="1600" dirty="0" smtClean="0">
                  <a:solidFill>
                    <a:srgbClr val="990033"/>
                  </a:solidFill>
                </a:rPr>
                <a:t>y=3x</a:t>
              </a:r>
              <a:endParaRPr lang="en-IE" sz="1600" dirty="0">
                <a:solidFill>
                  <a:srgbClr val="990033"/>
                </a:solidFill>
              </a:endParaRPr>
            </a:p>
          </p:txBody>
        </p:sp>
      </p:grpSp>
      <p:grpSp>
        <p:nvGrpSpPr>
          <p:cNvPr id="6" name="Group 5"/>
          <p:cNvGrpSpPr/>
          <p:nvPr/>
        </p:nvGrpSpPr>
        <p:grpSpPr>
          <a:xfrm>
            <a:off x="8784000" y="490862"/>
            <a:ext cx="7986002" cy="4632017"/>
            <a:chOff x="8784000" y="490862"/>
            <a:chExt cx="7986002" cy="4632017"/>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7"/>
            <a:stretch/>
          </p:blipFill>
          <p:spPr bwMode="auto">
            <a:xfrm>
              <a:off x="9168053" y="490862"/>
              <a:ext cx="7601949" cy="463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3946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293"/>
                                        </p:tgtEl>
                                        <p:attrNameLst>
                                          <p:attrName>style.visibility</p:attrName>
                                        </p:attrNameLst>
                                      </p:cBhvr>
                                      <p:to>
                                        <p:strVal val="visible"/>
                                      </p:to>
                                    </p:set>
                                    <p:animEffect transition="in" filter="fade">
                                      <p:cBhvr>
                                        <p:cTn id="10"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3"/>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0.00018 7.40741E-7 L -0.93038 7.40741E-7 " pathEditMode="relative" rAng="0" ptsTypes="AA">
                                      <p:cBhvr>
                                        <p:cTn id="24" dur="2000" fill="hold"/>
                                        <p:tgtEl>
                                          <p:spTgt spid="6"/>
                                        </p:tgtEl>
                                        <p:attrNameLst>
                                          <p:attrName>ppt_x</p:attrName>
                                          <p:attrName>ppt_y</p:attrName>
                                        </p:attrNameLst>
                                      </p:cBhvr>
                                      <p:rCtr x="-46510" y="0"/>
                                    </p:animMotion>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93038 7.40741E-7 L -0.00018 0.00347 " pathEditMode="relative" rAng="0" ptsTypes="AA">
                                      <p:cBhvr>
                                        <p:cTn id="28"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This is Calculus. </a:t>
            </a:r>
          </a:p>
        </p:txBody>
      </p:sp>
      <mc:AlternateContent xmlns:mc="http://schemas.openxmlformats.org/markup-compatibility/2006" xmlns:a14="http://schemas.microsoft.com/office/drawing/2010/main">
        <mc:Choice Requires="a14">
          <p:sp>
            <p:nvSpPr>
              <p:cNvPr id="6" name="TextBox 5"/>
              <p:cNvSpPr txBox="1"/>
              <p:nvPr/>
            </p:nvSpPr>
            <p:spPr>
              <a:xfrm>
                <a:off x="2792218" y="908720"/>
                <a:ext cx="3559564" cy="912942"/>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IE" sz="2800" b="1" i="1" smtClean="0">
                              <a:solidFill>
                                <a:srgbClr val="990033"/>
                              </a:solidFill>
                              <a:latin typeface="Cambria Math"/>
                            </a:rPr>
                          </m:ctrlPr>
                        </m:funcPr>
                        <m:fName>
                          <m:limLow>
                            <m:limLowPr>
                              <m:ctrlPr>
                                <a:rPr lang="en-IE" sz="2800" b="1" i="1" smtClean="0">
                                  <a:solidFill>
                                    <a:srgbClr val="990033"/>
                                  </a:solidFill>
                                  <a:latin typeface="Cambria Math"/>
                                </a:rPr>
                              </m:ctrlPr>
                            </m:limLowPr>
                            <m:e>
                              <m:r>
                                <m:rPr>
                                  <m:sty m:val="p"/>
                                </m:rPr>
                                <a:rPr lang="en-IE" sz="2800" b="0" i="0" smtClean="0">
                                  <a:solidFill>
                                    <a:srgbClr val="990033"/>
                                  </a:solidFill>
                                  <a:latin typeface="Cambria Math"/>
                                </a:rPr>
                                <m:t>lim</m:t>
                              </m:r>
                            </m:e>
                            <m:lim>
                              <m:r>
                                <a:rPr lang="en-IE" sz="2800" b="1" i="1" smtClean="0">
                                  <a:solidFill>
                                    <a:srgbClr val="990033"/>
                                  </a:solidFill>
                                  <a:latin typeface="Cambria Math"/>
                                </a:rPr>
                                <m:t>𝒉</m:t>
                              </m:r>
                              <m:r>
                                <a:rPr lang="en-IE" sz="2800" b="1" i="1" smtClean="0">
                                  <a:solidFill>
                                    <a:srgbClr val="990033"/>
                                  </a:solidFill>
                                  <a:latin typeface="Cambria Math"/>
                                  <a:ea typeface="Cambria Math"/>
                                </a:rPr>
                                <m:t>→</m:t>
                              </m:r>
                              <m:r>
                                <a:rPr lang="en-IE" sz="2800" b="1" i="1" smtClean="0">
                                  <a:solidFill>
                                    <a:srgbClr val="990033"/>
                                  </a:solidFill>
                                  <a:latin typeface="Cambria Math"/>
                                  <a:ea typeface="Cambria Math"/>
                                </a:rPr>
                                <m:t>𝟎</m:t>
                              </m:r>
                            </m:lim>
                          </m:limLow>
                        </m:fName>
                        <m:e>
                          <m:f>
                            <m:fPr>
                              <m:ctrlPr>
                                <a:rPr lang="en-IE" sz="2800" b="1" i="1">
                                  <a:solidFill>
                                    <a:srgbClr val="990033"/>
                                  </a:solidFill>
                                  <a:latin typeface="Cambria Math"/>
                                </a:rPr>
                              </m:ctrlPr>
                            </m:fPr>
                            <m:num>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a:rPr lang="en-IE" sz="2800" b="1" i="1">
                                  <a:solidFill>
                                    <a:srgbClr val="990033"/>
                                  </a:solidFill>
                                  <a:latin typeface="Cambria Math"/>
                                </a:rPr>
                                <m:t>𝒉</m:t>
                              </m:r>
                              <m:r>
                                <a:rPr lang="en-IE" sz="2800" b="1" i="1">
                                  <a:solidFill>
                                    <a:srgbClr val="990033"/>
                                  </a:solidFill>
                                  <a:latin typeface="Cambria Math"/>
                                </a:rPr>
                                <m:t>)</m:t>
                              </m:r>
                              <m:r>
                                <m:rPr>
                                  <m:nor/>
                                </m:rPr>
                                <a:rPr lang="en-IE" sz="2800" b="1" dirty="0">
                                  <a:solidFill>
                                    <a:srgbClr val="990033"/>
                                  </a:solidFill>
                                </a:rPr>
                                <m:t> </m:t>
                              </m:r>
                              <m:r>
                                <a:rPr lang="en-IE" sz="2800" b="1">
                                  <a:solidFill>
                                    <a:srgbClr val="990033"/>
                                  </a:solidFill>
                                  <a:latin typeface="Cambria Math"/>
                                </a:rPr>
                                <m:t>−</m:t>
                              </m:r>
                              <m:r>
                                <a:rPr lang="en-IE" sz="2800" b="1" i="1">
                                  <a:solidFill>
                                    <a:srgbClr val="990033"/>
                                  </a:solidFill>
                                  <a:latin typeface="Cambria Math"/>
                                </a:rPr>
                                <m:t>𝒇</m:t>
                              </m:r>
                              <m:r>
                                <a:rPr lang="en-IE" sz="2800" b="1" i="1">
                                  <a:solidFill>
                                    <a:srgbClr val="990033"/>
                                  </a:solidFill>
                                  <a:latin typeface="Cambria Math"/>
                                </a:rPr>
                                <m:t>(</m:t>
                              </m:r>
                              <m:r>
                                <a:rPr lang="en-IE" sz="2800" b="1" i="1">
                                  <a:solidFill>
                                    <a:srgbClr val="990033"/>
                                  </a:solidFill>
                                  <a:latin typeface="Cambria Math"/>
                                </a:rPr>
                                <m:t>𝒂</m:t>
                              </m:r>
                              <m:r>
                                <a:rPr lang="en-IE" sz="2800" b="1" i="1">
                                  <a:solidFill>
                                    <a:srgbClr val="990033"/>
                                  </a:solidFill>
                                  <a:latin typeface="Cambria Math"/>
                                </a:rPr>
                                <m:t>)</m:t>
                              </m:r>
                              <m:r>
                                <m:rPr>
                                  <m:nor/>
                                </m:rPr>
                                <a:rPr lang="en-IE" sz="2800" b="1" dirty="0">
                                  <a:solidFill>
                                    <a:srgbClr val="990033"/>
                                  </a:solidFill>
                                </a:rPr>
                                <m:t> </m:t>
                              </m:r>
                            </m:num>
                            <m:den>
                              <m:r>
                                <a:rPr lang="en-IE" sz="2800" b="1" i="1">
                                  <a:solidFill>
                                    <a:srgbClr val="990033"/>
                                  </a:solidFill>
                                  <a:latin typeface="Cambria Math"/>
                                </a:rPr>
                                <m:t>𝒉</m:t>
                              </m:r>
                            </m:den>
                          </m:f>
                        </m:e>
                      </m:func>
                    </m:oMath>
                  </m:oMathPara>
                </a14:m>
                <a:endParaRPr lang="en-IE" sz="2800" b="1" dirty="0">
                  <a:solidFill>
                    <a:srgbClr val="990033"/>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792218" y="908720"/>
                <a:ext cx="3559564" cy="912942"/>
              </a:xfrm>
              <a:prstGeom prst="rect">
                <a:avLst/>
              </a:prstGeom>
              <a:blipFill rotWithShape="1">
                <a:blip r:embed="rId2"/>
                <a:stretch>
                  <a:fillRect/>
                </a:stretch>
              </a:blipFill>
              <a:ln>
                <a:solidFill>
                  <a:srgbClr val="990033"/>
                </a:solidFill>
              </a:ln>
            </p:spPr>
            <p:txBody>
              <a:bodyPr/>
              <a:lstStyle/>
              <a:p>
                <a:r>
                  <a:rPr lang="en-IE">
                    <a:noFill/>
                  </a:rPr>
                  <a:t> </a:t>
                </a:r>
              </a:p>
            </p:txBody>
          </p:sp>
        </mc:Fallback>
      </mc:AlternateContent>
      <p:sp>
        <p:nvSpPr>
          <p:cNvPr id="5" name="Rectangle 4"/>
          <p:cNvSpPr/>
          <p:nvPr/>
        </p:nvSpPr>
        <p:spPr>
          <a:xfrm>
            <a:off x="1097848" y="2276872"/>
            <a:ext cx="6948304" cy="2062103"/>
          </a:xfrm>
          <a:prstGeom prst="rect">
            <a:avLst/>
          </a:prstGeom>
        </p:spPr>
        <p:txBody>
          <a:bodyPr wrap="square">
            <a:spAutoFit/>
          </a:bodyPr>
          <a:lstStyle/>
          <a:p>
            <a:pPr algn="ctr"/>
            <a:r>
              <a:rPr lang="en-IE" sz="3200" b="1" dirty="0" smtClean="0">
                <a:solidFill>
                  <a:srgbClr val="990033"/>
                </a:solidFill>
              </a:rPr>
              <a:t>Calculus </a:t>
            </a:r>
            <a:r>
              <a:rPr lang="en-IE" sz="3200" b="1" dirty="0">
                <a:solidFill>
                  <a:srgbClr val="990033"/>
                </a:solidFill>
              </a:rPr>
              <a:t>is the branch of mathematics that allows us to calculate </a:t>
            </a:r>
            <a:endParaRPr lang="en-IE" sz="3200" b="1" dirty="0" smtClean="0">
              <a:solidFill>
                <a:srgbClr val="990033"/>
              </a:solidFill>
            </a:endParaRPr>
          </a:p>
          <a:p>
            <a:pPr algn="ctr"/>
            <a:endParaRPr lang="en-IE" sz="3200" b="1" dirty="0" smtClean="0">
              <a:solidFill>
                <a:srgbClr val="990033"/>
              </a:solidFill>
            </a:endParaRPr>
          </a:p>
          <a:p>
            <a:pPr algn="ctr"/>
            <a:r>
              <a:rPr lang="en-IE" sz="3200" b="1" dirty="0" smtClean="0">
                <a:solidFill>
                  <a:srgbClr val="990033"/>
                </a:solidFill>
              </a:rPr>
              <a:t>instantaneous </a:t>
            </a:r>
            <a:r>
              <a:rPr lang="en-IE" sz="3200" b="1" dirty="0">
                <a:solidFill>
                  <a:srgbClr val="990033"/>
                </a:solidFill>
              </a:rPr>
              <a:t>rates of change. 	</a:t>
            </a:r>
          </a:p>
        </p:txBody>
      </p:sp>
      <p:grpSp>
        <p:nvGrpSpPr>
          <p:cNvPr id="3" name="Group 2"/>
          <p:cNvGrpSpPr/>
          <p:nvPr/>
        </p:nvGrpSpPr>
        <p:grpSpPr>
          <a:xfrm>
            <a:off x="8784000" y="490052"/>
            <a:ext cx="8280880" cy="5943600"/>
            <a:chOff x="8784000" y="490052"/>
            <a:chExt cx="8280880" cy="594360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
            <a:stretch/>
          </p:blipFill>
          <p:spPr bwMode="auto">
            <a:xfrm>
              <a:off x="9144000" y="490052"/>
              <a:ext cx="79208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891282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1</a:t>
            </a:r>
          </a:p>
        </p:txBody>
      </p:sp>
      <p:sp>
        <p:nvSpPr>
          <p:cNvPr id="3" name="Rectangle 2"/>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p:sp>
        <p:nvSpPr>
          <p:cNvPr id="6" name="Rectangle 5"/>
          <p:cNvSpPr/>
          <p:nvPr/>
        </p:nvSpPr>
        <p:spPr>
          <a:xfrm>
            <a:off x="683568" y="1052736"/>
            <a:ext cx="7488832" cy="4401205"/>
          </a:xfrm>
          <a:prstGeom prst="rect">
            <a:avLst/>
          </a:prstGeom>
        </p:spPr>
        <p:txBody>
          <a:bodyPr wrap="square">
            <a:spAutoFit/>
          </a:bodyPr>
          <a:lstStyle/>
          <a:p>
            <a:pPr marL="342900" indent="-342900">
              <a:buFont typeface="Arial" pitchFamily="34" charset="0"/>
              <a:buChar char="•"/>
            </a:pPr>
            <a:r>
              <a:rPr lang="en-IE" sz="2000" dirty="0">
                <a:solidFill>
                  <a:srgbClr val="990033"/>
                </a:solidFill>
              </a:rPr>
              <a:t>We now see the need for being able to calculate the instantaneous rate of change. We also see that we can calculate instantaneous rate of change at a given point using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This </a:t>
            </a:r>
            <a:r>
              <a:rPr lang="en-IE" sz="2000" dirty="0">
                <a:solidFill>
                  <a:srgbClr val="990033"/>
                </a:solidFill>
              </a:rPr>
              <a:t>approach may be extended to calculate a general expression which tells us the instantaneous rate of change at any point (</a:t>
            </a:r>
            <a:r>
              <a:rPr lang="en-IE" sz="2000" i="1" dirty="0">
                <a:solidFill>
                  <a:srgbClr val="990033"/>
                </a:solidFill>
              </a:rPr>
              <a:t>x</a:t>
            </a:r>
            <a:r>
              <a:rPr lang="en-IE" sz="2000" dirty="0">
                <a:solidFill>
                  <a:srgbClr val="990033"/>
                </a:solidFill>
              </a:rPr>
              <a:t>) along the function.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Proceed </a:t>
            </a:r>
            <a:r>
              <a:rPr lang="en-IE" sz="2000" dirty="0">
                <a:solidFill>
                  <a:srgbClr val="990033"/>
                </a:solidFill>
              </a:rPr>
              <a:t>to apply the limit </a:t>
            </a:r>
            <a:r>
              <a:rPr lang="en-IE" sz="2000" dirty="0" smtClean="0">
                <a:solidFill>
                  <a:srgbClr val="990033"/>
                </a:solidFill>
              </a:rPr>
              <a:t>                                          to </a:t>
            </a:r>
            <a:r>
              <a:rPr lang="en-IE" sz="2000" dirty="0">
                <a:solidFill>
                  <a:srgbClr val="990033"/>
                </a:solidFill>
              </a:rPr>
              <a:t>calculate derivative functions of linear functions and quadratic functions (Differentiation by First Principles - H.L. only </a:t>
            </a:r>
            <a:r>
              <a:rPr lang="en-IE" sz="2000" dirty="0" smtClean="0">
                <a:solidFill>
                  <a:srgbClr val="990033"/>
                </a:solidFill>
              </a:rPr>
              <a:t>)</a:t>
            </a:r>
            <a:r>
              <a:rPr lang="en-IE" sz="2000" dirty="0">
                <a:solidFill>
                  <a:srgbClr val="990033"/>
                </a:solidFill>
              </a:rPr>
              <a:t>	</a:t>
            </a:r>
          </a:p>
        </p:txBody>
      </p:sp>
      <mc:AlternateContent xmlns:mc="http://schemas.openxmlformats.org/markup-compatibility/2006" xmlns:a14="http://schemas.microsoft.com/office/drawing/2010/main">
        <mc:Choice Requires="a14">
          <p:sp>
            <p:nvSpPr>
              <p:cNvPr id="8" name="Rectangle 7"/>
              <p:cNvSpPr/>
              <p:nvPr/>
            </p:nvSpPr>
            <p:spPr>
              <a:xfrm>
                <a:off x="3483593" y="2109293"/>
                <a:ext cx="2176814" cy="629852"/>
              </a:xfrm>
              <a:prstGeom prst="rect">
                <a:avLst/>
              </a:prstGeom>
              <a:ln>
                <a:solidFill>
                  <a:srgbClr val="990033"/>
                </a:solidFill>
              </a:ln>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IE" i="1" smtClean="0">
                              <a:solidFill>
                                <a:srgbClr val="990033"/>
                              </a:solidFill>
                              <a:latin typeface="Cambria Math"/>
                            </a:rPr>
                          </m:ctrlPr>
                        </m:limLowPr>
                        <m:e>
                          <m:r>
                            <m:rPr>
                              <m:sty m:val="p"/>
                            </m:rPr>
                            <a:rPr lang="en-IE">
                              <a:solidFill>
                                <a:srgbClr val="990033"/>
                              </a:solidFill>
                              <a:latin typeface="Cambria Math"/>
                            </a:rPr>
                            <m:t>lim</m:t>
                          </m:r>
                        </m:e>
                        <m:lim>
                          <m:r>
                            <a:rPr lang="en-IE" i="1">
                              <a:solidFill>
                                <a:srgbClr val="990033"/>
                              </a:solidFill>
                              <a:latin typeface="Cambria Math"/>
                            </a:rPr>
                            <m:t>h</m:t>
                          </m:r>
                          <m:r>
                            <a:rPr lang="en-IE">
                              <a:solidFill>
                                <a:srgbClr val="990033"/>
                              </a:solidFill>
                              <a:latin typeface="Cambria Math"/>
                            </a:rPr>
                            <m:t>→0</m:t>
                          </m:r>
                        </m:lim>
                      </m:limLow>
                      <m:f>
                        <m:fPr>
                          <m:ctrlPr>
                            <a:rPr lang="en-IE" i="1">
                              <a:solidFill>
                                <a:srgbClr val="990033"/>
                              </a:solidFill>
                              <a:latin typeface="Cambria Math"/>
                            </a:rPr>
                          </m:ctrlPr>
                        </m:fPr>
                        <m:num>
                          <m:d>
                            <m:dPr>
                              <m:begChr m:val=""/>
                              <m:ctrlPr>
                                <a:rPr lang="en-IE" i="1">
                                  <a:solidFill>
                                    <a:srgbClr val="990033"/>
                                  </a:solidFill>
                                  <a:latin typeface="Cambria Math"/>
                                </a:rPr>
                              </m:ctrlPr>
                            </m:dPr>
                            <m:e>
                              <m:r>
                                <a:rPr lang="en-IE" i="1">
                                  <a:solidFill>
                                    <a:srgbClr val="990033"/>
                                  </a:solidFill>
                                  <a:latin typeface="Cambria Math"/>
                                </a:rPr>
                                <m:t>𝑓</m:t>
                              </m:r>
                              <m:r>
                                <a:rPr lang="en-IE">
                                  <a:solidFill>
                                    <a:srgbClr val="990033"/>
                                  </a:solidFill>
                                  <a:latin typeface="Cambria Math"/>
                                </a:rPr>
                                <m:t>(</m:t>
                              </m:r>
                              <m:r>
                                <a:rPr lang="en-IE" i="1">
                                  <a:solidFill>
                                    <a:srgbClr val="990033"/>
                                  </a:solidFill>
                                  <a:latin typeface="Cambria Math"/>
                                </a:rPr>
                                <m:t>𝑎</m:t>
                              </m:r>
                              <m:r>
                                <a:rPr lang="en-IE">
                                  <a:solidFill>
                                    <a:srgbClr val="990033"/>
                                  </a:solidFill>
                                  <a:latin typeface="Cambria Math"/>
                                </a:rPr>
                                <m:t>+</m:t>
                              </m:r>
                              <m:r>
                                <a:rPr lang="en-IE" i="1">
                                  <a:solidFill>
                                    <a:srgbClr val="990033"/>
                                  </a:solidFill>
                                  <a:latin typeface="Cambria Math"/>
                                </a:rPr>
                                <m:t>h</m:t>
                              </m:r>
                              <m:r>
                                <a:rPr lang="en-IE">
                                  <a:solidFill>
                                    <a:srgbClr val="990033"/>
                                  </a:solidFill>
                                  <a:latin typeface="Cambria Math"/>
                                </a:rPr>
                                <m:t>)−</m:t>
                              </m:r>
                              <m:r>
                                <a:rPr lang="en-IE" i="1">
                                  <a:solidFill>
                                    <a:srgbClr val="990033"/>
                                  </a:solidFill>
                                  <a:latin typeface="Cambria Math"/>
                                </a:rPr>
                                <m:t>𝑓</m:t>
                              </m:r>
                              <m:r>
                                <a:rPr lang="en-IE">
                                  <a:solidFill>
                                    <a:srgbClr val="990033"/>
                                  </a:solidFill>
                                  <a:latin typeface="Cambria Math"/>
                                </a:rPr>
                                <m:t>(</m:t>
                              </m:r>
                              <m:r>
                                <a:rPr lang="en-IE" i="1">
                                  <a:solidFill>
                                    <a:srgbClr val="990033"/>
                                  </a:solidFill>
                                  <a:latin typeface="Cambria Math"/>
                                </a:rPr>
                                <m:t>𝑎</m:t>
                              </m:r>
                            </m:e>
                          </m:d>
                        </m:num>
                        <m:den>
                          <m:r>
                            <a:rPr lang="en-IE" i="1">
                              <a:solidFill>
                                <a:srgbClr val="990033"/>
                              </a:solidFill>
                              <a:latin typeface="Cambria Math"/>
                            </a:rPr>
                            <m:t>h</m:t>
                          </m:r>
                        </m:den>
                      </m:f>
                    </m:oMath>
                  </m:oMathPara>
                </a14:m>
                <a:endParaRPr lang="en-IE" dirty="0">
                  <a:solidFill>
                    <a:srgbClr val="990033"/>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3483593" y="2109293"/>
                <a:ext cx="2176814" cy="629852"/>
              </a:xfrm>
              <a:prstGeom prst="rect">
                <a:avLst/>
              </a:prstGeom>
              <a:blipFill rotWithShape="1">
                <a:blip r:embed="rId2"/>
                <a:stretch>
                  <a:fillRect/>
                </a:stretch>
              </a:blipFill>
              <a:ln>
                <a:solidFill>
                  <a:srgbClr val="990033"/>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974165" y="4112233"/>
                <a:ext cx="2218556"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IE" i="1" smtClean="0">
                              <a:solidFill>
                                <a:srgbClr val="990033"/>
                              </a:solidFill>
                              <a:latin typeface="Cambria Math"/>
                            </a:rPr>
                          </m:ctrlPr>
                        </m:limLowPr>
                        <m:e>
                          <m:r>
                            <m:rPr>
                              <m:sty m:val="p"/>
                            </m:rPr>
                            <a:rPr lang="en-IE">
                              <a:solidFill>
                                <a:srgbClr val="990033"/>
                              </a:solidFill>
                              <a:latin typeface="Cambria Math"/>
                            </a:rPr>
                            <m:t>lim</m:t>
                          </m:r>
                        </m:e>
                        <m:lim>
                          <m:r>
                            <a:rPr lang="en-IE" i="1">
                              <a:solidFill>
                                <a:srgbClr val="990033"/>
                              </a:solidFill>
                              <a:latin typeface="Cambria Math"/>
                            </a:rPr>
                            <m:t>h</m:t>
                          </m:r>
                          <m:r>
                            <a:rPr lang="en-IE">
                              <a:solidFill>
                                <a:srgbClr val="990033"/>
                              </a:solidFill>
                              <a:latin typeface="Cambria Math"/>
                            </a:rPr>
                            <m:t>→0</m:t>
                          </m:r>
                        </m:lim>
                      </m:limLow>
                      <m:f>
                        <m:fPr>
                          <m:ctrlPr>
                            <a:rPr lang="en-IE" i="1" smtClean="0">
                              <a:solidFill>
                                <a:srgbClr val="990033"/>
                              </a:solidFill>
                              <a:latin typeface="Cambria Math"/>
                            </a:rPr>
                          </m:ctrlPr>
                        </m:fPr>
                        <m:num>
                          <m:r>
                            <a:rPr lang="en-IE" b="0" i="1" smtClean="0">
                              <a:solidFill>
                                <a:srgbClr val="990033"/>
                              </a:solidFill>
                              <a:latin typeface="Cambria Math"/>
                            </a:rPr>
                            <m:t>𝑓</m:t>
                          </m:r>
                          <m:d>
                            <m:dPr>
                              <m:ctrlPr>
                                <a:rPr lang="en-IE" b="0" i="1" smtClean="0">
                                  <a:solidFill>
                                    <a:srgbClr val="990033"/>
                                  </a:solidFill>
                                  <a:latin typeface="Cambria Math"/>
                                </a:rPr>
                              </m:ctrlPr>
                            </m:dPr>
                            <m:e>
                              <m:r>
                                <a:rPr lang="en-IE" b="0" i="1" smtClean="0">
                                  <a:solidFill>
                                    <a:srgbClr val="990033"/>
                                  </a:solidFill>
                                  <a:latin typeface="Cambria Math"/>
                                </a:rPr>
                                <m:t>𝑥</m:t>
                              </m:r>
                              <m:r>
                                <a:rPr lang="en-IE" b="0" i="1" smtClean="0">
                                  <a:solidFill>
                                    <a:srgbClr val="990033"/>
                                  </a:solidFill>
                                  <a:latin typeface="Cambria Math"/>
                                </a:rPr>
                                <m:t>+</m:t>
                              </m:r>
                              <m:r>
                                <a:rPr lang="en-IE" b="0" i="1" smtClean="0">
                                  <a:solidFill>
                                    <a:srgbClr val="990033"/>
                                  </a:solidFill>
                                  <a:latin typeface="Cambria Math"/>
                                </a:rPr>
                                <m:t>h</m:t>
                              </m:r>
                            </m:e>
                          </m:d>
                          <m:r>
                            <a:rPr lang="en-IE" b="0" i="1" smtClean="0">
                              <a:solidFill>
                                <a:srgbClr val="990033"/>
                              </a:solidFill>
                              <a:latin typeface="Cambria Math"/>
                            </a:rPr>
                            <m:t>−</m:t>
                          </m:r>
                          <m:r>
                            <a:rPr lang="en-IE" b="0" i="1" smtClean="0">
                              <a:solidFill>
                                <a:srgbClr val="990033"/>
                              </a:solidFill>
                              <a:latin typeface="Cambria Math"/>
                            </a:rPr>
                            <m:t>𝑓</m:t>
                          </m:r>
                          <m:r>
                            <a:rPr lang="en-IE" b="0" i="1" smtClean="0">
                              <a:solidFill>
                                <a:srgbClr val="990033"/>
                              </a:solidFill>
                              <a:latin typeface="Cambria Math"/>
                            </a:rPr>
                            <m:t>(</m:t>
                          </m:r>
                          <m:r>
                            <a:rPr lang="en-IE" b="0" i="1" smtClean="0">
                              <a:solidFill>
                                <a:srgbClr val="990033"/>
                              </a:solidFill>
                              <a:latin typeface="Cambria Math"/>
                            </a:rPr>
                            <m:t>𝑥</m:t>
                          </m:r>
                          <m:r>
                            <a:rPr lang="en-IE" b="0" i="1" smtClean="0">
                              <a:solidFill>
                                <a:srgbClr val="990033"/>
                              </a:solidFill>
                              <a:latin typeface="Cambria Math"/>
                            </a:rPr>
                            <m:t>)</m:t>
                          </m:r>
                        </m:num>
                        <m:den>
                          <m:r>
                            <a:rPr lang="en-IE" b="0" i="1" smtClean="0">
                              <a:solidFill>
                                <a:srgbClr val="990033"/>
                              </a:solidFill>
                              <a:latin typeface="Cambria Math"/>
                            </a:rPr>
                            <m:t>h</m:t>
                          </m:r>
                        </m:den>
                      </m:f>
                    </m:oMath>
                  </m:oMathPara>
                </a14:m>
                <a:endParaRPr lang="en-IE" dirty="0">
                  <a:solidFill>
                    <a:srgbClr val="990033"/>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3974165" y="4112233"/>
                <a:ext cx="2218556" cy="629852"/>
              </a:xfrm>
              <a:prstGeom prst="rect">
                <a:avLst/>
              </a:prstGeom>
              <a:blipFill rotWithShape="1">
                <a:blip r:embed="rId3"/>
                <a:stretch>
                  <a:fillRect/>
                </a:stretch>
              </a:blipFill>
            </p:spPr>
            <p:txBody>
              <a:bodyPr/>
              <a:lstStyle/>
              <a:p>
                <a:r>
                  <a:rPr lang="en-IE">
                    <a:noFill/>
                  </a:rPr>
                  <a:t> </a:t>
                </a:r>
              </a:p>
            </p:txBody>
          </p:sp>
        </mc:Fallback>
      </mc:AlternateContent>
      <p:grpSp>
        <p:nvGrpSpPr>
          <p:cNvPr id="5" name="Group 4"/>
          <p:cNvGrpSpPr/>
          <p:nvPr/>
        </p:nvGrpSpPr>
        <p:grpSpPr>
          <a:xfrm>
            <a:off x="8784000" y="490053"/>
            <a:ext cx="8473365" cy="5493434"/>
            <a:chOff x="8784000" y="490053"/>
            <a:chExt cx="8473365" cy="5493434"/>
          </a:xfrm>
        </p:grpSpPr>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 t="597"/>
            <a:stretch/>
          </p:blipFill>
          <p:spPr bwMode="auto">
            <a:xfrm>
              <a:off x="9144000" y="511823"/>
              <a:ext cx="8113365" cy="547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13695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fade">
                                      <p:cBhvr>
                                        <p:cTn id="12" dur="500"/>
                                        <p:tgtEl>
                                          <p:spTgt spid="6">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0.00018 7.40741E-7 L -0.93038 7.40741E-7 " pathEditMode="relative" rAng="0" ptsTypes="AA">
                                      <p:cBhvr>
                                        <p:cTn id="20" dur="2000" fill="hold"/>
                                        <p:tgtEl>
                                          <p:spTgt spid="5"/>
                                        </p:tgtEl>
                                        <p:attrNameLst>
                                          <p:attrName>ppt_x</p:attrName>
                                          <p:attrName>ppt_y</p:attrName>
                                        </p:attrNameLst>
                                      </p:cBhvr>
                                      <p:rCtr x="-46510" y="0"/>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93038 7.40741E-7 L -0.00018 0.00347 " pathEditMode="relative" rAng="0" ptsTypes="AA">
                                      <p:cBhvr>
                                        <p:cTn id="24"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6" grpId="0" uiExpand="1" build="p"/>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1</a:t>
            </a:r>
          </a:p>
        </p:txBody>
      </p:sp>
      <p:sp>
        <p:nvSpPr>
          <p:cNvPr id="3" name="Rectangle 2"/>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p:sp>
        <p:nvSpPr>
          <p:cNvPr id="6" name="Rectangle 5"/>
          <p:cNvSpPr/>
          <p:nvPr/>
        </p:nvSpPr>
        <p:spPr>
          <a:xfrm>
            <a:off x="539552" y="1052736"/>
            <a:ext cx="8064896" cy="4093428"/>
          </a:xfrm>
          <a:prstGeom prst="rect">
            <a:avLst/>
          </a:prstGeom>
        </p:spPr>
        <p:txBody>
          <a:bodyPr wrap="square">
            <a:spAutoFit/>
          </a:bodyPr>
          <a:lstStyle/>
          <a:p>
            <a:pPr marL="342900" indent="-342900">
              <a:buFont typeface="Arial" pitchFamily="34" charset="0"/>
              <a:buChar char="•"/>
            </a:pPr>
            <a:r>
              <a:rPr lang="en-IE" sz="2000" dirty="0">
                <a:solidFill>
                  <a:srgbClr val="990033"/>
                </a:solidFill>
              </a:rPr>
              <a:t>We will now investigate how to work out the instantaneous rate of change practically – such that we can perform these calculations efficiently. This will allow us to use calculus to solve real-world problems</a:t>
            </a:r>
            <a:r>
              <a:rPr lang="en-IE" sz="2000" dirty="0" smtClean="0">
                <a:solidFill>
                  <a:srgbClr val="990033"/>
                </a:solidFill>
              </a:rPr>
              <a:t>.</a:t>
            </a:r>
          </a:p>
          <a:p>
            <a:r>
              <a:rPr lang="en-IE" sz="2000" dirty="0" smtClean="0">
                <a:solidFill>
                  <a:srgbClr val="990033"/>
                </a:solidFill>
              </a:rPr>
              <a:t> </a:t>
            </a: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a:t>
            </a:r>
            <a:r>
              <a:rPr lang="en-IE" sz="2000" dirty="0">
                <a:solidFill>
                  <a:srgbClr val="990033"/>
                </a:solidFill>
              </a:rPr>
              <a:t>will do this by looking at how the slope of various functions changes from one location to the next on a function and see if there is a pattern to this change. Identifying a pattern in the slopes would allow us to predict slope (and instantaneous rate of change) at any point.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a:t>
            </a:r>
            <a:r>
              <a:rPr lang="en-IE" sz="2000" dirty="0">
                <a:solidFill>
                  <a:srgbClr val="990033"/>
                </a:solidFill>
              </a:rPr>
              <a:t>will start by examining linear functions.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For </a:t>
            </a:r>
            <a:r>
              <a:rPr lang="en-IE" sz="2000" dirty="0">
                <a:solidFill>
                  <a:srgbClr val="990033"/>
                </a:solidFill>
              </a:rPr>
              <a:t>each graph A-D in </a:t>
            </a:r>
            <a:r>
              <a:rPr lang="en-IE" sz="2000" b="1" dirty="0">
                <a:solidFill>
                  <a:srgbClr val="990033"/>
                </a:solidFill>
              </a:rPr>
              <a:t>Section B: Student Activity 1</a:t>
            </a:r>
            <a:r>
              <a:rPr lang="en-IE" sz="2000" dirty="0">
                <a:solidFill>
                  <a:srgbClr val="990033"/>
                </a:solidFill>
              </a:rPr>
              <a:t>, can you write down their slopes at each point given in the table? 	</a:t>
            </a:r>
          </a:p>
        </p:txBody>
      </p:sp>
      <p:grpSp>
        <p:nvGrpSpPr>
          <p:cNvPr id="4" name="Group 3"/>
          <p:cNvGrpSpPr/>
          <p:nvPr/>
        </p:nvGrpSpPr>
        <p:grpSpPr>
          <a:xfrm>
            <a:off x="8784000" y="490052"/>
            <a:ext cx="8222422" cy="5324047"/>
            <a:chOff x="8784000" y="490052"/>
            <a:chExt cx="8222422" cy="5324047"/>
          </a:xfrm>
        </p:grpSpPr>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 t="365"/>
            <a:stretch/>
          </p:blipFill>
          <p:spPr bwMode="auto">
            <a:xfrm>
              <a:off x="9179858" y="490052"/>
              <a:ext cx="7826564" cy="532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9573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00018 7.40741E-7 L -0.93038 7.40741E-7 " pathEditMode="relative" rAng="0" ptsTypes="AA">
                                      <p:cBhvr>
                                        <p:cTn id="22" dur="2000" fill="hold"/>
                                        <p:tgtEl>
                                          <p:spTgt spid="4"/>
                                        </p:tgtEl>
                                        <p:attrNameLst>
                                          <p:attrName>ppt_x</p:attrName>
                                          <p:attrName>ppt_y</p:attrName>
                                        </p:attrNameLst>
                                      </p:cBhvr>
                                      <p:rCtr x="-46510"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93038 7.40741E-7 L -0.00018 0.00347 " pathEditMode="relative" rAng="0" ptsTypes="AA">
                                      <p:cBhvr>
                                        <p:cTn id="26"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1</a:t>
            </a:r>
          </a:p>
        </p:txBody>
      </p:sp>
      <p:sp>
        <p:nvSpPr>
          <p:cNvPr id="3" name="Rectangle 2"/>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p:graphicFrame>
        <p:nvGraphicFramePr>
          <p:cNvPr id="4" name="Table 3"/>
          <p:cNvGraphicFramePr>
            <a:graphicFrameLocks noGrp="1"/>
          </p:cNvGraphicFramePr>
          <p:nvPr>
            <p:extLst>
              <p:ext uri="{D42A27DB-BD31-4B8C-83A1-F6EECF244321}">
                <p14:modId xmlns:p14="http://schemas.microsoft.com/office/powerpoint/2010/main" val="1403821592"/>
              </p:ext>
            </p:extLst>
          </p:nvPr>
        </p:nvGraphicFramePr>
        <p:xfrm>
          <a:off x="1524000" y="896208"/>
          <a:ext cx="6096000" cy="4765040"/>
        </p:xfrm>
        <a:graphic>
          <a:graphicData uri="http://schemas.openxmlformats.org/drawingml/2006/table">
            <a:tbl>
              <a:tblPr firstRow="1" bandRow="1">
                <a:tableStyleId>{5940675A-B579-460E-94D1-54222C63F5DA}</a:tableStyleId>
              </a:tblPr>
              <a:tblGrid>
                <a:gridCol w="3048000"/>
                <a:gridCol w="3048000"/>
              </a:tblGrid>
              <a:tr h="370840">
                <a:tc>
                  <a:txBody>
                    <a:bodyPr/>
                    <a:lstStyle/>
                    <a:p>
                      <a:r>
                        <a:rPr lang="en-IE" dirty="0" smtClean="0">
                          <a:solidFill>
                            <a:srgbClr val="990033"/>
                          </a:solidFill>
                        </a:rPr>
                        <a:t>A</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B</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C</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D</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96752"/>
            <a:ext cx="2612881" cy="187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994" y="1213328"/>
            <a:ext cx="2610651" cy="187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3564992"/>
            <a:ext cx="2610651" cy="187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994" y="3564992"/>
            <a:ext cx="2610651" cy="187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107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1</a:t>
            </a:r>
          </a:p>
        </p:txBody>
      </p:sp>
      <p:sp>
        <p:nvSpPr>
          <p:cNvPr id="3" name="Rectangle 2"/>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p:graphicFrame>
        <p:nvGraphicFramePr>
          <p:cNvPr id="4" name="Table 3"/>
          <p:cNvGraphicFramePr>
            <a:graphicFrameLocks noGrp="1"/>
          </p:cNvGraphicFramePr>
          <p:nvPr>
            <p:extLst>
              <p:ext uri="{D42A27DB-BD31-4B8C-83A1-F6EECF244321}">
                <p14:modId xmlns:p14="http://schemas.microsoft.com/office/powerpoint/2010/main" val="2523540062"/>
              </p:ext>
            </p:extLst>
          </p:nvPr>
        </p:nvGraphicFramePr>
        <p:xfrm>
          <a:off x="303664" y="948790"/>
          <a:ext cx="8534236" cy="1925320"/>
        </p:xfrm>
        <a:graphic>
          <a:graphicData uri="http://schemas.openxmlformats.org/drawingml/2006/table">
            <a:tbl>
              <a:tblPr firstRow="1" bandRow="1">
                <a:tableStyleId>{5940675A-B579-460E-94D1-54222C63F5DA}</a:tableStyleId>
              </a:tblPr>
              <a:tblGrid>
                <a:gridCol w="2133559"/>
                <a:gridCol w="2133559"/>
                <a:gridCol w="2133559"/>
                <a:gridCol w="2133559"/>
              </a:tblGrid>
              <a:tr h="370840">
                <a:tc>
                  <a:txBody>
                    <a:bodyPr/>
                    <a:lstStyle/>
                    <a:p>
                      <a:r>
                        <a:rPr lang="en-IE" dirty="0" smtClean="0">
                          <a:solidFill>
                            <a:srgbClr val="990033"/>
                          </a:solidFill>
                        </a:rPr>
                        <a:t>A</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IE" dirty="0" smtClean="0">
                          <a:solidFill>
                            <a:srgbClr val="990033"/>
                          </a:solidFill>
                        </a:rPr>
                        <a:t>B</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IE" dirty="0" smtClean="0">
                          <a:solidFill>
                            <a:srgbClr val="990033"/>
                          </a:solidFill>
                        </a:rPr>
                        <a:t>C</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IE" dirty="0" smtClean="0">
                          <a:solidFill>
                            <a:srgbClr val="990033"/>
                          </a:solidFill>
                        </a:rPr>
                        <a:t>D</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370840">
                <a:tc>
                  <a:txBody>
                    <a:bodyPr/>
                    <a:lstStyle/>
                    <a:p>
                      <a:endParaRPr lang="en-IE"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sz="2400"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p:pic>
        <p:nvPicPr>
          <p:cNvPr id="1433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48" y="1268760"/>
            <a:ext cx="1980000" cy="151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727" y="1268760"/>
            <a:ext cx="1980000" cy="151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310" y="1268760"/>
            <a:ext cx="1980000" cy="151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0512" y="1268760"/>
            <a:ext cx="1980000" cy="1512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724" y="3284984"/>
            <a:ext cx="6897171" cy="20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265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1</a:t>
            </a:r>
          </a:p>
        </p:txBody>
      </p:sp>
      <p:sp>
        <p:nvSpPr>
          <p:cNvPr id="3" name="Rectangle 2"/>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mc:AlternateContent xmlns:mc="http://schemas.openxmlformats.org/markup-compatibility/2006" xmlns:a14="http://schemas.microsoft.com/office/drawing/2010/main">
        <mc:Choice Requires="a14">
          <p:sp>
            <p:nvSpPr>
              <p:cNvPr id="6" name="Rectangle 5"/>
              <p:cNvSpPr/>
              <p:nvPr/>
            </p:nvSpPr>
            <p:spPr>
              <a:xfrm>
                <a:off x="467544" y="1151453"/>
                <a:ext cx="7920880" cy="2862322"/>
              </a:xfrm>
              <a:prstGeom prst="rect">
                <a:avLst/>
              </a:prstGeom>
            </p:spPr>
            <p:txBody>
              <a:bodyPr wrap="square">
                <a:spAutoFit/>
              </a:bodyPr>
              <a:lstStyle/>
              <a:p>
                <a:pPr marL="342900" indent="-342900">
                  <a:buFont typeface="Arial" pitchFamily="34" charset="0"/>
                  <a:buChar char="•"/>
                </a:pPr>
                <a:r>
                  <a:rPr lang="en-IE" sz="2000" dirty="0">
                    <a:solidFill>
                      <a:srgbClr val="990033"/>
                    </a:solidFill>
                  </a:rPr>
                  <a:t>If I came up with a new function e.g. </a:t>
                </a:r>
                <a14:m>
                  <m:oMath xmlns:m="http://schemas.openxmlformats.org/officeDocument/2006/math">
                    <m:r>
                      <a:rPr lang="en-IE" sz="2000" i="1" dirty="0" smtClean="0">
                        <a:solidFill>
                          <a:srgbClr val="990033"/>
                        </a:solidFill>
                        <a:latin typeface="Cambria Math"/>
                      </a:rPr>
                      <m:t>𝑞</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)=95</m:t>
                    </m:r>
                  </m:oMath>
                </a14:m>
                <a:r>
                  <a:rPr lang="en-IE" sz="2000" dirty="0">
                    <a:solidFill>
                      <a:srgbClr val="990033"/>
                    </a:solidFill>
                  </a:rPr>
                  <a:t>, could you tell me about the slope of that function just by looking at the form of the function? </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If </a:t>
                </a:r>
                <a:r>
                  <a:rPr lang="en-IE" sz="2000" dirty="0">
                    <a:solidFill>
                      <a:srgbClr val="990033"/>
                    </a:solidFill>
                  </a:rPr>
                  <a:t>you were given any horizontal line could you explain how to find the slope at any point </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Can </a:t>
                </a:r>
                <a:r>
                  <a:rPr lang="en-IE" sz="2000" dirty="0">
                    <a:solidFill>
                      <a:srgbClr val="990033"/>
                    </a:solidFill>
                  </a:rPr>
                  <a:t>you explain why the rate of change of a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 (</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𝑐</m:t>
                    </m:r>
                    <m:r>
                      <a:rPr lang="en-IE" sz="2000" i="1" dirty="0" smtClean="0">
                        <a:solidFill>
                          <a:srgbClr val="990033"/>
                        </a:solidFill>
                        <a:latin typeface="Cambria Math"/>
                      </a:rPr>
                      <m:t> </m:t>
                    </m:r>
                  </m:oMath>
                </a14:m>
                <a:r>
                  <a:rPr lang="en-IE" sz="2000" dirty="0">
                    <a:solidFill>
                      <a:srgbClr val="990033"/>
                    </a:solidFill>
                  </a:rPr>
                  <a:t>should be zero? 	</a:t>
                </a:r>
              </a:p>
            </p:txBody>
          </p:sp>
        </mc:Choice>
        <mc:Fallback xmlns="">
          <p:sp>
            <p:nvSpPr>
              <p:cNvPr id="6" name="Rectangle 5"/>
              <p:cNvSpPr>
                <a:spLocks noRot="1" noChangeAspect="1" noMove="1" noResize="1" noEditPoints="1" noAdjustHandles="1" noChangeArrowheads="1" noChangeShapeType="1" noTextEdit="1"/>
              </p:cNvSpPr>
              <p:nvPr/>
            </p:nvSpPr>
            <p:spPr>
              <a:xfrm>
                <a:off x="467544" y="1151453"/>
                <a:ext cx="7920880" cy="2862322"/>
              </a:xfrm>
              <a:prstGeom prst="rect">
                <a:avLst/>
              </a:prstGeom>
              <a:blipFill rotWithShape="1">
                <a:blip r:embed="rId2"/>
                <a:stretch>
                  <a:fillRect l="-693" t="-1066" r="-770" b="-2985"/>
                </a:stretch>
              </a:blipFill>
            </p:spPr>
            <p:txBody>
              <a:bodyPr/>
              <a:lstStyle/>
              <a:p>
                <a:r>
                  <a:rPr lang="en-IE">
                    <a:noFill/>
                  </a:rPr>
                  <a:t> </a:t>
                </a:r>
              </a:p>
            </p:txBody>
          </p:sp>
        </mc:Fallback>
      </mc:AlternateContent>
      <p:grpSp>
        <p:nvGrpSpPr>
          <p:cNvPr id="5" name="Group 4"/>
          <p:cNvGrpSpPr/>
          <p:nvPr/>
        </p:nvGrpSpPr>
        <p:grpSpPr>
          <a:xfrm>
            <a:off x="8784000" y="490052"/>
            <a:ext cx="8137219" cy="5589807"/>
            <a:chOff x="8784000" y="490052"/>
            <a:chExt cx="8137219" cy="5589807"/>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0" t="478"/>
            <a:stretch/>
          </p:blipFill>
          <p:spPr bwMode="auto">
            <a:xfrm>
              <a:off x="9173905" y="490052"/>
              <a:ext cx="7747314" cy="558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11994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5"/>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B: Student Activity 2 </a:t>
            </a:r>
          </a:p>
        </p:txBody>
      </p:sp>
      <p:sp>
        <p:nvSpPr>
          <p:cNvPr id="3" name="Rectangle 2"/>
          <p:cNvSpPr/>
          <p:nvPr/>
        </p:nvSpPr>
        <p:spPr>
          <a:xfrm>
            <a:off x="899593" y="620688"/>
            <a:ext cx="7344815" cy="584775"/>
          </a:xfrm>
          <a:prstGeom prst="rect">
            <a:avLst/>
          </a:prstGeom>
        </p:spPr>
        <p:txBody>
          <a:bodyPr wrap="square">
            <a:spAutoFit/>
          </a:bodyPr>
          <a:lstStyle/>
          <a:p>
            <a:r>
              <a:rPr lang="en-IE" sz="3200" b="1" dirty="0" smtClean="0">
                <a:solidFill>
                  <a:srgbClr val="990033"/>
                </a:solidFill>
                <a:ea typeface="+mj-ea"/>
                <a:cs typeface="+mj-cs"/>
              </a:rPr>
              <a:t>Linear </a:t>
            </a:r>
            <a:r>
              <a:rPr lang="en-IE" sz="3200" b="1" dirty="0">
                <a:solidFill>
                  <a:srgbClr val="990033"/>
                </a:solidFill>
                <a:ea typeface="+mj-ea"/>
                <a:cs typeface="+mj-cs"/>
              </a:rPr>
              <a:t>Functions and their Slope Functions</a:t>
            </a:r>
            <a:endParaRPr lang="en-IE" sz="1400" dirty="0"/>
          </a:p>
        </p:txBody>
      </p:sp>
      <p:graphicFrame>
        <p:nvGraphicFramePr>
          <p:cNvPr id="4" name="Table 3"/>
          <p:cNvGraphicFramePr>
            <a:graphicFrameLocks noGrp="1"/>
          </p:cNvGraphicFramePr>
          <p:nvPr>
            <p:extLst>
              <p:ext uri="{D42A27DB-BD31-4B8C-83A1-F6EECF244321}">
                <p14:modId xmlns:p14="http://schemas.microsoft.com/office/powerpoint/2010/main" val="3842159251"/>
              </p:ext>
            </p:extLst>
          </p:nvPr>
        </p:nvGraphicFramePr>
        <p:xfrm>
          <a:off x="467544" y="1194726"/>
          <a:ext cx="7992888" cy="3667760"/>
        </p:xfrm>
        <a:graphic>
          <a:graphicData uri="http://schemas.openxmlformats.org/drawingml/2006/table">
            <a:tbl>
              <a:tblPr firstRow="1" bandRow="1">
                <a:tableStyleId>{5940675A-B579-460E-94D1-54222C63F5DA}</a:tableStyleId>
              </a:tblPr>
              <a:tblGrid>
                <a:gridCol w="2664296"/>
                <a:gridCol w="2664296"/>
                <a:gridCol w="2664296"/>
              </a:tblGrid>
              <a:tr h="370840">
                <a:tc>
                  <a:txBody>
                    <a:bodyPr/>
                    <a:lstStyle/>
                    <a:p>
                      <a:r>
                        <a:rPr lang="en-IE" dirty="0" smtClean="0">
                          <a:solidFill>
                            <a:srgbClr val="990033"/>
                          </a:solidFill>
                        </a:rPr>
                        <a:t>A</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B</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C</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r>
                        <a:rPr lang="en-IE" dirty="0" smtClean="0">
                          <a:solidFill>
                            <a:srgbClr val="990033"/>
                          </a:solidFill>
                        </a:rPr>
                        <a:t>D</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E</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F</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56" y="1253770"/>
            <a:ext cx="2261148"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077" y="125377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25377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56" y="3089709"/>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6077" y="3089709"/>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3089709"/>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784000" y="490052"/>
            <a:ext cx="7945848" cy="5454348"/>
            <a:chOff x="8784000" y="490052"/>
            <a:chExt cx="7945848" cy="5454348"/>
          </a:xfrm>
        </p:grpSpPr>
        <p:pic>
          <p:nvPicPr>
            <p:cNvPr id="286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45" t="412" b="-1"/>
            <a:stretch/>
          </p:blipFill>
          <p:spPr bwMode="auto">
            <a:xfrm>
              <a:off x="9154946" y="490052"/>
              <a:ext cx="7574902" cy="545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41394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B: Student Activity 2 </a:t>
            </a:r>
          </a:p>
        </p:txBody>
      </p:sp>
      <p:sp>
        <p:nvSpPr>
          <p:cNvPr id="3" name="Rectangle 2"/>
          <p:cNvSpPr/>
          <p:nvPr/>
        </p:nvSpPr>
        <p:spPr>
          <a:xfrm>
            <a:off x="899593" y="620688"/>
            <a:ext cx="7344815" cy="584775"/>
          </a:xfrm>
          <a:prstGeom prst="rect">
            <a:avLst/>
          </a:prstGeom>
        </p:spPr>
        <p:txBody>
          <a:bodyPr wrap="square">
            <a:spAutoFit/>
          </a:bodyPr>
          <a:lstStyle/>
          <a:p>
            <a:r>
              <a:rPr lang="en-IE" sz="3200" b="1" dirty="0" smtClean="0">
                <a:solidFill>
                  <a:srgbClr val="990033"/>
                </a:solidFill>
                <a:ea typeface="+mj-ea"/>
                <a:cs typeface="+mj-cs"/>
              </a:rPr>
              <a:t>Linear </a:t>
            </a:r>
            <a:r>
              <a:rPr lang="en-IE" sz="3200" b="1" dirty="0">
                <a:solidFill>
                  <a:srgbClr val="990033"/>
                </a:solidFill>
                <a:ea typeface="+mj-ea"/>
                <a:cs typeface="+mj-cs"/>
              </a:rPr>
              <a:t>Functions and their Slope Functions</a:t>
            </a:r>
            <a:endParaRPr lang="en-IE" sz="1400" dirty="0"/>
          </a:p>
        </p:txBody>
      </p:sp>
      <p:graphicFrame>
        <p:nvGraphicFramePr>
          <p:cNvPr id="4" name="Table 3"/>
          <p:cNvGraphicFramePr>
            <a:graphicFrameLocks noGrp="1"/>
          </p:cNvGraphicFramePr>
          <p:nvPr>
            <p:extLst>
              <p:ext uri="{D42A27DB-BD31-4B8C-83A1-F6EECF244321}">
                <p14:modId xmlns:p14="http://schemas.microsoft.com/office/powerpoint/2010/main" val="3037528814"/>
              </p:ext>
            </p:extLst>
          </p:nvPr>
        </p:nvGraphicFramePr>
        <p:xfrm>
          <a:off x="467544" y="1194726"/>
          <a:ext cx="7992888" cy="1833880"/>
        </p:xfrm>
        <a:graphic>
          <a:graphicData uri="http://schemas.openxmlformats.org/drawingml/2006/table">
            <a:tbl>
              <a:tblPr firstRow="1" bandRow="1">
                <a:tableStyleId>{5940675A-B579-460E-94D1-54222C63F5DA}</a:tableStyleId>
              </a:tblPr>
              <a:tblGrid>
                <a:gridCol w="2664296"/>
                <a:gridCol w="2664296"/>
                <a:gridCol w="2664296"/>
              </a:tblGrid>
              <a:tr h="370840">
                <a:tc>
                  <a:txBody>
                    <a:bodyPr/>
                    <a:lstStyle/>
                    <a:p>
                      <a:r>
                        <a:rPr lang="en-IE" dirty="0" smtClean="0">
                          <a:solidFill>
                            <a:srgbClr val="990033"/>
                          </a:solidFill>
                        </a:rPr>
                        <a:t>A</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B</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C</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56" y="1253770"/>
            <a:ext cx="2261148"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077" y="125377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25377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2110330873"/>
                  </p:ext>
                </p:extLst>
              </p:nvPr>
            </p:nvGraphicFramePr>
            <p:xfrm>
              <a:off x="540000" y="3501008"/>
              <a:ext cx="8064000" cy="1933258"/>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pPr algn="ctr"/>
                          <a:r>
                            <a:rPr lang="en-IE" sz="1800" dirty="0" smtClean="0">
                              <a:solidFill>
                                <a:srgbClr val="990033"/>
                              </a:solidFill>
                            </a:rPr>
                            <a:t>Slope (Rate of change) when </a:t>
                          </a:r>
                          <a14:m>
                            <m:oMath xmlns:m="http://schemas.openxmlformats.org/officeDocument/2006/math">
                              <m:r>
                                <a:rPr lang="en-IE" sz="1800" dirty="0" smtClean="0">
                                  <a:solidFill>
                                    <a:srgbClr val="990033"/>
                                  </a:solidFill>
                                  <a:latin typeface="Cambria Math"/>
                                </a:rPr>
                                <m:t>𝑥</m:t>
                              </m:r>
                            </m:oMath>
                          </a14:m>
                          <a:r>
                            <a:rPr lang="en-IE" sz="1800" dirty="0" smtClean="0">
                              <a:solidFill>
                                <a:srgbClr val="990033"/>
                              </a:solidFill>
                            </a:rPr>
                            <a:t> is</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𝑓</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r>
                                  <a:rPr lang="en-IE" sz="1800" b="0" i="1"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𝑓</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𝑤</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r>
                                  <a:rPr lang="en-IE" sz="1800" b="0" i="1" smtClean="0">
                                    <a:solidFill>
                                      <a:srgbClr val="990033"/>
                                    </a:solidFill>
                                    <a:latin typeface="Cambria Math"/>
                                  </a:rPr>
                                  <m:t>𝑥</m:t>
                                </m:r>
                                <m:r>
                                  <a:rPr lang="en-IE" sz="1800" b="0" i="1" smtClean="0">
                                    <a:solidFill>
                                      <a:srgbClr val="990033"/>
                                    </a:solidFill>
                                    <a:latin typeface="Cambria Math"/>
                                  </a:rPr>
                                  <m:t>+2</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𝑟</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f>
                                  <m:fPr>
                                    <m:type m:val="skw"/>
                                    <m:ctrlPr>
                                      <a:rPr lang="en-IE" sz="1800" b="0" i="1" smtClean="0">
                                        <a:solidFill>
                                          <a:srgbClr val="990033"/>
                                        </a:solidFill>
                                        <a:latin typeface="Cambria Math"/>
                                      </a:rPr>
                                    </m:ctrlPr>
                                  </m:fPr>
                                  <m:num>
                                    <m:r>
                                      <a:rPr lang="en-IE" sz="1800" b="0" i="1" smtClean="0">
                                        <a:solidFill>
                                          <a:srgbClr val="990033"/>
                                        </a:solidFill>
                                        <a:latin typeface="Cambria Math"/>
                                      </a:rPr>
                                      <m:t>3</m:t>
                                    </m:r>
                                  </m:num>
                                  <m:den>
                                    <m:r>
                                      <a:rPr lang="en-IE" sz="1800" b="0" i="1" smtClean="0">
                                        <a:solidFill>
                                          <a:srgbClr val="990033"/>
                                        </a:solidFill>
                                        <a:latin typeface="Cambria Math"/>
                                      </a:rPr>
                                      <m:t>2</m:t>
                                    </m:r>
                                  </m:den>
                                </m:f>
                                <m:r>
                                  <a:rPr lang="en-IE" sz="1800" b="0" i="1"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b="0" i="1" dirty="0" smtClean="0">
                                    <a:solidFill>
                                      <a:srgbClr val="990033"/>
                                    </a:solidFill>
                                    <a:latin typeface="Cambria Math"/>
                                  </a:rPr>
                                  <m:t>𝑟</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2110330873"/>
                  </p:ext>
                </p:extLst>
              </p:nvPr>
            </p:nvGraphicFramePr>
            <p:xfrm>
              <a:off x="540000" y="3501008"/>
              <a:ext cx="8064000" cy="1933258"/>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50227" t="-6557" r="-50076" b="-649180"/>
                          </a:stretch>
                        </a:blip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210000" r="-299698" b="-458333"/>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210000" r="-303" b="-458333"/>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304918" r="-299698" b="-350820"/>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304918" r="-303" b="-350820"/>
                          </a:stretch>
                        </a:blipFill>
                      </a:tcPr>
                    </a:tc>
                  </a:tr>
                  <a:tr h="44989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333784" r="-299698" b="-189189"/>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333784" r="-303" b="-189189"/>
                          </a:stretch>
                        </a:blipFill>
                      </a:tcPr>
                    </a:tc>
                  </a:tr>
                </a:tbl>
              </a:graphicData>
            </a:graphic>
          </p:graphicFrame>
        </mc:Fallback>
      </mc:AlternateContent>
    </p:spTree>
    <p:extLst>
      <p:ext uri="{BB962C8B-B14F-4D97-AF65-F5344CB8AC3E}">
        <p14:creationId xmlns:p14="http://schemas.microsoft.com/office/powerpoint/2010/main" val="1234893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B: Student Activity 2 </a:t>
            </a:r>
          </a:p>
        </p:txBody>
      </p:sp>
      <p:sp>
        <p:nvSpPr>
          <p:cNvPr id="3" name="Rectangle 2"/>
          <p:cNvSpPr/>
          <p:nvPr/>
        </p:nvSpPr>
        <p:spPr>
          <a:xfrm>
            <a:off x="899593" y="620688"/>
            <a:ext cx="7344815" cy="584775"/>
          </a:xfrm>
          <a:prstGeom prst="rect">
            <a:avLst/>
          </a:prstGeom>
        </p:spPr>
        <p:txBody>
          <a:bodyPr wrap="square">
            <a:spAutoFit/>
          </a:bodyPr>
          <a:lstStyle/>
          <a:p>
            <a:r>
              <a:rPr lang="en-IE" sz="3200" b="1" dirty="0" smtClean="0">
                <a:solidFill>
                  <a:srgbClr val="990033"/>
                </a:solidFill>
                <a:ea typeface="+mj-ea"/>
                <a:cs typeface="+mj-cs"/>
              </a:rPr>
              <a:t>Linear </a:t>
            </a:r>
            <a:r>
              <a:rPr lang="en-IE" sz="3200" b="1" dirty="0">
                <a:solidFill>
                  <a:srgbClr val="990033"/>
                </a:solidFill>
                <a:ea typeface="+mj-ea"/>
                <a:cs typeface="+mj-cs"/>
              </a:rPr>
              <a:t>Functions and their Slope Functions</a:t>
            </a:r>
            <a:endParaRPr lang="en-IE" sz="1400" dirty="0"/>
          </a:p>
        </p:txBody>
      </p:sp>
      <p:graphicFrame>
        <p:nvGraphicFramePr>
          <p:cNvPr id="4" name="Table 3"/>
          <p:cNvGraphicFramePr>
            <a:graphicFrameLocks noGrp="1"/>
          </p:cNvGraphicFramePr>
          <p:nvPr>
            <p:extLst>
              <p:ext uri="{D42A27DB-BD31-4B8C-83A1-F6EECF244321}">
                <p14:modId xmlns:p14="http://schemas.microsoft.com/office/powerpoint/2010/main" val="3041916531"/>
              </p:ext>
            </p:extLst>
          </p:nvPr>
        </p:nvGraphicFramePr>
        <p:xfrm>
          <a:off x="467544" y="1194726"/>
          <a:ext cx="7992888" cy="1833880"/>
        </p:xfrm>
        <a:graphic>
          <a:graphicData uri="http://schemas.openxmlformats.org/drawingml/2006/table">
            <a:tbl>
              <a:tblPr firstRow="1" bandRow="1">
                <a:tableStyleId>{5940675A-B579-460E-94D1-54222C63F5DA}</a:tableStyleId>
              </a:tblPr>
              <a:tblGrid>
                <a:gridCol w="2664296"/>
                <a:gridCol w="2664296"/>
                <a:gridCol w="2664296"/>
              </a:tblGrid>
              <a:tr h="370840">
                <a:tc>
                  <a:txBody>
                    <a:bodyPr/>
                    <a:lstStyle/>
                    <a:p>
                      <a:r>
                        <a:rPr lang="en-IE" dirty="0" smtClean="0">
                          <a:solidFill>
                            <a:srgbClr val="990033"/>
                          </a:solidFill>
                        </a:rPr>
                        <a:t>D</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E</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IE" dirty="0" smtClean="0">
                          <a:solidFill>
                            <a:srgbClr val="990033"/>
                          </a:solidFill>
                        </a:rPr>
                        <a:t>F</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p>
                      <a:endParaRPr lang="en-IE" dirty="0" smtClean="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56" y="126876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077" y="126876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268760"/>
            <a:ext cx="2266043" cy="16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023228494"/>
                  </p:ext>
                </p:extLst>
              </p:nvPr>
            </p:nvGraphicFramePr>
            <p:xfrm>
              <a:off x="540000" y="3501008"/>
              <a:ext cx="8064000" cy="2304098"/>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pPr algn="ctr"/>
                          <a:r>
                            <a:rPr lang="en-IE" sz="1800" dirty="0" smtClean="0">
                              <a:solidFill>
                                <a:srgbClr val="990033"/>
                              </a:solidFill>
                            </a:rPr>
                            <a:t>Slope (Rate of change) when </a:t>
                          </a:r>
                          <a14:m>
                            <m:oMath xmlns:m="http://schemas.openxmlformats.org/officeDocument/2006/math">
                              <m:r>
                                <a:rPr lang="en-IE" sz="1800" dirty="0" smtClean="0">
                                  <a:solidFill>
                                    <a:srgbClr val="990033"/>
                                  </a:solidFill>
                                  <a:latin typeface="Cambria Math"/>
                                </a:rPr>
                                <m:t>𝑥</m:t>
                              </m:r>
                            </m:oMath>
                          </a14:m>
                          <a:r>
                            <a:rPr lang="en-IE" sz="1800" dirty="0" smtClean="0">
                              <a:solidFill>
                                <a:srgbClr val="990033"/>
                              </a:solidFill>
                            </a:rPr>
                            <a:t> is</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𝑎</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f>
                                  <m:fPr>
                                    <m:type m:val="skw"/>
                                    <m:ctrlPr>
                                      <a:rPr lang="en-IE" sz="1800" i="1" smtClean="0">
                                        <a:solidFill>
                                          <a:srgbClr val="990033"/>
                                        </a:solidFill>
                                        <a:latin typeface="Cambria Math"/>
                                      </a:rPr>
                                    </m:ctrlPr>
                                  </m:fPr>
                                  <m:num>
                                    <m:r>
                                      <a:rPr lang="en-IE" sz="1800" smtClean="0">
                                        <a:solidFill>
                                          <a:srgbClr val="990033"/>
                                        </a:solidFill>
                                        <a:latin typeface="Cambria Math"/>
                                      </a:rPr>
                                      <m:t>3</m:t>
                                    </m:r>
                                  </m:num>
                                  <m:den>
                                    <m:r>
                                      <a:rPr lang="en-IE" sz="1800" smtClean="0">
                                        <a:solidFill>
                                          <a:srgbClr val="990033"/>
                                        </a:solidFill>
                                        <a:latin typeface="Cambria Math"/>
                                      </a:rPr>
                                      <m:t>2</m:t>
                                    </m:r>
                                  </m:den>
                                </m:f>
                                <m:r>
                                  <a:rPr lang="en-IE" sz="1800" smtClean="0">
                                    <a:solidFill>
                                      <a:srgbClr val="990033"/>
                                    </a:solidFill>
                                    <a:latin typeface="Cambria Math"/>
                                  </a:rPr>
                                  <m:t>𝑥</m:t>
                                </m:r>
                                <m:r>
                                  <a:rPr lang="en-IE" sz="1800"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𝑎</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𝑔</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r>
                                  <a:rPr lang="en-IE" sz="1800"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𝑔</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𝑝</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r>
                                  <a:rPr lang="en-IE" sz="1800" smtClean="0">
                                    <a:solidFill>
                                      <a:srgbClr val="990033"/>
                                    </a:solidFill>
                                    <a:latin typeface="Cambria Math"/>
                                  </a:rPr>
                                  <m:t>𝑥</m:t>
                                </m:r>
                                <m:r>
                                  <a:rPr lang="en-IE" sz="1800"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𝑝</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𝑛</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𝑛</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023228494"/>
                  </p:ext>
                </p:extLst>
              </p:nvPr>
            </p:nvGraphicFramePr>
            <p:xfrm>
              <a:off x="540000" y="3501008"/>
              <a:ext cx="8064000" cy="2304098"/>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50227" t="-6557" r="-50076" b="-532787"/>
                          </a:stretch>
                        </a:blip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44989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172603" r="-299698" b="-261644"/>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172603" r="-303" b="-261644"/>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326230" r="-299698" b="-213115"/>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326230" r="-303" b="-213115"/>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426230" r="-299698" b="-113115"/>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426230" r="-303" b="-113115"/>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2" t="-526230" r="-299698" b="-13115"/>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300909" t="-526230" r="-303" b="-13115"/>
                          </a:stretch>
                        </a:blipFill>
                      </a:tcPr>
                    </a:tc>
                  </a:tr>
                </a:tbl>
              </a:graphicData>
            </a:graphic>
          </p:graphicFrame>
        </mc:Fallback>
      </mc:AlternateContent>
    </p:spTree>
    <p:extLst>
      <p:ext uri="{BB962C8B-B14F-4D97-AF65-F5344CB8AC3E}">
        <p14:creationId xmlns:p14="http://schemas.microsoft.com/office/powerpoint/2010/main" val="1700447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B: Student Activity </a:t>
            </a:r>
            <a:r>
              <a:rPr lang="en-IE" dirty="0" smtClean="0"/>
              <a:t>2</a:t>
            </a:r>
            <a:endParaRPr lang="en-IE" dirty="0"/>
          </a:p>
        </p:txBody>
      </p:sp>
      <p:sp>
        <p:nvSpPr>
          <p:cNvPr id="5" name="Rectangle 4"/>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mc:AlternateContent xmlns:mc="http://schemas.openxmlformats.org/markup-compatibility/2006" xmlns:a14="http://schemas.microsoft.com/office/drawing/2010/main">
        <mc:Choice Requires="a14">
          <p:sp>
            <p:nvSpPr>
              <p:cNvPr id="4" name="Rectangle 3"/>
              <p:cNvSpPr/>
              <p:nvPr/>
            </p:nvSpPr>
            <p:spPr>
              <a:xfrm>
                <a:off x="323528" y="5013176"/>
                <a:ext cx="8820472" cy="1477328"/>
              </a:xfrm>
              <a:prstGeom prst="rect">
                <a:avLst/>
              </a:prstGeom>
            </p:spPr>
            <p:txBody>
              <a:bodyPr wrap="square">
                <a:spAutoFit/>
              </a:bodyPr>
              <a:lstStyle/>
              <a:p>
                <a:pPr>
                  <a:lnSpc>
                    <a:spcPct val="150000"/>
                  </a:lnSpc>
                </a:pPr>
                <a:r>
                  <a:rPr lang="en-IE" sz="2000" dirty="0">
                    <a:solidFill>
                      <a:srgbClr val="990033"/>
                    </a:solidFill>
                  </a:rPr>
                  <a:t>Complete the following: </a:t>
                </a:r>
              </a:p>
              <a:p>
                <a:pPr>
                  <a:lnSpc>
                    <a:spcPct val="150000"/>
                  </a:lnSpc>
                </a:pPr>
                <a:r>
                  <a:rPr lang="en-IE" sz="2000" dirty="0">
                    <a:solidFill>
                      <a:srgbClr val="990033"/>
                    </a:solidFill>
                  </a:rPr>
                  <a:t>The rate of change of a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 (</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err="1">
                        <a:solidFill>
                          <a:srgbClr val="990033"/>
                        </a:solidFill>
                        <a:latin typeface="Cambria Math"/>
                      </a:rPr>
                      <m:t>𝑛𝑥</m:t>
                    </m:r>
                    <m:r>
                      <a:rPr lang="en-IE" sz="2000" i="1" dirty="0">
                        <a:solidFill>
                          <a:srgbClr val="990033"/>
                        </a:solidFill>
                        <a:latin typeface="Cambria Math"/>
                      </a:rPr>
                      <m:t> </m:t>
                    </m:r>
                  </m:oMath>
                </a14:m>
                <a:r>
                  <a:rPr lang="en-IE" sz="2000" dirty="0">
                    <a:solidFill>
                      <a:srgbClr val="990033"/>
                    </a:solidFill>
                  </a:rPr>
                  <a:t>is </a:t>
                </a:r>
                <a:r>
                  <a:rPr lang="en-IE" sz="2000" dirty="0" smtClean="0">
                    <a:solidFill>
                      <a:srgbClr val="990033"/>
                    </a:solidFill>
                  </a:rPr>
                  <a:t>___________________________</a:t>
                </a:r>
                <a:endParaRPr lang="en-IE" sz="2000" dirty="0">
                  <a:solidFill>
                    <a:srgbClr val="990033"/>
                  </a:solidFill>
                </a:endParaRPr>
              </a:p>
              <a:p>
                <a:pPr>
                  <a:lnSpc>
                    <a:spcPct val="150000"/>
                  </a:lnSpc>
                </a:pPr>
                <a:r>
                  <a:rPr lang="en-IE" sz="2000" dirty="0">
                    <a:solidFill>
                      <a:srgbClr val="990033"/>
                    </a:solidFill>
                  </a:rPr>
                  <a:t>The rate of change of a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 (</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err="1">
                        <a:solidFill>
                          <a:srgbClr val="990033"/>
                        </a:solidFill>
                        <a:latin typeface="Cambria Math"/>
                      </a:rPr>
                      <m:t>𝑛𝑥</m:t>
                    </m:r>
                    <m:r>
                      <a:rPr lang="en-IE" sz="2000" i="1" dirty="0">
                        <a:solidFill>
                          <a:srgbClr val="990033"/>
                        </a:solidFill>
                        <a:latin typeface="Cambria Math"/>
                      </a:rPr>
                      <m:t> + </m:t>
                    </m:r>
                    <m:r>
                      <a:rPr lang="en-IE" sz="2000" i="1" dirty="0">
                        <a:solidFill>
                          <a:srgbClr val="990033"/>
                        </a:solidFill>
                        <a:latin typeface="Cambria Math"/>
                      </a:rPr>
                      <m:t>𝑐</m:t>
                    </m:r>
                    <m:r>
                      <a:rPr lang="en-IE" sz="2000" i="1" dirty="0">
                        <a:solidFill>
                          <a:srgbClr val="990033"/>
                        </a:solidFill>
                        <a:latin typeface="Cambria Math"/>
                      </a:rPr>
                      <m:t> </m:t>
                    </m:r>
                  </m:oMath>
                </a14:m>
                <a:r>
                  <a:rPr lang="en-IE" sz="2000" dirty="0" smtClean="0">
                    <a:solidFill>
                      <a:srgbClr val="990033"/>
                    </a:solidFill>
                  </a:rPr>
                  <a:t>is _______________________</a:t>
                </a:r>
                <a:endParaRPr lang="en-IE" sz="2000" dirty="0">
                  <a:solidFill>
                    <a:srgbClr val="990033"/>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23528" y="5013176"/>
                <a:ext cx="8820472" cy="1477328"/>
              </a:xfrm>
              <a:prstGeom prst="rect">
                <a:avLst/>
              </a:prstGeom>
              <a:blipFill rotWithShape="1">
                <a:blip r:embed="rId2"/>
                <a:stretch>
                  <a:fillRect l="-691" b="-288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749671741"/>
                  </p:ext>
                </p:extLst>
              </p:nvPr>
            </p:nvGraphicFramePr>
            <p:xfrm>
              <a:off x="540000" y="908720"/>
              <a:ext cx="8064000" cy="4237356"/>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pPr algn="ctr"/>
                          <a:r>
                            <a:rPr lang="en-IE" sz="1800" dirty="0" smtClean="0">
                              <a:solidFill>
                                <a:srgbClr val="990033"/>
                              </a:solidFill>
                            </a:rPr>
                            <a:t>Slope (Rate of change) when </a:t>
                          </a:r>
                          <a14:m>
                            <m:oMath xmlns:m="http://schemas.openxmlformats.org/officeDocument/2006/math">
                              <m:r>
                                <a:rPr lang="en-IE" sz="1800" dirty="0" smtClean="0">
                                  <a:solidFill>
                                    <a:srgbClr val="990033"/>
                                  </a:solidFill>
                                  <a:latin typeface="Cambria Math"/>
                                </a:rPr>
                                <m:t>𝑥</m:t>
                              </m:r>
                            </m:oMath>
                          </a14:m>
                          <a:r>
                            <a:rPr lang="en-IE" sz="1800" dirty="0" smtClean="0">
                              <a:solidFill>
                                <a:srgbClr val="990033"/>
                              </a:solidFill>
                            </a:rPr>
                            <a:t> is</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𝑓</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r>
                                  <a:rPr lang="en-IE" sz="1800" b="0" i="1"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𝑓</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𝑤</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r>
                                  <a:rPr lang="en-IE" sz="1800" b="0" i="1" smtClean="0">
                                    <a:solidFill>
                                      <a:srgbClr val="990033"/>
                                    </a:solidFill>
                                    <a:latin typeface="Cambria Math"/>
                                  </a:rPr>
                                  <m:t>𝑥</m:t>
                                </m:r>
                                <m:r>
                                  <a:rPr lang="en-IE" sz="1800" b="0" i="1" smtClean="0">
                                    <a:solidFill>
                                      <a:srgbClr val="990033"/>
                                    </a:solidFill>
                                    <a:latin typeface="Cambria Math"/>
                                  </a:rPr>
                                  <m:t>+2</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𝑟</m:t>
                                </m:r>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f>
                                  <m:fPr>
                                    <m:type m:val="skw"/>
                                    <m:ctrlPr>
                                      <a:rPr lang="en-IE" sz="1800" b="0" i="1" smtClean="0">
                                        <a:solidFill>
                                          <a:srgbClr val="990033"/>
                                        </a:solidFill>
                                        <a:latin typeface="Cambria Math"/>
                                      </a:rPr>
                                    </m:ctrlPr>
                                  </m:fPr>
                                  <m:num>
                                    <m:r>
                                      <a:rPr lang="en-IE" sz="1800" b="0" i="1" smtClean="0">
                                        <a:solidFill>
                                          <a:srgbClr val="990033"/>
                                        </a:solidFill>
                                        <a:latin typeface="Cambria Math"/>
                                      </a:rPr>
                                      <m:t>3</m:t>
                                    </m:r>
                                  </m:num>
                                  <m:den>
                                    <m:r>
                                      <a:rPr lang="en-IE" sz="1800" b="0" i="1" smtClean="0">
                                        <a:solidFill>
                                          <a:srgbClr val="990033"/>
                                        </a:solidFill>
                                        <a:latin typeface="Cambria Math"/>
                                      </a:rPr>
                                      <m:t>2</m:t>
                                    </m:r>
                                  </m:den>
                                </m:f>
                                <m:r>
                                  <a:rPr lang="en-IE" sz="1800" b="0" i="1"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b="0" i="1" dirty="0" smtClean="0">
                                    <a:solidFill>
                                      <a:srgbClr val="990033"/>
                                    </a:solidFill>
                                    <a:latin typeface="Cambria Math"/>
                                  </a:rPr>
                                  <m:t>𝑟</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𝑎</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f>
                                  <m:fPr>
                                    <m:type m:val="skw"/>
                                    <m:ctrlPr>
                                      <a:rPr lang="en-IE" sz="1800" i="1" smtClean="0">
                                        <a:solidFill>
                                          <a:srgbClr val="990033"/>
                                        </a:solidFill>
                                        <a:latin typeface="Cambria Math"/>
                                      </a:rPr>
                                    </m:ctrlPr>
                                  </m:fPr>
                                  <m:num>
                                    <m:r>
                                      <a:rPr lang="en-IE" sz="1800" smtClean="0">
                                        <a:solidFill>
                                          <a:srgbClr val="990033"/>
                                        </a:solidFill>
                                        <a:latin typeface="Cambria Math"/>
                                      </a:rPr>
                                      <m:t>3</m:t>
                                    </m:r>
                                  </m:num>
                                  <m:den>
                                    <m:r>
                                      <a:rPr lang="en-IE" sz="1800" smtClean="0">
                                        <a:solidFill>
                                          <a:srgbClr val="990033"/>
                                        </a:solidFill>
                                        <a:latin typeface="Cambria Math"/>
                                      </a:rPr>
                                      <m:t>2</m:t>
                                    </m:r>
                                  </m:den>
                                </m:f>
                                <m:r>
                                  <a:rPr lang="en-IE" sz="1800" smtClean="0">
                                    <a:solidFill>
                                      <a:srgbClr val="990033"/>
                                    </a:solidFill>
                                    <a:latin typeface="Cambria Math"/>
                                  </a:rPr>
                                  <m:t>𝑥</m:t>
                                </m:r>
                                <m:r>
                                  <a:rPr lang="en-IE" sz="1800"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𝑎</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𝑔</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r>
                                  <a:rPr lang="en-IE" sz="1800"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𝑔</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𝑝</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r>
                                  <a:rPr lang="en-IE" sz="1800" smtClean="0">
                                    <a:solidFill>
                                      <a:srgbClr val="990033"/>
                                    </a:solidFill>
                                    <a:latin typeface="Cambria Math"/>
                                  </a:rPr>
                                  <m:t>𝑥</m:t>
                                </m:r>
                                <m:r>
                                  <a:rPr lang="en-IE" sz="1800"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𝑝</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smtClean="0">
                                    <a:solidFill>
                                      <a:srgbClr val="990033"/>
                                    </a:solidFill>
                                    <a:latin typeface="Cambria Math"/>
                                  </a:rPr>
                                  <m:t>𝑛</m:t>
                                </m:r>
                                <m:d>
                                  <m:dPr>
                                    <m:ctrlPr>
                                      <a:rPr lang="en-IE" sz="1800" i="1" smtClean="0">
                                        <a:solidFill>
                                          <a:srgbClr val="990033"/>
                                        </a:solidFill>
                                        <a:latin typeface="Cambria Math"/>
                                      </a:rPr>
                                    </m:ctrlPr>
                                  </m:dPr>
                                  <m:e>
                                    <m:r>
                                      <a:rPr lang="en-IE" sz="1800" smtClean="0">
                                        <a:solidFill>
                                          <a:srgbClr val="990033"/>
                                        </a:solidFill>
                                        <a:latin typeface="Cambria Math"/>
                                      </a:rPr>
                                      <m:t>𝑥</m:t>
                                    </m:r>
                                  </m:e>
                                </m:d>
                                <m:r>
                                  <a:rPr lang="en-IE" sz="180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a:rPr lang="en-IE" sz="1800" i="1" dirty="0" smtClean="0">
                                    <a:solidFill>
                                      <a:srgbClr val="990033"/>
                                    </a:solidFill>
                                    <a:latin typeface="Cambria Math"/>
                                  </a:rPr>
                                  <m:t>𝑛</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dirty="0" smtClean="0">
                                    <a:solidFill>
                                      <a:srgbClr val="990033"/>
                                    </a:solidFill>
                                    <a:latin typeface="Cambria Math"/>
                                  </a:rPr>
                                  <m:t>𝑓</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r>
                                  <a:rPr lang="en-IE" sz="1800" i="1" dirty="0" err="1" smtClean="0">
                                    <a:solidFill>
                                      <a:srgbClr val="990033"/>
                                    </a:solidFill>
                                    <a:latin typeface="Cambria Math"/>
                                  </a:rPr>
                                  <m:t>𝑛𝑥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𝑓</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dirty="0" smtClean="0">
                                    <a:solidFill>
                                      <a:srgbClr val="990033"/>
                                    </a:solidFill>
                                    <a:latin typeface="Cambria Math"/>
                                  </a:rPr>
                                  <m:t>𝑓</m:t>
                                </m:r>
                                <m:r>
                                  <a:rPr lang="en-IE" sz="1800" i="1" dirty="0" smtClean="0">
                                    <a:solidFill>
                                      <a:srgbClr val="990033"/>
                                    </a:solidFill>
                                    <a:latin typeface="Cambria Math"/>
                                  </a:rPr>
                                  <m:t>(</m:t>
                                </m:r>
                                <m:r>
                                  <a:rPr lang="en-IE" sz="1800" i="1" dirty="0" smtClean="0">
                                    <a:solidFill>
                                      <a:srgbClr val="990033"/>
                                    </a:solidFill>
                                    <a:latin typeface="Cambria Math"/>
                                  </a:rPr>
                                  <m:t>𝑥</m:t>
                                </m:r>
                                <m:r>
                                  <a:rPr lang="en-IE" sz="1800" i="1" dirty="0" smtClean="0">
                                    <a:solidFill>
                                      <a:srgbClr val="990033"/>
                                    </a:solidFill>
                                    <a:latin typeface="Cambria Math"/>
                                  </a:rPr>
                                  <m:t>)=</m:t>
                                </m:r>
                                <m:r>
                                  <a:rPr lang="en-IE" sz="1800" i="1" dirty="0" err="1" smtClean="0">
                                    <a:solidFill>
                                      <a:srgbClr val="990033"/>
                                    </a:solidFill>
                                    <a:latin typeface="Cambria Math"/>
                                  </a:rPr>
                                  <m:t>𝑛𝑥</m:t>
                                </m:r>
                                <m:r>
                                  <a:rPr lang="en-IE" sz="1800" i="1" dirty="0" err="1" smtClean="0">
                                    <a:solidFill>
                                      <a:srgbClr val="990033"/>
                                    </a:solidFill>
                                    <a:latin typeface="Cambria Math"/>
                                  </a:rPr>
                                  <m:t>+</m:t>
                                </m:r>
                                <m:r>
                                  <a:rPr lang="en-IE" sz="1800" i="1" dirty="0" err="1" smtClean="0">
                                    <a:solidFill>
                                      <a:srgbClr val="990033"/>
                                    </a:solidFill>
                                    <a:latin typeface="Cambria Math"/>
                                  </a:rPr>
                                  <m:t>𝑐</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IE" sz="1800" b="0" i="1" smtClean="0">
                                        <a:solidFill>
                                          <a:srgbClr val="990033"/>
                                        </a:solidFill>
                                        <a:latin typeface="Cambria Math"/>
                                      </a:rPr>
                                    </m:ctrlPr>
                                  </m:sSupPr>
                                  <m:e>
                                    <m:r>
                                      <a:rPr lang="en-IE" sz="1800" b="0" i="1" smtClean="0">
                                        <a:solidFill>
                                          <a:srgbClr val="990033"/>
                                        </a:solidFill>
                                        <a:latin typeface="Cambria Math"/>
                                      </a:rPr>
                                      <m:t>𝑓</m:t>
                                    </m:r>
                                  </m:e>
                                  <m:sup>
                                    <m:r>
                                      <a:rPr lang="en-IE" sz="1800" b="0" i="1" smtClean="0">
                                        <a:solidFill>
                                          <a:srgbClr val="990033"/>
                                        </a:solidFill>
                                        <a:latin typeface="Cambria Math"/>
                                      </a:rPr>
                                      <m:t>′</m:t>
                                    </m:r>
                                  </m:sup>
                                </m:sSup>
                                <m:d>
                                  <m:dPr>
                                    <m:ctrlPr>
                                      <a:rPr lang="en-IE" sz="1800" b="0" i="1" smtClean="0">
                                        <a:solidFill>
                                          <a:srgbClr val="990033"/>
                                        </a:solidFill>
                                        <a:latin typeface="Cambria Math"/>
                                      </a:rPr>
                                    </m:ctrlPr>
                                  </m:dPr>
                                  <m:e>
                                    <m:r>
                                      <a:rPr lang="en-IE" sz="1800" b="0" i="1" smtClean="0">
                                        <a:solidFill>
                                          <a:srgbClr val="990033"/>
                                        </a:solidFill>
                                        <a:latin typeface="Cambria Math"/>
                                      </a:rPr>
                                      <m:t>𝑥</m:t>
                                    </m:r>
                                  </m:e>
                                </m:d>
                                <m:r>
                                  <a:rPr lang="en-IE" sz="1800" b="0" i="1" smtClean="0">
                                    <a:solidFill>
                                      <a:srgbClr val="990033"/>
                                    </a:solidFill>
                                    <a:latin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749671741"/>
                  </p:ext>
                </p:extLst>
              </p:nvPr>
            </p:nvGraphicFramePr>
            <p:xfrm>
              <a:off x="540000" y="908720"/>
              <a:ext cx="8064000" cy="4237356"/>
            </p:xfrm>
            <a:graphic>
              <a:graphicData uri="http://schemas.openxmlformats.org/drawingml/2006/table">
                <a:tbl>
                  <a:tblPr firstRow="1" bandRow="1">
                    <a:tableStyleId>{5940675A-B579-460E-94D1-54222C63F5DA}</a:tableStyleId>
                  </a:tblPr>
                  <a:tblGrid>
                    <a:gridCol w="2016000"/>
                    <a:gridCol w="576000"/>
                    <a:gridCol w="576000"/>
                    <a:gridCol w="576000"/>
                    <a:gridCol w="576000"/>
                    <a:gridCol w="576000"/>
                    <a:gridCol w="576000"/>
                    <a:gridCol w="576000"/>
                    <a:gridCol w="2016000"/>
                  </a:tblGrid>
                  <a:tr h="37084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dirty="0" smtClean="0">
                              <a:solidFill>
                                <a:srgbClr val="990033"/>
                              </a:solidFill>
                            </a:rPr>
                            <a:t>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7">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50227" t="-8197" r="-50076" b="-1052459"/>
                          </a:stretch>
                        </a:blip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dirty="0"/>
                        </a:p>
                      </a:txBody>
                      <a:tcPr/>
                    </a:tc>
                    <a:tc rowSpan="2">
                      <a:txBody>
                        <a:bodyPr/>
                        <a:lstStyle/>
                        <a:p>
                          <a:pPr algn="ctr"/>
                          <a:r>
                            <a:rPr lang="en-IE" sz="1800" dirty="0" smtClean="0">
                              <a:solidFill>
                                <a:srgbClr val="990033"/>
                              </a:solidFill>
                            </a:rPr>
                            <a:t>Slope Function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990033"/>
                            </a:solidFill>
                          </a:endParaRPr>
                        </a:p>
                      </a:txBody>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0</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1</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2</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3</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211667" r="-299698" b="-868333"/>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211667" r="-303" b="-868333"/>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306557" r="-299698" b="-754098"/>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306557" r="-303" b="-754098"/>
                          </a:stretch>
                        </a:blipFill>
                      </a:tcPr>
                    </a:tc>
                  </a:tr>
                  <a:tr h="44989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335135" r="-299698" b="-521622"/>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335135" r="-303" b="-521622"/>
                          </a:stretch>
                        </a:blipFill>
                      </a:tcPr>
                    </a:tc>
                  </a:tr>
                  <a:tr h="44989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435135" r="-299698" b="-421622"/>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435135" r="-303" b="-421622"/>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649180" r="-299698" b="-411475"/>
                          </a:stretch>
                        </a:blipFill>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649180" r="-303" b="-411475"/>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749180" r="-299698" b="-311475"/>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749180" r="-303" b="-311475"/>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863333" r="-299698" b="-216667"/>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863333" r="-303" b="-216667"/>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947541" r="-299698" b="-113115"/>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947541" r="-303" b="-113115"/>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2" t="-1047541" r="-299698" b="-13115"/>
                          </a:stretch>
                        </a:blipFill>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909" t="-1047541" r="-303" b="-13115"/>
                          </a:stretch>
                        </a:blipFill>
                      </a:tcPr>
                    </a:tc>
                  </a:tr>
                </a:tbl>
              </a:graphicData>
            </a:graphic>
          </p:graphicFrame>
        </mc:Fallback>
      </mc:AlternateContent>
    </p:spTree>
    <p:extLst>
      <p:ext uri="{BB962C8B-B14F-4D97-AF65-F5344CB8AC3E}">
        <p14:creationId xmlns:p14="http://schemas.microsoft.com/office/powerpoint/2010/main" val="885079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5000"/>
              </a:lnSpc>
              <a:spcAft>
                <a:spcPts val="1000"/>
              </a:spcAft>
            </a:pPr>
            <a:r>
              <a:rPr lang="en-IE" dirty="0" smtClean="0">
                <a:effectLst/>
              </a:rPr>
              <a:t>Section A – Rates of Change</a:t>
            </a:r>
            <a:endParaRPr lang="en-IE" dirty="0">
              <a:ea typeface="Calibri"/>
              <a:cs typeface="Times New Roman"/>
            </a:endParaRPr>
          </a:p>
        </p:txBody>
      </p:sp>
      <p:sp>
        <p:nvSpPr>
          <p:cNvPr id="4" name="Rectangle 3"/>
          <p:cNvSpPr/>
          <p:nvPr/>
        </p:nvSpPr>
        <p:spPr>
          <a:xfrm>
            <a:off x="323528" y="1628800"/>
            <a:ext cx="8568000" cy="1631216"/>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A woman drives </a:t>
            </a:r>
            <a:r>
              <a:rPr lang="en-IE" sz="2000" dirty="0">
                <a:solidFill>
                  <a:srgbClr val="990033"/>
                </a:solidFill>
              </a:rPr>
              <a:t>along a 40km </a:t>
            </a:r>
            <a:r>
              <a:rPr lang="en-IE" sz="2000" dirty="0" smtClean="0">
                <a:solidFill>
                  <a:srgbClr val="990033"/>
                </a:solidFill>
              </a:rPr>
              <a:t>straight stretch </a:t>
            </a:r>
            <a:r>
              <a:rPr lang="en-IE" sz="2000" dirty="0">
                <a:solidFill>
                  <a:srgbClr val="990033"/>
                </a:solidFill>
              </a:rPr>
              <a:t>of motorway </a:t>
            </a:r>
            <a:r>
              <a:rPr lang="en-IE" sz="2000" dirty="0" smtClean="0">
                <a:solidFill>
                  <a:srgbClr val="990033"/>
                </a:solidFill>
              </a:rPr>
              <a:t>in America </a:t>
            </a:r>
            <a:r>
              <a:rPr lang="en-IE" sz="2000" dirty="0">
                <a:solidFill>
                  <a:srgbClr val="990033"/>
                </a:solidFill>
              </a:rPr>
              <a:t>as part of </a:t>
            </a:r>
            <a:r>
              <a:rPr lang="en-IE" sz="2000" dirty="0" smtClean="0">
                <a:solidFill>
                  <a:srgbClr val="990033"/>
                </a:solidFill>
              </a:rPr>
              <a:t>her journey </a:t>
            </a:r>
            <a:r>
              <a:rPr lang="en-IE" sz="2000" dirty="0">
                <a:solidFill>
                  <a:srgbClr val="990033"/>
                </a:solidFill>
              </a:rPr>
              <a:t>along route 66. </a:t>
            </a:r>
            <a:r>
              <a:rPr lang="en-IE" sz="2000" dirty="0" smtClean="0">
                <a:solidFill>
                  <a:srgbClr val="990033"/>
                </a:solidFill>
              </a:rPr>
              <a:t>She puts </a:t>
            </a:r>
            <a:r>
              <a:rPr lang="en-IE" sz="2000" dirty="0">
                <a:solidFill>
                  <a:srgbClr val="990033"/>
                </a:solidFill>
              </a:rPr>
              <a:t>on her cruise control </a:t>
            </a:r>
            <a:r>
              <a:rPr lang="en-IE" sz="2000" dirty="0" smtClean="0">
                <a:solidFill>
                  <a:srgbClr val="990033"/>
                </a:solidFill>
              </a:rPr>
              <a:t>to drive </a:t>
            </a:r>
            <a:r>
              <a:rPr lang="en-IE" sz="2000" dirty="0">
                <a:solidFill>
                  <a:srgbClr val="990033"/>
                </a:solidFill>
              </a:rPr>
              <a:t>this section at </a:t>
            </a:r>
            <a:r>
              <a:rPr lang="en-IE" sz="2000" dirty="0" smtClean="0">
                <a:solidFill>
                  <a:srgbClr val="990033"/>
                </a:solidFill>
              </a:rPr>
              <a:t>a constant </a:t>
            </a:r>
            <a:r>
              <a:rPr lang="en-IE" sz="2000" dirty="0">
                <a:solidFill>
                  <a:srgbClr val="990033"/>
                </a:solidFill>
              </a:rPr>
              <a:t>speed. It takes </a:t>
            </a:r>
            <a:r>
              <a:rPr lang="en-IE" sz="2000" dirty="0" smtClean="0">
                <a:solidFill>
                  <a:srgbClr val="990033"/>
                </a:solidFill>
              </a:rPr>
              <a:t>the woman </a:t>
            </a:r>
            <a:r>
              <a:rPr lang="en-IE" sz="2000" dirty="0">
                <a:solidFill>
                  <a:srgbClr val="990033"/>
                </a:solidFill>
              </a:rPr>
              <a:t>30 minutes to </a:t>
            </a:r>
            <a:r>
              <a:rPr lang="en-IE" sz="2000" dirty="0" smtClean="0">
                <a:solidFill>
                  <a:srgbClr val="990033"/>
                </a:solidFill>
              </a:rPr>
              <a:t>drive to </a:t>
            </a:r>
            <a:r>
              <a:rPr lang="en-IE" sz="2000" dirty="0">
                <a:solidFill>
                  <a:srgbClr val="990033"/>
                </a:solidFill>
              </a:rPr>
              <a:t>the end of this stretch </a:t>
            </a:r>
            <a:r>
              <a:rPr lang="en-IE" sz="2000" dirty="0" smtClean="0">
                <a:solidFill>
                  <a:srgbClr val="990033"/>
                </a:solidFill>
              </a:rPr>
              <a:t>of motorway</a:t>
            </a:r>
            <a:r>
              <a:rPr lang="en-IE" sz="2000" dirty="0">
                <a:solidFill>
                  <a:srgbClr val="990033"/>
                </a:solidFill>
              </a:rPr>
              <a:t>. At what speed </a:t>
            </a:r>
            <a:r>
              <a:rPr lang="en-IE" sz="2000" dirty="0" smtClean="0">
                <a:solidFill>
                  <a:srgbClr val="990033"/>
                </a:solidFill>
              </a:rPr>
              <a:t>did she </a:t>
            </a:r>
            <a:r>
              <a:rPr lang="en-IE" sz="2000" dirty="0">
                <a:solidFill>
                  <a:srgbClr val="990033"/>
                </a:solidFill>
              </a:rPr>
              <a:t>travel along this road</a:t>
            </a:r>
            <a:r>
              <a:rPr lang="en-IE" sz="2000" dirty="0" smtClean="0">
                <a:solidFill>
                  <a:srgbClr val="990033"/>
                </a:solidFill>
              </a:rPr>
              <a:t>?</a:t>
            </a:r>
          </a:p>
          <a:p>
            <a:pPr marL="342900" indent="-342900">
              <a:buFont typeface="Arial" pitchFamily="34" charset="0"/>
              <a:buChar char="•"/>
            </a:pPr>
            <a:endParaRPr lang="en-IE" sz="2000" dirty="0">
              <a:solidFill>
                <a:srgbClr val="990033"/>
              </a:solidFill>
            </a:endParaRPr>
          </a:p>
        </p:txBody>
      </p:sp>
      <mc:AlternateContent xmlns:mc="http://schemas.openxmlformats.org/markup-compatibility/2006" xmlns:a14="http://schemas.microsoft.com/office/drawing/2010/main">
        <mc:Choice Requires="a14">
          <p:sp>
            <p:nvSpPr>
              <p:cNvPr id="5" name="TextBox 4"/>
              <p:cNvSpPr txBox="1"/>
              <p:nvPr/>
            </p:nvSpPr>
            <p:spPr>
              <a:xfrm>
                <a:off x="6345434" y="606218"/>
                <a:ext cx="2403030" cy="676917"/>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𝒔𝒑𝒆𝒆𝒅</m:t>
                      </m:r>
                      <m:r>
                        <a:rPr lang="en-IE" sz="2000" b="1" i="1" smtClean="0">
                          <a:solidFill>
                            <a:srgbClr val="990033"/>
                          </a:solidFill>
                          <a:latin typeface="Cambria Math"/>
                        </a:rPr>
                        <m:t>=</m:t>
                      </m:r>
                      <m:f>
                        <m:fPr>
                          <m:ctrlPr>
                            <a:rPr lang="en-IE" sz="2000" b="1" i="1" smtClean="0">
                              <a:solidFill>
                                <a:srgbClr val="990033"/>
                              </a:solidFill>
                              <a:latin typeface="Cambria Math"/>
                            </a:rPr>
                          </m:ctrlPr>
                        </m:fPr>
                        <m:num>
                          <m:r>
                            <a:rPr lang="en-IE" sz="2000" b="1" i="1" smtClean="0">
                              <a:solidFill>
                                <a:srgbClr val="990033"/>
                              </a:solidFill>
                              <a:latin typeface="Cambria Math"/>
                            </a:rPr>
                            <m:t>𝒅𝒊𝒔𝒕𝒂𝒏𝒄𝒆</m:t>
                          </m:r>
                        </m:num>
                        <m:den>
                          <m:r>
                            <a:rPr lang="en-IE" sz="2000" b="1" i="1" smtClean="0">
                              <a:solidFill>
                                <a:srgbClr val="990033"/>
                              </a:solidFill>
                              <a:latin typeface="Cambria Math"/>
                            </a:rPr>
                            <m:t>𝒕𝒊𝒎𝒆</m:t>
                          </m:r>
                        </m:den>
                      </m:f>
                    </m:oMath>
                  </m:oMathPara>
                </a14:m>
                <a:endParaRPr lang="en-IE" sz="2000" b="1" dirty="0">
                  <a:solidFill>
                    <a:srgbClr val="990033"/>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345434" y="606218"/>
                <a:ext cx="2403030" cy="676917"/>
              </a:xfrm>
              <a:prstGeom prst="rect">
                <a:avLst/>
              </a:prstGeom>
              <a:blipFill rotWithShape="1">
                <a:blip r:embed="rId2"/>
                <a:stretch>
                  <a:fillRect/>
                </a:stretch>
              </a:blipFill>
              <a:ln>
                <a:solidFill>
                  <a:srgbClr val="990033"/>
                </a:solidFill>
              </a:ln>
            </p:spPr>
            <p:txBody>
              <a:bodyPr/>
              <a:lstStyle/>
              <a:p>
                <a:r>
                  <a:rPr lang="en-IE">
                    <a:noFill/>
                  </a:rPr>
                  <a:t> </a:t>
                </a:r>
              </a:p>
            </p:txBody>
          </p:sp>
        </mc:Fallback>
      </mc:AlternateContent>
      <p:sp>
        <p:nvSpPr>
          <p:cNvPr id="6" name="Rectangle 5"/>
          <p:cNvSpPr/>
          <p:nvPr/>
        </p:nvSpPr>
        <p:spPr>
          <a:xfrm>
            <a:off x="395536" y="548680"/>
            <a:ext cx="6120680" cy="1015663"/>
          </a:xfrm>
          <a:prstGeom prst="rect">
            <a:avLst/>
          </a:prstGeom>
        </p:spPr>
        <p:txBody>
          <a:bodyPr wrap="square">
            <a:spAutoFit/>
          </a:bodyPr>
          <a:lstStyle/>
          <a:p>
            <a:pPr marL="285750" lvl="0" indent="-285750">
              <a:buFont typeface="Arial" pitchFamily="34" charset="0"/>
              <a:buChar char="•"/>
            </a:pPr>
            <a:r>
              <a:rPr lang="en-IE" sz="2000" dirty="0">
                <a:solidFill>
                  <a:srgbClr val="990033"/>
                </a:solidFill>
              </a:rPr>
              <a:t>Let’s give some context to the </a:t>
            </a:r>
            <a:r>
              <a:rPr lang="en-IE" sz="2000" dirty="0" err="1" smtClean="0">
                <a:solidFill>
                  <a:srgbClr val="990033"/>
                </a:solidFill>
              </a:rPr>
              <a:t>x</a:t>
            </a:r>
            <a:r>
              <a:rPr lang="en-IE" dirty="0" err="1" smtClean="0">
                <a:solidFill>
                  <a:srgbClr val="990033"/>
                </a:solidFill>
              </a:rPr>
              <a:t>s</a:t>
            </a:r>
            <a:r>
              <a:rPr lang="en-IE" sz="2000" dirty="0" smtClean="0">
                <a:solidFill>
                  <a:srgbClr val="990033"/>
                </a:solidFill>
              </a:rPr>
              <a:t> </a:t>
            </a:r>
            <a:r>
              <a:rPr lang="en-IE" sz="2000" dirty="0">
                <a:solidFill>
                  <a:srgbClr val="990033"/>
                </a:solidFill>
              </a:rPr>
              <a:t>and </a:t>
            </a:r>
            <a:r>
              <a:rPr lang="en-IE" sz="2000" dirty="0" err="1" smtClean="0">
                <a:solidFill>
                  <a:srgbClr val="990033"/>
                </a:solidFill>
              </a:rPr>
              <a:t>y</a:t>
            </a:r>
            <a:r>
              <a:rPr lang="en-IE" dirty="0" err="1" smtClean="0">
                <a:solidFill>
                  <a:srgbClr val="990033"/>
                </a:solidFill>
              </a:rPr>
              <a:t>s</a:t>
            </a:r>
            <a:r>
              <a:rPr lang="en-IE" sz="2000" dirty="0">
                <a:solidFill>
                  <a:srgbClr val="990033"/>
                </a:solidFill>
              </a:rPr>
              <a:t>. Can anyone remember what the formula for speed is in terms of distance and time?</a:t>
            </a:r>
          </a:p>
        </p:txBody>
      </p:sp>
      <p:sp>
        <p:nvSpPr>
          <p:cNvPr id="8" name="Rectangle 7"/>
          <p:cNvSpPr/>
          <p:nvPr/>
        </p:nvSpPr>
        <p:spPr>
          <a:xfrm>
            <a:off x="323528" y="2996952"/>
            <a:ext cx="3321949" cy="3477875"/>
          </a:xfrm>
          <a:prstGeom prst="rect">
            <a:avLst/>
          </a:prstGeom>
        </p:spPr>
        <p:txBody>
          <a:bodyPr wrap="square">
            <a:spAutoFit/>
          </a:bodyPr>
          <a:lstStyle/>
          <a:p>
            <a:pPr marL="342900" lvl="0" indent="-342900">
              <a:buFont typeface="Arial" pitchFamily="34" charset="0"/>
              <a:buChar char="•"/>
            </a:pPr>
            <a:r>
              <a:rPr lang="en-IE" sz="2000" dirty="0">
                <a:solidFill>
                  <a:srgbClr val="990033"/>
                </a:solidFill>
              </a:rPr>
              <a:t>Let’s represent this journey on a graph. Which variable is dependent? Distance or time</a:t>
            </a:r>
            <a:r>
              <a:rPr lang="en-IE" sz="2000" dirty="0" smtClean="0">
                <a:solidFill>
                  <a:srgbClr val="990033"/>
                </a:solidFill>
              </a:rPr>
              <a:t>?</a:t>
            </a:r>
          </a:p>
          <a:p>
            <a:pPr marL="342900" lvl="0" indent="-342900">
              <a:buFont typeface="Arial" pitchFamily="34" charset="0"/>
              <a:buChar char="•"/>
            </a:pPr>
            <a:endParaRPr lang="en-IE" sz="2000" dirty="0">
              <a:solidFill>
                <a:srgbClr val="990033"/>
              </a:solidFill>
            </a:endParaRPr>
          </a:p>
          <a:p>
            <a:pPr marL="342900" lvl="0" indent="-342900">
              <a:buFont typeface="Arial" pitchFamily="34" charset="0"/>
              <a:buChar char="•"/>
            </a:pPr>
            <a:r>
              <a:rPr lang="en-IE" sz="2000" dirty="0">
                <a:solidFill>
                  <a:srgbClr val="990033"/>
                </a:solidFill>
              </a:rPr>
              <a:t>Which variable is independent?</a:t>
            </a:r>
          </a:p>
          <a:p>
            <a:pPr marL="342900" lvl="0" indent="-342900">
              <a:buFont typeface="Arial" pitchFamily="34" charset="0"/>
              <a:buChar char="•"/>
            </a:pPr>
            <a:endParaRPr lang="en-IE" sz="2000" dirty="0">
              <a:solidFill>
                <a:srgbClr val="990033"/>
              </a:solidFill>
            </a:endParaRPr>
          </a:p>
          <a:p>
            <a:pPr marL="342900" lvl="0" indent="-342900">
              <a:buFont typeface="Arial" pitchFamily="34" charset="0"/>
              <a:buChar char="•"/>
            </a:pPr>
            <a:r>
              <a:rPr lang="en-IE" sz="2000" dirty="0">
                <a:solidFill>
                  <a:srgbClr val="990033"/>
                </a:solidFill>
              </a:rPr>
              <a:t>Which variable do we traditionally put on the x axis?</a:t>
            </a:r>
          </a:p>
        </p:txBody>
      </p:sp>
      <p:grpSp>
        <p:nvGrpSpPr>
          <p:cNvPr id="3" name="Group 2"/>
          <p:cNvGrpSpPr/>
          <p:nvPr/>
        </p:nvGrpSpPr>
        <p:grpSpPr>
          <a:xfrm>
            <a:off x="8784000" y="490053"/>
            <a:ext cx="7986002" cy="4632826"/>
            <a:chOff x="8784000" y="490053"/>
            <a:chExt cx="7986002" cy="4632826"/>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
            <a:stretch/>
          </p:blipFill>
          <p:spPr bwMode="auto">
            <a:xfrm>
              <a:off x="9168053" y="490862"/>
              <a:ext cx="7601949" cy="463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12" name="Group 11"/>
          <p:cNvGrpSpPr/>
          <p:nvPr/>
        </p:nvGrpSpPr>
        <p:grpSpPr>
          <a:xfrm>
            <a:off x="8784000" y="514963"/>
            <a:ext cx="7635997" cy="4701041"/>
            <a:chOff x="8784000" y="514963"/>
            <a:chExt cx="7635997" cy="4701041"/>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5" t="487" r="-1" b="-1"/>
            <a:stretch/>
          </p:blipFill>
          <p:spPr bwMode="auto">
            <a:xfrm>
              <a:off x="9167150" y="514963"/>
              <a:ext cx="7252847" cy="47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pic>
        <p:nvPicPr>
          <p:cNvPr id="4102"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6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500"/>
                                        <p:tgtEl>
                                          <p:spTgt spid="41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3"/>
                                        </p:tgtEl>
                                        <p:attrNameLst>
                                          <p:attrName>style.visibility</p:attrName>
                                        </p:attrNameLst>
                                      </p:cBhvr>
                                      <p:to>
                                        <p:strVal val="visible"/>
                                      </p:to>
                                    </p:set>
                                    <p:animEffect transition="in" filter="fade">
                                      <p:cBhvr>
                                        <p:cTn id="35" dur="500"/>
                                        <p:tgtEl>
                                          <p:spTgt spid="410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fade">
                                      <p:cBhvr>
                                        <p:cTn id="40" dur="500"/>
                                        <p:tgtEl>
                                          <p:spTgt spid="41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07"/>
                                        </p:tgtEl>
                                        <p:attrNameLst>
                                          <p:attrName>style.visibility</p:attrName>
                                        </p:attrNameLst>
                                      </p:cBhvr>
                                      <p:to>
                                        <p:strVal val="visible"/>
                                      </p:to>
                                    </p:set>
                                    <p:animEffect transition="in" filter="fade">
                                      <p:cBhvr>
                                        <p:cTn id="45" dur="500"/>
                                        <p:tgtEl>
                                          <p:spTgt spid="410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wipe(down)">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0.00018 7.40741E-7 L -0.93038 7.40741E-7 " pathEditMode="relative" rAng="0" ptsTypes="AA">
                                      <p:cBhvr>
                                        <p:cTn id="55" dur="2000" fill="hold"/>
                                        <p:tgtEl>
                                          <p:spTgt spid="3"/>
                                        </p:tgtEl>
                                        <p:attrNameLst>
                                          <p:attrName>ppt_x</p:attrName>
                                          <p:attrName>ppt_y</p:attrName>
                                        </p:attrNameLst>
                                      </p:cBhvr>
                                      <p:rCtr x="-46510"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93038 7.40741E-7 L -0.00018 0.00347 " pathEditMode="relative" rAng="0" ptsTypes="AA">
                                      <p:cBhvr>
                                        <p:cTn id="59"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0.00018 7.40741E-7 L -0.93038 7.40741E-7 " pathEditMode="relative" rAng="0" ptsTypes="AA">
                                      <p:cBhvr>
                                        <p:cTn id="64" dur="2000" fill="hold"/>
                                        <p:tgtEl>
                                          <p:spTgt spid="12"/>
                                        </p:tgtEl>
                                        <p:attrNameLst>
                                          <p:attrName>ppt_x</p:attrName>
                                          <p:attrName>ppt_y</p:attrName>
                                        </p:attrNameLst>
                                      </p:cBhvr>
                                      <p:rCtr x="-46510" y="0"/>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93038 7.40741E-7 L -0.00018 0.00347 " pathEditMode="relative" rAng="0" ptsTypes="AA">
                                      <p:cBhvr>
                                        <p:cTn id="68" dur="2000" fill="hold"/>
                                        <p:tgtEl>
                                          <p:spTgt spid="12"/>
                                        </p:tgtEl>
                                        <p:attrNameLst>
                                          <p:attrName>ppt_x</p:attrName>
                                          <p:attrName>ppt_y</p:attrName>
                                        </p:attrNameLst>
                                      </p:cBhvr>
                                      <p:rCtr x="46510" y="162"/>
                                    </p:animMotion>
                                  </p:childTnLst>
                                </p:cTn>
                              </p:par>
                            </p:childTnLst>
                          </p:cTn>
                        </p:par>
                      </p:childTnLst>
                    </p:cTn>
                  </p:par>
                </p:childTnLst>
              </p:cTn>
              <p:nextCondLst>
                <p:cond evt="onClick" delay="0">
                  <p:tgtEl>
                    <p:spTgt spid="12"/>
                  </p:tgtEl>
                </p:cond>
              </p:nextCondLst>
            </p:seq>
          </p:childTnLst>
        </p:cTn>
      </p:par>
    </p:tnLst>
    <p:bldLst>
      <p:bldP spid="4" grpId="0" build="p"/>
      <p:bldP spid="5" grpId="0" animBg="1"/>
      <p:bldP spid="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B: Student Activity </a:t>
            </a:r>
            <a:r>
              <a:rPr lang="en-IE" dirty="0" smtClean="0"/>
              <a:t>2</a:t>
            </a:r>
            <a:endParaRPr lang="en-IE" dirty="0"/>
          </a:p>
        </p:txBody>
      </p:sp>
      <p:sp>
        <p:nvSpPr>
          <p:cNvPr id="5" name="Rectangle 4"/>
          <p:cNvSpPr/>
          <p:nvPr/>
        </p:nvSpPr>
        <p:spPr>
          <a:xfrm>
            <a:off x="2226646" y="548680"/>
            <a:ext cx="4690708" cy="400110"/>
          </a:xfrm>
          <a:prstGeom prst="rect">
            <a:avLst/>
          </a:prstGeom>
        </p:spPr>
        <p:txBody>
          <a:bodyPr wrap="none">
            <a:spAutoFit/>
          </a:bodyPr>
          <a:lstStyle/>
          <a:p>
            <a:r>
              <a:rPr lang="en-IE" sz="2000" b="1" dirty="0">
                <a:solidFill>
                  <a:srgbClr val="990033"/>
                </a:solidFill>
              </a:rPr>
              <a:t>Linear Functions and their Slope Functions</a:t>
            </a:r>
          </a:p>
        </p:txBody>
      </p:sp>
      <mc:AlternateContent xmlns:mc="http://schemas.openxmlformats.org/markup-compatibility/2006" xmlns:a14="http://schemas.microsoft.com/office/drawing/2010/main">
        <mc:Choice Requires="a14">
          <p:sp>
            <p:nvSpPr>
              <p:cNvPr id="3" name="Rectangle 2"/>
              <p:cNvSpPr/>
              <p:nvPr/>
            </p:nvSpPr>
            <p:spPr>
              <a:xfrm>
                <a:off x="539552" y="1052736"/>
                <a:ext cx="8244448" cy="4401205"/>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If you were presented with a straight-line graph in the domain               </a:t>
                </a:r>
                <a14:m>
                  <m:oMath xmlns:m="http://schemas.openxmlformats.org/officeDocument/2006/math">
                    <m:r>
                      <a:rPr lang="en-IE" sz="2000" i="1" dirty="0" smtClean="0">
                        <a:solidFill>
                          <a:srgbClr val="990033"/>
                        </a:solidFill>
                        <a:latin typeface="Cambria Math"/>
                      </a:rPr>
                      <m:t>−</m:t>
                    </m:r>
                    <m:r>
                      <a:rPr lang="en-IE" sz="2000" i="1" dirty="0">
                        <a:solidFill>
                          <a:srgbClr val="990033"/>
                        </a:solidFill>
                        <a:latin typeface="Cambria Math"/>
                      </a:rPr>
                      <m:t>4 &lt; </m:t>
                    </m:r>
                    <m:r>
                      <a:rPr lang="en-IE" sz="2000" i="1" dirty="0">
                        <a:solidFill>
                          <a:srgbClr val="990033"/>
                        </a:solidFill>
                        <a:latin typeface="Cambria Math"/>
                      </a:rPr>
                      <m:t>𝑥</m:t>
                    </m:r>
                    <m:r>
                      <a:rPr lang="en-IE" sz="2000" i="1" dirty="0">
                        <a:solidFill>
                          <a:srgbClr val="990033"/>
                        </a:solidFill>
                        <a:latin typeface="Cambria Math"/>
                      </a:rPr>
                      <m:t> &lt; 4 </m:t>
                    </m:r>
                  </m:oMath>
                </a14:m>
                <a:r>
                  <a:rPr lang="en-IE" sz="2000" dirty="0">
                    <a:solidFill>
                      <a:srgbClr val="990033"/>
                    </a:solidFill>
                  </a:rPr>
                  <a:t>and you were asked to determine the slope of the line when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15 </m:t>
                    </m:r>
                  </m:oMath>
                </a14:m>
                <a:r>
                  <a:rPr lang="en-IE" sz="2000" dirty="0">
                    <a:solidFill>
                      <a:srgbClr val="990033"/>
                    </a:solidFill>
                  </a:rPr>
                  <a:t>how would you do it? </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If </a:t>
                </a:r>
                <a:r>
                  <a:rPr lang="en-IE" sz="2000" dirty="0">
                    <a:solidFill>
                      <a:srgbClr val="990033"/>
                    </a:solidFill>
                  </a:rPr>
                  <a:t>you were presented with a new linear function </a:t>
                </a:r>
                <a14:m>
                  <m:oMath xmlns:m="http://schemas.openxmlformats.org/officeDocument/2006/math">
                    <m:r>
                      <a:rPr lang="en-IE" sz="2000" i="1" dirty="0" smtClean="0">
                        <a:solidFill>
                          <a:srgbClr val="990033"/>
                        </a:solidFill>
                        <a:latin typeface="Cambria Math"/>
                      </a:rPr>
                      <m:t>𝑓</m:t>
                    </m:r>
                    <m:d>
                      <m:dPr>
                        <m:ctrlPr>
                          <a:rPr lang="en-IE" sz="2000" i="1" dirty="0" smtClean="0">
                            <a:solidFill>
                              <a:srgbClr val="990033"/>
                            </a:solidFill>
                            <a:latin typeface="Cambria Math"/>
                          </a:rPr>
                        </m:ctrlPr>
                      </m:dPr>
                      <m:e>
                        <m:r>
                          <a:rPr lang="en-IE" sz="2000" i="1" dirty="0" smtClean="0">
                            <a:solidFill>
                              <a:srgbClr val="990033"/>
                            </a:solidFill>
                            <a:latin typeface="Cambria Math"/>
                          </a:rPr>
                          <m:t>𝑥</m:t>
                        </m:r>
                      </m:e>
                    </m:d>
                    <m:r>
                      <a:rPr lang="en-IE" sz="2000" i="1" dirty="0" smtClean="0">
                        <a:solidFill>
                          <a:srgbClr val="990033"/>
                        </a:solidFill>
                        <a:latin typeface="Cambria Math"/>
                      </a:rPr>
                      <m:t>=13.5</m:t>
                    </m:r>
                    <m:r>
                      <a:rPr lang="en-IE" sz="2000" i="1" dirty="0" smtClean="0">
                        <a:solidFill>
                          <a:srgbClr val="990033"/>
                        </a:solidFill>
                        <a:latin typeface="Cambria Math"/>
                      </a:rPr>
                      <m:t>𝑥</m:t>
                    </m:r>
                    <m:r>
                      <a:rPr lang="en-IE" sz="2000" i="1" dirty="0" smtClean="0">
                        <a:solidFill>
                          <a:srgbClr val="990033"/>
                        </a:solidFill>
                        <a:latin typeface="Cambria Math"/>
                      </a:rPr>
                      <m:t>+5</m:t>
                    </m:r>
                  </m:oMath>
                </a14:m>
                <a:r>
                  <a:rPr lang="en-IE" sz="2000" dirty="0" smtClean="0">
                    <a:solidFill>
                      <a:srgbClr val="990033"/>
                    </a:solidFill>
                  </a:rPr>
                  <a:t> could </a:t>
                </a:r>
                <a:r>
                  <a:rPr lang="en-IE" sz="2000" dirty="0">
                    <a:solidFill>
                      <a:srgbClr val="990033"/>
                    </a:solidFill>
                  </a:rPr>
                  <a:t>you describe what its slope is for all values of </a:t>
                </a:r>
                <a:r>
                  <a:rPr lang="en-IE" sz="2000" i="1" dirty="0">
                    <a:solidFill>
                      <a:srgbClr val="990033"/>
                    </a:solidFill>
                  </a:rPr>
                  <a:t>x</a:t>
                </a:r>
                <a:r>
                  <a:rPr lang="en-IE" sz="2000" dirty="0">
                    <a:solidFill>
                      <a:srgbClr val="990033"/>
                    </a:solidFill>
                  </a:rPr>
                  <a:t>? </a:t>
                </a:r>
                <a:endParaRPr lang="en-IE" sz="2000" dirty="0" smtClean="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Can </a:t>
                </a:r>
                <a:r>
                  <a:rPr lang="en-IE" sz="2000" dirty="0">
                    <a:solidFill>
                      <a:srgbClr val="990033"/>
                    </a:solidFill>
                  </a:rPr>
                  <a:t>you generalise </a:t>
                </a:r>
                <a:r>
                  <a:rPr lang="en-IE" sz="2000" dirty="0" smtClean="0">
                    <a:solidFill>
                      <a:srgbClr val="990033"/>
                    </a:solidFill>
                  </a:rPr>
                  <a:t>the pattern </a:t>
                </a:r>
                <a:r>
                  <a:rPr lang="en-IE" sz="2000" dirty="0">
                    <a:solidFill>
                      <a:srgbClr val="990033"/>
                    </a:solidFill>
                  </a:rPr>
                  <a:t>you have </a:t>
                </a:r>
                <a:r>
                  <a:rPr lang="en-IE" sz="2000" dirty="0" smtClean="0">
                    <a:solidFill>
                      <a:srgbClr val="990033"/>
                    </a:solidFill>
                  </a:rPr>
                  <a:t>just discovered</a:t>
                </a:r>
                <a:r>
                  <a:rPr lang="en-IE" sz="2000" dirty="0">
                    <a:solidFill>
                      <a:srgbClr val="990033"/>
                    </a:solidFill>
                  </a:rPr>
                  <a:t>? Suppose </a:t>
                </a:r>
                <a:r>
                  <a:rPr lang="en-IE" sz="2000" dirty="0" smtClean="0">
                    <a:solidFill>
                      <a:srgbClr val="990033"/>
                    </a:solidFill>
                  </a:rPr>
                  <a:t>you were </a:t>
                </a:r>
                <a:r>
                  <a:rPr lang="en-IE" sz="2000" dirty="0">
                    <a:solidFill>
                      <a:srgbClr val="990033"/>
                    </a:solidFill>
                  </a:rPr>
                  <a:t>given a </a:t>
                </a:r>
                <a:r>
                  <a:rPr lang="en-IE" sz="2000" dirty="0" smtClean="0">
                    <a:solidFill>
                      <a:srgbClr val="990033"/>
                    </a:solidFill>
                  </a:rPr>
                  <a:t>function </a:t>
                </a:r>
                <a14:m>
                  <m:oMath xmlns:m="http://schemas.openxmlformats.org/officeDocument/2006/math">
                    <m:r>
                      <a:rPr lang="en-IE" sz="2000" i="1" dirty="0" smtClean="0">
                        <a:solidFill>
                          <a:srgbClr val="990033"/>
                        </a:solidFill>
                        <a:latin typeface="Cambria Math"/>
                      </a:rPr>
                      <m:t>𝑎</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7</m:t>
                    </m:r>
                    <m:r>
                      <a:rPr lang="en-IE" sz="2000" i="1" dirty="0">
                        <a:solidFill>
                          <a:srgbClr val="990033"/>
                        </a:solidFill>
                        <a:latin typeface="Cambria Math"/>
                      </a:rPr>
                      <m:t>𝑥</m:t>
                    </m:r>
                    <m:r>
                      <a:rPr lang="en-IE" sz="2000" i="1" dirty="0">
                        <a:solidFill>
                          <a:srgbClr val="990033"/>
                        </a:solidFill>
                        <a:latin typeface="Cambria Math"/>
                      </a:rPr>
                      <m:t> </m:t>
                    </m:r>
                  </m:oMath>
                </a14:m>
                <a:r>
                  <a:rPr lang="en-IE" sz="2000" dirty="0">
                    <a:solidFill>
                      <a:srgbClr val="990033"/>
                    </a:solidFill>
                  </a:rPr>
                  <a:t>or </a:t>
                </a:r>
                <a14:m>
                  <m:oMath xmlns:m="http://schemas.openxmlformats.org/officeDocument/2006/math">
                    <m:r>
                      <a:rPr lang="en-IE" sz="2000" i="1" dirty="0" smtClean="0">
                        <a:solidFill>
                          <a:srgbClr val="990033"/>
                        </a:solidFill>
                        <a:latin typeface="Cambria Math"/>
                      </a:rPr>
                      <m:t>𝑏</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−8</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rPr>
                  <a:t>or </a:t>
                </a:r>
                <a14:m>
                  <m:oMath xmlns:m="http://schemas.openxmlformats.org/officeDocument/2006/math">
                    <m:r>
                      <a:rPr lang="en-IE" sz="2000" i="1" dirty="0" smtClean="0">
                        <a:solidFill>
                          <a:srgbClr val="990033"/>
                        </a:solidFill>
                        <a:latin typeface="Cambria Math"/>
                      </a:rPr>
                      <m:t>𝑔</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m:t>
                    </m:r>
                    <m:r>
                      <a:rPr lang="en-IE" sz="2000" i="1" dirty="0" err="1">
                        <a:solidFill>
                          <a:srgbClr val="990033"/>
                        </a:solidFill>
                        <a:latin typeface="Cambria Math"/>
                      </a:rPr>
                      <m:t>𝑛𝑥</m:t>
                    </m:r>
                  </m:oMath>
                </a14:m>
                <a:r>
                  <a:rPr lang="en-IE" sz="2000" dirty="0">
                    <a:solidFill>
                      <a:srgbClr val="990033"/>
                    </a:solidFill>
                  </a:rPr>
                  <a:t>, how would </a:t>
                </a:r>
                <a:r>
                  <a:rPr lang="en-IE" sz="2000" dirty="0" smtClean="0">
                    <a:solidFill>
                      <a:srgbClr val="990033"/>
                    </a:solidFill>
                  </a:rPr>
                  <a:t>you calculate </a:t>
                </a:r>
                <a:r>
                  <a:rPr lang="en-IE" sz="2000" dirty="0">
                    <a:solidFill>
                      <a:srgbClr val="990033"/>
                    </a:solidFill>
                  </a:rPr>
                  <a:t>its slope</a:t>
                </a:r>
                <a:r>
                  <a:rPr lang="en-IE" sz="2000" dirty="0" smtClean="0">
                    <a:solidFill>
                      <a:srgbClr val="990033"/>
                    </a:solidFill>
                  </a:rPr>
                  <a:t>?</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Suppose </a:t>
                </a:r>
                <a:r>
                  <a:rPr lang="en-IE" sz="2000" dirty="0">
                    <a:solidFill>
                      <a:srgbClr val="990033"/>
                    </a:solidFill>
                  </a:rPr>
                  <a:t>we modified </a:t>
                </a:r>
                <a:r>
                  <a:rPr lang="en-IE" sz="2000" dirty="0" smtClean="0">
                    <a:solidFill>
                      <a:srgbClr val="990033"/>
                    </a:solidFill>
                  </a:rPr>
                  <a:t>the previous </a:t>
                </a:r>
                <a:r>
                  <a:rPr lang="en-IE" sz="2000" dirty="0">
                    <a:solidFill>
                      <a:srgbClr val="990033"/>
                    </a:solidFill>
                  </a:rPr>
                  <a:t>three </a:t>
                </a:r>
                <a:r>
                  <a:rPr lang="en-IE" sz="2000" dirty="0" smtClean="0">
                    <a:solidFill>
                      <a:srgbClr val="990033"/>
                    </a:solidFill>
                  </a:rPr>
                  <a:t>functions so </a:t>
                </a:r>
                <a:r>
                  <a:rPr lang="en-IE" sz="2000" dirty="0">
                    <a:solidFill>
                      <a:srgbClr val="990033"/>
                    </a:solidFill>
                  </a:rPr>
                  <a:t>that they now </a:t>
                </a:r>
                <a:r>
                  <a:rPr lang="en-IE" sz="2000" dirty="0" smtClean="0">
                    <a:solidFill>
                      <a:srgbClr val="990033"/>
                    </a:solidFill>
                  </a:rPr>
                  <a:t>read </a:t>
                </a:r>
                <a14:m>
                  <m:oMath xmlns:m="http://schemas.openxmlformats.org/officeDocument/2006/math">
                    <m:r>
                      <a:rPr lang="en-IE" sz="2000" i="1" dirty="0" smtClean="0">
                        <a:solidFill>
                          <a:srgbClr val="990033"/>
                        </a:solidFill>
                        <a:latin typeface="Cambria Math"/>
                      </a:rPr>
                      <m:t>𝑎</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7</m:t>
                    </m:r>
                    <m:r>
                      <a:rPr lang="en-IE" sz="2000" i="1" dirty="0">
                        <a:solidFill>
                          <a:srgbClr val="990033"/>
                        </a:solidFill>
                        <a:latin typeface="Cambria Math"/>
                      </a:rPr>
                      <m:t>𝑥</m:t>
                    </m:r>
                    <m:r>
                      <a:rPr lang="en-IE" sz="2000" i="1" dirty="0">
                        <a:solidFill>
                          <a:srgbClr val="990033"/>
                        </a:solidFill>
                        <a:latin typeface="Cambria Math"/>
                      </a:rPr>
                      <m:t> + 2 </m:t>
                    </m:r>
                  </m:oMath>
                </a14:m>
                <a:r>
                  <a:rPr lang="en-IE" sz="2000" dirty="0" smtClean="0">
                    <a:solidFill>
                      <a:srgbClr val="990033"/>
                    </a:solidFill>
                  </a:rPr>
                  <a:t>or </a:t>
                </a:r>
                <a14:m>
                  <m:oMath xmlns:m="http://schemas.openxmlformats.org/officeDocument/2006/math">
                    <m:r>
                      <a:rPr lang="en-IE" sz="2000" i="1" dirty="0" smtClean="0">
                        <a:solidFill>
                          <a:srgbClr val="990033"/>
                        </a:solidFill>
                        <a:latin typeface="Cambria Math"/>
                      </a:rPr>
                      <m:t>𝑏</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−8</m:t>
                    </m:r>
                    <m:r>
                      <a:rPr lang="en-IE" sz="2000" i="1" dirty="0">
                        <a:solidFill>
                          <a:srgbClr val="990033"/>
                        </a:solidFill>
                        <a:latin typeface="Cambria Math"/>
                      </a:rPr>
                      <m:t>𝑥</m:t>
                    </m:r>
                    <m:r>
                      <a:rPr lang="en-IE" sz="2000" i="1" dirty="0">
                        <a:solidFill>
                          <a:srgbClr val="990033"/>
                        </a:solidFill>
                        <a:latin typeface="Cambria Math"/>
                      </a:rPr>
                      <m:t> + 5 </m:t>
                    </m:r>
                  </m:oMath>
                </a14:m>
                <a:r>
                  <a:rPr lang="en-IE" sz="2000" dirty="0" smtClean="0">
                    <a:solidFill>
                      <a:srgbClr val="990033"/>
                    </a:solidFill>
                  </a:rPr>
                  <a:t>or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m:t>
                    </m:r>
                    <m:r>
                      <a:rPr lang="en-IE" sz="2000" i="1" dirty="0" err="1">
                        <a:solidFill>
                          <a:srgbClr val="990033"/>
                        </a:solidFill>
                        <a:latin typeface="Cambria Math"/>
                      </a:rPr>
                      <m:t>𝑛𝑥</m:t>
                    </m:r>
                    <m:r>
                      <a:rPr lang="en-IE" sz="2000" i="1" dirty="0">
                        <a:solidFill>
                          <a:srgbClr val="990033"/>
                        </a:solidFill>
                        <a:latin typeface="Cambria Math"/>
                      </a:rPr>
                      <m:t> + </m:t>
                    </m:r>
                    <m:r>
                      <a:rPr lang="en-IE" sz="2000" i="1" dirty="0">
                        <a:solidFill>
                          <a:srgbClr val="990033"/>
                        </a:solidFill>
                        <a:latin typeface="Cambria Math"/>
                      </a:rPr>
                      <m:t>𝑐</m:t>
                    </m:r>
                  </m:oMath>
                </a14:m>
                <a:r>
                  <a:rPr lang="en-IE" sz="2000" dirty="0">
                    <a:solidFill>
                      <a:srgbClr val="990033"/>
                    </a:solidFill>
                  </a:rPr>
                  <a:t>, how </a:t>
                </a:r>
                <a:r>
                  <a:rPr lang="en-IE" sz="2000" dirty="0" smtClean="0">
                    <a:solidFill>
                      <a:srgbClr val="990033"/>
                    </a:solidFill>
                  </a:rPr>
                  <a:t>would you </a:t>
                </a:r>
                <a:r>
                  <a:rPr lang="en-IE" sz="2000" dirty="0">
                    <a:solidFill>
                      <a:srgbClr val="990033"/>
                    </a:solidFill>
                  </a:rPr>
                  <a:t>calculate </a:t>
                </a:r>
                <a:r>
                  <a:rPr lang="en-IE" sz="2000" dirty="0" smtClean="0">
                    <a:solidFill>
                      <a:srgbClr val="990033"/>
                    </a:solidFill>
                  </a:rPr>
                  <a:t>their slopes</a:t>
                </a:r>
                <a:r>
                  <a:rPr lang="en-IE" sz="2000" dirty="0">
                    <a:solidFill>
                      <a:srgbClr val="990033"/>
                    </a:solidFill>
                  </a:rPr>
                  <a:t>?	</a:t>
                </a:r>
              </a:p>
            </p:txBody>
          </p:sp>
        </mc:Choice>
        <mc:Fallback xmlns="">
          <p:sp>
            <p:nvSpPr>
              <p:cNvPr id="3" name="Rectangle 2"/>
              <p:cNvSpPr>
                <a:spLocks noRot="1" noChangeAspect="1" noMove="1" noResize="1" noEditPoints="1" noAdjustHandles="1" noChangeArrowheads="1" noChangeShapeType="1" noTextEdit="1"/>
              </p:cNvSpPr>
              <p:nvPr/>
            </p:nvSpPr>
            <p:spPr>
              <a:xfrm>
                <a:off x="539552" y="1052736"/>
                <a:ext cx="8244448" cy="4401205"/>
              </a:xfrm>
              <a:prstGeom prst="rect">
                <a:avLst/>
              </a:prstGeom>
              <a:blipFill rotWithShape="1">
                <a:blip r:embed="rId3"/>
                <a:stretch>
                  <a:fillRect l="-666" t="-693" b="-1524"/>
                </a:stretch>
              </a:blipFill>
            </p:spPr>
            <p:txBody>
              <a:bodyPr/>
              <a:lstStyle/>
              <a:p>
                <a:r>
                  <a:rPr lang="en-IE">
                    <a:noFill/>
                  </a:rPr>
                  <a:t> </a:t>
                </a:r>
              </a:p>
            </p:txBody>
          </p:sp>
        </mc:Fallback>
      </mc:AlternateContent>
      <p:grpSp>
        <p:nvGrpSpPr>
          <p:cNvPr id="10" name="Group 9"/>
          <p:cNvGrpSpPr/>
          <p:nvPr/>
        </p:nvGrpSpPr>
        <p:grpSpPr>
          <a:xfrm>
            <a:off x="8784000" y="490052"/>
            <a:ext cx="7788622" cy="5161919"/>
            <a:chOff x="8784000" y="490052"/>
            <a:chExt cx="7788622" cy="5161919"/>
          </a:xfrm>
        </p:grpSpPr>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1" t="563"/>
            <a:stretch/>
          </p:blipFill>
          <p:spPr bwMode="auto">
            <a:xfrm>
              <a:off x="9180375" y="490052"/>
              <a:ext cx="7392247" cy="516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7" name="Group 6"/>
          <p:cNvGrpSpPr/>
          <p:nvPr/>
        </p:nvGrpSpPr>
        <p:grpSpPr>
          <a:xfrm>
            <a:off x="8784000" y="490052"/>
            <a:ext cx="7945848" cy="5454348"/>
            <a:chOff x="8784000" y="490052"/>
            <a:chExt cx="7945848" cy="5454348"/>
          </a:xfrm>
        </p:grpSpPr>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5" t="412" b="-1"/>
            <a:stretch/>
          </p:blipFill>
          <p:spPr bwMode="auto">
            <a:xfrm>
              <a:off x="9154946" y="490052"/>
              <a:ext cx="7574902" cy="545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9258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00018 7.40741E-7 L -0.93038 7.40741E-7 " pathEditMode="relative" rAng="0" ptsTypes="AA">
                                      <p:cBhvr>
                                        <p:cTn id="22" dur="2000" fill="hold"/>
                                        <p:tgtEl>
                                          <p:spTgt spid="10"/>
                                        </p:tgtEl>
                                        <p:attrNameLst>
                                          <p:attrName>ppt_x</p:attrName>
                                          <p:attrName>ppt_y</p:attrName>
                                        </p:attrNameLst>
                                      </p:cBhvr>
                                      <p:rCtr x="-46510"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93038 7.40741E-7 L -0.00018 0.00347 " pathEditMode="relative" rAng="0" ptsTypes="AA">
                                      <p:cBhvr>
                                        <p:cTn id="26" dur="2000" fill="hold"/>
                                        <p:tgtEl>
                                          <p:spTgt spid="10"/>
                                        </p:tgtEl>
                                        <p:attrNameLst>
                                          <p:attrName>ppt_x</p:attrName>
                                          <p:attrName>ppt_y</p:attrName>
                                        </p:attrNameLst>
                                      </p:cBhvr>
                                      <p:rCtr x="46510" y="162"/>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0.00018 7.40741E-7 L -0.93038 7.40741E-7 " pathEditMode="relative" rAng="0" ptsTypes="AA">
                                      <p:cBhvr>
                                        <p:cTn id="31" dur="2000" fill="hold"/>
                                        <p:tgtEl>
                                          <p:spTgt spid="7"/>
                                        </p:tgtEl>
                                        <p:attrNameLst>
                                          <p:attrName>ppt_x</p:attrName>
                                          <p:attrName>ppt_y</p:attrName>
                                        </p:attrNameLst>
                                      </p:cBhvr>
                                      <p:rCtr x="-4651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93038 7.40741E-7 L -0.00018 0.00347 " pathEditMode="relative" rAng="0" ptsTypes="AA">
                                      <p:cBhvr>
                                        <p:cTn id="35"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 </a:t>
            </a:r>
          </a:p>
        </p:txBody>
      </p:sp>
      <mc:AlternateContent xmlns:mc="http://schemas.openxmlformats.org/markup-compatibility/2006" xmlns:a14="http://schemas.microsoft.com/office/drawing/2010/main">
        <mc:Choice Requires="a14">
          <p:sp>
            <p:nvSpPr>
              <p:cNvPr id="3" name="Rectangle 2"/>
              <p:cNvSpPr/>
              <p:nvPr/>
            </p:nvSpPr>
            <p:spPr>
              <a:xfrm>
                <a:off x="989481" y="548680"/>
                <a:ext cx="7512698" cy="400110"/>
              </a:xfrm>
              <a:prstGeom prst="rect">
                <a:avLst/>
              </a:prstGeom>
            </p:spPr>
            <p:txBody>
              <a:bodyPr wrap="none">
                <a:spAutoFit/>
              </a:bodyPr>
              <a:lstStyle/>
              <a:p>
                <a:r>
                  <a:rPr lang="en-IE" sz="2000" b="1" dirty="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 </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512698" cy="400110"/>
              </a:xfrm>
              <a:prstGeom prst="rect">
                <a:avLst/>
              </a:prstGeom>
              <a:blipFill rotWithShape="1">
                <a:blip r:embed="rId2"/>
                <a:stretch>
                  <a:fillRect l="-811" t="-7576" b="-25758"/>
                </a:stretch>
              </a:blipFill>
            </p:spPr>
            <p:txBody>
              <a:bodyPr/>
              <a:lstStyle/>
              <a:p>
                <a:r>
                  <a:rPr lang="en-IE">
                    <a:noFill/>
                  </a:rPr>
                  <a:t> </a:t>
                </a:r>
              </a:p>
            </p:txBody>
          </p:sp>
        </mc:Fallback>
      </mc:AlternateContent>
      <p:pic>
        <p:nvPicPr>
          <p:cNvPr id="184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49346" y="687358"/>
            <a:ext cx="3373700" cy="4968552"/>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3528" y="838085"/>
            <a:ext cx="3528392" cy="5324535"/>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a:t>
            </a:r>
            <a:r>
              <a:rPr lang="en-IE" sz="2000" dirty="0">
                <a:solidFill>
                  <a:srgbClr val="990033"/>
                </a:solidFill>
              </a:rPr>
              <a:t>have now identified a problem with rates of change for quadratic functions – they are not the same so knowing the rate of change at one point does not mean we know the rate of change at any point. Do you think it’s the same for other functions that are non-linear?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a:solidFill>
                  <a:srgbClr val="990033"/>
                </a:solidFill>
              </a:rPr>
              <a:t>Can we predict what the rate of change (slope) of a quadratic function will be at any point? 	</a:t>
            </a:r>
          </a:p>
          <a:p>
            <a:pPr marL="342900" indent="-342900">
              <a:buFont typeface="Arial" pitchFamily="34" charset="0"/>
              <a:buChar char="•"/>
            </a:pPr>
            <a:endParaRPr lang="en-IE" sz="2000" dirty="0">
              <a:solidFill>
                <a:srgbClr val="990033"/>
              </a:solidFill>
            </a:endParaRPr>
          </a:p>
        </p:txBody>
      </p:sp>
      <p:grpSp>
        <p:nvGrpSpPr>
          <p:cNvPr id="7" name="Group 6"/>
          <p:cNvGrpSpPr/>
          <p:nvPr/>
        </p:nvGrpSpPr>
        <p:grpSpPr>
          <a:xfrm>
            <a:off x="8784000" y="490053"/>
            <a:ext cx="7686027" cy="5942242"/>
            <a:chOff x="8784000" y="490053"/>
            <a:chExt cx="7686027" cy="5942242"/>
          </a:xfrm>
        </p:grpSpPr>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5" t="314" r="327" b="421"/>
            <a:stretch/>
          </p:blipFill>
          <p:spPr bwMode="auto">
            <a:xfrm>
              <a:off x="9144000" y="522890"/>
              <a:ext cx="7326027" cy="590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5" name="Group 4"/>
          <p:cNvGrpSpPr/>
          <p:nvPr/>
        </p:nvGrpSpPr>
        <p:grpSpPr>
          <a:xfrm>
            <a:off x="8784000" y="522890"/>
            <a:ext cx="8158570" cy="5409852"/>
            <a:chOff x="8784000" y="522890"/>
            <a:chExt cx="8158570" cy="5409852"/>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6" t="424"/>
            <a:stretch/>
          </p:blipFill>
          <p:spPr bwMode="auto">
            <a:xfrm>
              <a:off x="9156488" y="522890"/>
              <a:ext cx="7786082" cy="540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5996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0.00018 7.40741E-7 L -0.93038 7.40741E-7 " pathEditMode="relative" rAng="0" ptsTypes="AA">
                                      <p:cBhvr>
                                        <p:cTn id="12" dur="2000" fill="hold"/>
                                        <p:tgtEl>
                                          <p:spTgt spid="5"/>
                                        </p:tgtEl>
                                        <p:attrNameLst>
                                          <p:attrName>ppt_x</p:attrName>
                                          <p:attrName>ppt_y</p:attrName>
                                        </p:attrNameLst>
                                      </p:cBhvr>
                                      <p:rCtr x="-4651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93038 7.40741E-7 L -0.00018 0.00347 " pathEditMode="relative" rAng="0" ptsTypes="AA">
                                      <p:cBhvr>
                                        <p:cTn id="16"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0.00018 7.40741E-7 L -0.93038 7.40741E-7 " pathEditMode="relative" rAng="0" ptsTypes="AA">
                                      <p:cBhvr>
                                        <p:cTn id="21" dur="2000" fill="hold"/>
                                        <p:tgtEl>
                                          <p:spTgt spid="7"/>
                                        </p:tgtEl>
                                        <p:attrNameLst>
                                          <p:attrName>ppt_x</p:attrName>
                                          <p:attrName>ppt_y</p:attrName>
                                        </p:attrNameLst>
                                      </p:cBhvr>
                                      <p:rCtr x="-46510" y="0"/>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93038 7.40741E-7 L -0.00018 0.00347 " pathEditMode="relative" rAng="0" ptsTypes="AA">
                                      <p:cBhvr>
                                        <p:cTn id="25"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 </a:t>
            </a:r>
          </a:p>
        </p:txBody>
      </p:sp>
      <mc:AlternateContent xmlns:mc="http://schemas.openxmlformats.org/markup-compatibility/2006" xmlns:a14="http://schemas.microsoft.com/office/drawing/2010/main">
        <mc:Choice Requires="a14">
          <p:sp>
            <p:nvSpPr>
              <p:cNvPr id="3" name="Rectangle 2"/>
              <p:cNvSpPr/>
              <p:nvPr/>
            </p:nvSpPr>
            <p:spPr>
              <a:xfrm>
                <a:off x="989481" y="548680"/>
                <a:ext cx="7512698" cy="400110"/>
              </a:xfrm>
              <a:prstGeom prst="rect">
                <a:avLst/>
              </a:prstGeom>
            </p:spPr>
            <p:txBody>
              <a:bodyPr wrap="none">
                <a:spAutoFit/>
              </a:bodyPr>
              <a:lstStyle/>
              <a:p>
                <a:r>
                  <a:rPr lang="en-IE" sz="2000" b="1" dirty="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 </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512698" cy="400110"/>
              </a:xfrm>
              <a:prstGeom prst="rect">
                <a:avLst/>
              </a:prstGeom>
              <a:blipFill rotWithShape="1">
                <a:blip r:embed="rId2"/>
                <a:stretch>
                  <a:fillRect l="-811" t="-7576" b="-25758"/>
                </a:stretch>
              </a:blipFill>
            </p:spPr>
            <p:txBody>
              <a:bodyPr/>
              <a:lstStyle/>
              <a:p>
                <a:r>
                  <a:rPr lang="en-IE">
                    <a:noFill/>
                  </a:rPr>
                  <a:t> </a:t>
                </a:r>
              </a:p>
            </p:txBody>
          </p:sp>
        </mc:Fallback>
      </mc:AlternateContent>
      <p:pic>
        <p:nvPicPr>
          <p:cNvPr id="184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49346" y="687358"/>
            <a:ext cx="3373700" cy="4968552"/>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3528" y="838085"/>
            <a:ext cx="8496000" cy="4708981"/>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Many real-life situations are modelled by quadratic functions e.g. a projectile falling through the air. One way of determining how quickly a projectile falls is to calculate its rate of                                                                                            change as it falls.</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r>
              <a:rPr lang="en-IE" sz="2000" dirty="0">
                <a:solidFill>
                  <a:srgbClr val="990033"/>
                </a:solidFill>
              </a:rPr>
              <a:t>	</a:t>
            </a:r>
          </a:p>
        </p:txBody>
      </p:sp>
      <mc:AlternateContent xmlns:mc="http://schemas.openxmlformats.org/markup-compatibility/2006" xmlns:a14="http://schemas.microsoft.com/office/drawing/2010/main">
        <mc:Choice Requires="a14">
          <p:sp>
            <p:nvSpPr>
              <p:cNvPr id="4" name="Rectangle 3"/>
              <p:cNvSpPr/>
              <p:nvPr/>
            </p:nvSpPr>
            <p:spPr>
              <a:xfrm>
                <a:off x="323528" y="2128618"/>
                <a:ext cx="3600000" cy="3477875"/>
              </a:xfrm>
              <a:prstGeom prst="rect">
                <a:avLst/>
              </a:prstGeom>
            </p:spPr>
            <p:txBody>
              <a:bodyPr wrap="square">
                <a:spAutoFit/>
              </a:bodyPr>
              <a:lstStyle/>
              <a:p>
                <a:pPr marL="342900" lvl="0" indent="-342900">
                  <a:buFont typeface="Arial" pitchFamily="34" charset="0"/>
                  <a:buChar char="•"/>
                </a:pPr>
                <a:r>
                  <a:rPr lang="en-IE" sz="2000" dirty="0">
                    <a:solidFill>
                      <a:srgbClr val="990033"/>
                    </a:solidFill>
                  </a:rPr>
                  <a:t>Given the quadratic function </a:t>
                </a:r>
                <a14:m>
                  <m:oMath xmlns:m="http://schemas.openxmlformats.org/officeDocument/2006/math">
                    <m:r>
                      <a:rPr lang="en-IE" sz="2000" i="1" dirty="0">
                        <a:solidFill>
                          <a:srgbClr val="990033"/>
                        </a:solidFill>
                        <a:latin typeface="Cambria Math"/>
                      </a:rPr>
                      <m:t>𝑓</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 </m:t>
                    </m:r>
                    <m:r>
                      <a:rPr lang="en-IE" sz="2000" i="1" dirty="0">
                        <a:solidFill>
                          <a:srgbClr val="990033"/>
                        </a:solidFill>
                        <a:latin typeface="Cambria Math"/>
                      </a:rPr>
                      <m:t>𝑥</m:t>
                    </m:r>
                    <m:r>
                      <a:rPr lang="en-IE" sz="2000" i="1" baseline="30000" dirty="0">
                        <a:solidFill>
                          <a:srgbClr val="990033"/>
                        </a:solidFill>
                        <a:latin typeface="Cambria Math"/>
                      </a:rPr>
                      <m:t>2</m:t>
                    </m:r>
                  </m:oMath>
                </a14:m>
                <a:r>
                  <a:rPr lang="en-IE" sz="2000" dirty="0">
                    <a:solidFill>
                      <a:srgbClr val="990033"/>
                    </a:solidFill>
                  </a:rPr>
                  <a:t>, if you were told that the slope of the function at the point </a:t>
                </a:r>
                <a14:m>
                  <m:oMath xmlns:m="http://schemas.openxmlformats.org/officeDocument/2006/math">
                    <m:r>
                      <a:rPr lang="en-IE" sz="2000" i="1" dirty="0">
                        <a:solidFill>
                          <a:srgbClr val="990033"/>
                        </a:solidFill>
                        <a:latin typeface="Cambria Math"/>
                      </a:rPr>
                      <m:t>𝑥</m:t>
                    </m:r>
                    <m:r>
                      <a:rPr lang="en-IE" sz="2000" i="1" dirty="0">
                        <a:solidFill>
                          <a:srgbClr val="990033"/>
                        </a:solidFill>
                        <a:latin typeface="Cambria Math"/>
                      </a:rPr>
                      <m:t>=−3 </m:t>
                    </m:r>
                    <m:r>
                      <a:rPr lang="en-IE" sz="2000" i="1" dirty="0">
                        <a:solidFill>
                          <a:srgbClr val="990033"/>
                        </a:solidFill>
                        <a:latin typeface="Cambria Math"/>
                      </a:rPr>
                      <m:t>𝑖𝑠</m:t>
                    </m:r>
                    <m:r>
                      <a:rPr lang="en-IE" sz="2000" i="1" dirty="0">
                        <a:solidFill>
                          <a:srgbClr val="990033"/>
                        </a:solidFill>
                        <a:latin typeface="Cambria Math"/>
                      </a:rPr>
                      <m:t>−6</m:t>
                    </m:r>
                  </m:oMath>
                </a14:m>
                <a:r>
                  <a:rPr lang="en-IE" sz="2000" dirty="0">
                    <a:solidFill>
                      <a:srgbClr val="990033"/>
                    </a:solidFill>
                  </a:rPr>
                  <a:t>, could you say what the slopes of the function are at all other points?</a:t>
                </a:r>
              </a:p>
              <a:p>
                <a:pPr marL="342900" lvl="0" indent="-342900">
                  <a:buFont typeface="Arial" pitchFamily="34" charset="0"/>
                  <a:buChar char="•"/>
                </a:pPr>
                <a:endParaRPr lang="en-IE" sz="1200" dirty="0">
                  <a:solidFill>
                    <a:srgbClr val="990033"/>
                  </a:solidFill>
                </a:endParaRPr>
              </a:p>
              <a:p>
                <a:pPr marL="342900" lvl="0" indent="-342900">
                  <a:buFont typeface="Arial" pitchFamily="34" charset="0"/>
                  <a:buChar char="•"/>
                </a:pPr>
                <a:r>
                  <a:rPr lang="en-IE" sz="2000" dirty="0">
                    <a:solidFill>
                      <a:srgbClr val="990033"/>
                    </a:solidFill>
                  </a:rPr>
                  <a:t>Given that we are dealing with a curve what do we mean by the slope at a point?</a:t>
                </a:r>
              </a:p>
            </p:txBody>
          </p:sp>
        </mc:Choice>
        <mc:Fallback xmlns="">
          <p:sp>
            <p:nvSpPr>
              <p:cNvPr id="4" name="Rectangle 3"/>
              <p:cNvSpPr>
                <a:spLocks noRot="1" noChangeAspect="1" noMove="1" noResize="1" noEditPoints="1" noAdjustHandles="1" noChangeArrowheads="1" noChangeShapeType="1" noTextEdit="1"/>
              </p:cNvSpPr>
              <p:nvPr/>
            </p:nvSpPr>
            <p:spPr>
              <a:xfrm>
                <a:off x="323528" y="2128618"/>
                <a:ext cx="3600000" cy="3477875"/>
              </a:xfrm>
              <a:prstGeom prst="rect">
                <a:avLst/>
              </a:prstGeom>
              <a:blipFill rotWithShape="1">
                <a:blip r:embed="rId4"/>
                <a:stretch>
                  <a:fillRect l="-1354" t="-876" r="-2030"/>
                </a:stretch>
              </a:blipFill>
            </p:spPr>
            <p:txBody>
              <a:bodyPr/>
              <a:lstStyle/>
              <a:p>
                <a:r>
                  <a:rPr lang="en-IE">
                    <a:noFill/>
                  </a:rPr>
                  <a:t> </a:t>
                </a:r>
              </a:p>
            </p:txBody>
          </p:sp>
        </mc:Fallback>
      </mc:AlternateContent>
      <p:grpSp>
        <p:nvGrpSpPr>
          <p:cNvPr id="7" name="Group 6"/>
          <p:cNvGrpSpPr/>
          <p:nvPr/>
        </p:nvGrpSpPr>
        <p:grpSpPr>
          <a:xfrm>
            <a:off x="8784000" y="490053"/>
            <a:ext cx="7686027" cy="5942242"/>
            <a:chOff x="8784000" y="490053"/>
            <a:chExt cx="7686027" cy="5942242"/>
          </a:xfrm>
        </p:grpSpPr>
        <p:pic>
          <p:nvPicPr>
            <p:cNvPr id="307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5" t="314" r="327" b="421"/>
            <a:stretch/>
          </p:blipFill>
          <p:spPr bwMode="auto">
            <a:xfrm>
              <a:off x="9144000" y="522890"/>
              <a:ext cx="7326027" cy="590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6549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7"/>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 </a:t>
            </a:r>
          </a:p>
        </p:txBody>
      </p:sp>
      <mc:AlternateContent xmlns:mc="http://schemas.openxmlformats.org/markup-compatibility/2006" xmlns:a14="http://schemas.microsoft.com/office/drawing/2010/main">
        <mc:Choice Requires="a14">
          <p:sp>
            <p:nvSpPr>
              <p:cNvPr id="3" name="Rectangle 2"/>
              <p:cNvSpPr/>
              <p:nvPr/>
            </p:nvSpPr>
            <p:spPr>
              <a:xfrm>
                <a:off x="989481" y="548680"/>
                <a:ext cx="7512698" cy="400110"/>
              </a:xfrm>
              <a:prstGeom prst="rect">
                <a:avLst/>
              </a:prstGeom>
            </p:spPr>
            <p:txBody>
              <a:bodyPr wrap="none">
                <a:spAutoFit/>
              </a:bodyPr>
              <a:lstStyle/>
              <a:p>
                <a:r>
                  <a:rPr lang="en-IE" sz="2000" b="1" dirty="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 </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512698" cy="400110"/>
              </a:xfrm>
              <a:prstGeom prst="rect">
                <a:avLst/>
              </a:prstGeom>
              <a:blipFill rotWithShape="1">
                <a:blip r:embed="rId2"/>
                <a:stretch>
                  <a:fillRect l="-811"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pic>
        <p:nvPicPr>
          <p:cNvPr id="184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49346" y="687358"/>
            <a:ext cx="3373700" cy="4968552"/>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7338" y="5086925"/>
            <a:ext cx="8366190"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37536857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37536857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187609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39652" y="-567444"/>
            <a:ext cx="6264696" cy="8352928"/>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23822634"/>
                  </p:ext>
                </p:extLst>
              </p:nvPr>
            </p:nvGraphicFramePr>
            <p:xfrm>
              <a:off x="3485942" y="692696"/>
              <a:ext cx="2172115" cy="3291840"/>
            </p:xfrm>
            <a:graphic>
              <a:graphicData uri="http://schemas.openxmlformats.org/drawingml/2006/table">
                <a:tbl>
                  <a:tblPr firstRow="1" bandRow="1">
                    <a:tableStyleId>{5940675A-B579-460E-94D1-54222C63F5DA}</a:tableStyleId>
                  </a:tblPr>
                  <a:tblGrid>
                    <a:gridCol w="606914"/>
                    <a:gridCol w="351372"/>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23822634"/>
                  </p:ext>
                </p:extLst>
              </p:nvPr>
            </p:nvGraphicFramePr>
            <p:xfrm>
              <a:off x="3485942" y="692696"/>
              <a:ext cx="2172115" cy="3291840"/>
            </p:xfrm>
            <a:graphic>
              <a:graphicData uri="http://schemas.openxmlformats.org/drawingml/2006/table">
                <a:tbl>
                  <a:tblPr firstRow="1" bandRow="1">
                    <a:tableStyleId>{5940675A-B579-460E-94D1-54222C63F5DA}</a:tableStyleId>
                  </a:tblPr>
                  <a:tblGrid>
                    <a:gridCol w="606914"/>
                    <a:gridCol w="351372"/>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72414" t="-1176" r="-344828" b="-53764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79397" t="-1176" r="-503" b="-537647"/>
                          </a:stretch>
                        </a:blipFill>
                      </a:tcPr>
                    </a:tc>
                  </a:tr>
                  <a:tr h="396240">
                    <a:tc>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mc:Fallback>
      </mc:AlternateContent>
      <p:sp>
        <p:nvSpPr>
          <p:cNvPr id="5" name="Right Triangle 4"/>
          <p:cNvSpPr/>
          <p:nvPr/>
        </p:nvSpPr>
        <p:spPr>
          <a:xfrm rot="10800000">
            <a:off x="2344697" y="2852936"/>
            <a:ext cx="756000" cy="1944216"/>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5138">
            <a:off x="-864899" y="2824916"/>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8815" y="2537395"/>
            <a:ext cx="679450" cy="400110"/>
          </a:xfrm>
          <a:prstGeom prst="rect">
            <a:avLst/>
          </a:prstGeom>
          <a:noFill/>
        </p:spPr>
        <p:txBody>
          <a:bodyPr wrap="square" rtlCol="0">
            <a:spAutoFit/>
          </a:bodyPr>
          <a:lstStyle/>
          <a:p>
            <a:r>
              <a:rPr lang="en-IE" sz="2000" b="1" dirty="0">
                <a:solidFill>
                  <a:srgbClr val="FF0000"/>
                </a:solidFill>
              </a:rPr>
              <a:t>1</a:t>
            </a:r>
          </a:p>
        </p:txBody>
      </p:sp>
      <p:sp>
        <p:nvSpPr>
          <p:cNvPr id="8" name="TextBox 7"/>
          <p:cNvSpPr txBox="1"/>
          <p:nvPr/>
        </p:nvSpPr>
        <p:spPr>
          <a:xfrm>
            <a:off x="2956446" y="3501008"/>
            <a:ext cx="679450" cy="400110"/>
          </a:xfrm>
          <a:prstGeom prst="rect">
            <a:avLst/>
          </a:prstGeom>
          <a:noFill/>
        </p:spPr>
        <p:txBody>
          <a:bodyPr wrap="square" rtlCol="0">
            <a:spAutoFit/>
          </a:bodyPr>
          <a:lstStyle/>
          <a:p>
            <a:r>
              <a:rPr lang="en-IE" sz="2000" b="1" dirty="0" smtClean="0">
                <a:solidFill>
                  <a:srgbClr val="FF0000"/>
                </a:solidFill>
              </a:rPr>
              <a:t>-6</a:t>
            </a:r>
            <a:endParaRPr lang="en-IE" sz="2000" b="1" dirty="0">
              <a:solidFill>
                <a:srgbClr val="FF0000"/>
              </a:solidFill>
            </a:endParaRPr>
          </a:p>
        </p:txBody>
      </p:sp>
      <p:sp>
        <p:nvSpPr>
          <p:cNvPr id="9" name="Right Triangle 8"/>
          <p:cNvSpPr/>
          <p:nvPr/>
        </p:nvSpPr>
        <p:spPr>
          <a:xfrm rot="10800000">
            <a:off x="3087049" y="4365049"/>
            <a:ext cx="756000" cy="1236806"/>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48543">
            <a:off x="-246316" y="4033617"/>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16486" y="4034681"/>
            <a:ext cx="679450" cy="400110"/>
          </a:xfrm>
          <a:prstGeom prst="rect">
            <a:avLst/>
          </a:prstGeom>
          <a:noFill/>
        </p:spPr>
        <p:txBody>
          <a:bodyPr wrap="square" rtlCol="0">
            <a:spAutoFit/>
          </a:bodyPr>
          <a:lstStyle/>
          <a:p>
            <a:r>
              <a:rPr lang="en-IE" sz="2000" b="1" dirty="0">
                <a:solidFill>
                  <a:srgbClr val="FF0000"/>
                </a:solidFill>
              </a:rPr>
              <a:t>1</a:t>
            </a:r>
          </a:p>
        </p:txBody>
      </p:sp>
      <p:sp>
        <p:nvSpPr>
          <p:cNvPr id="12" name="TextBox 11"/>
          <p:cNvSpPr txBox="1"/>
          <p:nvPr/>
        </p:nvSpPr>
        <p:spPr>
          <a:xfrm>
            <a:off x="3843049" y="4609879"/>
            <a:ext cx="679450" cy="400110"/>
          </a:xfrm>
          <a:prstGeom prst="rect">
            <a:avLst/>
          </a:prstGeom>
          <a:noFill/>
        </p:spPr>
        <p:txBody>
          <a:bodyPr wrap="square" rtlCol="0">
            <a:spAutoFit/>
          </a:bodyPr>
          <a:lstStyle/>
          <a:p>
            <a:r>
              <a:rPr lang="en-IE" sz="2000" b="1" dirty="0" smtClean="0">
                <a:solidFill>
                  <a:srgbClr val="FF0000"/>
                </a:solidFill>
              </a:rPr>
              <a:t>-4</a:t>
            </a:r>
            <a:endParaRPr lang="en-IE" sz="2000" b="1" dirty="0">
              <a:solidFill>
                <a:srgbClr val="FF0000"/>
              </a:solidFill>
            </a:endParaRPr>
          </a:p>
        </p:txBody>
      </p:sp>
      <p:sp>
        <p:nvSpPr>
          <p:cNvPr id="13" name="Right Triangle 12"/>
          <p:cNvSpPr/>
          <p:nvPr/>
        </p:nvSpPr>
        <p:spPr>
          <a:xfrm rot="10800000">
            <a:off x="3843049" y="5301144"/>
            <a:ext cx="756000" cy="648000"/>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92013">
            <a:off x="46558" y="4636915"/>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36566" y="4941168"/>
            <a:ext cx="679450" cy="400110"/>
          </a:xfrm>
          <a:prstGeom prst="rect">
            <a:avLst/>
          </a:prstGeom>
          <a:noFill/>
        </p:spPr>
        <p:txBody>
          <a:bodyPr wrap="square" rtlCol="0">
            <a:spAutoFit/>
          </a:bodyPr>
          <a:lstStyle/>
          <a:p>
            <a:r>
              <a:rPr lang="en-IE" sz="2000" b="1" dirty="0">
                <a:solidFill>
                  <a:srgbClr val="FF0000"/>
                </a:solidFill>
              </a:rPr>
              <a:t>1</a:t>
            </a:r>
          </a:p>
        </p:txBody>
      </p:sp>
      <p:sp>
        <p:nvSpPr>
          <p:cNvPr id="16" name="TextBox 15"/>
          <p:cNvSpPr txBox="1"/>
          <p:nvPr/>
        </p:nvSpPr>
        <p:spPr>
          <a:xfrm>
            <a:off x="4594740" y="5243722"/>
            <a:ext cx="679450" cy="400110"/>
          </a:xfrm>
          <a:prstGeom prst="rect">
            <a:avLst/>
          </a:prstGeom>
          <a:noFill/>
        </p:spPr>
        <p:txBody>
          <a:bodyPr wrap="square" rtlCol="0">
            <a:spAutoFit/>
          </a:bodyPr>
          <a:lstStyle/>
          <a:p>
            <a:r>
              <a:rPr lang="en-IE" sz="2000" b="1" dirty="0" smtClean="0">
                <a:solidFill>
                  <a:srgbClr val="FF0000"/>
                </a:solidFill>
              </a:rPr>
              <a:t>-2</a:t>
            </a:r>
            <a:endParaRPr lang="en-IE" sz="2000" b="1" dirty="0">
              <a:solidFill>
                <a:srgbClr val="FF0000"/>
              </a:solidFill>
            </a:endParaRPr>
          </a:p>
        </p:txBody>
      </p:sp>
      <p:pic>
        <p:nvPicPr>
          <p:cNvPr id="18"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849" y="5529594"/>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393046" y="5243722"/>
            <a:ext cx="679450" cy="400110"/>
          </a:xfrm>
          <a:prstGeom prst="rect">
            <a:avLst/>
          </a:prstGeom>
          <a:noFill/>
        </p:spPr>
        <p:txBody>
          <a:bodyPr wrap="square" rtlCol="0">
            <a:spAutoFit/>
          </a:bodyPr>
          <a:lstStyle/>
          <a:p>
            <a:r>
              <a:rPr lang="en-IE" sz="2000" b="1" dirty="0" smtClean="0">
                <a:solidFill>
                  <a:srgbClr val="FF0000"/>
                </a:solidFill>
              </a:rPr>
              <a:t>0</a:t>
            </a:r>
            <a:endParaRPr lang="en-IE" sz="2000" b="1" dirty="0">
              <a:solidFill>
                <a:srgbClr val="FF0000"/>
              </a:solidFill>
            </a:endParaRPr>
          </a:p>
        </p:txBody>
      </p:sp>
    </p:spTree>
    <p:extLst>
      <p:ext uri="{BB962C8B-B14F-4D97-AF65-F5344CB8AC3E}">
        <p14:creationId xmlns:p14="http://schemas.microsoft.com/office/powerpoint/2010/main" val="25046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1" nodeType="clickEffect">
                                  <p:stCondLst>
                                    <p:cond delay="0"/>
                                  </p:stCondLst>
                                  <p:childTnLst>
                                    <p:animMotion origin="layout" path="M 3.33333E-6 1.11728E-6 L 0.1868 -0.33333 " pathEditMode="relative" rAng="0" ptsTypes="AA">
                                      <p:cBhvr>
                                        <p:cTn id="19" dur="2000" fill="hold"/>
                                        <p:tgtEl>
                                          <p:spTgt spid="8"/>
                                        </p:tgtEl>
                                        <p:attrNameLst>
                                          <p:attrName>ppt_x</p:attrName>
                                          <p:attrName>ppt_y</p:attrName>
                                        </p:attrNameLst>
                                      </p:cBhvr>
                                      <p:rCtr x="9340" y="-16678"/>
                                    </p:animMotion>
                                  </p:childTnLst>
                                </p:cTn>
                              </p:par>
                            </p:childTnLst>
                          </p:cTn>
                        </p:par>
                        <p:par>
                          <p:cTn id="20" fill="hold">
                            <p:stCondLst>
                              <p:cond delay="2000"/>
                            </p:stCondLst>
                            <p:childTnLst>
                              <p:par>
                                <p:cTn id="21" presetID="10" presetClass="exit" presetSubtype="0" fill="hold" grpId="1" nodeType="after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grpId="1" nodeType="clickEffect">
                                  <p:stCondLst>
                                    <p:cond delay="0"/>
                                  </p:stCondLst>
                                  <p:childTnLst>
                                    <p:animMotion origin="layout" path="M 4.72222E-6 -2.15128E-6 L 0.08975 -0.43211 " pathEditMode="relative" rAng="0" ptsTypes="AA">
                                      <p:cBhvr>
                                        <p:cTn id="48" dur="2000" fill="hold"/>
                                        <p:tgtEl>
                                          <p:spTgt spid="12"/>
                                        </p:tgtEl>
                                        <p:attrNameLst>
                                          <p:attrName>ppt_x</p:attrName>
                                          <p:attrName>ppt_y</p:attrName>
                                        </p:attrNameLst>
                                      </p:cBhvr>
                                      <p:rCtr x="4479" y="-21605"/>
                                    </p:animMotion>
                                  </p:childTnLst>
                                </p:cTn>
                              </p:par>
                            </p:childTnLst>
                          </p:cTn>
                        </p:par>
                        <p:par>
                          <p:cTn id="49" fill="hold">
                            <p:stCondLst>
                              <p:cond delay="2000"/>
                            </p:stCondLst>
                            <p:childTnLst>
                              <p:par>
                                <p:cTn id="50" presetID="10" presetClass="exit" presetSubtype="0" fill="hold" grpId="1" nodeType="after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0"/>
                                        </p:tgtEl>
                                      </p:cBhvr>
                                    </p:animEffect>
                                    <p:anim calcmode="lin" valueType="num">
                                      <p:cBhvr>
                                        <p:cTn id="58" dur="1000"/>
                                        <p:tgtEl>
                                          <p:spTgt spid="10"/>
                                        </p:tgtEl>
                                        <p:attrNameLst>
                                          <p:attrName>ppt_x</p:attrName>
                                        </p:attrNameLst>
                                      </p:cBhvr>
                                      <p:tavLst>
                                        <p:tav tm="0">
                                          <p:val>
                                            <p:strVal val="ppt_x"/>
                                          </p:val>
                                        </p:tav>
                                        <p:tav tm="100000">
                                          <p:val>
                                            <p:strVal val="ppt_x"/>
                                          </p:val>
                                        </p:tav>
                                      </p:tavLst>
                                    </p:anim>
                                    <p:anim calcmode="lin" valueType="num">
                                      <p:cBhvr>
                                        <p:cTn id="59" dur="1000"/>
                                        <p:tgtEl>
                                          <p:spTgt spid="10"/>
                                        </p:tgtEl>
                                        <p:attrNameLst>
                                          <p:attrName>ppt_y</p:attrName>
                                        </p:attrNameLst>
                                      </p:cBhvr>
                                      <p:tavLst>
                                        <p:tav tm="0">
                                          <p:val>
                                            <p:strVal val="ppt_y"/>
                                          </p:val>
                                        </p:tav>
                                        <p:tav tm="100000">
                                          <p:val>
                                            <p:strVal val="ppt_y+.1"/>
                                          </p:val>
                                        </p:tav>
                                      </p:tavLst>
                                    </p:anim>
                                    <p:set>
                                      <p:cBhvr>
                                        <p:cTn id="60" dur="1" fill="hold">
                                          <p:stCondLst>
                                            <p:cond delay="9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grpId="1" nodeType="clickEffect">
                                  <p:stCondLst>
                                    <p:cond delay="0"/>
                                  </p:stCondLst>
                                  <p:childTnLst>
                                    <p:animMotion origin="layout" path="M -3.33333E-6 8.32755E-7 L 0.00764 -0.4719 " pathEditMode="relative" rAng="0" ptsTypes="AA">
                                      <p:cBhvr>
                                        <p:cTn id="77" dur="2000" fill="hold"/>
                                        <p:tgtEl>
                                          <p:spTgt spid="16"/>
                                        </p:tgtEl>
                                        <p:attrNameLst>
                                          <p:attrName>ppt_x</p:attrName>
                                          <p:attrName>ppt_y</p:attrName>
                                        </p:attrNameLst>
                                      </p:cBhvr>
                                      <p:rCtr x="382" y="-23595"/>
                                    </p:animMotion>
                                  </p:childTnLst>
                                </p:cTn>
                              </p:par>
                            </p:childTnLst>
                          </p:cTn>
                        </p:par>
                        <p:par>
                          <p:cTn id="78" fill="hold">
                            <p:stCondLst>
                              <p:cond delay="2000"/>
                            </p:stCondLst>
                            <p:childTnLst>
                              <p:par>
                                <p:cTn id="79" presetID="10" presetClass="exit" presetSubtype="0" fill="hold" grpId="1" nodeType="after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14"/>
                                        </p:tgtEl>
                                      </p:cBhvr>
                                    </p:animEffect>
                                    <p:anim calcmode="lin" valueType="num">
                                      <p:cBhvr>
                                        <p:cTn id="87" dur="1000"/>
                                        <p:tgtEl>
                                          <p:spTgt spid="14"/>
                                        </p:tgtEl>
                                        <p:attrNameLst>
                                          <p:attrName>ppt_x</p:attrName>
                                        </p:attrNameLst>
                                      </p:cBhvr>
                                      <p:tavLst>
                                        <p:tav tm="0">
                                          <p:val>
                                            <p:strVal val="ppt_x"/>
                                          </p:val>
                                        </p:tav>
                                        <p:tav tm="100000">
                                          <p:val>
                                            <p:strVal val="ppt_x"/>
                                          </p:val>
                                        </p:tav>
                                      </p:tavLst>
                                    </p:anim>
                                    <p:anim calcmode="lin" valueType="num">
                                      <p:cBhvr>
                                        <p:cTn id="88" dur="1000"/>
                                        <p:tgtEl>
                                          <p:spTgt spid="14"/>
                                        </p:tgtEl>
                                        <p:attrNameLst>
                                          <p:attrName>ppt_y</p:attrName>
                                        </p:attrNameLst>
                                      </p:cBhvr>
                                      <p:tavLst>
                                        <p:tav tm="0">
                                          <p:val>
                                            <p:strVal val="ppt_y"/>
                                          </p:val>
                                        </p:tav>
                                        <p:tav tm="100000">
                                          <p:val>
                                            <p:strVal val="ppt_y+.1"/>
                                          </p:val>
                                        </p:tav>
                                      </p:tavLst>
                                    </p:anim>
                                    <p:set>
                                      <p:cBhvr>
                                        <p:cTn id="89" dur="1" fill="hold">
                                          <p:stCondLst>
                                            <p:cond delay="9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1"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63" presetClass="path" presetSubtype="0" accel="50000" decel="50000" fill="hold" grpId="1" nodeType="clickEffect">
                                  <p:stCondLst>
                                    <p:cond delay="0"/>
                                  </p:stCondLst>
                                  <p:childTnLst>
                                    <p:animMotion origin="layout" path="M -4.72222E-6 8.32755E-7 L 0.02969 -0.40898 " pathEditMode="relative" rAng="0" ptsTypes="AA">
                                      <p:cBhvr>
                                        <p:cTn id="100" dur="2000" fill="hold"/>
                                        <p:tgtEl>
                                          <p:spTgt spid="20"/>
                                        </p:tgtEl>
                                        <p:attrNameLst>
                                          <p:attrName>ppt_x</p:attrName>
                                          <p:attrName>ppt_y</p:attrName>
                                        </p:attrNameLst>
                                      </p:cBhvr>
                                      <p:rCtr x="1476" y="-20449"/>
                                    </p:animMotion>
                                  </p:childTnLst>
                                </p:cTn>
                              </p:par>
                            </p:childTnLst>
                          </p:cTn>
                        </p:par>
                        <p:par>
                          <p:cTn id="101" fill="hold">
                            <p:stCondLst>
                              <p:cond delay="2000"/>
                            </p:stCondLst>
                            <p:childTnLst>
                              <p:par>
                                <p:cTn id="102" presetID="42" presetClass="exit" presetSubtype="0" fill="hold" nodeType="afterEffect">
                                  <p:stCondLst>
                                    <p:cond delay="0"/>
                                  </p:stCondLst>
                                  <p:childTnLst>
                                    <p:animEffect transition="out" filter="fade">
                                      <p:cBhvr>
                                        <p:cTn id="103" dur="1000"/>
                                        <p:tgtEl>
                                          <p:spTgt spid="18"/>
                                        </p:tgtEl>
                                      </p:cBhvr>
                                    </p:animEffect>
                                    <p:anim calcmode="lin" valueType="num">
                                      <p:cBhvr>
                                        <p:cTn id="104" dur="1000"/>
                                        <p:tgtEl>
                                          <p:spTgt spid="18"/>
                                        </p:tgtEl>
                                        <p:attrNameLst>
                                          <p:attrName>ppt_x</p:attrName>
                                        </p:attrNameLst>
                                      </p:cBhvr>
                                      <p:tavLst>
                                        <p:tav tm="0">
                                          <p:val>
                                            <p:strVal val="ppt_x"/>
                                          </p:val>
                                        </p:tav>
                                        <p:tav tm="100000">
                                          <p:val>
                                            <p:strVal val="ppt_x"/>
                                          </p:val>
                                        </p:tav>
                                      </p:tavLst>
                                    </p:anim>
                                    <p:anim calcmode="lin" valueType="num">
                                      <p:cBhvr>
                                        <p:cTn id="105" dur="1000"/>
                                        <p:tgtEl>
                                          <p:spTgt spid="18"/>
                                        </p:tgtEl>
                                        <p:attrNameLst>
                                          <p:attrName>ppt_y</p:attrName>
                                        </p:attrNameLst>
                                      </p:cBhvr>
                                      <p:tavLst>
                                        <p:tav tm="0">
                                          <p:val>
                                            <p:strVal val="ppt_y"/>
                                          </p:val>
                                        </p:tav>
                                        <p:tav tm="100000">
                                          <p:val>
                                            <p:strVal val="ppt_y+.1"/>
                                          </p:val>
                                        </p:tav>
                                      </p:tavLst>
                                    </p:anim>
                                    <p:set>
                                      <p:cBhvr>
                                        <p:cTn id="10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8" grpId="0"/>
      <p:bldP spid="8" grpId="1"/>
      <p:bldP spid="9" grpId="0" animBg="1"/>
      <p:bldP spid="9" grpId="1" animBg="1"/>
      <p:bldP spid="11" grpId="0"/>
      <p:bldP spid="11" grpId="1"/>
      <p:bldP spid="12" grpId="0"/>
      <p:bldP spid="12" grpId="1"/>
      <p:bldP spid="13" grpId="0" animBg="1"/>
      <p:bldP spid="13" grpId="1" animBg="1"/>
      <p:bldP spid="15" grpId="0"/>
      <p:bldP spid="15" grpId="1"/>
      <p:bldP spid="16" grpId="0"/>
      <p:bldP spid="16" grpId="1"/>
      <p:bldP spid="20" grpId="0"/>
      <p:bldP spid="2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39652" y="-567444"/>
            <a:ext cx="6264696" cy="8352928"/>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802600045"/>
                  </p:ext>
                </p:extLst>
              </p:nvPr>
            </p:nvGraphicFramePr>
            <p:xfrm>
              <a:off x="3485942" y="692696"/>
              <a:ext cx="2172115" cy="3291840"/>
            </p:xfrm>
            <a:graphic>
              <a:graphicData uri="http://schemas.openxmlformats.org/drawingml/2006/table">
                <a:tbl>
                  <a:tblPr firstRow="1" bandRow="1">
                    <a:tableStyleId>{5940675A-B579-460E-94D1-54222C63F5DA}</a:tableStyleId>
                  </a:tblPr>
                  <a:tblGrid>
                    <a:gridCol w="606914"/>
                    <a:gridCol w="351372"/>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-6</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-4</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-2</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0</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04800">
                    <a:tc>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02600045"/>
                  </p:ext>
                </p:extLst>
              </p:nvPr>
            </p:nvGraphicFramePr>
            <p:xfrm>
              <a:off x="3485942" y="692696"/>
              <a:ext cx="2172115" cy="3291840"/>
            </p:xfrm>
            <a:graphic>
              <a:graphicData uri="http://schemas.openxmlformats.org/drawingml/2006/table">
                <a:tbl>
                  <a:tblPr firstRow="1" bandRow="1">
                    <a:tableStyleId>{5940675A-B579-460E-94D1-54222C63F5DA}</a:tableStyleId>
                  </a:tblPr>
                  <a:tblGrid>
                    <a:gridCol w="606914"/>
                    <a:gridCol w="351372"/>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72414" t="-1176" r="-344828" b="-53764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79397" t="-1176" r="-503" b="-537647"/>
                          </a:stretch>
                        </a:blipFill>
                      </a:tcPr>
                    </a:tc>
                  </a:tr>
                  <a:tr h="396240">
                    <a:tc>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-6</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-4</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-2</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2000" b="1" dirty="0" smtClean="0">
                              <a:solidFill>
                                <a:srgbClr val="FF0000"/>
                              </a:solidFill>
                            </a:rPr>
                            <a:t>0</a:t>
                          </a:r>
                          <a:endParaRPr lang="en-IE" sz="2000" b="1" dirty="0">
                            <a:solidFill>
                              <a:srgbClr val="FF0000"/>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r h="396240">
                    <a:tc>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algn="ctr"/>
                          <a:endParaRPr lang="en-IE" sz="2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mc:Fallback>
      </mc:AlternateContent>
      <p:sp>
        <p:nvSpPr>
          <p:cNvPr id="5" name="Right Triangle 4"/>
          <p:cNvSpPr/>
          <p:nvPr/>
        </p:nvSpPr>
        <p:spPr>
          <a:xfrm rot="10800000" flipV="1">
            <a:off x="5350234" y="4665509"/>
            <a:ext cx="756000" cy="631511"/>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47063">
            <a:off x="2715684" y="3950892"/>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08104" y="5236161"/>
            <a:ext cx="679450" cy="400110"/>
          </a:xfrm>
          <a:prstGeom prst="rect">
            <a:avLst/>
          </a:prstGeom>
          <a:noFill/>
        </p:spPr>
        <p:txBody>
          <a:bodyPr wrap="square" rtlCol="0">
            <a:spAutoFit/>
          </a:bodyPr>
          <a:lstStyle/>
          <a:p>
            <a:r>
              <a:rPr lang="en-IE" sz="2000" b="1" dirty="0">
                <a:solidFill>
                  <a:srgbClr val="FF0000"/>
                </a:solidFill>
              </a:rPr>
              <a:t>1</a:t>
            </a:r>
          </a:p>
        </p:txBody>
      </p:sp>
      <p:sp>
        <p:nvSpPr>
          <p:cNvPr id="8" name="TextBox 7"/>
          <p:cNvSpPr txBox="1"/>
          <p:nvPr/>
        </p:nvSpPr>
        <p:spPr>
          <a:xfrm>
            <a:off x="6084168" y="4781210"/>
            <a:ext cx="679450" cy="400110"/>
          </a:xfrm>
          <a:prstGeom prst="rect">
            <a:avLst/>
          </a:prstGeom>
          <a:noFill/>
        </p:spPr>
        <p:txBody>
          <a:bodyPr wrap="square" rtlCol="0">
            <a:spAutoFit/>
          </a:bodyPr>
          <a:lstStyle/>
          <a:p>
            <a:r>
              <a:rPr lang="en-IE" sz="2000" b="1" dirty="0" smtClean="0">
                <a:solidFill>
                  <a:srgbClr val="FF0000"/>
                </a:solidFill>
              </a:rPr>
              <a:t>2</a:t>
            </a:r>
            <a:endParaRPr lang="en-IE" sz="2000" b="1" dirty="0">
              <a:solidFill>
                <a:srgbClr val="FF0000"/>
              </a:solidFill>
            </a:endParaRPr>
          </a:p>
        </p:txBody>
      </p:sp>
      <p:sp>
        <p:nvSpPr>
          <p:cNvPr id="9" name="Right Triangle 8"/>
          <p:cNvSpPr/>
          <p:nvPr/>
        </p:nvSpPr>
        <p:spPr>
          <a:xfrm rot="10800000" flipV="1">
            <a:off x="6088344" y="3164336"/>
            <a:ext cx="756000" cy="1224000"/>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46958">
            <a:off x="3076956" y="3010216"/>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40822" y="4437112"/>
            <a:ext cx="679450" cy="400110"/>
          </a:xfrm>
          <a:prstGeom prst="rect">
            <a:avLst/>
          </a:prstGeom>
          <a:noFill/>
        </p:spPr>
        <p:txBody>
          <a:bodyPr wrap="square" rtlCol="0">
            <a:spAutoFit/>
          </a:bodyPr>
          <a:lstStyle/>
          <a:p>
            <a:r>
              <a:rPr lang="en-IE" sz="2000" b="1" dirty="0">
                <a:solidFill>
                  <a:srgbClr val="FF0000"/>
                </a:solidFill>
              </a:rPr>
              <a:t>1</a:t>
            </a:r>
          </a:p>
        </p:txBody>
      </p:sp>
      <p:sp>
        <p:nvSpPr>
          <p:cNvPr id="12" name="TextBox 11"/>
          <p:cNvSpPr txBox="1"/>
          <p:nvPr/>
        </p:nvSpPr>
        <p:spPr>
          <a:xfrm>
            <a:off x="6822886" y="3501008"/>
            <a:ext cx="679450" cy="400110"/>
          </a:xfrm>
          <a:prstGeom prst="rect">
            <a:avLst/>
          </a:prstGeom>
          <a:noFill/>
        </p:spPr>
        <p:txBody>
          <a:bodyPr wrap="square" rtlCol="0">
            <a:spAutoFit/>
          </a:bodyPr>
          <a:lstStyle/>
          <a:p>
            <a:r>
              <a:rPr lang="en-IE" sz="2000" b="1" dirty="0" smtClean="0">
                <a:solidFill>
                  <a:srgbClr val="FF0000"/>
                </a:solidFill>
              </a:rPr>
              <a:t>4</a:t>
            </a:r>
            <a:endParaRPr lang="en-IE" sz="2000" b="1" dirty="0">
              <a:solidFill>
                <a:srgbClr val="FF0000"/>
              </a:solidFill>
            </a:endParaRPr>
          </a:p>
        </p:txBody>
      </p:sp>
      <p:sp>
        <p:nvSpPr>
          <p:cNvPr id="13" name="Right Triangle 12"/>
          <p:cNvSpPr/>
          <p:nvPr/>
        </p:nvSpPr>
        <p:spPr>
          <a:xfrm rot="10800000" flipV="1">
            <a:off x="6077580" y="2512696"/>
            <a:ext cx="756000" cy="2182304"/>
          </a:xfrm>
          <a:prstGeom prst="rtTriangle">
            <a:avLst/>
          </a:prstGeom>
          <a:solidFill>
            <a:srgbClr val="99003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 name="Picture 2" descr="C:\Users\pmdt\Documents\maths clipart\Mathematics\Mathematics\Measuring Devices\Ruler 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11333">
            <a:off x="3260308" y="2745785"/>
            <a:ext cx="5819775" cy="11525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340822" y="4653136"/>
            <a:ext cx="679450" cy="400110"/>
          </a:xfrm>
          <a:prstGeom prst="rect">
            <a:avLst/>
          </a:prstGeom>
          <a:noFill/>
        </p:spPr>
        <p:txBody>
          <a:bodyPr wrap="square" rtlCol="0">
            <a:spAutoFit/>
          </a:bodyPr>
          <a:lstStyle/>
          <a:p>
            <a:r>
              <a:rPr lang="en-IE" sz="2000" b="1" dirty="0">
                <a:solidFill>
                  <a:srgbClr val="FF0000"/>
                </a:solidFill>
              </a:rPr>
              <a:t>1</a:t>
            </a:r>
          </a:p>
        </p:txBody>
      </p:sp>
      <p:sp>
        <p:nvSpPr>
          <p:cNvPr id="16" name="TextBox 15"/>
          <p:cNvSpPr txBox="1"/>
          <p:nvPr/>
        </p:nvSpPr>
        <p:spPr>
          <a:xfrm>
            <a:off x="6844344" y="3501008"/>
            <a:ext cx="679450" cy="400110"/>
          </a:xfrm>
          <a:prstGeom prst="rect">
            <a:avLst/>
          </a:prstGeom>
          <a:noFill/>
        </p:spPr>
        <p:txBody>
          <a:bodyPr wrap="square" rtlCol="0">
            <a:spAutoFit/>
          </a:bodyPr>
          <a:lstStyle/>
          <a:p>
            <a:r>
              <a:rPr lang="en-IE" sz="2000" b="1" dirty="0" smtClean="0">
                <a:solidFill>
                  <a:srgbClr val="FF0000"/>
                </a:solidFill>
              </a:rPr>
              <a:t>6</a:t>
            </a:r>
            <a:endParaRPr lang="en-IE" sz="2000" b="1" dirty="0">
              <a:solidFill>
                <a:srgbClr val="FF0000"/>
              </a:solidFill>
            </a:endParaRPr>
          </a:p>
        </p:txBody>
      </p:sp>
    </p:spTree>
    <p:extLst>
      <p:ext uri="{BB962C8B-B14F-4D97-AF65-F5344CB8AC3E}">
        <p14:creationId xmlns:p14="http://schemas.microsoft.com/office/powerpoint/2010/main" val="12567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1" nodeType="clickEffect">
                                  <p:stCondLst>
                                    <p:cond delay="0"/>
                                  </p:stCondLst>
                                  <p:childTnLst>
                                    <p:animMotion origin="layout" path="M -4.16667E-6 -4.80222E-6 L -0.13177 -0.27874 " pathEditMode="relative" rAng="0" ptsTypes="AA">
                                      <p:cBhvr>
                                        <p:cTn id="19" dur="2000" fill="hold"/>
                                        <p:tgtEl>
                                          <p:spTgt spid="8"/>
                                        </p:tgtEl>
                                        <p:attrNameLst>
                                          <p:attrName>ppt_x</p:attrName>
                                          <p:attrName>ppt_y</p:attrName>
                                        </p:attrNameLst>
                                      </p:cBhvr>
                                      <p:rCtr x="-6597" y="-13949"/>
                                    </p:animMotion>
                                  </p:childTnLst>
                                </p:cTn>
                              </p:par>
                            </p:childTnLst>
                          </p:cTn>
                        </p:par>
                        <p:par>
                          <p:cTn id="20" fill="hold">
                            <p:stCondLst>
                              <p:cond delay="2000"/>
                            </p:stCondLst>
                            <p:childTnLst>
                              <p:par>
                                <p:cTn id="21" presetID="10" presetClass="exit" presetSubtype="0" fill="hold" grpId="1" nodeType="after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grpId="1" nodeType="clickEffect">
                                  <p:stCondLst>
                                    <p:cond delay="0"/>
                                  </p:stCondLst>
                                  <p:childTnLst>
                                    <p:animMotion origin="layout" path="M -3.33333E-6 1.11728E-6 L -0.2125 -0.03956 " pathEditMode="relative" rAng="0" ptsTypes="AA">
                                      <p:cBhvr>
                                        <p:cTn id="48" dur="2000" fill="hold"/>
                                        <p:tgtEl>
                                          <p:spTgt spid="12"/>
                                        </p:tgtEl>
                                        <p:attrNameLst>
                                          <p:attrName>ppt_x</p:attrName>
                                          <p:attrName>ppt_y</p:attrName>
                                        </p:attrNameLst>
                                      </p:cBhvr>
                                      <p:rCtr x="-10625" y="-1989"/>
                                    </p:animMotion>
                                  </p:childTnLst>
                                </p:cTn>
                              </p:par>
                            </p:childTnLst>
                          </p:cTn>
                        </p:par>
                        <p:par>
                          <p:cTn id="49" fill="hold">
                            <p:stCondLst>
                              <p:cond delay="2000"/>
                            </p:stCondLst>
                            <p:childTnLst>
                              <p:par>
                                <p:cTn id="50" presetID="10" presetClass="exit" presetSubtype="0" fill="hold" grpId="1" nodeType="after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0"/>
                                        </p:tgtEl>
                                      </p:cBhvr>
                                    </p:animEffect>
                                    <p:anim calcmode="lin" valueType="num">
                                      <p:cBhvr>
                                        <p:cTn id="58" dur="1000"/>
                                        <p:tgtEl>
                                          <p:spTgt spid="10"/>
                                        </p:tgtEl>
                                        <p:attrNameLst>
                                          <p:attrName>ppt_x</p:attrName>
                                        </p:attrNameLst>
                                      </p:cBhvr>
                                      <p:tavLst>
                                        <p:tav tm="0">
                                          <p:val>
                                            <p:strVal val="ppt_x"/>
                                          </p:val>
                                        </p:tav>
                                        <p:tav tm="100000">
                                          <p:val>
                                            <p:strVal val="ppt_x"/>
                                          </p:val>
                                        </p:tav>
                                      </p:tavLst>
                                    </p:anim>
                                    <p:anim calcmode="lin" valueType="num">
                                      <p:cBhvr>
                                        <p:cTn id="59" dur="1000"/>
                                        <p:tgtEl>
                                          <p:spTgt spid="10"/>
                                        </p:tgtEl>
                                        <p:attrNameLst>
                                          <p:attrName>ppt_y</p:attrName>
                                        </p:attrNameLst>
                                      </p:cBhvr>
                                      <p:tavLst>
                                        <p:tav tm="0">
                                          <p:val>
                                            <p:strVal val="ppt_y"/>
                                          </p:val>
                                        </p:tav>
                                        <p:tav tm="100000">
                                          <p:val>
                                            <p:strVal val="ppt_y+.1"/>
                                          </p:val>
                                        </p:tav>
                                      </p:tavLst>
                                    </p:anim>
                                    <p:set>
                                      <p:cBhvr>
                                        <p:cTn id="60" dur="1" fill="hold">
                                          <p:stCondLst>
                                            <p:cond delay="9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grpId="1" nodeType="clickEffect">
                                  <p:stCondLst>
                                    <p:cond delay="0"/>
                                  </p:stCondLst>
                                  <p:childTnLst>
                                    <p:animMotion origin="layout" path="M -2.77778E-7 1.11728E-6 L -0.21476 0.01295 " pathEditMode="relative" rAng="0" ptsTypes="AA">
                                      <p:cBhvr>
                                        <p:cTn id="77" dur="2000" fill="hold"/>
                                        <p:tgtEl>
                                          <p:spTgt spid="16"/>
                                        </p:tgtEl>
                                        <p:attrNameLst>
                                          <p:attrName>ppt_x</p:attrName>
                                          <p:attrName>ppt_y</p:attrName>
                                        </p:attrNameLst>
                                      </p:cBhvr>
                                      <p:rCtr x="-10747" y="648"/>
                                    </p:animMotion>
                                  </p:childTnLst>
                                </p:cTn>
                              </p:par>
                            </p:childTnLst>
                          </p:cTn>
                        </p:par>
                        <p:par>
                          <p:cTn id="78" fill="hold">
                            <p:stCondLst>
                              <p:cond delay="2000"/>
                            </p:stCondLst>
                            <p:childTnLst>
                              <p:par>
                                <p:cTn id="79" presetID="10" presetClass="exit" presetSubtype="0" fill="hold" grpId="1" nodeType="after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14"/>
                                        </p:tgtEl>
                                      </p:cBhvr>
                                    </p:animEffect>
                                    <p:anim calcmode="lin" valueType="num">
                                      <p:cBhvr>
                                        <p:cTn id="87" dur="1000"/>
                                        <p:tgtEl>
                                          <p:spTgt spid="14"/>
                                        </p:tgtEl>
                                        <p:attrNameLst>
                                          <p:attrName>ppt_x</p:attrName>
                                        </p:attrNameLst>
                                      </p:cBhvr>
                                      <p:tavLst>
                                        <p:tav tm="0">
                                          <p:val>
                                            <p:strVal val="ppt_x"/>
                                          </p:val>
                                        </p:tav>
                                        <p:tav tm="100000">
                                          <p:val>
                                            <p:strVal val="ppt_x"/>
                                          </p:val>
                                        </p:tav>
                                      </p:tavLst>
                                    </p:anim>
                                    <p:anim calcmode="lin" valueType="num">
                                      <p:cBhvr>
                                        <p:cTn id="88" dur="1000"/>
                                        <p:tgtEl>
                                          <p:spTgt spid="14"/>
                                        </p:tgtEl>
                                        <p:attrNameLst>
                                          <p:attrName>ppt_y</p:attrName>
                                        </p:attrNameLst>
                                      </p:cBhvr>
                                      <p:tavLst>
                                        <p:tav tm="0">
                                          <p:val>
                                            <p:strVal val="ppt_y"/>
                                          </p:val>
                                        </p:tav>
                                        <p:tav tm="100000">
                                          <p:val>
                                            <p:strVal val="ppt_y+.1"/>
                                          </p:val>
                                        </p:tav>
                                      </p:tavLst>
                                    </p:anim>
                                    <p:set>
                                      <p:cBhvr>
                                        <p:cTn id="8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8" grpId="0"/>
      <p:bldP spid="8" grpId="1"/>
      <p:bldP spid="9" grpId="0" animBg="1"/>
      <p:bldP spid="9" grpId="1" animBg="1"/>
      <p:bldP spid="11" grpId="0"/>
      <p:bldP spid="11" grpId="1"/>
      <p:bldP spid="12" grpId="0"/>
      <p:bldP spid="12" grpId="1"/>
      <p:bldP spid="13" grpId="0" animBg="1"/>
      <p:bldP spid="13" grpId="1" animBg="1"/>
      <p:bldP spid="15" grpId="0"/>
      <p:bldP spid="15" grpId="1"/>
      <p:bldP spid="16" grpId="0"/>
      <p:bldP spid="16"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 </a:t>
            </a:r>
          </a:p>
        </p:txBody>
      </p:sp>
      <mc:AlternateContent xmlns:mc="http://schemas.openxmlformats.org/markup-compatibility/2006" xmlns:a14="http://schemas.microsoft.com/office/drawing/2010/main">
        <mc:Choice Requires="a14">
          <p:sp>
            <p:nvSpPr>
              <p:cNvPr id="3" name="Rectangle 2"/>
              <p:cNvSpPr/>
              <p:nvPr/>
            </p:nvSpPr>
            <p:spPr>
              <a:xfrm>
                <a:off x="989481" y="548680"/>
                <a:ext cx="7512698" cy="400110"/>
              </a:xfrm>
              <a:prstGeom prst="rect">
                <a:avLst/>
              </a:prstGeom>
            </p:spPr>
            <p:txBody>
              <a:bodyPr wrap="none">
                <a:spAutoFit/>
              </a:bodyPr>
              <a:lstStyle/>
              <a:p>
                <a:r>
                  <a:rPr lang="en-IE" sz="2000" b="1" dirty="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 </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512698" cy="400110"/>
              </a:xfrm>
              <a:prstGeom prst="rect">
                <a:avLst/>
              </a:prstGeom>
              <a:blipFill rotWithShape="1">
                <a:blip r:embed="rId2"/>
                <a:stretch>
                  <a:fillRect l="-811" t="-7576" b="-25758"/>
                </a:stretch>
              </a:blipFill>
            </p:spPr>
            <p:txBody>
              <a:bodyPr/>
              <a:lstStyle/>
              <a:p>
                <a:r>
                  <a:rPr lang="en-IE">
                    <a:noFill/>
                  </a:rPr>
                  <a:t> </a:t>
                </a:r>
              </a:p>
            </p:txBody>
          </p:sp>
        </mc:Fallback>
      </mc:AlternateContent>
      <p:sp>
        <p:nvSpPr>
          <p:cNvPr id="4" name="Rectangle 3"/>
          <p:cNvSpPr/>
          <p:nvPr/>
        </p:nvSpPr>
        <p:spPr>
          <a:xfrm>
            <a:off x="432480" y="980728"/>
            <a:ext cx="8460000" cy="5478423"/>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4 </a:t>
            </a:r>
            <a:r>
              <a:rPr lang="en-IE" sz="2000" dirty="0">
                <a:solidFill>
                  <a:srgbClr val="990033"/>
                </a:solidFill>
              </a:rPr>
              <a:t>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p>
          <a:p>
            <a:endParaRPr lang="en-IE" sz="2000" dirty="0" smtClean="0">
              <a:solidFill>
                <a:srgbClr val="990033"/>
              </a:solidFill>
            </a:endParaRPr>
          </a:p>
          <a:p>
            <a:pPr>
              <a:lnSpc>
                <a:spcPct val="150000"/>
              </a:lnSpc>
            </a:pPr>
            <a:r>
              <a:rPr lang="en-IE" sz="2000" dirty="0" smtClean="0">
                <a:solidFill>
                  <a:srgbClr val="990033"/>
                </a:solidFill>
              </a:rPr>
              <a:t>Slope </a:t>
            </a:r>
            <a:r>
              <a:rPr lang="en-IE" sz="2000" dirty="0">
                <a:solidFill>
                  <a:srgbClr val="990033"/>
                </a:solidFill>
              </a:rPr>
              <a:t>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endParaRPr lang="en-IE" sz="2000" dirty="0">
              <a:solidFill>
                <a:srgbClr val="990033"/>
              </a:solidFill>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968918078"/>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968918078"/>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102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51202851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51202851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3649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down)">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 </a:t>
            </a:r>
          </a:p>
        </p:txBody>
      </p:sp>
      <mc:AlternateContent xmlns:mc="http://schemas.openxmlformats.org/markup-compatibility/2006" xmlns:a14="http://schemas.microsoft.com/office/drawing/2010/main">
        <mc:Choice Requires="a14">
          <p:sp>
            <p:nvSpPr>
              <p:cNvPr id="3" name="Rectangle 2"/>
              <p:cNvSpPr/>
              <p:nvPr/>
            </p:nvSpPr>
            <p:spPr>
              <a:xfrm>
                <a:off x="989481" y="548680"/>
                <a:ext cx="7512698" cy="400110"/>
              </a:xfrm>
              <a:prstGeom prst="rect">
                <a:avLst/>
              </a:prstGeom>
            </p:spPr>
            <p:txBody>
              <a:bodyPr wrap="none">
                <a:spAutoFit/>
              </a:bodyPr>
              <a:lstStyle/>
              <a:p>
                <a:r>
                  <a:rPr lang="en-IE" sz="2000" b="1" dirty="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 </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512698" cy="400110"/>
              </a:xfrm>
              <a:prstGeom prst="rect">
                <a:avLst/>
              </a:prstGeom>
              <a:blipFill rotWithShape="1">
                <a:blip r:embed="rId2"/>
                <a:stretch>
                  <a:fillRect l="-811"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95536" y="908720"/>
                <a:ext cx="8136904" cy="5767861"/>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Are the slope values you measured predictable in any way? </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For </a:t>
                </a:r>
                <a:r>
                  <a:rPr lang="en-IE" sz="2000" dirty="0">
                    <a:solidFill>
                      <a:srgbClr val="990033"/>
                    </a:solidFill>
                  </a:rPr>
                  <a:t>the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baseline="30000" dirty="0">
                        <a:solidFill>
                          <a:srgbClr val="990033"/>
                        </a:solidFill>
                        <a:latin typeface="Cambria Math"/>
                      </a:rPr>
                      <m:t>2</m:t>
                    </m:r>
                  </m:oMath>
                </a14:m>
                <a:r>
                  <a:rPr lang="en-IE" sz="2000" dirty="0">
                    <a:solidFill>
                      <a:srgbClr val="990033"/>
                    </a:solidFill>
                  </a:rPr>
                  <a:t>, could you tell me what the slope of that function is when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=8</m:t>
                    </m:r>
                  </m:oMath>
                </a14:m>
                <a:r>
                  <a:rPr lang="en-IE" sz="2000" dirty="0">
                    <a:solidFill>
                      <a:srgbClr val="990033"/>
                    </a:solidFill>
                  </a:rPr>
                  <a:t>? How about when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=57</m:t>
                    </m:r>
                  </m:oMath>
                </a14:m>
                <a:r>
                  <a:rPr lang="en-IE" sz="2000" dirty="0">
                    <a:solidFill>
                      <a:srgbClr val="990033"/>
                    </a:solidFill>
                  </a:rPr>
                  <a:t>? How might you do it? </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The </a:t>
                </a:r>
                <a:r>
                  <a:rPr lang="en-IE" sz="2000" dirty="0">
                    <a:solidFill>
                      <a:srgbClr val="990033"/>
                    </a:solidFill>
                  </a:rPr>
                  <a:t>slopes of the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baseline="30000" dirty="0">
                        <a:solidFill>
                          <a:srgbClr val="990033"/>
                        </a:solidFill>
                        <a:latin typeface="Cambria Math"/>
                      </a:rPr>
                      <m:t>2</m:t>
                    </m:r>
                    <m:r>
                      <a:rPr lang="en-IE" sz="2000" i="1" dirty="0">
                        <a:solidFill>
                          <a:srgbClr val="990033"/>
                        </a:solidFill>
                        <a:latin typeface="Cambria Math"/>
                      </a:rPr>
                      <m:t> </m:t>
                    </m:r>
                  </m:oMath>
                </a14:m>
                <a:r>
                  <a:rPr lang="en-IE" sz="2000" dirty="0">
                    <a:solidFill>
                      <a:srgbClr val="990033"/>
                    </a:solidFill>
                  </a:rPr>
                  <a:t>themselves form a pattern. The slopes form a linear pattern and can be represented by a linear function. We call this function the slope function, the differential function or simply the derivative. There are various different notations used to denote the slope function, including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rPr>
                  <a:t>and  </a:t>
                </a:r>
                <a14:m>
                  <m:oMath xmlns:m="http://schemas.openxmlformats.org/officeDocument/2006/math">
                    <m:f>
                      <m:fPr>
                        <m:ctrlPr>
                          <a:rPr lang="en-IE" sz="2000" i="1" dirty="0" smtClean="0">
                            <a:solidFill>
                              <a:srgbClr val="990033"/>
                            </a:solidFill>
                            <a:latin typeface="Cambria Math"/>
                          </a:rPr>
                        </m:ctrlPr>
                      </m:fPr>
                      <m:num>
                        <m:r>
                          <a:rPr lang="en-IE" sz="2000" b="0" i="1" dirty="0" smtClean="0">
                            <a:solidFill>
                              <a:srgbClr val="990033"/>
                            </a:solidFill>
                            <a:latin typeface="Cambria Math"/>
                          </a:rPr>
                          <m:t>𝑑𝑦</m:t>
                        </m:r>
                      </m:num>
                      <m:den>
                        <m:r>
                          <a:rPr lang="en-IE" sz="2000" b="0" i="1" dirty="0" smtClean="0">
                            <a:solidFill>
                              <a:srgbClr val="990033"/>
                            </a:solidFill>
                            <a:latin typeface="Cambria Math"/>
                          </a:rPr>
                          <m:t>𝑑𝑥</m:t>
                        </m:r>
                      </m:den>
                    </m:f>
                  </m:oMath>
                </a14:m>
                <a:r>
                  <a:rPr lang="en-IE" sz="2000" dirty="0" smtClean="0">
                    <a:solidFill>
                      <a:srgbClr val="990033"/>
                    </a:solidFill>
                  </a:rPr>
                  <a:t> </a:t>
                </a:r>
                <a:r>
                  <a:rPr lang="en-IE" sz="2000" dirty="0">
                    <a:solidFill>
                      <a:srgbClr val="990033"/>
                    </a:solidFill>
                  </a:rPr>
                  <a:t>. </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This </a:t>
                </a:r>
                <a:r>
                  <a:rPr lang="en-IE" sz="2000" dirty="0">
                    <a:solidFill>
                      <a:srgbClr val="990033"/>
                    </a:solidFill>
                  </a:rPr>
                  <a:t>slope function allows us to calculate the slope of our original function at a given point.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a:solidFill>
                      <a:srgbClr val="990033"/>
                    </a:solidFill>
                  </a:rPr>
                  <a:t>If you were given a different quadratic function – e.g</a:t>
                </a:r>
                <a14:m>
                  <m:oMath xmlns:m="http://schemas.openxmlformats.org/officeDocument/2006/math">
                    <m:r>
                      <a:rPr lang="en-IE" sz="2000" i="1" dirty="0" smtClean="0">
                        <a:solidFill>
                          <a:srgbClr val="990033"/>
                        </a:solidFill>
                        <a:latin typeface="Cambria Math"/>
                      </a:rPr>
                      <m:t>. </m:t>
                    </m:r>
                    <m:r>
                      <a:rPr lang="en-IE" sz="2000" i="1" dirty="0" smtClean="0">
                        <a:solidFill>
                          <a:srgbClr val="990033"/>
                        </a:solidFill>
                        <a:latin typeface="Cambria Math"/>
                      </a:rPr>
                      <m:t>𝑓</m:t>
                    </m:r>
                    <m:d>
                      <m:dPr>
                        <m:ctrlPr>
                          <a:rPr lang="en-IE" sz="2000" i="1" dirty="0" smtClean="0">
                            <a:solidFill>
                              <a:srgbClr val="990033"/>
                            </a:solidFill>
                            <a:latin typeface="Cambria Math"/>
                          </a:rPr>
                        </m:ctrlPr>
                      </m:dPr>
                      <m:e>
                        <m:r>
                          <a:rPr lang="en-IE" sz="2000" i="1" dirty="0" smtClean="0">
                            <a:solidFill>
                              <a:srgbClr val="990033"/>
                            </a:solidFill>
                            <a:latin typeface="Cambria Math"/>
                          </a:rPr>
                          <m:t>𝑥</m:t>
                        </m:r>
                      </m:e>
                    </m:d>
                    <m:r>
                      <a:rPr lang="en-IE" sz="2000" i="1" dirty="0" smtClean="0">
                        <a:solidFill>
                          <a:srgbClr val="990033"/>
                        </a:solidFill>
                        <a:latin typeface="Cambria Math"/>
                      </a:rPr>
                      <m:t>= 2</m:t>
                    </m:r>
                    <m:r>
                      <a:rPr lang="en-IE" sz="2000" i="1" dirty="0" smtClean="0">
                        <a:solidFill>
                          <a:srgbClr val="990033"/>
                        </a:solidFill>
                        <a:latin typeface="Cambria Math"/>
                      </a:rPr>
                      <m:t>𝑥</m:t>
                    </m:r>
                    <m:r>
                      <a:rPr lang="en-IE" sz="2000" i="1" baseline="30000" dirty="0">
                        <a:solidFill>
                          <a:srgbClr val="990033"/>
                        </a:solidFill>
                        <a:latin typeface="Cambria Math"/>
                      </a:rPr>
                      <m:t>2</m:t>
                    </m:r>
                    <m:r>
                      <a:rPr lang="en-IE" sz="2000" i="1" dirty="0">
                        <a:solidFill>
                          <a:srgbClr val="990033"/>
                        </a:solidFill>
                        <a:latin typeface="Cambria Math"/>
                      </a:rPr>
                      <m:t>, </m:t>
                    </m:r>
                  </m:oMath>
                </a14:m>
                <a:endParaRPr lang="en-IE" sz="2000" i="1" dirty="0" smtClean="0">
                  <a:solidFill>
                    <a:srgbClr val="990033"/>
                  </a:solidFill>
                  <a:latin typeface="Cambria Math"/>
                </a:endParaRPr>
              </a:p>
              <a:p>
                <a:pPr marL="355600"/>
                <a14:m>
                  <m:oMath xmlns:m="http://schemas.openxmlformats.org/officeDocument/2006/math">
                    <m:r>
                      <a:rPr lang="en-IE" sz="2000" i="1" dirty="0">
                        <a:solidFill>
                          <a:srgbClr val="990033"/>
                        </a:solidFill>
                        <a:latin typeface="Cambria Math"/>
                      </a:rPr>
                      <m:t>𝑓</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)=3</m:t>
                    </m:r>
                    <m:r>
                      <a:rPr lang="en-IE" sz="2000" i="1" dirty="0">
                        <a:solidFill>
                          <a:srgbClr val="990033"/>
                        </a:solidFill>
                        <a:latin typeface="Cambria Math"/>
                      </a:rPr>
                      <m:t>𝑥</m:t>
                    </m:r>
                    <m:r>
                      <a:rPr lang="en-IE" sz="2000" i="1" baseline="30000" dirty="0">
                        <a:solidFill>
                          <a:srgbClr val="990033"/>
                        </a:solidFill>
                        <a:latin typeface="Cambria Math"/>
                      </a:rPr>
                      <m:t>2</m:t>
                    </m:r>
                    <m:r>
                      <a:rPr lang="en-IE" sz="2000" i="1" dirty="0">
                        <a:solidFill>
                          <a:srgbClr val="990033"/>
                        </a:solidFill>
                        <a:latin typeface="Cambria Math"/>
                      </a:rPr>
                      <m:t> </m:t>
                    </m:r>
                    <m:r>
                      <a:rPr lang="en-IE" sz="2000" i="1" dirty="0">
                        <a:solidFill>
                          <a:srgbClr val="990033"/>
                        </a:solidFill>
                        <a:latin typeface="Cambria Math"/>
                      </a:rPr>
                      <m:t>𝑜𝑟</m:t>
                    </m:r>
                    <m:r>
                      <a:rPr lang="en-IE" sz="2000" i="1" dirty="0">
                        <a:solidFill>
                          <a:srgbClr val="990033"/>
                        </a:solidFill>
                        <a:latin typeface="Cambria Math"/>
                      </a:rPr>
                      <m:t> </m:t>
                    </m:r>
                    <m:r>
                      <a:rPr lang="en-IE" sz="2000" i="1" dirty="0">
                        <a:solidFill>
                          <a:srgbClr val="990033"/>
                        </a:solidFill>
                        <a:latin typeface="Cambria Math"/>
                      </a:rPr>
                      <m:t>𝑓</m:t>
                    </m:r>
                    <m:r>
                      <a:rPr lang="en-IE" sz="2000" i="1" dirty="0">
                        <a:solidFill>
                          <a:srgbClr val="990033"/>
                        </a:solidFill>
                        <a:latin typeface="Cambria Math"/>
                      </a:rPr>
                      <m:t>(</m:t>
                    </m:r>
                    <m:r>
                      <a:rPr lang="en-IE" sz="2000" i="1" dirty="0">
                        <a:solidFill>
                          <a:srgbClr val="990033"/>
                        </a:solidFill>
                        <a:latin typeface="Cambria Math"/>
                      </a:rPr>
                      <m:t>𝑥</m:t>
                    </m:r>
                    <m:r>
                      <a:rPr lang="en-IE" sz="2000" b="0" i="1" dirty="0" smtClean="0">
                        <a:solidFill>
                          <a:srgbClr val="990033"/>
                        </a:solidFill>
                        <a:latin typeface="Cambria Math"/>
                      </a:rPr>
                      <m:t>)</m:t>
                    </m:r>
                    <m:r>
                      <a:rPr lang="en-IE" sz="2000" i="1" dirty="0">
                        <a:solidFill>
                          <a:srgbClr val="990033"/>
                        </a:solidFill>
                        <a:latin typeface="Cambria Math"/>
                      </a:rPr>
                      <m:t> =4</m:t>
                    </m:r>
                    <m:r>
                      <a:rPr lang="en-IE" sz="2000" i="1" dirty="0">
                        <a:solidFill>
                          <a:srgbClr val="990033"/>
                        </a:solidFill>
                        <a:latin typeface="Cambria Math"/>
                      </a:rPr>
                      <m:t>𝑥</m:t>
                    </m:r>
                    <m:r>
                      <a:rPr lang="en-IE" sz="2000" i="1" baseline="30000" dirty="0">
                        <a:solidFill>
                          <a:srgbClr val="990033"/>
                        </a:solidFill>
                        <a:latin typeface="Cambria Math"/>
                      </a:rPr>
                      <m:t>2</m:t>
                    </m:r>
                  </m:oMath>
                </a14:m>
                <a:r>
                  <a:rPr lang="en-IE" sz="2000" dirty="0">
                    <a:solidFill>
                      <a:srgbClr val="990033"/>
                    </a:solidFill>
                  </a:rPr>
                  <a:t>, could you predict what their slopes would be when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=−20</m:t>
                    </m:r>
                  </m:oMath>
                </a14:m>
                <a:r>
                  <a:rPr lang="en-IE" sz="2000" dirty="0">
                    <a:solidFill>
                      <a:srgbClr val="990033"/>
                    </a:solidFill>
                  </a:rPr>
                  <a:t>? What would you need? How might you find this </a:t>
                </a:r>
                <a:r>
                  <a:rPr lang="en-IE" sz="2000" dirty="0" smtClean="0">
                    <a:solidFill>
                      <a:srgbClr val="990033"/>
                    </a:solidFill>
                  </a:rPr>
                  <a:t>out?</a:t>
                </a:r>
                <a:r>
                  <a:rPr lang="en-IE" sz="2000" dirty="0">
                    <a:solidFill>
                      <a:srgbClr val="990033"/>
                    </a:solidFill>
                  </a:rPr>
                  <a:t>	</a:t>
                </a:r>
              </a:p>
            </p:txBody>
          </p:sp>
        </mc:Choice>
        <mc:Fallback xmlns="">
          <p:sp>
            <p:nvSpPr>
              <p:cNvPr id="5" name="Rectangle 4"/>
              <p:cNvSpPr>
                <a:spLocks noRot="1" noChangeAspect="1" noMove="1" noResize="1" noEditPoints="1" noAdjustHandles="1" noChangeArrowheads="1" noChangeShapeType="1" noTextEdit="1"/>
              </p:cNvSpPr>
              <p:nvPr/>
            </p:nvSpPr>
            <p:spPr>
              <a:xfrm>
                <a:off x="395536" y="908720"/>
                <a:ext cx="8136904" cy="5767861"/>
              </a:xfrm>
              <a:prstGeom prst="rect">
                <a:avLst/>
              </a:prstGeom>
              <a:blipFill rotWithShape="1">
                <a:blip r:embed="rId3"/>
                <a:stretch>
                  <a:fillRect l="-674" t="-529" r="-1273"/>
                </a:stretch>
              </a:blipFill>
            </p:spPr>
            <p:txBody>
              <a:bodyPr/>
              <a:lstStyle/>
              <a:p>
                <a:r>
                  <a:rPr lang="en-IE">
                    <a:noFill/>
                  </a:rPr>
                  <a:t> </a:t>
                </a:r>
              </a:p>
            </p:txBody>
          </p:sp>
        </mc:Fallback>
      </mc:AlternateContent>
      <p:grpSp>
        <p:nvGrpSpPr>
          <p:cNvPr id="6" name="Group 5"/>
          <p:cNvGrpSpPr/>
          <p:nvPr/>
        </p:nvGrpSpPr>
        <p:grpSpPr>
          <a:xfrm>
            <a:off x="8784000" y="490053"/>
            <a:ext cx="8280880" cy="5729320"/>
            <a:chOff x="8784000" y="490053"/>
            <a:chExt cx="8280880" cy="572932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97146"/>
              <a:ext cx="7920880" cy="572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8" name="Group 7"/>
          <p:cNvGrpSpPr/>
          <p:nvPr/>
        </p:nvGrpSpPr>
        <p:grpSpPr>
          <a:xfrm>
            <a:off x="8784000" y="497146"/>
            <a:ext cx="7920840" cy="5670693"/>
            <a:chOff x="8784000" y="497146"/>
            <a:chExt cx="7920840" cy="5670693"/>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97146"/>
              <a:ext cx="7560840" cy="567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5655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500"/>
                                        <p:tgtEl>
                                          <p:spTgt spid="5">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0.00018 7.40741E-7 L -0.93038 7.40741E-7 " pathEditMode="relative" rAng="0" ptsTypes="AA">
                                      <p:cBhvr>
                                        <p:cTn id="30" dur="2000" fill="hold"/>
                                        <p:tgtEl>
                                          <p:spTgt spid="6"/>
                                        </p:tgtEl>
                                        <p:attrNameLst>
                                          <p:attrName>ppt_x</p:attrName>
                                          <p:attrName>ppt_y</p:attrName>
                                        </p:attrNameLst>
                                      </p:cBhvr>
                                      <p:rCtr x="-46510" y="0"/>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93038 7.40741E-7 L -0.00018 0.00347 " pathEditMode="relative" rAng="0" ptsTypes="AA">
                                      <p:cBhvr>
                                        <p:cTn id="34"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0.00018 7.40741E-7 L -0.93038 7.40741E-7 " pathEditMode="relative" rAng="0" ptsTypes="AA">
                                      <p:cBhvr>
                                        <p:cTn id="39" dur="2000" fill="hold"/>
                                        <p:tgtEl>
                                          <p:spTgt spid="8"/>
                                        </p:tgtEl>
                                        <p:attrNameLst>
                                          <p:attrName>ppt_x</p:attrName>
                                          <p:attrName>ppt_y</p:attrName>
                                        </p:attrNameLst>
                                      </p:cBhvr>
                                      <p:rCtr x="-46510"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93038 7.40741E-7 L -0.00018 0.00347 " pathEditMode="relative" rAng="0" ptsTypes="AA">
                                      <p:cBhvr>
                                        <p:cTn id="43"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bldLst>
      <p:bldP spid="5"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44472" y="692784"/>
            <a:ext cx="3384000" cy="49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Section B: Student Activity 3, </a:t>
            </a:r>
            <a:r>
              <a:rPr lang="en-IE" dirty="0" smtClean="0"/>
              <a:t>B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𝟐</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5086925"/>
            <a:ext cx="8366190"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8444266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3, </a:t>
            </a:r>
            <a:r>
              <a:rPr lang="en-IE" dirty="0" smtClean="0"/>
              <a:t>B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𝟐</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p:sp>
        <p:nvSpPr>
          <p:cNvPr id="4" name="Rectangle 3"/>
          <p:cNvSpPr/>
          <p:nvPr/>
        </p:nvSpPr>
        <p:spPr>
          <a:xfrm>
            <a:off x="432480" y="980728"/>
            <a:ext cx="8460000" cy="5478423"/>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4 </a:t>
            </a:r>
            <a:r>
              <a:rPr lang="en-IE" sz="2000" dirty="0">
                <a:solidFill>
                  <a:srgbClr val="990033"/>
                </a:solidFill>
              </a:rPr>
              <a:t>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p>
          <a:p>
            <a:endParaRPr lang="en-IE" sz="2000" dirty="0" smtClean="0">
              <a:solidFill>
                <a:srgbClr val="990033"/>
              </a:solidFill>
            </a:endParaRPr>
          </a:p>
          <a:p>
            <a:pPr>
              <a:lnSpc>
                <a:spcPct val="150000"/>
              </a:lnSpc>
            </a:pPr>
            <a:r>
              <a:rPr lang="en-IE" sz="2000" dirty="0" smtClean="0">
                <a:solidFill>
                  <a:srgbClr val="990033"/>
                </a:solidFill>
              </a:rPr>
              <a:t>Slope </a:t>
            </a:r>
            <a:r>
              <a:rPr lang="en-IE" sz="2000" dirty="0">
                <a:solidFill>
                  <a:srgbClr val="990033"/>
                </a:solidFill>
              </a:rPr>
              <a:t>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endParaRPr lang="en-IE" sz="2000" dirty="0">
              <a:solidFill>
                <a:srgbClr val="990033"/>
              </a:solidFill>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612194742"/>
                  </p:ext>
                </p:extLst>
              </p:nvPr>
            </p:nvGraphicFramePr>
            <p:xfrm>
              <a:off x="411700"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612194742"/>
                  </p:ext>
                </p:extLst>
              </p:nvPr>
            </p:nvGraphicFramePr>
            <p:xfrm>
              <a:off x="411700"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6207"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000"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5"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1251"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1251"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1251"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414287867"/>
                  </p:ext>
                </p:extLst>
              </p:nvPr>
            </p:nvGraphicFramePr>
            <p:xfrm>
              <a:off x="411700"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414287867"/>
                  </p:ext>
                </p:extLst>
              </p:nvPr>
            </p:nvGraphicFramePr>
            <p:xfrm>
              <a:off x="411700"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2414" t="-1176" r="-686207"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79397" t="-1176" r="-100000"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9397" t="-1176"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4606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5000"/>
              </a:lnSpc>
              <a:spcAft>
                <a:spcPts val="1000"/>
              </a:spcAft>
            </a:pPr>
            <a:r>
              <a:rPr lang="en-IE" dirty="0" smtClean="0">
                <a:effectLst/>
              </a:rPr>
              <a:t>Section A – Rates of Change</a:t>
            </a:r>
            <a:endParaRPr lang="en-IE" dirty="0">
              <a:ea typeface="Calibri"/>
              <a:cs typeface="Times New Roman"/>
            </a:endParaRPr>
          </a:p>
        </p:txBody>
      </p:sp>
      <p:sp>
        <p:nvSpPr>
          <p:cNvPr id="4" name="Rectangle 3"/>
          <p:cNvSpPr/>
          <p:nvPr/>
        </p:nvSpPr>
        <p:spPr>
          <a:xfrm>
            <a:off x="611560" y="548680"/>
            <a:ext cx="7776864" cy="2554545"/>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Can </a:t>
            </a:r>
            <a:r>
              <a:rPr lang="en-IE" sz="2000" dirty="0">
                <a:solidFill>
                  <a:srgbClr val="990033"/>
                </a:solidFill>
              </a:rPr>
              <a:t>we relate the formula </a:t>
            </a:r>
            <a:r>
              <a:rPr lang="en-IE" sz="2000" dirty="0" smtClean="0">
                <a:solidFill>
                  <a:srgbClr val="990033"/>
                </a:solidFill>
              </a:rPr>
              <a:t>for speed to </a:t>
            </a:r>
            <a:r>
              <a:rPr lang="en-IE" sz="2000" dirty="0">
                <a:solidFill>
                  <a:srgbClr val="990033"/>
                </a:solidFill>
              </a:rPr>
              <a:t>the slope </a:t>
            </a:r>
            <a:r>
              <a:rPr lang="en-IE" sz="2000" dirty="0" smtClean="0">
                <a:solidFill>
                  <a:srgbClr val="990033"/>
                </a:solidFill>
              </a:rPr>
              <a:t>                        formula?</a:t>
            </a:r>
            <a:endParaRPr lang="en-IE" sz="2000" dirty="0">
              <a:solidFill>
                <a:srgbClr val="990033"/>
              </a:solidFill>
            </a:endParaRP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Can </a:t>
            </a:r>
            <a:r>
              <a:rPr lang="en-IE" sz="2000" dirty="0">
                <a:solidFill>
                  <a:srgbClr val="990033"/>
                </a:solidFill>
              </a:rPr>
              <a:t>we use the slope </a:t>
            </a:r>
            <a:r>
              <a:rPr lang="en-IE" sz="2000" dirty="0" smtClean="0">
                <a:solidFill>
                  <a:srgbClr val="990033"/>
                </a:solidFill>
              </a:rPr>
              <a:t>formula to </a:t>
            </a:r>
            <a:r>
              <a:rPr lang="en-IE" sz="2000" dirty="0">
                <a:solidFill>
                  <a:srgbClr val="990033"/>
                </a:solidFill>
              </a:rPr>
              <a:t>find the speed</a:t>
            </a:r>
            <a:r>
              <a:rPr lang="en-IE" sz="2000" dirty="0" smtClean="0">
                <a:solidFill>
                  <a:srgbClr val="990033"/>
                </a:solidFill>
              </a:rPr>
              <a:t>?</a:t>
            </a:r>
          </a:p>
          <a:p>
            <a:pPr marL="342900" indent="-342900">
              <a:buFont typeface="Arial" pitchFamily="34" charset="0"/>
              <a:buChar char="•"/>
            </a:pPr>
            <a:endParaRPr lang="en-IE" sz="2000" dirty="0" smtClean="0">
              <a:solidFill>
                <a:srgbClr val="990033"/>
              </a:solidFill>
            </a:endParaRPr>
          </a:p>
          <a:p>
            <a:pPr marL="342900" indent="-342900">
              <a:buFont typeface="Arial" pitchFamily="34" charset="0"/>
              <a:buChar char="•"/>
            </a:pPr>
            <a:r>
              <a:rPr lang="en-IE" sz="2000" dirty="0" smtClean="0">
                <a:solidFill>
                  <a:srgbClr val="990033"/>
                </a:solidFill>
              </a:rPr>
              <a:t>We </a:t>
            </a:r>
            <a:r>
              <a:rPr lang="en-IE" sz="2000" dirty="0">
                <a:solidFill>
                  <a:srgbClr val="990033"/>
                </a:solidFill>
              </a:rPr>
              <a:t>can see that speed is </a:t>
            </a:r>
            <a:r>
              <a:rPr lang="en-IE" sz="2000" dirty="0" smtClean="0">
                <a:solidFill>
                  <a:srgbClr val="990033"/>
                </a:solidFill>
              </a:rPr>
              <a:t>a rate </a:t>
            </a:r>
            <a:r>
              <a:rPr lang="en-IE" sz="2000" dirty="0">
                <a:solidFill>
                  <a:srgbClr val="990033"/>
                </a:solidFill>
              </a:rPr>
              <a:t>of change in </a:t>
            </a:r>
            <a:r>
              <a:rPr lang="en-IE" sz="2000" dirty="0" smtClean="0">
                <a:solidFill>
                  <a:srgbClr val="990033"/>
                </a:solidFill>
              </a:rPr>
              <a:t>this example</a:t>
            </a:r>
            <a:r>
              <a:rPr lang="en-IE" sz="2000" dirty="0">
                <a:solidFill>
                  <a:srgbClr val="990033"/>
                </a:solidFill>
              </a:rPr>
              <a:t>. In the </a:t>
            </a:r>
            <a:r>
              <a:rPr lang="en-IE" sz="2000" dirty="0" smtClean="0">
                <a:solidFill>
                  <a:srgbClr val="990033"/>
                </a:solidFill>
              </a:rPr>
              <a:t>slope formula </a:t>
            </a:r>
            <a:r>
              <a:rPr lang="en-IE" sz="2000" dirty="0">
                <a:solidFill>
                  <a:srgbClr val="990033"/>
                </a:solidFill>
              </a:rPr>
              <a:t>we measure how </a:t>
            </a:r>
            <a:r>
              <a:rPr lang="en-IE" sz="2000" dirty="0" smtClean="0">
                <a:solidFill>
                  <a:srgbClr val="990033"/>
                </a:solidFill>
              </a:rPr>
              <a:t>the </a:t>
            </a:r>
            <a:r>
              <a:rPr lang="en-IE" sz="2000" dirty="0" err="1" smtClean="0">
                <a:solidFill>
                  <a:srgbClr val="990033"/>
                </a:solidFill>
              </a:rPr>
              <a:t>y</a:t>
            </a:r>
            <a:r>
              <a:rPr lang="en-IE" dirty="0" err="1" smtClean="0">
                <a:solidFill>
                  <a:srgbClr val="990033"/>
                </a:solidFill>
              </a:rPr>
              <a:t>s</a:t>
            </a:r>
            <a:r>
              <a:rPr lang="en-IE" sz="2000" dirty="0" smtClean="0">
                <a:solidFill>
                  <a:srgbClr val="990033"/>
                </a:solidFill>
              </a:rPr>
              <a:t> </a:t>
            </a:r>
            <a:r>
              <a:rPr lang="en-IE" sz="2000" dirty="0">
                <a:solidFill>
                  <a:srgbClr val="990033"/>
                </a:solidFill>
              </a:rPr>
              <a:t>change as the </a:t>
            </a:r>
            <a:r>
              <a:rPr lang="en-IE" sz="2000" dirty="0" err="1" smtClean="0">
                <a:solidFill>
                  <a:srgbClr val="990033"/>
                </a:solidFill>
              </a:rPr>
              <a:t>x</a:t>
            </a:r>
            <a:r>
              <a:rPr lang="en-IE" dirty="0" err="1" smtClean="0">
                <a:solidFill>
                  <a:srgbClr val="990033"/>
                </a:solidFill>
              </a:rPr>
              <a:t>s</a:t>
            </a:r>
            <a:r>
              <a:rPr lang="en-IE" sz="2000" dirty="0" smtClean="0">
                <a:solidFill>
                  <a:srgbClr val="990033"/>
                </a:solidFill>
              </a:rPr>
              <a:t> change. What </a:t>
            </a:r>
            <a:r>
              <a:rPr lang="en-IE" sz="2000" dirty="0">
                <a:solidFill>
                  <a:srgbClr val="990033"/>
                </a:solidFill>
              </a:rPr>
              <a:t>rate of change are </a:t>
            </a:r>
            <a:r>
              <a:rPr lang="en-IE" sz="2000" dirty="0" smtClean="0">
                <a:solidFill>
                  <a:srgbClr val="990033"/>
                </a:solidFill>
              </a:rPr>
              <a:t>we measuring </a:t>
            </a:r>
            <a:r>
              <a:rPr lang="en-IE" sz="2000" dirty="0">
                <a:solidFill>
                  <a:srgbClr val="990033"/>
                </a:solidFill>
              </a:rPr>
              <a:t>when we </a:t>
            </a:r>
            <a:r>
              <a:rPr lang="en-IE" sz="2000" dirty="0" smtClean="0">
                <a:solidFill>
                  <a:srgbClr val="990033"/>
                </a:solidFill>
              </a:rPr>
              <a:t>find speed?</a:t>
            </a:r>
          </a:p>
        </p:txBody>
      </p:sp>
      <p:sp>
        <p:nvSpPr>
          <p:cNvPr id="7" name="Rectangle 6"/>
          <p:cNvSpPr/>
          <p:nvPr/>
        </p:nvSpPr>
        <p:spPr>
          <a:xfrm>
            <a:off x="571084" y="2923197"/>
            <a:ext cx="3033916" cy="3170099"/>
          </a:xfrm>
          <a:prstGeom prst="rect">
            <a:avLst/>
          </a:prstGeom>
        </p:spPr>
        <p:txBody>
          <a:bodyPr wrap="square">
            <a:spAutoFit/>
          </a:bodyPr>
          <a:lstStyle/>
          <a:p>
            <a:pPr marL="342900" lvl="0" indent="-342900">
              <a:buFont typeface="Arial" pitchFamily="34" charset="0"/>
              <a:buChar char="•"/>
            </a:pPr>
            <a:endParaRPr lang="en-IE" sz="2000" dirty="0">
              <a:solidFill>
                <a:srgbClr val="990033"/>
              </a:solidFill>
            </a:endParaRPr>
          </a:p>
          <a:p>
            <a:pPr marL="342900" lvl="0" indent="-342900">
              <a:buFont typeface="Arial" pitchFamily="34" charset="0"/>
              <a:buChar char="•"/>
            </a:pPr>
            <a:r>
              <a:rPr lang="en-IE" sz="2000" dirty="0">
                <a:solidFill>
                  <a:srgbClr val="990033"/>
                </a:solidFill>
              </a:rPr>
              <a:t>We will now look at other examples of rates of change.  Working in pairs, complete </a:t>
            </a:r>
            <a:r>
              <a:rPr lang="en-IE" sz="2000" b="1" dirty="0">
                <a:solidFill>
                  <a:srgbClr val="990033"/>
                </a:solidFill>
              </a:rPr>
              <a:t>Section A: Student Activity 1.</a:t>
            </a:r>
          </a:p>
          <a:p>
            <a:pPr marL="342900" lvl="0" indent="-342900">
              <a:buFont typeface="Arial" pitchFamily="34" charset="0"/>
              <a:buChar char="•"/>
            </a:pPr>
            <a:endParaRPr lang="en-IE" sz="2000" b="1" dirty="0">
              <a:solidFill>
                <a:srgbClr val="990033"/>
              </a:solidFill>
            </a:endParaRPr>
          </a:p>
          <a:p>
            <a:pPr marL="342900" lvl="0" indent="-342900">
              <a:buFont typeface="Arial" pitchFamily="34" charset="0"/>
              <a:buChar char="•"/>
            </a:pPr>
            <a:r>
              <a:rPr lang="en-IE" sz="2000" dirty="0">
                <a:solidFill>
                  <a:srgbClr val="990033"/>
                </a:solidFill>
              </a:rPr>
              <a:t>Take five minutes to read it first without a pen in your hand</a:t>
            </a:r>
            <a:endParaRPr lang="en-IE" sz="2000" dirty="0"/>
          </a:p>
        </p:txBody>
      </p:sp>
      <mc:AlternateContent xmlns:mc="http://schemas.openxmlformats.org/markup-compatibility/2006" xmlns:a14="http://schemas.microsoft.com/office/drawing/2010/main">
        <mc:Choice Requires="a14">
          <p:sp>
            <p:nvSpPr>
              <p:cNvPr id="12" name="TextBox 11"/>
              <p:cNvSpPr txBox="1"/>
              <p:nvPr/>
            </p:nvSpPr>
            <p:spPr>
              <a:xfrm>
                <a:off x="6380970" y="606218"/>
                <a:ext cx="2403030" cy="676917"/>
              </a:xfrm>
              <a:prstGeom prst="rect">
                <a:avLst/>
              </a:prstGeom>
              <a:noFill/>
              <a:ln>
                <a:solidFill>
                  <a:srgbClr val="990033"/>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000" b="1" i="1" smtClean="0">
                          <a:solidFill>
                            <a:srgbClr val="990033"/>
                          </a:solidFill>
                          <a:latin typeface="Cambria Math"/>
                        </a:rPr>
                        <m:t>𝒔𝒑𝒆𝒆𝒅</m:t>
                      </m:r>
                      <m:r>
                        <a:rPr lang="en-IE" sz="2000" b="1" i="1" smtClean="0">
                          <a:solidFill>
                            <a:srgbClr val="990033"/>
                          </a:solidFill>
                          <a:latin typeface="Cambria Math"/>
                        </a:rPr>
                        <m:t>=</m:t>
                      </m:r>
                      <m:f>
                        <m:fPr>
                          <m:ctrlPr>
                            <a:rPr lang="en-IE" sz="2000" b="1" i="1" smtClean="0">
                              <a:solidFill>
                                <a:srgbClr val="990033"/>
                              </a:solidFill>
                              <a:latin typeface="Cambria Math"/>
                            </a:rPr>
                          </m:ctrlPr>
                        </m:fPr>
                        <m:num>
                          <m:r>
                            <a:rPr lang="en-IE" sz="2000" b="1" i="1" smtClean="0">
                              <a:solidFill>
                                <a:srgbClr val="990033"/>
                              </a:solidFill>
                              <a:latin typeface="Cambria Math"/>
                            </a:rPr>
                            <m:t>𝒅𝒊𝒔𝒕𝒂𝒏𝒄𝒆</m:t>
                          </m:r>
                        </m:num>
                        <m:den>
                          <m:r>
                            <a:rPr lang="en-IE" sz="2000" b="1" i="1" smtClean="0">
                              <a:solidFill>
                                <a:srgbClr val="990033"/>
                              </a:solidFill>
                              <a:latin typeface="Cambria Math"/>
                            </a:rPr>
                            <m:t>𝒕𝒊𝒎𝒆</m:t>
                          </m:r>
                        </m:den>
                      </m:f>
                    </m:oMath>
                  </m:oMathPara>
                </a14:m>
                <a:endParaRPr lang="en-IE" sz="2000" b="1" dirty="0">
                  <a:solidFill>
                    <a:srgbClr val="990033"/>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380970" y="606218"/>
                <a:ext cx="2403030" cy="676917"/>
              </a:xfrm>
              <a:prstGeom prst="rect">
                <a:avLst/>
              </a:prstGeom>
              <a:blipFill rotWithShape="1">
                <a:blip r:embed="rId3"/>
                <a:stretch>
                  <a:fillRect/>
                </a:stretch>
              </a:blipFill>
              <a:ln>
                <a:solidFill>
                  <a:srgbClr val="990033"/>
                </a:solidFill>
              </a:ln>
            </p:spPr>
            <p:txBody>
              <a:bodyPr/>
              <a:lstStyle/>
              <a:p>
                <a:r>
                  <a:rPr lang="en-IE">
                    <a:noFill/>
                  </a:rPr>
                  <a:t> </a:t>
                </a:r>
              </a:p>
            </p:txBody>
          </p:sp>
        </mc:Fallback>
      </mc:AlternateContent>
      <p:grpSp>
        <p:nvGrpSpPr>
          <p:cNvPr id="3" name="Group 2"/>
          <p:cNvGrpSpPr/>
          <p:nvPr/>
        </p:nvGrpSpPr>
        <p:grpSpPr>
          <a:xfrm>
            <a:off x="8784000" y="490052"/>
            <a:ext cx="7828117" cy="5273592"/>
            <a:chOff x="8784000" y="490052"/>
            <a:chExt cx="7828117" cy="5273592"/>
          </a:xfrm>
        </p:grpSpPr>
        <p:sp>
          <p:nvSpPr>
            <p:cNvPr id="5" name="Rounded Rectangle 4"/>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 t="441" r="-1"/>
            <a:stretch/>
          </p:blipFill>
          <p:spPr bwMode="auto">
            <a:xfrm>
              <a:off x="9144000" y="490052"/>
              <a:ext cx="7468117" cy="527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8784000" y="490052"/>
            <a:ext cx="7317477" cy="5302628"/>
            <a:chOff x="8784000" y="490052"/>
            <a:chExt cx="7317477" cy="5302628"/>
          </a:xfrm>
        </p:grpSpPr>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10"/>
            <a:stretch/>
          </p:blipFill>
          <p:spPr bwMode="auto">
            <a:xfrm>
              <a:off x="9157752" y="490052"/>
              <a:ext cx="6943725" cy="53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pic>
        <p:nvPicPr>
          <p:cNvPr id="15"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3140968"/>
            <a:ext cx="4680000"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4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00018 7.40741E-7 L -0.93038 7.40741E-7 " pathEditMode="relative" rAng="0" ptsTypes="AA">
                                      <p:cBhvr>
                                        <p:cTn id="25" dur="2000" fill="hold"/>
                                        <p:tgtEl>
                                          <p:spTgt spid="3"/>
                                        </p:tgtEl>
                                        <p:attrNameLst>
                                          <p:attrName>ppt_x</p:attrName>
                                          <p:attrName>ppt_y</p:attrName>
                                        </p:attrNameLst>
                                      </p:cBhvr>
                                      <p:rCtr x="-4651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93038 7.40741E-7 L -0.00018 0.00347 " pathEditMode="relative" rAng="0" ptsTypes="AA">
                                      <p:cBhvr>
                                        <p:cTn id="29"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00018 7.40741E-7 L -0.93038 7.40741E-7 " pathEditMode="relative" rAng="0" ptsTypes="AA">
                                      <p:cBhvr>
                                        <p:cTn id="34" dur="2000" fill="hold"/>
                                        <p:tgtEl>
                                          <p:spTgt spid="6"/>
                                        </p:tgtEl>
                                        <p:attrNameLst>
                                          <p:attrName>ppt_x</p:attrName>
                                          <p:attrName>ppt_y</p:attrName>
                                        </p:attrNameLst>
                                      </p:cBhvr>
                                      <p:rCtr x="-46510" y="0"/>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0.93038 7.40741E-7 L -0.00018 0.00347 " pathEditMode="relative" rAng="0" ptsTypes="AA">
                                      <p:cBhvr>
                                        <p:cTn id="38"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4" grpId="0" uiExpand="1" build="p"/>
      <p:bldP spid="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44472" y="692783"/>
            <a:ext cx="3384000" cy="49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Section B: Student Activity 3, C</a:t>
            </a:r>
            <a:r>
              <a:rPr lang="en-IE" dirty="0" smtClean="0"/>
              <a:t>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𝟑</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5086925"/>
            <a:ext cx="8366190"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7738218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2480" y="980728"/>
            <a:ext cx="8460000" cy="5478423"/>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4 </a:t>
            </a:r>
            <a:r>
              <a:rPr lang="en-IE" sz="2000" dirty="0">
                <a:solidFill>
                  <a:srgbClr val="990033"/>
                </a:solidFill>
              </a:rPr>
              <a:t>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p>
          <a:p>
            <a:endParaRPr lang="en-IE" sz="2000" dirty="0" smtClean="0">
              <a:solidFill>
                <a:srgbClr val="990033"/>
              </a:solidFill>
            </a:endParaRPr>
          </a:p>
          <a:p>
            <a:pPr>
              <a:lnSpc>
                <a:spcPct val="150000"/>
              </a:lnSpc>
            </a:pPr>
            <a:r>
              <a:rPr lang="en-IE" sz="2000" dirty="0" smtClean="0">
                <a:solidFill>
                  <a:srgbClr val="990033"/>
                </a:solidFill>
              </a:rPr>
              <a:t>Slope </a:t>
            </a:r>
            <a:r>
              <a:rPr lang="en-IE" sz="2000" dirty="0">
                <a:solidFill>
                  <a:srgbClr val="990033"/>
                </a:solidFill>
              </a:rPr>
              <a:t>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endParaRPr lang="en-IE" sz="2000" dirty="0">
              <a:solidFill>
                <a:srgbClr val="990033"/>
              </a:solidFill>
            </a:endParaRPr>
          </a:p>
        </p:txBody>
      </p:sp>
      <p:sp>
        <p:nvSpPr>
          <p:cNvPr id="2" name="Title 1"/>
          <p:cNvSpPr>
            <a:spLocks noGrp="1"/>
          </p:cNvSpPr>
          <p:nvPr>
            <p:ph type="title"/>
          </p:nvPr>
        </p:nvSpPr>
        <p:spPr/>
        <p:txBody>
          <a:bodyPr/>
          <a:lstStyle/>
          <a:p>
            <a:r>
              <a:rPr lang="en-IE" dirty="0"/>
              <a:t>Section B: Student Activity 3, C</a:t>
            </a:r>
            <a:r>
              <a:rPr lang="en-IE" dirty="0" smtClean="0"/>
              <a:t>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𝟑</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5065197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5065197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5"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962"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962" y="1484784"/>
            <a:ext cx="4680000" cy="288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9962"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279563983"/>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279563983"/>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276716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left)">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44472" y="692782"/>
            <a:ext cx="3384000" cy="49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Section B: Student Activity 3, </a:t>
            </a:r>
            <a:r>
              <a:rPr lang="en-IE" dirty="0" smtClean="0"/>
              <a:t>D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𝟒</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5086925"/>
            <a:ext cx="8366190"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811408971"/>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276857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2480" y="980728"/>
            <a:ext cx="8460000" cy="5478423"/>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a:p>
            <a:r>
              <a:rPr lang="en-IE" sz="2000" dirty="0" smtClean="0">
                <a:solidFill>
                  <a:srgbClr val="990033"/>
                </a:solidFill>
              </a:rPr>
              <a:t>4 </a:t>
            </a:r>
            <a:r>
              <a:rPr lang="en-IE" sz="2000" dirty="0">
                <a:solidFill>
                  <a:srgbClr val="990033"/>
                </a:solidFill>
              </a:rPr>
              <a:t>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p>
          <a:p>
            <a:endParaRPr lang="en-IE" sz="2000" dirty="0" smtClean="0">
              <a:solidFill>
                <a:srgbClr val="990033"/>
              </a:solidFill>
            </a:endParaRPr>
          </a:p>
          <a:p>
            <a:pPr>
              <a:lnSpc>
                <a:spcPct val="150000"/>
              </a:lnSpc>
            </a:pPr>
            <a:r>
              <a:rPr lang="en-IE" sz="2000" dirty="0" smtClean="0">
                <a:solidFill>
                  <a:srgbClr val="990033"/>
                </a:solidFill>
              </a:rPr>
              <a:t>Slope </a:t>
            </a:r>
            <a:r>
              <a:rPr lang="en-IE" sz="2000" dirty="0">
                <a:solidFill>
                  <a:srgbClr val="990033"/>
                </a:solidFill>
              </a:rPr>
              <a:t>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smtClean="0">
                <a:solidFill>
                  <a:srgbClr val="990033"/>
                </a:solidFill>
              </a:rPr>
              <a:t>):</a:t>
            </a:r>
            <a:endParaRPr lang="en-IE" sz="2000" dirty="0">
              <a:solidFill>
                <a:srgbClr val="990033"/>
              </a:solidFill>
            </a:endParaRPr>
          </a:p>
        </p:txBody>
      </p:sp>
      <p:sp>
        <p:nvSpPr>
          <p:cNvPr id="2" name="Title 1"/>
          <p:cNvSpPr>
            <a:spLocks noGrp="1"/>
          </p:cNvSpPr>
          <p:nvPr>
            <p:ph type="title"/>
          </p:nvPr>
        </p:nvSpPr>
        <p:spPr/>
        <p:txBody>
          <a:bodyPr/>
          <a:lstStyle/>
          <a:p>
            <a:r>
              <a:rPr lang="en-IE" dirty="0"/>
              <a:t>Section B: Student Activity 3, </a:t>
            </a:r>
            <a:r>
              <a:rPr lang="en-IE" dirty="0" smtClean="0"/>
              <a:t>D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610481" cy="400110"/>
              </a:xfrm>
              <a:prstGeom prst="rect">
                <a:avLst/>
              </a:prstGeom>
            </p:spPr>
            <p:txBody>
              <a:bodyPr wrap="none">
                <a:spAutoFit/>
              </a:bodyPr>
              <a:lstStyle/>
              <a:p>
                <a:r>
                  <a:rPr lang="en-IE" sz="2000" b="1" dirty="0" smtClean="0">
                    <a:solidFill>
                      <a:srgbClr val="990033"/>
                    </a:solidFill>
                  </a:rPr>
                  <a:t>Quadratic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𝟒</m:t>
                    </m:r>
                    <m:r>
                      <a:rPr lang="en-IE" sz="2000" b="1" i="1" dirty="0" smtClean="0">
                        <a:solidFill>
                          <a:srgbClr val="990033"/>
                        </a:solidFill>
                        <a:latin typeface="Cambria Math"/>
                      </a:rPr>
                      <m:t>𝒙</m:t>
                    </m:r>
                    <m:r>
                      <a:rPr lang="en-IE" sz="2000" b="1" i="1" baseline="30000" dirty="0">
                        <a:solidFill>
                          <a:srgbClr val="990033"/>
                        </a:solidFill>
                        <a:latin typeface="Cambria Math"/>
                      </a:rPr>
                      <m:t>𝟐</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610481" cy="400110"/>
              </a:xfrm>
              <a:prstGeom prst="rect">
                <a:avLst/>
              </a:prstGeom>
              <a:blipFill rotWithShape="1">
                <a:blip r:embed="rId3"/>
                <a:stretch>
                  <a:fillRect l="-801"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607954208"/>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607954208"/>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4102"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7358"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7358" y="1484784"/>
            <a:ext cx="4680000" cy="288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7358" y="1484784"/>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7820238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78202387"/>
                  </p:ext>
                </p:extLst>
              </p:nvPr>
            </p:nvGraphicFramePr>
            <p:xfrm>
              <a:off x="400411" y="1484784"/>
              <a:ext cx="3385944" cy="2651760"/>
            </p:xfrm>
            <a:graphic>
              <a:graphicData uri="http://schemas.openxmlformats.org/drawingml/2006/table">
                <a:tbl>
                  <a:tblPr firstRow="1" bandRow="1">
                    <a:tableStyleId>{5940675A-B579-460E-94D1-54222C63F5DA}</a:tableStyleId>
                  </a:tblPr>
                  <a:tblGrid>
                    <a:gridCol w="606914"/>
                    <a:gridCol w="351372"/>
                    <a:gridCol w="1213829"/>
                    <a:gridCol w="1213829"/>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2414" t="-1176" r="-687931"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79397" t="-1176" r="-100503"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9397" t="-1176" r="-503"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8</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80023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wipe(left)">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wipe(left)">
                                      <p:cBhvr>
                                        <p:cTn id="12" dur="500"/>
                                        <p:tgtEl>
                                          <p:spTgt spid="4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4</a:t>
            </a:r>
            <a:r>
              <a:rPr lang="en-IE" dirty="0" smtClean="0"/>
              <a:t>, A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6991722" cy="400110"/>
              </a:xfrm>
              <a:prstGeom prst="rect">
                <a:avLst/>
              </a:prstGeom>
            </p:spPr>
            <p:txBody>
              <a:bodyPr wrap="none">
                <a:spAutoFit/>
              </a:bodyPr>
              <a:lstStyle/>
              <a:p>
                <a:r>
                  <a:rPr lang="en-IE" sz="2000" b="1" dirty="0">
                    <a:solidFill>
                      <a:srgbClr val="990033"/>
                    </a:solidFill>
                  </a:rPr>
                  <a:t>Cubic </a:t>
                </a:r>
                <a:r>
                  <a:rPr lang="en-IE" sz="2000" b="1" dirty="0" smtClean="0">
                    <a:solidFill>
                      <a:srgbClr val="990033"/>
                    </a:solidFill>
                  </a:rPr>
                  <a:t>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6991722" cy="400110"/>
              </a:xfrm>
              <a:prstGeom prst="rect">
                <a:avLst/>
              </a:prstGeom>
              <a:blipFill rotWithShape="1">
                <a:blip r:embed="rId2"/>
                <a:stretch>
                  <a:fillRect l="-872"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3528" y="848587"/>
                <a:ext cx="8460000" cy="3170099"/>
              </a:xfrm>
              <a:prstGeom prst="rect">
                <a:avLst/>
              </a:prstGeom>
            </p:spPr>
            <p:txBody>
              <a:bodyPr wrap="square">
                <a:spAutoFit/>
              </a:bodyPr>
              <a:lstStyle/>
              <a:p>
                <a:pPr marL="342900" indent="-342900">
                  <a:buFont typeface="Arial" pitchFamily="34" charset="0"/>
                  <a:buChar char="•"/>
                </a:pPr>
                <a:r>
                  <a:rPr lang="en-IE" sz="2000" dirty="0">
                    <a:solidFill>
                      <a:srgbClr val="990033"/>
                    </a:solidFill>
                  </a:rPr>
                  <a:t>Several real-world </a:t>
                </a:r>
                <a:r>
                  <a:rPr lang="en-IE" sz="2000" dirty="0" smtClean="0">
                    <a:solidFill>
                      <a:srgbClr val="990033"/>
                    </a:solidFill>
                  </a:rPr>
                  <a:t>situations, including </a:t>
                </a:r>
                <a:r>
                  <a:rPr lang="en-IE" sz="2000" dirty="0">
                    <a:solidFill>
                      <a:srgbClr val="990033"/>
                    </a:solidFill>
                  </a:rPr>
                  <a:t>the volume </a:t>
                </a:r>
                <a:r>
                  <a:rPr lang="en-IE" sz="2000" dirty="0" smtClean="0">
                    <a:solidFill>
                      <a:srgbClr val="990033"/>
                    </a:solidFill>
                  </a:rPr>
                  <a:t>of three-dimensional objects like </a:t>
                </a:r>
                <a:r>
                  <a:rPr lang="en-IE" sz="2000" dirty="0">
                    <a:solidFill>
                      <a:srgbClr val="990033"/>
                    </a:solidFill>
                  </a:rPr>
                  <a:t>cuboids, spheres </a:t>
                </a:r>
                <a:r>
                  <a:rPr lang="en-IE" sz="2000" dirty="0" smtClean="0">
                    <a:solidFill>
                      <a:srgbClr val="990033"/>
                    </a:solidFill>
                  </a:rPr>
                  <a:t>and cones</a:t>
                </a:r>
                <a:r>
                  <a:rPr lang="en-IE" sz="2000" dirty="0">
                    <a:solidFill>
                      <a:srgbClr val="990033"/>
                    </a:solidFill>
                  </a:rPr>
                  <a:t>, are modelled by </a:t>
                </a:r>
                <a:r>
                  <a:rPr lang="en-IE" sz="2000" dirty="0" smtClean="0">
                    <a:solidFill>
                      <a:srgbClr val="990033"/>
                    </a:solidFill>
                  </a:rPr>
                  <a:t>cubic functions</a:t>
                </a:r>
                <a:r>
                  <a:rPr lang="en-IE" sz="2000" dirty="0">
                    <a:solidFill>
                      <a:srgbClr val="990033"/>
                    </a:solidFill>
                  </a:rPr>
                  <a:t>. Accordingly </a:t>
                </a:r>
                <a:r>
                  <a:rPr lang="en-IE" sz="2000" dirty="0" smtClean="0">
                    <a:solidFill>
                      <a:srgbClr val="990033"/>
                    </a:solidFill>
                  </a:rPr>
                  <a:t>we would </a:t>
                </a:r>
                <a:r>
                  <a:rPr lang="en-IE" sz="2000" dirty="0">
                    <a:solidFill>
                      <a:srgbClr val="990033"/>
                    </a:solidFill>
                  </a:rPr>
                  <a:t>also like to be able </a:t>
                </a:r>
                <a:r>
                  <a:rPr lang="en-IE" sz="2000" dirty="0" smtClean="0">
                    <a:solidFill>
                      <a:srgbClr val="990033"/>
                    </a:solidFill>
                  </a:rPr>
                  <a:t>to calculate </a:t>
                </a:r>
                <a:r>
                  <a:rPr lang="en-IE" sz="2000" dirty="0">
                    <a:solidFill>
                      <a:srgbClr val="990033"/>
                    </a:solidFill>
                  </a:rPr>
                  <a:t>the rate of </a:t>
                </a:r>
                <a:r>
                  <a:rPr lang="en-IE" sz="2000" dirty="0" smtClean="0">
                    <a:solidFill>
                      <a:srgbClr val="990033"/>
                    </a:solidFill>
                  </a:rPr>
                  <a:t>change at </a:t>
                </a:r>
                <a:r>
                  <a:rPr lang="en-IE" sz="2000" dirty="0">
                    <a:solidFill>
                      <a:srgbClr val="990033"/>
                    </a:solidFill>
                  </a:rPr>
                  <a:t>any point on a </a:t>
                </a:r>
                <a:r>
                  <a:rPr lang="en-IE" sz="2000" dirty="0" smtClean="0">
                    <a:solidFill>
                      <a:srgbClr val="990033"/>
                    </a:solidFill>
                  </a:rPr>
                  <a:t>cubic function.</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Given </a:t>
                </a:r>
                <a:r>
                  <a:rPr lang="en-IE" sz="2000" dirty="0">
                    <a:solidFill>
                      <a:srgbClr val="990033"/>
                    </a:solidFill>
                  </a:rPr>
                  <a:t>a cubic function </a:t>
                </a:r>
                <a:r>
                  <a:rPr lang="en-IE" sz="2000" dirty="0" smtClean="0">
                    <a:solidFill>
                      <a:srgbClr val="990033"/>
                    </a:solidFill>
                  </a:rPr>
                  <a:t>can you </a:t>
                </a:r>
                <a:r>
                  <a:rPr lang="en-IE" sz="2000" dirty="0">
                    <a:solidFill>
                      <a:srgbClr val="990033"/>
                    </a:solidFill>
                  </a:rPr>
                  <a:t>determine how </a:t>
                </a:r>
                <a:r>
                  <a:rPr lang="en-IE" sz="2000" dirty="0" smtClean="0">
                    <a:solidFill>
                      <a:srgbClr val="990033"/>
                    </a:solidFill>
                  </a:rPr>
                  <a:t>to calculate </a:t>
                </a:r>
                <a:r>
                  <a:rPr lang="en-IE" sz="2000" dirty="0">
                    <a:solidFill>
                      <a:srgbClr val="990033"/>
                    </a:solidFill>
                  </a:rPr>
                  <a:t>its slope at </a:t>
                </a:r>
                <a:r>
                  <a:rPr lang="en-IE" sz="2000" dirty="0" smtClean="0">
                    <a:solidFill>
                      <a:srgbClr val="990033"/>
                    </a:solidFill>
                  </a:rPr>
                  <a:t>any point</a:t>
                </a:r>
                <a:r>
                  <a:rPr lang="en-IE" sz="2000" dirty="0">
                    <a:solidFill>
                      <a:srgbClr val="990033"/>
                    </a:solidFill>
                  </a:rPr>
                  <a:t>? How might you </a:t>
                </a:r>
                <a:r>
                  <a:rPr lang="en-IE" sz="2000" dirty="0" smtClean="0">
                    <a:solidFill>
                      <a:srgbClr val="990033"/>
                    </a:solidFill>
                  </a:rPr>
                  <a:t>go about </a:t>
                </a:r>
                <a:r>
                  <a:rPr lang="en-IE" sz="2000" dirty="0">
                    <a:solidFill>
                      <a:srgbClr val="990033"/>
                    </a:solidFill>
                  </a:rPr>
                  <a:t>this?</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Could </a:t>
                </a:r>
                <a:r>
                  <a:rPr lang="en-IE" sz="2000" dirty="0">
                    <a:solidFill>
                      <a:srgbClr val="990033"/>
                    </a:solidFill>
                  </a:rPr>
                  <a:t>you calculate </a:t>
                </a:r>
                <a:r>
                  <a:rPr lang="en-IE" sz="2000" dirty="0" smtClean="0">
                    <a:solidFill>
                      <a:srgbClr val="990033"/>
                    </a:solidFill>
                  </a:rPr>
                  <a:t>what the </a:t>
                </a:r>
                <a:r>
                  <a:rPr lang="en-IE" sz="2000" dirty="0">
                    <a:solidFill>
                      <a:srgbClr val="990033"/>
                    </a:solidFill>
                  </a:rPr>
                  <a:t>slope of the </a:t>
                </a:r>
                <a:r>
                  <a:rPr lang="en-IE" sz="2000" dirty="0" smtClean="0">
                    <a:solidFill>
                      <a:srgbClr val="990033"/>
                    </a:solidFill>
                  </a:rPr>
                  <a:t>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m:t>
                    </m:r>
                    <m:r>
                      <a:rPr lang="en-IE" sz="2000" i="1" dirty="0">
                        <a:solidFill>
                          <a:srgbClr val="990033"/>
                        </a:solidFill>
                        <a:latin typeface="Cambria Math"/>
                      </a:rPr>
                      <m:t>𝑥</m:t>
                    </m:r>
                    <m:r>
                      <a:rPr lang="en-IE" sz="2000" i="1" baseline="30000" dirty="0">
                        <a:solidFill>
                          <a:srgbClr val="990033"/>
                        </a:solidFill>
                        <a:latin typeface="Cambria Math"/>
                      </a:rPr>
                      <m:t>3</m:t>
                    </m:r>
                  </m:oMath>
                </a14:m>
                <a:r>
                  <a:rPr lang="en-IE" sz="2000" dirty="0">
                    <a:solidFill>
                      <a:srgbClr val="990033"/>
                    </a:solidFill>
                  </a:rPr>
                  <a:t> is at the point </a:t>
                </a:r>
                <a:r>
                  <a:rPr lang="en-IE" sz="2000" dirty="0" smtClean="0">
                    <a:solidFill>
                      <a:srgbClr val="990033"/>
                    </a:solidFill>
                  </a:rPr>
                  <a:t>on the </a:t>
                </a:r>
                <a:r>
                  <a:rPr lang="en-IE" sz="2000" dirty="0">
                    <a:solidFill>
                      <a:srgbClr val="990033"/>
                    </a:solidFill>
                  </a:rPr>
                  <a:t>function when x = </a:t>
                </a:r>
                <a:r>
                  <a:rPr lang="en-IE" sz="2000" dirty="0" smtClean="0">
                    <a:solidFill>
                      <a:srgbClr val="990033"/>
                    </a:solidFill>
                  </a:rPr>
                  <a:t>16? How </a:t>
                </a:r>
                <a:r>
                  <a:rPr lang="en-IE" sz="2000" dirty="0">
                    <a:solidFill>
                      <a:srgbClr val="990033"/>
                    </a:solidFill>
                  </a:rPr>
                  <a:t>would you do it?</a:t>
                </a:r>
              </a:p>
            </p:txBody>
          </p:sp>
        </mc:Choice>
        <mc:Fallback xmlns="">
          <p:sp>
            <p:nvSpPr>
              <p:cNvPr id="4" name="Rectangle 3"/>
              <p:cNvSpPr>
                <a:spLocks noRot="1" noChangeAspect="1" noMove="1" noResize="1" noEditPoints="1" noAdjustHandles="1" noChangeArrowheads="1" noChangeShapeType="1" noTextEdit="1"/>
              </p:cNvSpPr>
              <p:nvPr/>
            </p:nvSpPr>
            <p:spPr>
              <a:xfrm>
                <a:off x="323528" y="848587"/>
                <a:ext cx="8460000" cy="3170099"/>
              </a:xfrm>
              <a:prstGeom prst="rect">
                <a:avLst/>
              </a:prstGeom>
              <a:blipFill rotWithShape="1">
                <a:blip r:embed="rId3"/>
                <a:stretch>
                  <a:fillRect l="-576" t="-962" r="-937" b="-2500"/>
                </a:stretch>
              </a:blipFill>
            </p:spPr>
            <p:txBody>
              <a:bodyPr/>
              <a:lstStyle/>
              <a:p>
                <a:r>
                  <a:rPr lang="en-IE">
                    <a:noFill/>
                  </a:rPr>
                  <a:t> </a:t>
                </a:r>
              </a:p>
            </p:txBody>
          </p:sp>
        </mc:Fallback>
      </mc:AlternateContent>
      <p:pic>
        <p:nvPicPr>
          <p:cNvPr id="819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19941" y="1493718"/>
            <a:ext cx="2683285" cy="76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784000" y="490053"/>
            <a:ext cx="7874747" cy="5434183"/>
            <a:chOff x="8784000" y="490053"/>
            <a:chExt cx="7874747" cy="5434183"/>
          </a:xfrm>
        </p:grpSpPr>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144000" y="514036"/>
              <a:ext cx="751474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6791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4</a:t>
            </a:r>
            <a:r>
              <a:rPr lang="en-IE" dirty="0" smtClean="0"/>
              <a:t>, A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6991722" cy="400110"/>
              </a:xfrm>
              <a:prstGeom prst="rect">
                <a:avLst/>
              </a:prstGeom>
            </p:spPr>
            <p:txBody>
              <a:bodyPr wrap="none">
                <a:spAutoFit/>
              </a:bodyPr>
              <a:lstStyle/>
              <a:p>
                <a:r>
                  <a:rPr lang="en-IE" sz="2000" b="1" dirty="0">
                    <a:solidFill>
                      <a:srgbClr val="990033"/>
                    </a:solidFill>
                  </a:rPr>
                  <a:t>Cubic </a:t>
                </a:r>
                <a:r>
                  <a:rPr lang="en-IE" sz="2000" b="1" dirty="0" smtClean="0">
                    <a:solidFill>
                      <a:srgbClr val="990033"/>
                    </a:solidFill>
                  </a:rPr>
                  <a:t>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6991722" cy="400110"/>
              </a:xfrm>
              <a:prstGeom prst="rect">
                <a:avLst/>
              </a:prstGeom>
              <a:blipFill rotWithShape="1">
                <a:blip r:embed="rId2"/>
                <a:stretch>
                  <a:fillRect l="-872"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4744600"/>
            <a:ext cx="2210446" cy="1477328"/>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p:pic>
        <p:nvPicPr>
          <p:cNvPr id="81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60000" y="-803626"/>
            <a:ext cx="3024000" cy="76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07289594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07289594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spTree>
    <p:extLst>
      <p:ext uri="{BB962C8B-B14F-4D97-AF65-F5344CB8AC3E}">
        <p14:creationId xmlns:p14="http://schemas.microsoft.com/office/powerpoint/2010/main" val="10758934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8130" y="1512654"/>
            <a:ext cx="3658326" cy="2708434"/>
          </a:xfrm>
          <a:prstGeom prst="rect">
            <a:avLst/>
          </a:prstGeom>
        </p:spPr>
        <p:txBody>
          <a:bodyPr wrap="square">
            <a:spAutoFit/>
          </a:bodyPr>
          <a:lstStyle/>
          <a:p>
            <a:pPr lvl="0"/>
            <a:r>
              <a:rPr lang="en-IE" sz="2000" dirty="0">
                <a:solidFill>
                  <a:srgbClr val="990033"/>
                </a:solidFill>
              </a:rPr>
              <a:t>4 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a:p>
            <a:pPr lvl="0"/>
            <a:endParaRPr lang="en-IE" sz="2000" dirty="0">
              <a:solidFill>
                <a:srgbClr val="990033"/>
              </a:solidFill>
            </a:endParaRPr>
          </a:p>
          <a:p>
            <a:pPr lvl="0">
              <a:lnSpc>
                <a:spcPct val="150000"/>
              </a:lnSpc>
            </a:pPr>
            <a:r>
              <a:rPr lang="en-IE" sz="2000" dirty="0">
                <a:solidFill>
                  <a:srgbClr val="990033"/>
                </a:solidFill>
              </a:rPr>
              <a:t>Slope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p:txBody>
      </p:sp>
      <p:sp>
        <p:nvSpPr>
          <p:cNvPr id="4" name="Rectangle 3"/>
          <p:cNvSpPr/>
          <p:nvPr/>
        </p:nvSpPr>
        <p:spPr>
          <a:xfrm>
            <a:off x="342578" y="927770"/>
            <a:ext cx="8460000" cy="2246769"/>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p:txBody>
      </p:sp>
      <p:sp>
        <p:nvSpPr>
          <p:cNvPr id="2" name="Title 1"/>
          <p:cNvSpPr>
            <a:spLocks noGrp="1"/>
          </p:cNvSpPr>
          <p:nvPr>
            <p:ph type="title"/>
          </p:nvPr>
        </p:nvSpPr>
        <p:spPr/>
        <p:txBody>
          <a:bodyPr/>
          <a:lstStyle/>
          <a:p>
            <a:r>
              <a:rPr lang="en-IE" dirty="0"/>
              <a:t>Section B: Student Activity </a:t>
            </a:r>
            <a:r>
              <a:rPr lang="en-IE" dirty="0" smtClean="0"/>
              <a:t>4, A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6934014" cy="400110"/>
              </a:xfrm>
              <a:prstGeom prst="rect">
                <a:avLst/>
              </a:prstGeom>
            </p:spPr>
            <p:txBody>
              <a:bodyPr wrap="none">
                <a:spAutoFit/>
              </a:bodyPr>
              <a:lstStyle/>
              <a:p>
                <a:r>
                  <a:rPr lang="en-IE" sz="2000" b="1" dirty="0" smtClean="0">
                    <a:solidFill>
                      <a:srgbClr val="990033"/>
                    </a:solidFill>
                  </a:rPr>
                  <a:t>Cubic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6934014" cy="400110"/>
              </a:xfrm>
              <a:prstGeom prst="rect">
                <a:avLst/>
              </a:prstGeom>
              <a:blipFill rotWithShape="1">
                <a:blip r:embed="rId2"/>
                <a:stretch>
                  <a:fillRect l="-879"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34785692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34785692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pic>
        <p:nvPicPr>
          <p:cNvPr id="5122"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341088"/>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1341088"/>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1341088"/>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212008150"/>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-15</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-9</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9</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212008150"/>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7"/>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-15</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-9</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9</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626451606"/>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-15</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-9</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9</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626451606"/>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-15</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-9</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3</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9</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12</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27</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dirty="0"/>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spTree>
    <p:extLst>
      <p:ext uri="{BB962C8B-B14F-4D97-AF65-F5344CB8AC3E}">
        <p14:creationId xmlns:p14="http://schemas.microsoft.com/office/powerpoint/2010/main" val="25924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left)">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ipe(left)">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4</a:t>
            </a:r>
            <a:r>
              <a:rPr lang="en-IE" dirty="0" smtClean="0"/>
              <a:t>, B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145610" cy="400110"/>
              </a:xfrm>
              <a:prstGeom prst="rect">
                <a:avLst/>
              </a:prstGeom>
            </p:spPr>
            <p:txBody>
              <a:bodyPr wrap="none">
                <a:spAutoFit/>
              </a:bodyPr>
              <a:lstStyle/>
              <a:p>
                <a:r>
                  <a:rPr lang="en-IE" sz="2000" b="1" dirty="0">
                    <a:solidFill>
                      <a:srgbClr val="990033"/>
                    </a:solidFill>
                  </a:rPr>
                  <a:t>Cubic </a:t>
                </a:r>
                <a:r>
                  <a:rPr lang="en-IE" sz="2000" b="1" dirty="0" smtClean="0">
                    <a:solidFill>
                      <a:srgbClr val="990033"/>
                    </a:solidFill>
                  </a:rPr>
                  <a:t>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𝟐</m:t>
                    </m:r>
                    <m:r>
                      <a:rPr lang="en-IE" sz="2000" b="1" i="1" dirty="0" smtClean="0">
                        <a:solidFill>
                          <a:srgbClr val="990033"/>
                        </a:solidFill>
                        <a:latin typeface="Cambria Math"/>
                      </a:rPr>
                      <m:t>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145610" cy="400110"/>
              </a:xfrm>
              <a:prstGeom prst="rect">
                <a:avLst/>
              </a:prstGeom>
              <a:blipFill rotWithShape="1">
                <a:blip r:embed="rId2"/>
                <a:stretch>
                  <a:fillRect l="-853" t="-7576" b="-25758"/>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4744600"/>
            <a:ext cx="2210446" cy="1477328"/>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p:pic>
        <p:nvPicPr>
          <p:cNvPr id="81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60000" y="-803626"/>
            <a:ext cx="3024000" cy="76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653187281"/>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653187281"/>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spTree>
    <p:extLst>
      <p:ext uri="{BB962C8B-B14F-4D97-AF65-F5344CB8AC3E}">
        <p14:creationId xmlns:p14="http://schemas.microsoft.com/office/powerpoint/2010/main" val="40118179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578" y="927770"/>
            <a:ext cx="8460000" cy="2246769"/>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p:txBody>
      </p:sp>
      <p:sp>
        <p:nvSpPr>
          <p:cNvPr id="2" name="Title 1"/>
          <p:cNvSpPr>
            <a:spLocks noGrp="1"/>
          </p:cNvSpPr>
          <p:nvPr>
            <p:ph type="title"/>
          </p:nvPr>
        </p:nvSpPr>
        <p:spPr/>
        <p:txBody>
          <a:bodyPr/>
          <a:lstStyle/>
          <a:p>
            <a:r>
              <a:rPr lang="en-IE" dirty="0"/>
              <a:t>Section B: Student Activity </a:t>
            </a:r>
            <a:r>
              <a:rPr lang="en-IE" dirty="0" smtClean="0"/>
              <a:t>4, </a:t>
            </a:r>
            <a:r>
              <a:rPr lang="en-IE" dirty="0"/>
              <a:t>B</a:t>
            </a:r>
            <a:r>
              <a:rPr lang="en-IE" dirty="0" smtClean="0"/>
              <a:t>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99195" y="548680"/>
                <a:ext cx="7145610" cy="400110"/>
              </a:xfrm>
              <a:prstGeom prst="rect">
                <a:avLst/>
              </a:prstGeom>
            </p:spPr>
            <p:txBody>
              <a:bodyPr wrap="none">
                <a:spAutoFit/>
              </a:bodyPr>
              <a:lstStyle/>
              <a:p>
                <a:r>
                  <a:rPr lang="en-IE" sz="2000" b="1" dirty="0">
                    <a:solidFill>
                      <a:srgbClr val="990033"/>
                    </a:solidFill>
                  </a:rPr>
                  <a:t>Cubic </a:t>
                </a:r>
                <a:r>
                  <a:rPr lang="en-IE" sz="2000" b="1" dirty="0" smtClean="0">
                    <a:solidFill>
                      <a:srgbClr val="990033"/>
                    </a:solidFill>
                  </a:rPr>
                  <a:t>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𝟐</m:t>
                    </m:r>
                    <m:r>
                      <a:rPr lang="en-IE" sz="2000" b="1" i="1" dirty="0" smtClean="0">
                        <a:solidFill>
                          <a:srgbClr val="990033"/>
                        </a:solidFill>
                        <a:latin typeface="Cambria Math"/>
                      </a:rPr>
                      <m:t>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99195" y="548680"/>
                <a:ext cx="7145610" cy="400110"/>
              </a:xfrm>
              <a:prstGeom prst="rect">
                <a:avLst/>
              </a:prstGeom>
              <a:blipFill rotWithShape="1">
                <a:blip r:embed="rId3"/>
                <a:stretch>
                  <a:fillRect l="-939" t="-7576" b="-25758"/>
                </a:stretch>
              </a:blipFill>
            </p:spPr>
            <p:txBody>
              <a:bodyPr/>
              <a:lstStyle/>
              <a:p>
                <a:r>
                  <a:rPr lang="en-IE">
                    <a:noFill/>
                  </a:rPr>
                  <a:t> </a:t>
                </a:r>
              </a:p>
            </p:txBody>
          </p:sp>
        </mc:Fallback>
      </mc:AlternateContent>
      <p:sp>
        <p:nvSpPr>
          <p:cNvPr id="5" name="Rectangle 4"/>
          <p:cNvSpPr/>
          <p:nvPr/>
        </p:nvSpPr>
        <p:spPr>
          <a:xfrm>
            <a:off x="338130" y="1512654"/>
            <a:ext cx="3658326" cy="2708434"/>
          </a:xfrm>
          <a:prstGeom prst="rect">
            <a:avLst/>
          </a:prstGeom>
        </p:spPr>
        <p:txBody>
          <a:bodyPr wrap="square">
            <a:spAutoFit/>
          </a:bodyPr>
          <a:lstStyle/>
          <a:p>
            <a:pPr lvl="0"/>
            <a:r>
              <a:rPr lang="en-IE" sz="2000" dirty="0">
                <a:solidFill>
                  <a:srgbClr val="990033"/>
                </a:solidFill>
              </a:rPr>
              <a:t>4 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a:p>
            <a:pPr lvl="0"/>
            <a:endParaRPr lang="en-IE" sz="2000" dirty="0">
              <a:solidFill>
                <a:srgbClr val="990033"/>
              </a:solidFill>
            </a:endParaRPr>
          </a:p>
          <a:p>
            <a:pPr lvl="0">
              <a:lnSpc>
                <a:spcPct val="150000"/>
              </a:lnSpc>
            </a:pPr>
            <a:r>
              <a:rPr lang="en-IE" sz="2000" dirty="0">
                <a:solidFill>
                  <a:srgbClr val="990033"/>
                </a:solidFill>
              </a:rPr>
              <a:t>Slope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183846929"/>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183846929"/>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endParaRPr lang="en-IE" sz="16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pic>
        <p:nvPicPr>
          <p:cNvPr id="6146"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1426871"/>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1426871"/>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7904" y="1426871"/>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9295898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30</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18</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18</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30</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92958982"/>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30</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18</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18</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30</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448092799"/>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smtClean="0">
                              <a:solidFill>
                                <a:srgbClr val="990033"/>
                              </a:solidFill>
                            </a:rPr>
                            <a:t>Change of the Change</a:t>
                          </a:r>
                          <a:r>
                            <a:rPr lang="en-IE" sz="1400" baseline="0" smtClean="0">
                              <a:solidFill>
                                <a:srgbClr val="990033"/>
                              </a:solidFill>
                            </a:rPr>
                            <a:t> </a:t>
                          </a:r>
                          <a:r>
                            <a:rPr lang="en-IE" sz="1400" baseline="0" dirty="0" smtClean="0">
                              <a:solidFill>
                                <a:srgbClr val="990033"/>
                              </a:solidFill>
                            </a:rPr>
                            <a:t>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30</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18</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18</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1880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30</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1880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448092799"/>
                  </p:ext>
                </p:extLst>
              </p:nvPr>
            </p:nvGraphicFramePr>
            <p:xfrm>
              <a:off x="2699792" y="4581128"/>
              <a:ext cx="6096173" cy="2257440"/>
            </p:xfrm>
            <a:graphic>
              <a:graphicData uri="http://schemas.openxmlformats.org/drawingml/2006/table">
                <a:tbl>
                  <a:tblPr firstRow="1" bandRow="1">
                    <a:tableStyleId>{5940675A-B579-460E-94D1-54222C63F5DA}</a:tableStyleId>
                  </a:tblPr>
                  <a:tblGrid>
                    <a:gridCol w="988108"/>
                    <a:gridCol w="572065"/>
                    <a:gridCol w="1800000"/>
                    <a:gridCol w="1368000"/>
                    <a:gridCol w="1368000"/>
                  </a:tblGrid>
                  <a:tr h="462720">
                    <a:tc>
                      <a:txBody>
                        <a:bodyPr/>
                        <a:lstStyle/>
                        <a:p>
                          <a:pPr algn="ctr"/>
                          <a:r>
                            <a:rPr lang="en-IE" sz="1400" dirty="0" smtClean="0">
                              <a:solidFill>
                                <a:srgbClr val="990033"/>
                              </a:solidFill>
                            </a:rPr>
                            <a:t>Point</a:t>
                          </a:r>
                          <a:endParaRPr lang="en-IE" sz="14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173404" t="-6579" r="-791489"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87119" t="-6579" r="-152203"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245333" t="-6579" r="-99556" b="-401316"/>
                          </a:stretch>
                        </a:blipFill>
                      </a:tcPr>
                    </a:tc>
                    <a:tc>
                      <a:txBody>
                        <a:bodyPr/>
                        <a:lstStyle/>
                        <a:p>
                          <a:endParaRPr lang="en-US"/>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346875" t="-6579" b="-401316"/>
                          </a:stretch>
                        </a:blipFill>
                      </a:tcPr>
                    </a:tc>
                  </a:tr>
                  <a:tr h="118800">
                    <a:tc rowSpan="2">
                      <a:txBody>
                        <a:bodyPr/>
                        <a:lstStyle/>
                        <a:p>
                          <a:pPr algn="ctr"/>
                          <a:r>
                            <a:rPr lang="en-IE" sz="1200" dirty="0" smtClean="0">
                              <a:solidFill>
                                <a:srgbClr val="990033"/>
                              </a:solidFill>
                            </a:rPr>
                            <a:t>A</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100" dirty="0"/>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rowSpan="2">
                      <a:txBody>
                        <a:bodyPr/>
                        <a:lstStyle/>
                        <a:p>
                          <a:pPr algn="ctr"/>
                          <a:endParaRPr lang="en-IE" sz="5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30</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B</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600" b="1" dirty="0" smtClean="0">
                              <a:solidFill>
                                <a:srgbClr val="990033"/>
                              </a:solidFill>
                            </a:rPr>
                            <a:t>18</a:t>
                          </a:r>
                          <a:endParaRPr lang="en-IE" sz="16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61040">
                    <a:tc rowSpan="2">
                      <a:txBody>
                        <a:bodyPr/>
                        <a:lstStyle/>
                        <a:p>
                          <a:pPr algn="ctr"/>
                          <a:r>
                            <a:rPr lang="en-IE" sz="1200" dirty="0" smtClean="0">
                              <a:solidFill>
                                <a:srgbClr val="990033"/>
                              </a:solidFill>
                            </a:rPr>
                            <a:t>C</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D</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0</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0</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6</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E</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1</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6</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18</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dirty="0"/>
                        </a:p>
                      </a:txBody>
                      <a:tcPr/>
                    </a:tc>
                  </a:tr>
                  <a:tr h="130560">
                    <a:tc rowSpan="2">
                      <a:txBody>
                        <a:bodyPr/>
                        <a:lstStyle/>
                        <a:p>
                          <a:pPr algn="ctr"/>
                          <a:r>
                            <a:rPr lang="en-IE" sz="1200" dirty="0" smtClean="0">
                              <a:solidFill>
                                <a:srgbClr val="990033"/>
                              </a:solidFill>
                            </a:rPr>
                            <a:t>F</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2</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24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12</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30</a:t>
                          </a:r>
                          <a:endParaRPr lang="en-IE" sz="14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endParaRPr lang="en-IE"/>
                        </a:p>
                      </a:txBody>
                      <a:tcPr/>
                    </a:tc>
                  </a:tr>
                  <a:tr h="130560">
                    <a:tc rowSpan="2">
                      <a:txBody>
                        <a:bodyPr/>
                        <a:lstStyle/>
                        <a:p>
                          <a:pPr algn="ctr"/>
                          <a:r>
                            <a:rPr lang="en-IE" sz="1200" dirty="0" smtClean="0">
                              <a:solidFill>
                                <a:srgbClr val="990033"/>
                              </a:solidFill>
                            </a:rPr>
                            <a:t>G</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dirty="0" smtClean="0">
                              <a:solidFill>
                                <a:srgbClr val="990033"/>
                              </a:solidFill>
                            </a:rPr>
                            <a:t>3</a:t>
                          </a: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200" b="1" dirty="0" smtClean="0">
                              <a:solidFill>
                                <a:srgbClr val="990033"/>
                              </a:solidFill>
                            </a:rPr>
                            <a:t>54</a:t>
                          </a:r>
                          <a:endParaRPr lang="en-IE" sz="1200" b="1"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2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2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18800">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a:endParaRPr lang="en-IE" sz="100" dirty="0">
                            <a:solidFill>
                              <a:srgbClr val="990033"/>
                            </a:solidFill>
                          </a:endParaRPr>
                        </a:p>
                      </a:txBody>
                      <a:tcPr marT="18000" marB="18000"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c vMerge="1">
                      <a:txBody>
                        <a:bodyPr/>
                        <a:lstStyle/>
                        <a:p>
                          <a:endParaRPr lang="en-IE"/>
                        </a:p>
                      </a:txBody>
                      <a:tcPr/>
                    </a:tc>
                  </a:tr>
                </a:tbl>
              </a:graphicData>
            </a:graphic>
          </p:graphicFrame>
        </mc:Fallback>
      </mc:AlternateContent>
    </p:spTree>
    <p:extLst>
      <p:ext uri="{BB962C8B-B14F-4D97-AF65-F5344CB8AC3E}">
        <p14:creationId xmlns:p14="http://schemas.microsoft.com/office/powerpoint/2010/main" val="223060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left)">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left)">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2480" y="980728"/>
            <a:ext cx="8460000" cy="5632311"/>
          </a:xfrm>
          <a:prstGeom prst="rect">
            <a:avLst/>
          </a:prstGeom>
        </p:spPr>
        <p:txBody>
          <a:bodyPr wrap="square">
            <a:spAutoFit/>
          </a:bodyPr>
          <a:lstStyle/>
          <a:p>
            <a:r>
              <a:rPr lang="en-IE" sz="2000" dirty="0">
                <a:solidFill>
                  <a:srgbClr val="990033"/>
                </a:solidFill>
              </a:rPr>
              <a:t>1 Complete the table below and explain your </a:t>
            </a:r>
            <a:r>
              <a:rPr lang="en-IE" sz="2000" dirty="0" smtClean="0">
                <a:solidFill>
                  <a:srgbClr val="990033"/>
                </a:solidFill>
              </a:rPr>
              <a:t>findings</a:t>
            </a: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r>
              <a:rPr lang="en-IE" sz="2000" dirty="0">
                <a:solidFill>
                  <a:srgbClr val="990033"/>
                </a:solidFill>
              </a:rPr>
              <a:t>Explanation (in words</a:t>
            </a:r>
            <a:r>
              <a:rPr lang="en-IE" sz="2000" dirty="0" smtClean="0">
                <a:solidFill>
                  <a:srgbClr val="990033"/>
                </a:solidFill>
              </a:rPr>
              <a:t>).</a:t>
            </a:r>
          </a:p>
          <a:p>
            <a:endParaRPr lang="en-IE" sz="2000" dirty="0">
              <a:solidFill>
                <a:srgbClr val="990033"/>
              </a:solidFill>
            </a:endParaRPr>
          </a:p>
          <a:p>
            <a:r>
              <a:rPr lang="en-IE" sz="2000" dirty="0">
                <a:solidFill>
                  <a:srgbClr val="990033"/>
                </a:solidFill>
              </a:rPr>
              <a:t>To find the derivative (slope function) of a </a:t>
            </a:r>
            <a:r>
              <a:rPr lang="en-IE" sz="2000" dirty="0" smtClean="0">
                <a:solidFill>
                  <a:srgbClr val="990033"/>
                </a:solidFill>
              </a:rPr>
              <a:t>cubic </a:t>
            </a:r>
            <a:r>
              <a:rPr lang="en-IE" sz="2000" dirty="0">
                <a:solidFill>
                  <a:srgbClr val="990033"/>
                </a:solidFill>
              </a:rPr>
              <a:t>function</a:t>
            </a:r>
            <a:r>
              <a:rPr lang="en-IE" sz="2000" dirty="0" smtClean="0">
                <a:solidFill>
                  <a:srgbClr val="990033"/>
                </a:solidFill>
              </a:rPr>
              <a:t>…</a:t>
            </a:r>
          </a:p>
          <a:p>
            <a:endParaRPr lang="en-IE" sz="2000" dirty="0" smtClean="0">
              <a:solidFill>
                <a:srgbClr val="990033"/>
              </a:solidFill>
            </a:endParaRPr>
          </a:p>
          <a:p>
            <a:r>
              <a:rPr lang="en-IE" sz="2000" dirty="0" smtClean="0">
                <a:solidFill>
                  <a:srgbClr val="990033"/>
                </a:solidFill>
              </a:rPr>
              <a:t>Have </a:t>
            </a:r>
            <a:r>
              <a:rPr lang="en-IE" sz="2000" dirty="0">
                <a:solidFill>
                  <a:srgbClr val="990033"/>
                </a:solidFill>
              </a:rPr>
              <a:t>you seen this approach to finding the slope function before? Explain</a:t>
            </a:r>
          </a:p>
        </p:txBody>
      </p:sp>
      <p:sp>
        <p:nvSpPr>
          <p:cNvPr id="2" name="Title 1"/>
          <p:cNvSpPr>
            <a:spLocks noGrp="1"/>
          </p:cNvSpPr>
          <p:nvPr>
            <p:ph type="title"/>
          </p:nvPr>
        </p:nvSpPr>
        <p:spPr/>
        <p:txBody>
          <a:bodyPr/>
          <a:lstStyle/>
          <a:p>
            <a:r>
              <a:rPr lang="en-IE" dirty="0"/>
              <a:t>Section B: Student Activity </a:t>
            </a:r>
            <a:r>
              <a:rPr lang="en-IE" dirty="0" smtClean="0"/>
              <a:t>4, C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989481" y="548680"/>
                <a:ext cx="7150419" cy="400110"/>
              </a:xfrm>
              <a:prstGeom prst="rect">
                <a:avLst/>
              </a:prstGeom>
            </p:spPr>
            <p:txBody>
              <a:bodyPr wrap="none">
                <a:spAutoFit/>
              </a:bodyPr>
              <a:lstStyle/>
              <a:p>
                <a:r>
                  <a:rPr lang="en-IE" sz="2000" b="1" dirty="0" smtClean="0">
                    <a:solidFill>
                      <a:srgbClr val="990033"/>
                    </a:solidFill>
                  </a:rPr>
                  <a:t>Cubic Functions and their associated Slope Functions </a:t>
                </a:r>
                <a14:m>
                  <m:oMath xmlns:m="http://schemas.openxmlformats.org/officeDocument/2006/math">
                    <m:r>
                      <a:rPr lang="en-IE" sz="2000" b="1" i="1" dirty="0" smtClean="0">
                        <a:solidFill>
                          <a:srgbClr val="990033"/>
                        </a:solidFill>
                        <a:latin typeface="Cambria Math"/>
                      </a:rPr>
                      <m:t>𝒇</m:t>
                    </m:r>
                    <m:r>
                      <a:rPr lang="en-IE" sz="2000" b="1" i="1" dirty="0" smtClean="0">
                        <a:solidFill>
                          <a:srgbClr val="990033"/>
                        </a:solidFill>
                        <a:latin typeface="Cambria Math"/>
                      </a:rPr>
                      <m:t>(</m:t>
                    </m:r>
                    <m:r>
                      <a:rPr lang="en-IE" sz="2000" b="1" i="1" dirty="0" smtClean="0">
                        <a:solidFill>
                          <a:srgbClr val="990033"/>
                        </a:solidFill>
                        <a:latin typeface="Cambria Math"/>
                      </a:rPr>
                      <m:t>𝒙</m:t>
                    </m:r>
                    <m:r>
                      <a:rPr lang="en-IE" sz="2000" b="1" i="1" dirty="0" smtClean="0">
                        <a:solidFill>
                          <a:srgbClr val="990033"/>
                        </a:solidFill>
                        <a:latin typeface="Cambria Math"/>
                      </a:rPr>
                      <m:t>) =</m:t>
                    </m:r>
                    <m:r>
                      <a:rPr lang="en-IE" sz="2000" b="1" i="1" dirty="0" smtClean="0">
                        <a:solidFill>
                          <a:srgbClr val="990033"/>
                        </a:solidFill>
                        <a:latin typeface="Cambria Math"/>
                      </a:rPr>
                      <m:t>𝒂𝒙</m:t>
                    </m:r>
                    <m:r>
                      <a:rPr lang="en-IE" sz="2000" b="1" i="1" baseline="30000" dirty="0" smtClean="0">
                        <a:solidFill>
                          <a:srgbClr val="990033"/>
                        </a:solidFill>
                        <a:latin typeface="Cambria Math"/>
                      </a:rPr>
                      <m:t>𝟑</m:t>
                    </m:r>
                  </m:oMath>
                </a14:m>
                <a:endParaRPr lang="en-IE" sz="20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89481" y="548680"/>
                <a:ext cx="7150419" cy="400110"/>
              </a:xfrm>
              <a:prstGeom prst="rect">
                <a:avLst/>
              </a:prstGeom>
              <a:blipFill rotWithShape="1">
                <a:blip r:embed="rId2"/>
                <a:stretch>
                  <a:fillRect l="-853"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979065035"/>
                  </p:ext>
                </p:extLst>
              </p:nvPr>
            </p:nvGraphicFramePr>
            <p:xfrm>
              <a:off x="2797500" y="1340768"/>
              <a:ext cx="3549001" cy="3296920"/>
            </p:xfrm>
            <a:graphic>
              <a:graphicData uri="http://schemas.openxmlformats.org/drawingml/2006/table">
                <a:tbl>
                  <a:tblPr firstRow="1" bandRow="1">
                    <a:tableStyleId>{5940675A-B579-460E-94D1-54222C63F5DA}</a:tableStyleId>
                  </a:tblPr>
                  <a:tblGrid>
                    <a:gridCol w="1296000"/>
                    <a:gridCol w="2253001"/>
                  </a:tblGrid>
                  <a:tr h="370840">
                    <a:tc>
                      <a:txBody>
                        <a:bodyPr/>
                        <a:lstStyle/>
                        <a:p>
                          <a:pPr algn="ctr"/>
                          <a:r>
                            <a:rPr lang="en-IE" sz="1400" dirty="0" smtClean="0">
                              <a:solidFill>
                                <a:srgbClr val="990033"/>
                              </a:solidFill>
                            </a:rPr>
                            <a:t>Function </a:t>
                          </a:r>
                          <a14:m>
                            <m:oMath xmlns:m="http://schemas.openxmlformats.org/officeDocument/2006/math">
                              <m:r>
                                <a:rPr lang="en-IE" sz="1400" b="1" i="1" dirty="0" smtClean="0">
                                  <a:solidFill>
                                    <a:srgbClr val="990033"/>
                                  </a:solidFill>
                                  <a:latin typeface="Cambria Math"/>
                                </a:rPr>
                                <m:t>𝒇</m:t>
                              </m:r>
                              <m:r>
                                <a:rPr lang="en-IE" sz="1400" b="1" i="1" dirty="0" smtClean="0">
                                  <a:solidFill>
                                    <a:srgbClr val="990033"/>
                                  </a:solidFill>
                                  <a:latin typeface="Cambria Math"/>
                                </a:rPr>
                                <m:t>(</m:t>
                              </m:r>
                              <m:r>
                                <a:rPr lang="en-IE" sz="1400" b="1" i="1" dirty="0" smtClean="0">
                                  <a:solidFill>
                                    <a:srgbClr val="990033"/>
                                  </a:solidFill>
                                  <a:latin typeface="Cambria Math"/>
                                </a:rPr>
                                <m:t>𝒙</m:t>
                              </m:r>
                              <m:r>
                                <a:rPr lang="en-IE" sz="1400" b="1" i="1" dirty="0" smtClean="0">
                                  <a:solidFill>
                                    <a:srgbClr val="990033"/>
                                  </a:solidFill>
                                  <a:latin typeface="Cambria Math"/>
                                </a:rPr>
                                <m:t>) </m:t>
                              </m:r>
                            </m:oMath>
                          </a14:m>
                          <a:r>
                            <a:rPr lang="en-IE" sz="1400" dirty="0" smtClean="0">
                              <a:solidFill>
                                <a:srgbClr val="990033"/>
                              </a:solidFill>
                            </a:rPr>
                            <a:t> </a:t>
                          </a:r>
                          <a:r>
                            <a:rPr lang="en-IE" sz="1400" baseline="0" dirty="0" smtClean="0">
                              <a:solidFill>
                                <a:srgbClr val="990033"/>
                              </a:solidFill>
                            </a:rPr>
                            <a:t> </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Function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400" b="1" i="1" dirty="0" smtClean="0">
                                    <a:solidFill>
                                      <a:srgbClr val="990033"/>
                                    </a:solidFill>
                                    <a:latin typeface="Cambria Math"/>
                                  </a:rPr>
                                  <m:t>𝒇</m:t>
                                </m:r>
                                <m:r>
                                  <a:rPr lang="en-IE" sz="1400" b="1" i="1" dirty="0" smtClean="0">
                                    <a:solidFill>
                                      <a:srgbClr val="990033"/>
                                    </a:solidFill>
                                    <a:latin typeface="Cambria Math"/>
                                  </a:rPr>
                                  <m:t>(</m:t>
                                </m:r>
                                <m:r>
                                  <a:rPr lang="en-IE" sz="1400" b="1" i="1" dirty="0" smtClean="0">
                                    <a:solidFill>
                                      <a:srgbClr val="990033"/>
                                    </a:solidFill>
                                    <a:latin typeface="Cambria Math"/>
                                  </a:rPr>
                                  <m:t>𝒙</m:t>
                                </m:r>
                                <m:r>
                                  <a:rPr lang="en-IE" sz="1400" b="1" i="1" dirty="0" smtClean="0">
                                    <a:solidFill>
                                      <a:srgbClr val="990033"/>
                                    </a:solidFill>
                                    <a:latin typeface="Cambria Math"/>
                                  </a:rPr>
                                  <m:t>) =</m:t>
                                </m:r>
                                <m:r>
                                  <a:rPr lang="en-IE" sz="1400" b="1" i="1" dirty="0" smtClean="0">
                                    <a:solidFill>
                                      <a:srgbClr val="990033"/>
                                    </a:solidFill>
                                    <a:latin typeface="Cambria Math"/>
                                  </a:rPr>
                                  <m:t>𝒙</m:t>
                                </m:r>
                                <m:r>
                                  <a:rPr lang="en-IE" sz="1400" b="1" i="1" baseline="30000" dirty="0" smtClean="0">
                                    <a:solidFill>
                                      <a:srgbClr val="990033"/>
                                    </a:solidFill>
                                    <a:latin typeface="Cambria Math"/>
                                  </a:rPr>
                                  <m:t>𝟑</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400" b="1" i="1" dirty="0" smtClean="0">
                                    <a:solidFill>
                                      <a:srgbClr val="990033"/>
                                    </a:solidFill>
                                    <a:latin typeface="Cambria Math"/>
                                  </a:rPr>
                                  <m:t>𝒇</m:t>
                                </m:r>
                                <m:r>
                                  <a:rPr lang="en-IE" sz="1400" b="1" i="1" dirty="0" smtClean="0">
                                    <a:solidFill>
                                      <a:srgbClr val="990033"/>
                                    </a:solidFill>
                                    <a:latin typeface="Cambria Math"/>
                                  </a:rPr>
                                  <m:t>(</m:t>
                                </m:r>
                                <m:r>
                                  <a:rPr lang="en-IE" sz="1400" b="1" i="1" dirty="0" smtClean="0">
                                    <a:solidFill>
                                      <a:srgbClr val="990033"/>
                                    </a:solidFill>
                                    <a:latin typeface="Cambria Math"/>
                                  </a:rPr>
                                  <m:t>𝒙</m:t>
                                </m:r>
                                <m:r>
                                  <a:rPr lang="en-IE" sz="1400" b="1" i="1" dirty="0" smtClean="0">
                                    <a:solidFill>
                                      <a:srgbClr val="990033"/>
                                    </a:solidFill>
                                    <a:latin typeface="Cambria Math"/>
                                  </a:rPr>
                                  <m:t>) =</m:t>
                                </m:r>
                                <m:r>
                                  <a:rPr lang="en-IE" sz="1400" b="1" i="1" dirty="0" smtClean="0">
                                    <a:solidFill>
                                      <a:srgbClr val="990033"/>
                                    </a:solidFill>
                                    <a:latin typeface="Cambria Math"/>
                                  </a:rPr>
                                  <m:t>𝟐</m:t>
                                </m:r>
                                <m:r>
                                  <a:rPr lang="en-IE" sz="1400" b="1" i="1" dirty="0" smtClean="0">
                                    <a:solidFill>
                                      <a:srgbClr val="990033"/>
                                    </a:solidFill>
                                    <a:latin typeface="Cambria Math"/>
                                  </a:rPr>
                                  <m:t>𝒙</m:t>
                                </m:r>
                                <m:r>
                                  <a:rPr lang="en-IE" sz="1400" b="1" i="1" baseline="30000" dirty="0" smtClean="0">
                                    <a:solidFill>
                                      <a:srgbClr val="990033"/>
                                    </a:solidFill>
                                    <a:latin typeface="Cambria Math"/>
                                  </a:rPr>
                                  <m:t>𝟑</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400" b="1" i="1" dirty="0" smtClean="0">
                                    <a:solidFill>
                                      <a:srgbClr val="990033"/>
                                    </a:solidFill>
                                    <a:latin typeface="Cambria Math"/>
                                  </a:rPr>
                                  <m:t>𝒇</m:t>
                                </m:r>
                                <m:r>
                                  <a:rPr lang="en-IE" sz="1400" b="1" i="1" dirty="0" smtClean="0">
                                    <a:solidFill>
                                      <a:srgbClr val="990033"/>
                                    </a:solidFill>
                                    <a:latin typeface="Cambria Math"/>
                                  </a:rPr>
                                  <m:t>(</m:t>
                                </m:r>
                                <m:r>
                                  <a:rPr lang="en-IE" sz="1400" b="1" i="1" dirty="0" smtClean="0">
                                    <a:solidFill>
                                      <a:srgbClr val="990033"/>
                                    </a:solidFill>
                                    <a:latin typeface="Cambria Math"/>
                                  </a:rPr>
                                  <m:t>𝒙</m:t>
                                </m:r>
                                <m:r>
                                  <a:rPr lang="en-IE" sz="1400" b="1" i="1" dirty="0" smtClean="0">
                                    <a:solidFill>
                                      <a:srgbClr val="990033"/>
                                    </a:solidFill>
                                    <a:latin typeface="Cambria Math"/>
                                  </a:rPr>
                                  <m:t>) =</m:t>
                                </m:r>
                                <m:r>
                                  <a:rPr lang="en-IE" sz="1400" b="1" i="1" dirty="0" smtClean="0">
                                    <a:solidFill>
                                      <a:srgbClr val="990033"/>
                                    </a:solidFill>
                                    <a:latin typeface="Cambria Math"/>
                                  </a:rPr>
                                  <m:t>𝒂𝒙</m:t>
                                </m:r>
                                <m:r>
                                  <a:rPr lang="en-IE" sz="1400" b="1" i="1" baseline="30000" dirty="0" smtClean="0">
                                    <a:solidFill>
                                      <a:srgbClr val="990033"/>
                                    </a:solidFill>
                                    <a:latin typeface="Cambria Math"/>
                                  </a:rPr>
                                  <m:t>𝟑</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979065035"/>
                  </p:ext>
                </p:extLst>
              </p:nvPr>
            </p:nvGraphicFramePr>
            <p:xfrm>
              <a:off x="2797500" y="1340768"/>
              <a:ext cx="3549001" cy="3296920"/>
            </p:xfrm>
            <a:graphic>
              <a:graphicData uri="http://schemas.openxmlformats.org/drawingml/2006/table">
                <a:tbl>
                  <a:tblPr firstRow="1" bandRow="1">
                    <a:tableStyleId>{5940675A-B579-460E-94D1-54222C63F5DA}</a:tableStyleId>
                  </a:tblPr>
                  <a:tblGrid>
                    <a:gridCol w="1296000"/>
                    <a:gridCol w="2253001"/>
                  </a:tblGrid>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69" t="-1639" r="-173709" b="-78688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57995" t="-1639" r="-271" b="-786885"/>
                          </a:stretch>
                        </a:blipFill>
                      </a:tcPr>
                    </a:tc>
                  </a:tr>
                  <a:tr h="36576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69" t="-103333" r="-173709" b="-700000"/>
                          </a:stretch>
                        </a:blipFill>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69" t="-203333" r="-173709" b="-600000"/>
                          </a:stretch>
                        </a:blipFill>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6576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69" t="-803333" r="-173709"/>
                          </a:stretch>
                        </a:blipFill>
                      </a:tcPr>
                    </a:tc>
                    <a:tc>
                      <a:txBody>
                        <a:bodyPr/>
                        <a:lstStyle/>
                        <a:p>
                          <a:pPr marL="0" algn="ctr" rtl="0" eaLnBrk="1" fontAlgn="ctr" latinLnBrk="0" hangingPunct="1">
                            <a:spcBef>
                              <a:spcPts val="0"/>
                            </a:spcBef>
                            <a:spcAft>
                              <a:spcPts val="0"/>
                            </a:spcAft>
                          </a:pPr>
                          <a:endParaRPr lang="en-IE" sz="18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grpSp>
        <p:nvGrpSpPr>
          <p:cNvPr id="5" name="Group 4"/>
          <p:cNvGrpSpPr/>
          <p:nvPr/>
        </p:nvGrpSpPr>
        <p:grpSpPr>
          <a:xfrm>
            <a:off x="8784000" y="490052"/>
            <a:ext cx="8252947" cy="5945771"/>
            <a:chOff x="8784000" y="490052"/>
            <a:chExt cx="8252947" cy="5945771"/>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 t="353"/>
            <a:stretch/>
          </p:blipFill>
          <p:spPr bwMode="auto">
            <a:xfrm>
              <a:off x="9144000" y="490052"/>
              <a:ext cx="7892947" cy="594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8" name="Group 7"/>
          <p:cNvGrpSpPr/>
          <p:nvPr/>
        </p:nvGrpSpPr>
        <p:grpSpPr>
          <a:xfrm>
            <a:off x="8784000" y="513020"/>
            <a:ext cx="8220489" cy="5482481"/>
            <a:chOff x="8784000" y="513020"/>
            <a:chExt cx="8220489" cy="5482481"/>
          </a:xfrm>
        </p:grpSpPr>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5" t="417" b="1"/>
            <a:stretch/>
          </p:blipFill>
          <p:spPr bwMode="auto">
            <a:xfrm>
              <a:off x="9176456" y="513020"/>
              <a:ext cx="7828033" cy="548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4081470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8"/>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5"/>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1</a:t>
            </a:r>
            <a:endParaRPr lang="en-IE" dirty="0"/>
          </a:p>
        </p:txBody>
      </p:sp>
      <p:sp>
        <p:nvSpPr>
          <p:cNvPr id="3" name="Rectangle 2"/>
          <p:cNvSpPr/>
          <p:nvPr/>
        </p:nvSpPr>
        <p:spPr>
          <a:xfrm>
            <a:off x="323528" y="677589"/>
            <a:ext cx="8604448" cy="6186309"/>
          </a:xfrm>
          <a:prstGeom prst="rect">
            <a:avLst/>
          </a:prstGeom>
        </p:spPr>
        <p:txBody>
          <a:bodyPr wrap="square">
            <a:spAutoFit/>
          </a:bodyPr>
          <a:lstStyle/>
          <a:p>
            <a:r>
              <a:rPr lang="en-IE" sz="2000" b="1" i="1" dirty="0">
                <a:solidFill>
                  <a:srgbClr val="990033"/>
                </a:solidFill>
              </a:rPr>
              <a:t>Read the following examples of rates of change.</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The </a:t>
            </a:r>
            <a:r>
              <a:rPr lang="en-IE" sz="2000" dirty="0">
                <a:solidFill>
                  <a:srgbClr val="990033"/>
                </a:solidFill>
              </a:rPr>
              <a:t>slope of a </a:t>
            </a:r>
            <a:r>
              <a:rPr lang="en-IE" sz="2000" dirty="0" smtClean="0">
                <a:solidFill>
                  <a:srgbClr val="990033"/>
                </a:solidFill>
              </a:rPr>
              <a:t>line measures </a:t>
            </a:r>
            <a:r>
              <a:rPr lang="en-IE" sz="2000" dirty="0">
                <a:solidFill>
                  <a:srgbClr val="990033"/>
                </a:solidFill>
              </a:rPr>
              <a:t>the rate at which the </a:t>
            </a:r>
            <a:r>
              <a:rPr lang="en-IE" sz="2000" dirty="0" err="1" smtClean="0">
                <a:solidFill>
                  <a:srgbClr val="990033"/>
                </a:solidFill>
              </a:rPr>
              <a:t>y</a:t>
            </a:r>
            <a:r>
              <a:rPr lang="en-IE" dirty="0" err="1" smtClean="0">
                <a:solidFill>
                  <a:srgbClr val="990033"/>
                </a:solidFill>
              </a:rPr>
              <a:t>s</a:t>
            </a:r>
            <a:r>
              <a:rPr lang="en-IE" sz="2000" dirty="0" smtClean="0">
                <a:solidFill>
                  <a:srgbClr val="990033"/>
                </a:solidFill>
              </a:rPr>
              <a:t> </a:t>
            </a:r>
            <a:r>
              <a:rPr lang="en-IE" sz="2000" dirty="0">
                <a:solidFill>
                  <a:srgbClr val="990033"/>
                </a:solidFill>
              </a:rPr>
              <a:t>change as the </a:t>
            </a:r>
            <a:r>
              <a:rPr lang="en-IE" sz="2000" dirty="0" err="1" smtClean="0">
                <a:solidFill>
                  <a:srgbClr val="990033"/>
                </a:solidFill>
              </a:rPr>
              <a:t>x</a:t>
            </a:r>
            <a:r>
              <a:rPr lang="en-IE" dirty="0" err="1" smtClean="0">
                <a:solidFill>
                  <a:srgbClr val="990033"/>
                </a:solidFill>
              </a:rPr>
              <a:t>s</a:t>
            </a:r>
            <a:r>
              <a:rPr lang="en-IE" dirty="0" smtClean="0">
                <a:solidFill>
                  <a:srgbClr val="990033"/>
                </a:solidFill>
              </a:rPr>
              <a:t> </a:t>
            </a:r>
            <a:r>
              <a:rPr lang="en-IE" sz="2000" dirty="0" smtClean="0">
                <a:solidFill>
                  <a:srgbClr val="990033"/>
                </a:solidFill>
              </a:rPr>
              <a:t>change.</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The </a:t>
            </a:r>
            <a:r>
              <a:rPr lang="en-IE" sz="2000" dirty="0">
                <a:solidFill>
                  <a:srgbClr val="990033"/>
                </a:solidFill>
              </a:rPr>
              <a:t>speed of a vehicle measures the rate at which the distance travelled changes as </a:t>
            </a:r>
            <a:r>
              <a:rPr lang="en-IE" sz="2000" dirty="0" smtClean="0">
                <a:solidFill>
                  <a:srgbClr val="990033"/>
                </a:solidFill>
              </a:rPr>
              <a:t>time changes</a:t>
            </a:r>
            <a:r>
              <a:rPr lang="en-IE" sz="2000" dirty="0">
                <a:solidFill>
                  <a:srgbClr val="990033"/>
                </a:solidFill>
              </a:rPr>
              <a:t>.</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We </a:t>
            </a:r>
            <a:r>
              <a:rPr lang="en-IE" sz="2000" dirty="0">
                <a:solidFill>
                  <a:srgbClr val="990033"/>
                </a:solidFill>
              </a:rPr>
              <a:t>might be interested in the rate at which the height of water in a container (</a:t>
            </a:r>
            <a:r>
              <a:rPr lang="en-IE" sz="2000" i="1" dirty="0" smtClean="0">
                <a:solidFill>
                  <a:srgbClr val="990033"/>
                </a:solidFill>
              </a:rPr>
              <a:t>h</a:t>
            </a:r>
            <a:r>
              <a:rPr lang="en-IE" sz="2000" dirty="0" smtClean="0">
                <a:solidFill>
                  <a:srgbClr val="990033"/>
                </a:solidFill>
              </a:rPr>
              <a:t>) changes </a:t>
            </a:r>
            <a:r>
              <a:rPr lang="en-IE" sz="2000" dirty="0">
                <a:solidFill>
                  <a:srgbClr val="990033"/>
                </a:solidFill>
              </a:rPr>
              <a:t>as time (</a:t>
            </a:r>
            <a:r>
              <a:rPr lang="en-IE" sz="2000" i="1" dirty="0">
                <a:solidFill>
                  <a:srgbClr val="990033"/>
                </a:solidFill>
              </a:rPr>
              <a:t>t</a:t>
            </a:r>
            <a:r>
              <a:rPr lang="en-IE" sz="2000" dirty="0">
                <a:solidFill>
                  <a:srgbClr val="990033"/>
                </a:solidFill>
              </a:rPr>
              <a:t>) changes.</a:t>
            </a:r>
          </a:p>
          <a:p>
            <a:pPr marL="228600" indent="-228600">
              <a:buFont typeface="+mj-lt"/>
              <a:buAutoNum type="arabicPeriod"/>
            </a:pPr>
            <a:endParaRPr lang="en-IE" sz="1200" dirty="0" smtClean="0">
              <a:solidFill>
                <a:srgbClr val="990033"/>
              </a:solidFill>
            </a:endParaRPr>
          </a:p>
          <a:p>
            <a:pPr marL="457200" indent="-457200">
              <a:buFont typeface="+mj-lt"/>
              <a:buAutoNum type="arabicPeriod"/>
            </a:pPr>
            <a:r>
              <a:rPr lang="en-IE" sz="2000" dirty="0" smtClean="0">
                <a:solidFill>
                  <a:srgbClr val="990033"/>
                </a:solidFill>
              </a:rPr>
              <a:t>An </a:t>
            </a:r>
            <a:r>
              <a:rPr lang="en-IE" sz="2000" dirty="0">
                <a:solidFill>
                  <a:srgbClr val="990033"/>
                </a:solidFill>
              </a:rPr>
              <a:t>engineer might be interested in the rate at which the length of a metal rod (</a:t>
            </a:r>
            <a:r>
              <a:rPr lang="en-IE" sz="2000" i="1" dirty="0" smtClean="0">
                <a:solidFill>
                  <a:srgbClr val="990033"/>
                </a:solidFill>
              </a:rPr>
              <a:t>l</a:t>
            </a:r>
            <a:r>
              <a:rPr lang="en-IE" sz="2000" dirty="0" smtClean="0">
                <a:solidFill>
                  <a:srgbClr val="990033"/>
                </a:solidFill>
              </a:rPr>
              <a:t>) changes </a:t>
            </a:r>
            <a:r>
              <a:rPr lang="en-IE" sz="2000" dirty="0">
                <a:solidFill>
                  <a:srgbClr val="990033"/>
                </a:solidFill>
              </a:rPr>
              <a:t>as temperature (</a:t>
            </a:r>
            <a:r>
              <a:rPr lang="en-IE" sz="2000" i="1" dirty="0">
                <a:solidFill>
                  <a:srgbClr val="990033"/>
                </a:solidFill>
              </a:rPr>
              <a:t>r</a:t>
            </a:r>
            <a:r>
              <a:rPr lang="en-IE" sz="2000" dirty="0">
                <a:solidFill>
                  <a:srgbClr val="990033"/>
                </a:solidFill>
              </a:rPr>
              <a:t>) changes</a:t>
            </a:r>
            <a:r>
              <a:rPr lang="en-IE" sz="2000" dirty="0" smtClean="0">
                <a:solidFill>
                  <a:srgbClr val="990033"/>
                </a:solidFill>
              </a:rPr>
              <a:t>.</a:t>
            </a:r>
          </a:p>
          <a:p>
            <a:pPr marL="342900" indent="-342900">
              <a:buFont typeface="+mj-lt"/>
              <a:buAutoNum type="arabicPeriod"/>
            </a:pPr>
            <a:endParaRPr lang="en-IE" sz="1400" dirty="0">
              <a:solidFill>
                <a:srgbClr val="990033"/>
              </a:solidFill>
            </a:endParaRPr>
          </a:p>
          <a:p>
            <a:pPr marL="457200" indent="-457200">
              <a:buFont typeface="+mj-lt"/>
              <a:buAutoNum type="arabicPeriod"/>
            </a:pPr>
            <a:r>
              <a:rPr lang="en-IE" sz="2000" dirty="0" smtClean="0">
                <a:solidFill>
                  <a:srgbClr val="990033"/>
                </a:solidFill>
              </a:rPr>
              <a:t>A </a:t>
            </a:r>
            <a:r>
              <a:rPr lang="en-IE" sz="2000" dirty="0">
                <a:solidFill>
                  <a:srgbClr val="990033"/>
                </a:solidFill>
              </a:rPr>
              <a:t>microbiologist might be interested in the rate at which the number of bacteria (</a:t>
            </a:r>
            <a:r>
              <a:rPr lang="en-IE" sz="2000" i="1" dirty="0">
                <a:solidFill>
                  <a:srgbClr val="990033"/>
                </a:solidFill>
              </a:rPr>
              <a:t>n</a:t>
            </a:r>
            <a:r>
              <a:rPr lang="en-IE" sz="2000" dirty="0">
                <a:solidFill>
                  <a:srgbClr val="990033"/>
                </a:solidFill>
              </a:rPr>
              <a:t>) on </a:t>
            </a:r>
            <a:r>
              <a:rPr lang="en-IE" sz="2000" dirty="0" smtClean="0">
                <a:solidFill>
                  <a:srgbClr val="990033"/>
                </a:solidFill>
              </a:rPr>
              <a:t>a piece </a:t>
            </a:r>
            <a:r>
              <a:rPr lang="en-IE" sz="2000" dirty="0">
                <a:solidFill>
                  <a:srgbClr val="990033"/>
                </a:solidFill>
              </a:rPr>
              <a:t>of cheese changes with time (</a:t>
            </a:r>
            <a:r>
              <a:rPr lang="en-IE" sz="2000" i="1" dirty="0">
                <a:solidFill>
                  <a:srgbClr val="990033"/>
                </a:solidFill>
              </a:rPr>
              <a:t>t</a:t>
            </a:r>
            <a:r>
              <a:rPr lang="en-IE" sz="2000" dirty="0">
                <a:solidFill>
                  <a:srgbClr val="990033"/>
                </a:solidFill>
              </a:rPr>
              <a:t>).</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An </a:t>
            </a:r>
            <a:r>
              <a:rPr lang="en-IE" sz="2000" dirty="0">
                <a:solidFill>
                  <a:srgbClr val="990033"/>
                </a:solidFill>
              </a:rPr>
              <a:t>economist could be interested in the rate at which production costs (</a:t>
            </a:r>
            <a:r>
              <a:rPr lang="en-IE" sz="2000" i="1" dirty="0">
                <a:solidFill>
                  <a:srgbClr val="990033"/>
                </a:solidFill>
              </a:rPr>
              <a:t>p</a:t>
            </a:r>
            <a:r>
              <a:rPr lang="en-IE" sz="2000" dirty="0">
                <a:solidFill>
                  <a:srgbClr val="990033"/>
                </a:solidFill>
              </a:rPr>
              <a:t>) change </a:t>
            </a:r>
            <a:r>
              <a:rPr lang="en-IE" sz="2000" dirty="0" smtClean="0">
                <a:solidFill>
                  <a:srgbClr val="990033"/>
                </a:solidFill>
              </a:rPr>
              <a:t>with respect </a:t>
            </a:r>
            <a:r>
              <a:rPr lang="en-IE" sz="2000" dirty="0">
                <a:solidFill>
                  <a:srgbClr val="990033"/>
                </a:solidFill>
              </a:rPr>
              <a:t>to the quantity of the product manufactured (</a:t>
            </a:r>
            <a:r>
              <a:rPr lang="en-IE" sz="2000" i="1" dirty="0">
                <a:solidFill>
                  <a:srgbClr val="990033"/>
                </a:solidFill>
              </a:rPr>
              <a:t>q</a:t>
            </a:r>
            <a:r>
              <a:rPr lang="en-IE" sz="2000" dirty="0">
                <a:solidFill>
                  <a:srgbClr val="990033"/>
                </a:solidFill>
              </a:rPr>
              <a:t>).</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A </a:t>
            </a:r>
            <a:r>
              <a:rPr lang="en-IE" sz="2000" dirty="0">
                <a:solidFill>
                  <a:srgbClr val="990033"/>
                </a:solidFill>
              </a:rPr>
              <a:t>gardener could be interested in the rate at which the height of a flower changes </a:t>
            </a:r>
            <a:r>
              <a:rPr lang="en-IE" sz="2000" dirty="0" smtClean="0">
                <a:solidFill>
                  <a:srgbClr val="990033"/>
                </a:solidFill>
              </a:rPr>
              <a:t>with respect </a:t>
            </a:r>
            <a:r>
              <a:rPr lang="en-IE" sz="2000" dirty="0">
                <a:solidFill>
                  <a:srgbClr val="990033"/>
                </a:solidFill>
              </a:rPr>
              <a:t>to time.</a:t>
            </a:r>
          </a:p>
        </p:txBody>
      </p:sp>
      <p:grpSp>
        <p:nvGrpSpPr>
          <p:cNvPr id="8" name="Group 7"/>
          <p:cNvGrpSpPr/>
          <p:nvPr/>
        </p:nvGrpSpPr>
        <p:grpSpPr>
          <a:xfrm>
            <a:off x="8784000" y="490052"/>
            <a:ext cx="7317477" cy="5302628"/>
            <a:chOff x="8784000" y="490052"/>
            <a:chExt cx="7317477" cy="5302628"/>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10"/>
            <a:stretch/>
          </p:blipFill>
          <p:spPr bwMode="auto">
            <a:xfrm>
              <a:off x="9157752" y="490052"/>
              <a:ext cx="6943725" cy="53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904320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8"/>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5</a:t>
            </a:r>
          </a:p>
        </p:txBody>
      </p:sp>
      <mc:AlternateContent xmlns:mc="http://schemas.openxmlformats.org/markup-compatibility/2006" xmlns:a14="http://schemas.microsoft.com/office/drawing/2010/main">
        <mc:Choice Requires="a14">
          <p:sp>
            <p:nvSpPr>
              <p:cNvPr id="3" name="Rectangle 2"/>
              <p:cNvSpPr/>
              <p:nvPr/>
            </p:nvSpPr>
            <p:spPr>
              <a:xfrm>
                <a:off x="395536" y="1022817"/>
                <a:ext cx="8208912" cy="2554545"/>
              </a:xfrm>
              <a:prstGeom prst="rect">
                <a:avLst/>
              </a:prstGeom>
            </p:spPr>
            <p:txBody>
              <a:bodyPr wrap="square">
                <a:spAutoFit/>
              </a:bodyPr>
              <a:lstStyle/>
              <a:p>
                <a:pPr marL="342900" indent="-342900">
                  <a:buFont typeface="Arial" pitchFamily="34" charset="0"/>
                  <a:buChar char="•"/>
                </a:pPr>
                <a:r>
                  <a:rPr lang="en-IE" sz="2000" dirty="0">
                    <a:solidFill>
                      <a:srgbClr val="990033"/>
                    </a:solidFill>
                  </a:rPr>
                  <a:t>Quadratic and </a:t>
                </a:r>
                <a:r>
                  <a:rPr lang="en-IE" sz="2000" dirty="0" smtClean="0">
                    <a:solidFill>
                      <a:srgbClr val="990033"/>
                    </a:solidFill>
                  </a:rPr>
                  <a:t>cubic functions </a:t>
                </a:r>
                <a:r>
                  <a:rPr lang="en-IE" sz="2000" dirty="0">
                    <a:solidFill>
                      <a:srgbClr val="990033"/>
                    </a:solidFill>
                  </a:rPr>
                  <a:t>are all </a:t>
                </a:r>
                <a:r>
                  <a:rPr lang="en-IE" sz="2000" dirty="0" smtClean="0">
                    <a:solidFill>
                      <a:srgbClr val="990033"/>
                    </a:solidFill>
                  </a:rPr>
                  <a:t>part of </a:t>
                </a:r>
                <a:r>
                  <a:rPr lang="en-IE" sz="2000" dirty="0">
                    <a:solidFill>
                      <a:srgbClr val="990033"/>
                    </a:solidFill>
                  </a:rPr>
                  <a:t>the same </a:t>
                </a:r>
                <a:r>
                  <a:rPr lang="en-IE" sz="2000" dirty="0" smtClean="0">
                    <a:solidFill>
                      <a:srgbClr val="990033"/>
                    </a:solidFill>
                  </a:rPr>
                  <a:t>family of </a:t>
                </a:r>
                <a:r>
                  <a:rPr lang="en-IE" sz="2000" dirty="0">
                    <a:solidFill>
                      <a:srgbClr val="990033"/>
                    </a:solidFill>
                  </a:rPr>
                  <a:t>functions – </a:t>
                </a:r>
                <a:r>
                  <a:rPr lang="en-IE" sz="2000" dirty="0" smtClean="0">
                    <a:solidFill>
                      <a:srgbClr val="990033"/>
                    </a:solidFill>
                  </a:rPr>
                  <a:t>known as </a:t>
                </a:r>
                <a:r>
                  <a:rPr lang="en-IE" sz="2000" dirty="0">
                    <a:solidFill>
                      <a:srgbClr val="990033"/>
                    </a:solidFill>
                  </a:rPr>
                  <a:t>polynomials. </a:t>
                </a:r>
                <a:r>
                  <a:rPr lang="en-IE" sz="2000" dirty="0" smtClean="0">
                    <a:solidFill>
                      <a:srgbClr val="990033"/>
                    </a:solidFill>
                  </a:rPr>
                  <a:t>Let’s look </a:t>
                </a:r>
                <a:r>
                  <a:rPr lang="en-IE" sz="2000" dirty="0">
                    <a:solidFill>
                      <a:srgbClr val="990033"/>
                    </a:solidFill>
                  </a:rPr>
                  <a:t>at a </a:t>
                </a:r>
                <a:r>
                  <a:rPr lang="en-IE" sz="2000" dirty="0" smtClean="0">
                    <a:solidFill>
                      <a:srgbClr val="990033"/>
                    </a:solidFill>
                  </a:rPr>
                  <a:t>higher order polynomial - </a:t>
                </a:r>
                <a14:m>
                  <m:oMath xmlns:m="http://schemas.openxmlformats.org/officeDocument/2006/math">
                    <m:r>
                      <a:rPr lang="en-IE" sz="2000" i="1" dirty="0" smtClean="0">
                        <a:solidFill>
                          <a:srgbClr val="990033"/>
                        </a:solidFill>
                        <a:latin typeface="Cambria Math"/>
                      </a:rPr>
                      <m:t>𝑘</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5</m:t>
                    </m:r>
                    <m:r>
                      <a:rPr lang="en-IE" sz="2000" i="1" dirty="0" smtClean="0">
                        <a:solidFill>
                          <a:srgbClr val="990033"/>
                        </a:solidFill>
                        <a:latin typeface="Cambria Math"/>
                      </a:rPr>
                      <m:t>𝑥</m:t>
                    </m:r>
                    <m:r>
                      <a:rPr lang="en-IE" sz="2000" i="1" baseline="30000" dirty="0">
                        <a:solidFill>
                          <a:srgbClr val="990033"/>
                        </a:solidFill>
                        <a:latin typeface="Cambria Math"/>
                      </a:rPr>
                      <m:t>4</m:t>
                    </m:r>
                  </m:oMath>
                </a14:m>
                <a:r>
                  <a:rPr lang="en-IE" sz="2000" dirty="0">
                    <a:solidFill>
                      <a:srgbClr val="990033"/>
                    </a:solidFill>
                  </a:rPr>
                  <a:t>. Based </a:t>
                </a:r>
                <a:r>
                  <a:rPr lang="en-IE" sz="2000" dirty="0" smtClean="0">
                    <a:solidFill>
                      <a:srgbClr val="990033"/>
                    </a:solidFill>
                  </a:rPr>
                  <a:t>on your </a:t>
                </a:r>
                <a:r>
                  <a:rPr lang="en-IE" sz="2000" dirty="0">
                    <a:solidFill>
                      <a:srgbClr val="990033"/>
                    </a:solidFill>
                  </a:rPr>
                  <a:t>investigation </a:t>
                </a:r>
                <a:r>
                  <a:rPr lang="en-IE" sz="2000" dirty="0" smtClean="0">
                    <a:solidFill>
                      <a:srgbClr val="990033"/>
                    </a:solidFill>
                  </a:rPr>
                  <a:t>of quadratics </a:t>
                </a:r>
                <a:r>
                  <a:rPr lang="en-IE" sz="2000" dirty="0">
                    <a:solidFill>
                      <a:srgbClr val="990033"/>
                    </a:solidFill>
                  </a:rPr>
                  <a:t>and </a:t>
                </a:r>
                <a:r>
                  <a:rPr lang="en-IE" sz="2000" dirty="0" err="1">
                    <a:solidFill>
                      <a:srgbClr val="990033"/>
                    </a:solidFill>
                  </a:rPr>
                  <a:t>cubics</a:t>
                </a:r>
                <a:r>
                  <a:rPr lang="en-IE" sz="2000" dirty="0">
                    <a:solidFill>
                      <a:srgbClr val="990033"/>
                    </a:solidFill>
                  </a:rPr>
                  <a:t> </a:t>
                </a:r>
                <a:r>
                  <a:rPr lang="en-IE" sz="2000" dirty="0" smtClean="0">
                    <a:solidFill>
                      <a:srgbClr val="990033"/>
                    </a:solidFill>
                  </a:rPr>
                  <a:t>so far</a:t>
                </a:r>
                <a:r>
                  <a:rPr lang="en-IE" sz="2000" dirty="0">
                    <a:solidFill>
                      <a:srgbClr val="990033"/>
                    </a:solidFill>
                  </a:rPr>
                  <a:t>, could you </a:t>
                </a:r>
                <a:r>
                  <a:rPr lang="en-IE" sz="2000" dirty="0" smtClean="0">
                    <a:solidFill>
                      <a:srgbClr val="990033"/>
                    </a:solidFill>
                  </a:rPr>
                  <a:t>suggest what </a:t>
                </a:r>
                <a:r>
                  <a:rPr lang="en-IE" sz="2000" dirty="0">
                    <a:solidFill>
                      <a:srgbClr val="990033"/>
                    </a:solidFill>
                  </a:rPr>
                  <a:t>its slope </a:t>
                </a:r>
                <a:r>
                  <a:rPr lang="en-IE" sz="2000" dirty="0" smtClean="0">
                    <a:solidFill>
                      <a:srgbClr val="990033"/>
                    </a:solidFill>
                  </a:rPr>
                  <a:t>function is</a:t>
                </a:r>
                <a:r>
                  <a:rPr lang="en-IE" sz="2000" dirty="0">
                    <a:solidFill>
                      <a:srgbClr val="990033"/>
                    </a:solidFill>
                  </a:rPr>
                  <a:t>? How did you do it</a:t>
                </a:r>
                <a:r>
                  <a:rPr lang="en-IE" sz="2000" dirty="0" smtClean="0">
                    <a:solidFill>
                      <a:srgbClr val="990033"/>
                    </a:solidFill>
                  </a:rPr>
                  <a:t>?</a:t>
                </a: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Linear </a:t>
                </a:r>
                <a:r>
                  <a:rPr lang="en-IE" sz="2000" dirty="0">
                    <a:solidFill>
                      <a:srgbClr val="990033"/>
                    </a:solidFill>
                  </a:rPr>
                  <a:t>functions </a:t>
                </a:r>
                <a:r>
                  <a:rPr lang="en-IE" sz="2000" dirty="0" smtClean="0">
                    <a:solidFill>
                      <a:srgbClr val="990033"/>
                    </a:solidFill>
                  </a:rPr>
                  <a:t>are also </a:t>
                </a:r>
                <a:r>
                  <a:rPr lang="en-IE" sz="2000" dirty="0">
                    <a:solidFill>
                      <a:srgbClr val="990033"/>
                    </a:solidFill>
                  </a:rPr>
                  <a:t>members of </a:t>
                </a:r>
                <a:r>
                  <a:rPr lang="en-IE" sz="2000" dirty="0" smtClean="0">
                    <a:solidFill>
                      <a:srgbClr val="990033"/>
                    </a:solidFill>
                  </a:rPr>
                  <a:t>the polynomial </a:t>
                </a:r>
                <a:r>
                  <a:rPr lang="en-IE" sz="2000" dirty="0">
                    <a:solidFill>
                      <a:srgbClr val="990033"/>
                    </a:solidFill>
                  </a:rPr>
                  <a:t>family. </a:t>
                </a:r>
                <a:r>
                  <a:rPr lang="en-IE" sz="2000" dirty="0" smtClean="0">
                    <a:solidFill>
                      <a:srgbClr val="990033"/>
                    </a:solidFill>
                  </a:rPr>
                  <a:t>Can we </a:t>
                </a:r>
                <a:r>
                  <a:rPr lang="en-IE" sz="2000" dirty="0">
                    <a:solidFill>
                      <a:srgbClr val="990033"/>
                    </a:solidFill>
                  </a:rPr>
                  <a:t>find </a:t>
                </a:r>
                <a:r>
                  <a:rPr lang="en-IE" sz="2000" dirty="0" smtClean="0">
                    <a:solidFill>
                      <a:srgbClr val="990033"/>
                    </a:solidFill>
                  </a:rPr>
                  <a:t>the </a:t>
                </a:r>
                <a:r>
                  <a:rPr lang="en-IE" sz="2000" dirty="0">
                    <a:solidFill>
                      <a:srgbClr val="990033"/>
                    </a:solidFill>
                  </a:rPr>
                  <a:t>slope of </a:t>
                </a:r>
                <a:r>
                  <a:rPr lang="en-IE" sz="2000" dirty="0" smtClean="0">
                    <a:solidFill>
                      <a:srgbClr val="990033"/>
                    </a:solidFill>
                  </a:rPr>
                  <a:t>a linear </a:t>
                </a:r>
                <a:r>
                  <a:rPr lang="en-IE" sz="2000" dirty="0">
                    <a:solidFill>
                      <a:srgbClr val="990033"/>
                    </a:solidFill>
                  </a:rPr>
                  <a:t>function using </a:t>
                </a:r>
                <a:r>
                  <a:rPr lang="en-IE" sz="2000" dirty="0" smtClean="0">
                    <a:solidFill>
                      <a:srgbClr val="990033"/>
                    </a:solidFill>
                  </a:rPr>
                  <a:t>the same </a:t>
                </a:r>
                <a:r>
                  <a:rPr lang="en-IE" sz="2000" dirty="0">
                    <a:solidFill>
                      <a:srgbClr val="990033"/>
                    </a:solidFill>
                  </a:rPr>
                  <a:t>rule we used </a:t>
                </a:r>
                <a:r>
                  <a:rPr lang="en-IE" sz="2000" dirty="0" smtClean="0">
                    <a:solidFill>
                      <a:srgbClr val="990033"/>
                    </a:solidFill>
                  </a:rPr>
                  <a:t>for quadratics </a:t>
                </a:r>
                <a:r>
                  <a:rPr lang="en-IE" sz="2000" dirty="0">
                    <a:solidFill>
                      <a:srgbClr val="990033"/>
                    </a:solidFill>
                  </a:rPr>
                  <a:t>and </a:t>
                </a:r>
                <a:r>
                  <a:rPr lang="en-IE" sz="2000" dirty="0" err="1">
                    <a:solidFill>
                      <a:srgbClr val="990033"/>
                    </a:solidFill>
                  </a:rPr>
                  <a:t>cubics</a:t>
                </a:r>
                <a:r>
                  <a:rPr lang="en-IE" sz="2000" dirty="0">
                    <a:solidFill>
                      <a:srgbClr val="990033"/>
                    </a:solidFill>
                  </a:rPr>
                  <a:t>?</a:t>
                </a:r>
              </a:p>
            </p:txBody>
          </p:sp>
        </mc:Choice>
        <mc:Fallback xmlns="">
          <p:sp>
            <p:nvSpPr>
              <p:cNvPr id="3" name="Rectangle 2"/>
              <p:cNvSpPr>
                <a:spLocks noRot="1" noChangeAspect="1" noMove="1" noResize="1" noEditPoints="1" noAdjustHandles="1" noChangeArrowheads="1" noChangeShapeType="1" noTextEdit="1"/>
              </p:cNvSpPr>
              <p:nvPr/>
            </p:nvSpPr>
            <p:spPr>
              <a:xfrm>
                <a:off x="395536" y="1022817"/>
                <a:ext cx="8208912" cy="2554545"/>
              </a:xfrm>
              <a:prstGeom prst="rect">
                <a:avLst/>
              </a:prstGeom>
              <a:blipFill rotWithShape="1">
                <a:blip r:embed="rId2"/>
                <a:stretch>
                  <a:fillRect l="-669" t="-1193" b="-3341"/>
                </a:stretch>
              </a:blipFill>
            </p:spPr>
            <p:txBody>
              <a:bodyPr/>
              <a:lstStyle/>
              <a:p>
                <a:r>
                  <a:rPr lang="en-IE">
                    <a:noFill/>
                  </a:rPr>
                  <a:t> </a:t>
                </a:r>
              </a:p>
            </p:txBody>
          </p:sp>
        </mc:Fallback>
      </mc:AlternateContent>
      <p:sp>
        <p:nvSpPr>
          <p:cNvPr id="4" name="Rectangle 3"/>
          <p:cNvSpPr/>
          <p:nvPr/>
        </p:nvSpPr>
        <p:spPr>
          <a:xfrm>
            <a:off x="1790630" y="548680"/>
            <a:ext cx="5562741" cy="461665"/>
          </a:xfrm>
          <a:prstGeom prst="rect">
            <a:avLst/>
          </a:prstGeom>
        </p:spPr>
        <p:txBody>
          <a:bodyPr wrap="none">
            <a:spAutoFit/>
          </a:bodyPr>
          <a:lstStyle/>
          <a:p>
            <a:r>
              <a:rPr lang="en-IE" sz="2400" b="1" dirty="0">
                <a:solidFill>
                  <a:srgbClr val="990033"/>
                </a:solidFill>
              </a:rPr>
              <a:t>Finding the slope function of a </a:t>
            </a:r>
            <a:r>
              <a:rPr lang="en-IE" sz="2400" b="1" dirty="0" smtClean="0">
                <a:solidFill>
                  <a:srgbClr val="990033"/>
                </a:solidFill>
              </a:rPr>
              <a:t>polynomial</a:t>
            </a:r>
            <a:endParaRPr lang="en-IE" sz="2400" b="1" dirty="0">
              <a:solidFill>
                <a:srgbClr val="990033"/>
              </a:solidFill>
            </a:endParaRPr>
          </a:p>
        </p:txBody>
      </p:sp>
      <p:grpSp>
        <p:nvGrpSpPr>
          <p:cNvPr id="5" name="Group 4"/>
          <p:cNvGrpSpPr/>
          <p:nvPr/>
        </p:nvGrpSpPr>
        <p:grpSpPr>
          <a:xfrm>
            <a:off x="8784000" y="490053"/>
            <a:ext cx="8220489" cy="5505448"/>
            <a:chOff x="8784000" y="490053"/>
            <a:chExt cx="8220489" cy="5505448"/>
          </a:xfrm>
        </p:grpSpPr>
        <p:sp>
          <p:nvSpPr>
            <p:cNvPr id="10" name="Rounded Rectangle 9"/>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 t="417" b="1"/>
            <a:stretch/>
          </p:blipFill>
          <p:spPr bwMode="auto">
            <a:xfrm>
              <a:off x="9176456" y="513020"/>
              <a:ext cx="7828033" cy="548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428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0.00018 7.40741E-7 L -0.93038 7.40741E-7 " pathEditMode="relative" rAng="0" ptsTypes="AA">
                                      <p:cBhvr>
                                        <p:cTn id="12" dur="2000" fill="hold"/>
                                        <p:tgtEl>
                                          <p:spTgt spid="5"/>
                                        </p:tgtEl>
                                        <p:attrNameLst>
                                          <p:attrName>ppt_x</p:attrName>
                                          <p:attrName>ppt_y</p:attrName>
                                        </p:attrNameLst>
                                      </p:cBhvr>
                                      <p:rCtr x="-4651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93038 7.40741E-7 L -0.00018 0.00347 " pathEditMode="relative" rAng="0" ptsTypes="AA">
                                      <p:cBhvr>
                                        <p:cTn id="16"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5</a:t>
            </a:r>
          </a:p>
        </p:txBody>
      </p:sp>
      <p:sp>
        <p:nvSpPr>
          <p:cNvPr id="3" name="Rectangle 2"/>
          <p:cNvSpPr/>
          <p:nvPr/>
        </p:nvSpPr>
        <p:spPr>
          <a:xfrm>
            <a:off x="395536" y="1022817"/>
            <a:ext cx="8208912" cy="707886"/>
          </a:xfrm>
          <a:prstGeom prst="rect">
            <a:avLst/>
          </a:prstGeom>
        </p:spPr>
        <p:txBody>
          <a:bodyPr wrap="square">
            <a:spAutoFit/>
          </a:bodyPr>
          <a:lstStyle/>
          <a:p>
            <a:r>
              <a:rPr lang="en-IE" sz="2000" dirty="0" smtClean="0">
                <a:solidFill>
                  <a:srgbClr val="990033"/>
                </a:solidFill>
              </a:rPr>
              <a:t>1 </a:t>
            </a:r>
            <a:r>
              <a:rPr lang="en-IE" sz="2000" dirty="0">
                <a:solidFill>
                  <a:srgbClr val="990033"/>
                </a:solidFill>
              </a:rPr>
              <a:t>Based on the results of activities Section B : Student Activities 1-4, complete</a:t>
            </a:r>
          </a:p>
          <a:p>
            <a:r>
              <a:rPr lang="en-IE" sz="2000" dirty="0">
                <a:solidFill>
                  <a:srgbClr val="990033"/>
                </a:solidFill>
              </a:rPr>
              <a:t>the following table:</a:t>
            </a:r>
          </a:p>
        </p:txBody>
      </p:sp>
      <p:sp>
        <p:nvSpPr>
          <p:cNvPr id="4" name="Rectangle 3"/>
          <p:cNvSpPr/>
          <p:nvPr/>
        </p:nvSpPr>
        <p:spPr>
          <a:xfrm>
            <a:off x="1790630" y="548680"/>
            <a:ext cx="5562741" cy="461665"/>
          </a:xfrm>
          <a:prstGeom prst="rect">
            <a:avLst/>
          </a:prstGeom>
        </p:spPr>
        <p:txBody>
          <a:bodyPr wrap="none">
            <a:spAutoFit/>
          </a:bodyPr>
          <a:lstStyle/>
          <a:p>
            <a:r>
              <a:rPr lang="en-IE" sz="2400" b="1" dirty="0">
                <a:solidFill>
                  <a:srgbClr val="990033"/>
                </a:solidFill>
              </a:rPr>
              <a:t>Finding the slope function of a </a:t>
            </a:r>
            <a:r>
              <a:rPr lang="en-IE" sz="2400" b="1" dirty="0" smtClean="0">
                <a:solidFill>
                  <a:srgbClr val="990033"/>
                </a:solidFill>
              </a:rPr>
              <a:t>polynomial</a:t>
            </a:r>
            <a:endParaRPr lang="en-IE" sz="2400" b="1" dirty="0">
              <a:solidFill>
                <a:srgbClr val="990033"/>
              </a:solidFill>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439554452"/>
                  </p:ext>
                </p:extLst>
              </p:nvPr>
            </p:nvGraphicFramePr>
            <p:xfrm>
              <a:off x="369531" y="1851373"/>
              <a:ext cx="8404938" cy="3416618"/>
            </p:xfrm>
            <a:graphic>
              <a:graphicData uri="http://schemas.openxmlformats.org/drawingml/2006/table">
                <a:tbl>
                  <a:tblPr firstRow="1" bandRow="1">
                    <a:tableStyleId>{5940675A-B579-460E-94D1-54222C63F5DA}</a:tableStyleId>
                  </a:tblPr>
                  <a:tblGrid>
                    <a:gridCol w="360000"/>
                    <a:gridCol w="1584000"/>
                    <a:gridCol w="1980000"/>
                    <a:gridCol w="484938"/>
                    <a:gridCol w="432000"/>
                    <a:gridCol w="1584000"/>
                    <a:gridCol w="1980000"/>
                  </a:tblGrid>
                  <a:tr h="370840">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a:t>
                          </a:r>
                          <a:r>
                            <a:rPr lang="en-IE" baseline="0" dirty="0" smtClean="0">
                              <a:solidFill>
                                <a:srgbClr val="990033"/>
                              </a:solidFill>
                            </a:rPr>
                            <a:t>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)=3</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𝑎</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)=2</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𝑎</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IE" dirty="0" smtClean="0">
                                  <a:solidFill>
                                    <a:srgbClr val="990033"/>
                                  </a:solidFill>
                                  <a:latin typeface="Cambria Math"/>
                                </a:rPr>
                                <m:t>𝑘</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 </m:t>
                              </m:r>
                            </m:oMath>
                          </a14:m>
                          <a:r>
                            <a:rPr lang="en-IE" dirty="0" smtClean="0">
                              <a:solidFill>
                                <a:srgbClr val="990033"/>
                              </a:solidFill>
                            </a:rPr>
                            <a:t>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𝑘</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3</m:t>
                                    </m:r>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𝑝</m:t>
                                </m:r>
                                <m:d>
                                  <m:dPr>
                                    <m:ctrlPr>
                                      <a:rPr lang="en-IE" i="1" dirty="0" smtClean="0">
                                        <a:solidFill>
                                          <a:srgbClr val="990033"/>
                                        </a:solidFill>
                                        <a:latin typeface="Cambria Math"/>
                                      </a:rPr>
                                    </m:ctrlPr>
                                  </m:dPr>
                                  <m:e>
                                    <m:r>
                                      <a:rPr lang="en-IE" dirty="0" smtClean="0">
                                        <a:solidFill>
                                          <a:srgbClr val="990033"/>
                                        </a:solidFill>
                                        <a:latin typeface="Cambria Math"/>
                                      </a:rPr>
                                      <m:t>𝑥</m:t>
                                    </m:r>
                                  </m:e>
                                </m:d>
                                <m:r>
                                  <a:rPr lang="en-IE" dirty="0" smtClean="0">
                                    <a:solidFill>
                                      <a:srgbClr val="990033"/>
                                    </a:solidFill>
                                    <a:latin typeface="Cambria Math"/>
                                  </a:rPr>
                                  <m:t>=−1</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𝑝</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𝑔</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=4</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𝑔</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IE" dirty="0" smtClean="0">
                                  <a:solidFill>
                                    <a:srgbClr val="990033"/>
                                  </a:solidFill>
                                  <a:latin typeface="Cambria Math"/>
                                </a:rPr>
                                <m:t>𝑑</m:t>
                              </m:r>
                              <m:d>
                                <m:dPr>
                                  <m:ctrlPr>
                                    <a:rPr lang="en-IE" i="1" dirty="0" smtClean="0">
                                      <a:solidFill>
                                        <a:srgbClr val="990033"/>
                                      </a:solidFill>
                                      <a:latin typeface="Cambria Math"/>
                                    </a:rPr>
                                  </m:ctrlPr>
                                </m:dPr>
                                <m:e>
                                  <m:r>
                                    <a:rPr lang="en-IE" dirty="0" smtClean="0">
                                      <a:solidFill>
                                        <a:srgbClr val="990033"/>
                                      </a:solidFill>
                                      <a:latin typeface="Cambria Math"/>
                                    </a:rPr>
                                    <m:t>𝑥</m:t>
                                  </m:r>
                                </m:e>
                              </m:d>
                              <m:r>
                                <a:rPr lang="en-IE" dirty="0" smtClean="0">
                                  <a:solidFill>
                                    <a:srgbClr val="990033"/>
                                  </a:solidFill>
                                  <a:latin typeface="Cambria Math"/>
                                </a:rPr>
                                <m:t>=−</m:t>
                              </m:r>
                            </m:oMath>
                          </a14:m>
                          <a:r>
                            <a:rPr lang="en-IE" dirty="0" smtClean="0">
                              <a:solidFill>
                                <a:srgbClr val="990033"/>
                              </a:solidFill>
                            </a:rPr>
                            <a:t>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𝑑</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𝑘</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kern="1200" smtClean="0">
                                        <a:solidFill>
                                          <a:srgbClr val="990033"/>
                                        </a:solidFill>
                                        <a:effectLst/>
                                        <a:latin typeface="Cambria Math"/>
                                      </a:rPr>
                                      <m:t>3</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𝑘</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effectLst/>
                            </a:rPr>
                            <a:t>5</a:t>
                          </a:r>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d>
                                  <m:dPr>
                                    <m:ctrlPr>
                                      <a:rPr lang="en-IE" sz="1800" i="1" kern="1200">
                                        <a:solidFill>
                                          <a:srgbClr val="990033"/>
                                        </a:solidFill>
                                        <a:effectLst/>
                                        <a:latin typeface="Cambria Math"/>
                                      </a:rPr>
                                    </m:ctrlPr>
                                  </m:dPr>
                                  <m:e>
                                    <m:r>
                                      <a:rPr lang="en-IE" sz="1800" kern="1200">
                                        <a:solidFill>
                                          <a:srgbClr val="990033"/>
                                        </a:solidFill>
                                        <a:effectLst/>
                                        <a:latin typeface="Cambria Math"/>
                                      </a:rPr>
                                      <m:t>𝑥</m:t>
                                    </m:r>
                                  </m:e>
                                </m:d>
                                <m:r>
                                  <a:rPr lang="en-IE" sz="1800" kern="1200">
                                    <a:solidFill>
                                      <a:srgbClr val="990033"/>
                                    </a:solidFill>
                                    <a:effectLst/>
                                    <a:latin typeface="Cambria Math"/>
                                  </a:rPr>
                                  <m:t>=</m:t>
                                </m:r>
                                <m:r>
                                  <a:rPr lang="en-IE" sz="1800" kern="1200" smtClean="0">
                                    <a:solidFill>
                                      <a:srgbClr val="990033"/>
                                    </a:solidFill>
                                    <a:effectLst/>
                                    <a:latin typeface="Cambria Math"/>
                                  </a:rPr>
                                  <m:t>𝑥</m:t>
                                </m:r>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𝑝</m:t>
                                </m:r>
                                <m:d>
                                  <m:dPr>
                                    <m:ctrlPr>
                                      <a:rPr lang="en-IE" sz="1800" i="1" kern="1200">
                                        <a:solidFill>
                                          <a:srgbClr val="990033"/>
                                        </a:solidFill>
                                        <a:effectLst/>
                                        <a:latin typeface="Cambria Math"/>
                                      </a:rPr>
                                    </m:ctrlPr>
                                  </m:dPr>
                                  <m:e>
                                    <m:r>
                                      <a:rPr lang="en-IE" sz="1800" kern="1200">
                                        <a:solidFill>
                                          <a:srgbClr val="990033"/>
                                        </a:solidFill>
                                        <a:effectLst/>
                                        <a:latin typeface="Cambria Math"/>
                                      </a:rPr>
                                      <m:t>𝑥</m:t>
                                    </m:r>
                                  </m:e>
                                </m:d>
                                <m:r>
                                  <a:rPr lang="en-IE" sz="1800" b="0" i="0" kern="1200" smtClean="0">
                                    <a:solidFill>
                                      <a:srgbClr val="990033"/>
                                    </a:solidFill>
                                    <a:effectLst/>
                                    <a:latin typeface="Cambria Math"/>
                                  </a:rPr>
                                  <m:t>=</m:t>
                                </m:r>
                                <m:r>
                                  <a:rPr lang="en-IE" sz="1800" kern="1200" smtClean="0">
                                    <a:solidFill>
                                      <a:srgbClr val="990033"/>
                                    </a:solidFill>
                                    <a:effectLst/>
                                    <a:latin typeface="Cambria Math"/>
                                  </a:rPr>
                                  <m:t>2</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kern="1200" smtClean="0">
                                        <a:solidFill>
                                          <a:srgbClr val="990033"/>
                                        </a:solidFill>
                                        <a:effectLst/>
                                        <a:latin typeface="Cambria Math"/>
                                      </a:rPr>
                                      <m:t>3</m:t>
                                    </m:r>
                                  </m:sup>
                                </m:sSup>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𝑝</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𝑔</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m:t>
                                </m:r>
                                <m:f>
                                  <m:fPr>
                                    <m:type m:val="skw"/>
                                    <m:ctrlPr>
                                      <a:rPr lang="en-IE" sz="1800" i="1" kern="1200" smtClean="0">
                                        <a:solidFill>
                                          <a:srgbClr val="990033"/>
                                        </a:solidFill>
                                        <a:effectLst/>
                                        <a:latin typeface="Cambria Math"/>
                                      </a:rPr>
                                    </m:ctrlPr>
                                  </m:fPr>
                                  <m:num>
                                    <m:r>
                                      <a:rPr lang="en-IE" sz="1800" kern="1200" smtClean="0">
                                        <a:solidFill>
                                          <a:srgbClr val="990033"/>
                                        </a:solidFill>
                                        <a:effectLst/>
                                        <a:latin typeface="Cambria Math"/>
                                      </a:rPr>
                                      <m:t>2</m:t>
                                    </m:r>
                                  </m:num>
                                  <m:den>
                                    <m:r>
                                      <a:rPr lang="en-IE" sz="1800" kern="1200" smtClean="0">
                                        <a:solidFill>
                                          <a:srgbClr val="990033"/>
                                        </a:solidFill>
                                        <a:effectLst/>
                                        <a:latin typeface="Cambria Math"/>
                                      </a:rPr>
                                      <m:t>3</m:t>
                                    </m:r>
                                  </m:den>
                                </m:f>
                                <m:r>
                                  <a:rPr lang="en-IE" sz="1800" kern="1200" smtClean="0">
                                    <a:solidFill>
                                      <a:srgbClr val="990033"/>
                                    </a:solidFill>
                                    <a:effectLst/>
                                    <a:latin typeface="Cambria Math"/>
                                  </a:rPr>
                                  <m:t>𝑥</m:t>
                                </m:r>
                                <m:r>
                                  <a:rPr lang="en-IE" sz="1800" kern="1200">
                                    <a:solidFill>
                                      <a:srgbClr val="990033"/>
                                    </a:solidFill>
                                    <a:effectLst/>
                                    <a:latin typeface="Cambria Math"/>
                                  </a:rPr>
                                  <m:t> </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𝑔</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7</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h</m:t>
                                </m:r>
                                <m:d>
                                  <m:dPr>
                                    <m:ctrlPr>
                                      <a:rPr lang="en-IE" sz="1800" i="1" kern="1200">
                                        <a:solidFill>
                                          <a:srgbClr val="990033"/>
                                        </a:solidFill>
                                        <a:effectLst/>
                                        <a:latin typeface="Cambria Math"/>
                                      </a:rPr>
                                    </m:ctrlPr>
                                  </m:dPr>
                                  <m:e>
                                    <m:r>
                                      <a:rPr lang="en-IE" sz="1800" kern="1200">
                                        <a:solidFill>
                                          <a:srgbClr val="990033"/>
                                        </a:solidFill>
                                        <a:effectLst/>
                                        <a:latin typeface="Cambria Math"/>
                                      </a:rPr>
                                      <m:t>𝑥</m:t>
                                    </m:r>
                                  </m:e>
                                </m:d>
                                <m:r>
                                  <a:rPr lang="en-IE" sz="1800" kern="1200">
                                    <a:solidFill>
                                      <a:srgbClr val="990033"/>
                                    </a:solidFill>
                                    <a:effectLst/>
                                    <a:latin typeface="Cambria Math"/>
                                  </a:rPr>
                                  <m:t>=</m:t>
                                </m:r>
                                <m:r>
                                  <a:rPr lang="en-IE" sz="1800" kern="1200" smtClean="0">
                                    <a:solidFill>
                                      <a:srgbClr val="990033"/>
                                    </a:solidFill>
                                    <a:effectLst/>
                                    <a:latin typeface="Cambria Math"/>
                                  </a:rPr>
                                  <m:t>−</m:t>
                                </m:r>
                                <m:r>
                                  <a:rPr lang="en-IE" sz="1800" kern="1200" smtClean="0">
                                    <a:solidFill>
                                      <a:srgbClr val="990033"/>
                                    </a:solidFill>
                                    <a:effectLst/>
                                    <a:latin typeface="Cambria Math"/>
                                  </a:rPr>
                                  <m:t>𝑥</m:t>
                                </m:r>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h</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15</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 </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015178650"/>
                  </p:ext>
                </p:extLst>
              </p:nvPr>
            </p:nvGraphicFramePr>
            <p:xfrm>
              <a:off x="369531" y="1851373"/>
              <a:ext cx="8404938" cy="3442211"/>
            </p:xfrm>
            <a:graphic>
              <a:graphicData uri="http://schemas.openxmlformats.org/drawingml/2006/table">
                <a:tbl>
                  <a:tblPr firstRow="1" bandRow="1">
                    <a:tableStyleId>{5940675A-B579-460E-94D1-54222C63F5DA}</a:tableStyleId>
                  </a:tblPr>
                  <a:tblGrid>
                    <a:gridCol w="360000"/>
                    <a:gridCol w="1584000"/>
                    <a:gridCol w="1980000"/>
                    <a:gridCol w="484938"/>
                    <a:gridCol w="432000"/>
                    <a:gridCol w="1584000"/>
                    <a:gridCol w="1980000"/>
                  </a:tblGrid>
                  <a:tr h="370840">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a:t>
                          </a:r>
                          <a:r>
                            <a:rPr lang="en-IE" baseline="0" dirty="0" smtClean="0">
                              <a:solidFill>
                                <a:srgbClr val="990033"/>
                              </a:solidFill>
                            </a:rPr>
                            <a:t>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1920">
                    <a:tc>
                      <a:txBody>
                        <a:bodyPr/>
                        <a:lstStyle/>
                        <a:p>
                          <a:pPr algn="ctr"/>
                          <a:r>
                            <a:rPr lang="en-IE" dirty="0" smtClean="0">
                              <a:solidFill>
                                <a:srgbClr val="990033"/>
                              </a:solidFill>
                            </a:rPr>
                            <a:t>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108197" r="-407692" b="-75409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108197" r="-227160" b="-754098"/>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108197" r="-125869" b="-75409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108197" r="-308" b="-754098"/>
                          </a:stretch>
                        </a:blipFill>
                      </a:tcPr>
                    </a:tc>
                  </a:tr>
                  <a:tr h="3910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198438" r="-407692" b="-61875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198438" r="-227160" b="-61875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198438" r="-125869" b="-61875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198438" r="-308" b="-618750"/>
                          </a:stretch>
                        </a:blipFill>
                      </a:tcPr>
                    </a:tc>
                  </a:tr>
                  <a:tr h="371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313115" r="-407692" b="-5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313115" r="-227160" b="-54918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313115" r="-125869" b="-5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313115" r="-308" b="-549180"/>
                          </a:stretch>
                        </a:blipFill>
                      </a:tcPr>
                    </a:tc>
                  </a:tr>
                  <a:tr h="371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413115" r="-407692" b="-4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413115" r="-227160" b="-44918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413115" r="-125869" b="-4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413115" r="-308" b="-449180"/>
                          </a:stretch>
                        </a:blipFill>
                      </a:tcPr>
                    </a:tc>
                  </a:tr>
                  <a:tr h="371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effectLst/>
                            </a:rPr>
                            <a:t>5</a:t>
                          </a:r>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513115" r="-407692" b="-3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513115" r="-227160" b="-34918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513115" r="-125869" b="-349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513115" r="-308" b="-349180"/>
                          </a:stretch>
                        </a:blipFill>
                      </a:tcPr>
                    </a:tc>
                  </a:tr>
                  <a:tr h="4498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512329" r="-407692" b="-191781"/>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512329" r="-227160" b="-191781"/>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7</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732787" r="-407692" b="-12950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732787" r="-227160" b="-129508"/>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15</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1920">
                    <a:tc>
                      <a:txBody>
                        <a:bodyPr/>
                        <a:lstStyle/>
                        <a:p>
                          <a:pPr algn="ctr"/>
                          <a:r>
                            <a:rPr lang="en-IE" dirty="0" smtClean="0">
                              <a:solidFill>
                                <a:srgbClr val="990033"/>
                              </a:solidFill>
                            </a:rPr>
                            <a:t>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832787" r="-407692" b="-2950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832787" r="-227160" b="-29508"/>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sp>
        <p:nvSpPr>
          <p:cNvPr id="7" name="Rectangle 6"/>
          <p:cNvSpPr/>
          <p:nvPr/>
        </p:nvSpPr>
        <p:spPr>
          <a:xfrm>
            <a:off x="396702" y="5457418"/>
            <a:ext cx="8207746" cy="707886"/>
          </a:xfrm>
          <a:prstGeom prst="rect">
            <a:avLst/>
          </a:prstGeom>
        </p:spPr>
        <p:txBody>
          <a:bodyPr wrap="square">
            <a:spAutoFit/>
          </a:bodyPr>
          <a:lstStyle/>
          <a:p>
            <a:r>
              <a:rPr lang="en-IE" sz="2000" dirty="0">
                <a:solidFill>
                  <a:srgbClr val="990033"/>
                </a:solidFill>
              </a:rPr>
              <a:t>2. Can you summarise how you might find the slope function of any given polynomial function?</a:t>
            </a:r>
          </a:p>
        </p:txBody>
      </p:sp>
      <p:grpSp>
        <p:nvGrpSpPr>
          <p:cNvPr id="5" name="Group 4"/>
          <p:cNvGrpSpPr/>
          <p:nvPr/>
        </p:nvGrpSpPr>
        <p:grpSpPr>
          <a:xfrm>
            <a:off x="8784000" y="490052"/>
            <a:ext cx="8088162" cy="5502676"/>
            <a:chOff x="8784000" y="490052"/>
            <a:chExt cx="8088162" cy="5502676"/>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 t="395" b="1"/>
            <a:stretch/>
          </p:blipFill>
          <p:spPr bwMode="auto">
            <a:xfrm>
              <a:off x="9144000" y="490052"/>
              <a:ext cx="7728162" cy="550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96680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5</a:t>
            </a:r>
          </a:p>
        </p:txBody>
      </p:sp>
      <p:sp>
        <p:nvSpPr>
          <p:cNvPr id="3" name="Rectangle 2"/>
          <p:cNvSpPr/>
          <p:nvPr/>
        </p:nvSpPr>
        <p:spPr>
          <a:xfrm>
            <a:off x="395536" y="1022817"/>
            <a:ext cx="8208912" cy="707886"/>
          </a:xfrm>
          <a:prstGeom prst="rect">
            <a:avLst/>
          </a:prstGeom>
        </p:spPr>
        <p:txBody>
          <a:bodyPr wrap="square">
            <a:spAutoFit/>
          </a:bodyPr>
          <a:lstStyle/>
          <a:p>
            <a:r>
              <a:rPr lang="en-IE" sz="2000" dirty="0">
                <a:solidFill>
                  <a:srgbClr val="990033"/>
                </a:solidFill>
              </a:rPr>
              <a:t>3. Using this approach – write down the slope functions of the following functions </a:t>
            </a:r>
          </a:p>
        </p:txBody>
      </p:sp>
      <p:sp>
        <p:nvSpPr>
          <p:cNvPr id="4" name="Rectangle 3"/>
          <p:cNvSpPr/>
          <p:nvPr/>
        </p:nvSpPr>
        <p:spPr>
          <a:xfrm>
            <a:off x="1790630" y="548680"/>
            <a:ext cx="5562741" cy="461665"/>
          </a:xfrm>
          <a:prstGeom prst="rect">
            <a:avLst/>
          </a:prstGeom>
        </p:spPr>
        <p:txBody>
          <a:bodyPr wrap="none">
            <a:spAutoFit/>
          </a:bodyPr>
          <a:lstStyle/>
          <a:p>
            <a:r>
              <a:rPr lang="en-IE" sz="2400" b="1" dirty="0">
                <a:solidFill>
                  <a:srgbClr val="990033"/>
                </a:solidFill>
              </a:rPr>
              <a:t>Finding the slope function of a </a:t>
            </a:r>
            <a:r>
              <a:rPr lang="en-IE" sz="2400" b="1" dirty="0" smtClean="0">
                <a:solidFill>
                  <a:srgbClr val="990033"/>
                </a:solidFill>
              </a:rPr>
              <a:t>polynomial</a:t>
            </a:r>
            <a:endParaRPr lang="en-IE" sz="2400" b="1" dirty="0">
              <a:solidFill>
                <a:srgbClr val="990033"/>
              </a:solidFill>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724755885"/>
                  </p:ext>
                </p:extLst>
              </p:nvPr>
            </p:nvGraphicFramePr>
            <p:xfrm>
              <a:off x="369531" y="1851373"/>
              <a:ext cx="8404938" cy="3470085"/>
            </p:xfrm>
            <a:graphic>
              <a:graphicData uri="http://schemas.openxmlformats.org/drawingml/2006/table">
                <a:tbl>
                  <a:tblPr firstRow="1" bandRow="1">
                    <a:tableStyleId>{5940675A-B579-460E-94D1-54222C63F5DA}</a:tableStyleId>
                  </a:tblPr>
                  <a:tblGrid>
                    <a:gridCol w="360000"/>
                    <a:gridCol w="1584000"/>
                    <a:gridCol w="1980000"/>
                    <a:gridCol w="484938"/>
                    <a:gridCol w="432000"/>
                    <a:gridCol w="1584000"/>
                    <a:gridCol w="1980000"/>
                  </a:tblGrid>
                  <a:tr h="370840">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a:t>
                          </a:r>
                          <a:r>
                            <a:rPr lang="en-IE" baseline="0" dirty="0" smtClean="0">
                              <a:solidFill>
                                <a:srgbClr val="990033"/>
                              </a:solidFill>
                            </a:rPr>
                            <a:t>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d>
                                  <m:dPr>
                                    <m:ctrlPr>
                                      <a:rPr lang="en-IE" i="1" dirty="0" smtClean="0">
                                        <a:solidFill>
                                          <a:srgbClr val="990033"/>
                                        </a:solidFill>
                                        <a:latin typeface="Cambria Math"/>
                                      </a:rPr>
                                    </m:ctrlPr>
                                  </m:dPr>
                                  <m:e>
                                    <m:r>
                                      <a:rPr lang="en-IE" dirty="0" smtClean="0">
                                        <a:solidFill>
                                          <a:srgbClr val="990033"/>
                                        </a:solidFill>
                                        <a:latin typeface="Cambria Math"/>
                                      </a:rPr>
                                      <m:t>𝑥</m:t>
                                    </m:r>
                                  </m:e>
                                </m:d>
                                <m:r>
                                  <a:rPr lang="en-IE" dirty="0" smtClean="0">
                                    <a:solidFill>
                                      <a:srgbClr val="990033"/>
                                    </a:solidFill>
                                    <a:latin typeface="Cambria Math"/>
                                  </a:rPr>
                                  <m:t>=</m:t>
                                </m:r>
                                <m:r>
                                  <a:rPr lang="en-IE" b="0" i="0" dirty="0" smtClean="0">
                                    <a:solidFill>
                                      <a:srgbClr val="990033"/>
                                    </a:solidFill>
                                    <a:latin typeface="Cambria Math"/>
                                  </a:rPr>
                                  <m:t>5</m:t>
                                </m:r>
                                <m:r>
                                  <a:rPr lang="en-IE" i="1" dirty="0" smtClean="0">
                                    <a:solidFill>
                                      <a:srgbClr val="990033"/>
                                    </a:solidFill>
                                    <a:latin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ea typeface="+mn-ea"/>
                                    <a:cs typeface="+mn-cs"/>
                                  </a:rPr>
                                  <m:t>𝑘</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b="0" i="0" kern="1200" smtClean="0">
                                        <a:solidFill>
                                          <a:srgbClr val="990033"/>
                                        </a:solidFill>
                                        <a:effectLst/>
                                        <a:latin typeface="Cambria Math"/>
                                      </a:rPr>
                                      <m:t>−1</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ea typeface="+mn-ea"/>
                                    <a:cs typeface="+mn-cs"/>
                                  </a:rPr>
                                  <m:t>𝑘</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g</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 =4</m:t>
                                </m:r>
                                <m:sSup>
                                  <m:sSupPr>
                                    <m:ctrlPr>
                                      <a:rPr lang="en-IE" b="0" i="1" dirty="0" smtClean="0">
                                        <a:solidFill>
                                          <a:srgbClr val="990033"/>
                                        </a:solidFill>
                                        <a:latin typeface="Cambria Math"/>
                                      </a:rPr>
                                    </m:ctrlPr>
                                  </m:sSupPr>
                                  <m:e>
                                    <m:r>
                                      <a:rPr lang="en-IE" b="0" i="1" dirty="0" smtClean="0">
                                        <a:solidFill>
                                          <a:srgbClr val="990033"/>
                                        </a:solidFill>
                                        <a:latin typeface="Cambria Math"/>
                                      </a:rPr>
                                      <m:t>𝑥</m:t>
                                    </m:r>
                                  </m:e>
                                  <m:sup>
                                    <m:r>
                                      <a:rPr lang="en-IE" b="0" i="1" dirty="0" smtClean="0">
                                        <a:solidFill>
                                          <a:srgbClr val="990033"/>
                                        </a:solidFill>
                                        <a:latin typeface="Cambria Math"/>
                                      </a:rPr>
                                      <m:t>3</m:t>
                                    </m:r>
                                  </m:sup>
                                </m:sSup>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g</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 </m:t>
                                </m:r>
                                <m:sSup>
                                  <m:sSupPr>
                                    <m:ctrlPr>
                                      <a:rPr lang="en-IE" sz="1800" i="1" kern="1200" smtClean="0">
                                        <a:solidFill>
                                          <a:srgbClr val="990033"/>
                                        </a:solidFill>
                                        <a:effectLst/>
                                        <a:latin typeface="Cambria Math"/>
                                      </a:rPr>
                                    </m:ctrlPr>
                                  </m:sSupPr>
                                  <m:e>
                                    <m:r>
                                      <a:rPr lang="en-IE" sz="1800" b="0" i="0" kern="1200" smtClean="0">
                                        <a:solidFill>
                                          <a:srgbClr val="990033"/>
                                        </a:solidFill>
                                        <a:effectLst/>
                                        <a:latin typeface="Cambria Math"/>
                                      </a:rPr>
                                      <m:t>2</m:t>
                                    </m:r>
                                    <m:r>
                                      <a:rPr lang="en-IE" sz="1800" kern="1200" smtClean="0">
                                        <a:solidFill>
                                          <a:srgbClr val="990033"/>
                                        </a:solidFill>
                                        <a:effectLst/>
                                        <a:latin typeface="Cambria Math"/>
                                      </a:rPr>
                                      <m:t>𝑥</m:t>
                                    </m:r>
                                  </m:e>
                                  <m:sup>
                                    <m:r>
                                      <a:rPr lang="en-IE" sz="1800" b="0" i="1" kern="1200" smtClean="0">
                                        <a:solidFill>
                                          <a:srgbClr val="990033"/>
                                        </a:solidFill>
                                        <a:effectLst/>
                                        <a:latin typeface="Cambria Math"/>
                                      </a:rPr>
                                      <m:t>0</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0" i="1" dirty="0" smtClean="0">
                                    <a:solidFill>
                                      <a:srgbClr val="990033"/>
                                    </a:solidFill>
                                    <a:latin typeface="Cambria Math"/>
                                  </a:rPr>
                                  <m:t>h</m:t>
                                </m:r>
                                <m:d>
                                  <m:dPr>
                                    <m:ctrlPr>
                                      <a:rPr lang="en-IE" i="1" dirty="0" smtClean="0">
                                        <a:solidFill>
                                          <a:srgbClr val="990033"/>
                                        </a:solidFill>
                                        <a:latin typeface="Cambria Math"/>
                                      </a:rPr>
                                    </m:ctrlPr>
                                  </m:dPr>
                                  <m:e>
                                    <m:r>
                                      <a:rPr lang="en-IE" dirty="0" smtClean="0">
                                        <a:solidFill>
                                          <a:srgbClr val="990033"/>
                                        </a:solidFill>
                                        <a:latin typeface="Cambria Math"/>
                                      </a:rPr>
                                      <m:t>𝑥</m:t>
                                    </m:r>
                                  </m:e>
                                </m:d>
                                <m:r>
                                  <a:rPr lang="en-IE" dirty="0" smtClean="0">
                                    <a:solidFill>
                                      <a:srgbClr val="990033"/>
                                    </a:solidFill>
                                    <a:latin typeface="Cambria Math"/>
                                  </a:rPr>
                                  <m:t>=</m:t>
                                </m:r>
                                <m:r>
                                  <a:rPr lang="en-IE" b="0" i="0" dirty="0" smtClean="0">
                                    <a:solidFill>
                                      <a:srgbClr val="990033"/>
                                    </a:solidFill>
                                    <a:latin typeface="Cambria Math"/>
                                  </a:rPr>
                                  <m:t>−9</m:t>
                                </m:r>
                                <m:r>
                                  <a:rPr lang="en-IE" i="1" dirty="0" smtClean="0">
                                    <a:solidFill>
                                      <a:srgbClr val="990033"/>
                                    </a:solidFill>
                                    <a:latin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0" i="1" dirty="0" smtClean="0">
                                    <a:solidFill>
                                      <a:srgbClr val="990033"/>
                                    </a:solidFill>
                                    <a:latin typeface="Cambria Math"/>
                                  </a:rPr>
                                  <m:t>h</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z</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f>
                                  <m:fPr>
                                    <m:type m:val="skw"/>
                                    <m:ctrlPr>
                                      <a:rPr lang="en-IE" sz="1800" i="1" kern="1200" smtClean="0">
                                        <a:solidFill>
                                          <a:srgbClr val="990033"/>
                                        </a:solidFill>
                                        <a:effectLst/>
                                        <a:latin typeface="Cambria Math"/>
                                      </a:rPr>
                                    </m:ctrlPr>
                                  </m:fPr>
                                  <m:num>
                                    <m:r>
                                      <a:rPr lang="en-IE" sz="1800" b="0" i="1" kern="1200" smtClean="0">
                                        <a:solidFill>
                                          <a:srgbClr val="990033"/>
                                        </a:solidFill>
                                        <a:effectLst/>
                                        <a:latin typeface="Cambria Math"/>
                                      </a:rPr>
                                      <m:t>1</m:t>
                                    </m:r>
                                  </m:num>
                                  <m:den>
                                    <m:r>
                                      <a:rPr lang="en-IE" sz="1800" b="0" i="1" kern="1200" smtClean="0">
                                        <a:solidFill>
                                          <a:srgbClr val="990033"/>
                                        </a:solidFill>
                                        <a:effectLst/>
                                        <a:latin typeface="Cambria Math"/>
                                      </a:rPr>
                                      <m:t>𝑥</m:t>
                                    </m:r>
                                  </m:den>
                                </m:f>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z</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𝑘</m:t>
                                </m:r>
                                <m:d>
                                  <m:dPr>
                                    <m:ctrlPr>
                                      <a:rPr lang="en-IE" i="1" dirty="0" smtClean="0">
                                        <a:solidFill>
                                          <a:srgbClr val="990033"/>
                                        </a:solidFill>
                                        <a:latin typeface="Cambria Math"/>
                                      </a:rPr>
                                    </m:ctrlPr>
                                  </m:dPr>
                                  <m:e>
                                    <m:r>
                                      <a:rPr lang="en-IE" dirty="0" smtClean="0">
                                        <a:solidFill>
                                          <a:srgbClr val="990033"/>
                                        </a:solidFill>
                                        <a:latin typeface="Cambria Math"/>
                                      </a:rPr>
                                      <m:t>𝑥</m:t>
                                    </m:r>
                                  </m:e>
                                </m:d>
                                <m:r>
                                  <a:rPr lang="en-IE" dirty="0" smtClean="0">
                                    <a:solidFill>
                                      <a:srgbClr val="990033"/>
                                    </a:solidFill>
                                    <a:latin typeface="Cambria Math"/>
                                  </a:rPr>
                                  <m:t>=</m:t>
                                </m:r>
                                <m:sSup>
                                  <m:sSupPr>
                                    <m:ctrlPr>
                                      <a:rPr lang="en-IE" sz="1800" i="1" kern="1200" smtClean="0">
                                        <a:solidFill>
                                          <a:srgbClr val="990033"/>
                                        </a:solidFill>
                                        <a:effectLst/>
                                        <a:latin typeface="Cambria Math"/>
                                      </a:rPr>
                                    </m:ctrlPr>
                                  </m:sSupPr>
                                  <m:e>
                                    <m:r>
                                      <a:rPr lang="en-IE" sz="1800" b="0" i="0" kern="1200" smtClean="0">
                                        <a:solidFill>
                                          <a:srgbClr val="990033"/>
                                        </a:solidFill>
                                        <a:effectLst/>
                                        <a:latin typeface="Cambria Math"/>
                                      </a:rPr>
                                      <m:t>−6</m:t>
                                    </m:r>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𝑘</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a</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rad>
                                  <m:radPr>
                                    <m:degHide m:val="on"/>
                                    <m:ctrlPr>
                                      <a:rPr lang="en-IE" sz="1800" i="1" kern="1200" smtClean="0">
                                        <a:solidFill>
                                          <a:srgbClr val="990033"/>
                                        </a:solidFill>
                                        <a:effectLst/>
                                        <a:latin typeface="Cambria Math"/>
                                      </a:rPr>
                                    </m:ctrlPr>
                                  </m:radPr>
                                  <m:deg/>
                                  <m:e>
                                    <m:r>
                                      <a:rPr lang="en-IE" sz="1800" b="0" i="1" kern="1200" smtClean="0">
                                        <a:solidFill>
                                          <a:srgbClr val="990033"/>
                                        </a:solidFill>
                                        <a:effectLst/>
                                        <a:latin typeface="Cambria Math"/>
                                      </a:rPr>
                                      <m:t>𝑥</m:t>
                                    </m:r>
                                  </m:e>
                                </m:rad>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a</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effectLst/>
                            </a:rPr>
                            <a:t>5</a:t>
                          </a:r>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sSup>
                                  <m:sSupPr>
                                    <m:ctrlPr>
                                      <a:rPr lang="en-IE" sz="1800" i="1" kern="1200" smtClean="0">
                                        <a:solidFill>
                                          <a:srgbClr val="990033"/>
                                        </a:solidFill>
                                        <a:effectLst/>
                                        <a:latin typeface="Cambria Math"/>
                                      </a:rPr>
                                    </m:ctrlPr>
                                  </m:sSupPr>
                                  <m:e>
                                    <m:r>
                                      <a:rPr lang="en-IE" sz="1800" b="0" i="0" kern="1200" smtClean="0">
                                        <a:solidFill>
                                          <a:srgbClr val="990033"/>
                                        </a:solidFill>
                                        <a:effectLst/>
                                        <a:latin typeface="Cambria Math"/>
                                      </a:rPr>
                                      <m:t>0.5</m:t>
                                    </m:r>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g</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f>
                                  <m:fPr>
                                    <m:type m:val="skw"/>
                                    <m:ctrlPr>
                                      <a:rPr lang="en-IE" sz="1800" i="1" kern="1200" smtClean="0">
                                        <a:solidFill>
                                          <a:srgbClr val="990033"/>
                                        </a:solidFill>
                                        <a:effectLst/>
                                        <a:latin typeface="Cambria Math"/>
                                      </a:rPr>
                                    </m:ctrlPr>
                                  </m:fPr>
                                  <m:num>
                                    <m:r>
                                      <a:rPr lang="en-IE" sz="1800" b="0" i="1" kern="1200" smtClean="0">
                                        <a:solidFill>
                                          <a:srgbClr val="990033"/>
                                        </a:solidFill>
                                        <a:effectLst/>
                                        <a:latin typeface="Cambria Math"/>
                                      </a:rPr>
                                      <m:t>2</m:t>
                                    </m:r>
                                  </m:num>
                                  <m:den>
                                    <m:sSup>
                                      <m:sSupPr>
                                        <m:ctrlPr>
                                          <a:rPr lang="en-IE" sz="1800" i="1" kern="1200" smtClean="0">
                                            <a:solidFill>
                                              <a:srgbClr val="990033"/>
                                            </a:solidFill>
                                            <a:effectLst/>
                                            <a:latin typeface="Cambria Math"/>
                                          </a:rPr>
                                        </m:ctrlPr>
                                      </m:sSupPr>
                                      <m:e>
                                        <m:r>
                                          <a:rPr lang="en-IE" sz="1800" b="0" i="1" kern="1200" smtClean="0">
                                            <a:solidFill>
                                              <a:srgbClr val="990033"/>
                                            </a:solidFill>
                                            <a:effectLst/>
                                            <a:latin typeface="Cambria Math"/>
                                          </a:rPr>
                                          <m:t>𝑥</m:t>
                                        </m:r>
                                      </m:e>
                                      <m:sup>
                                        <m:r>
                                          <a:rPr lang="en-IE" sz="1800" b="0" i="1" kern="1200" smtClean="0">
                                            <a:solidFill>
                                              <a:srgbClr val="990033"/>
                                            </a:solidFill>
                                            <a:effectLst/>
                                            <a:latin typeface="Cambria Math"/>
                                          </a:rPr>
                                          <m:t>3</m:t>
                                        </m:r>
                                      </m:sup>
                                    </m:sSup>
                                  </m:den>
                                </m:f>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g</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w</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m:t>
                                </m:r>
                                <m:sSup>
                                  <m:sSupPr>
                                    <m:ctrlPr>
                                      <a:rPr lang="en-IE" sz="1800" i="1" kern="1200" smtClean="0">
                                        <a:solidFill>
                                          <a:srgbClr val="990033"/>
                                        </a:solidFill>
                                        <a:effectLst/>
                                        <a:latin typeface="Cambria Math"/>
                                      </a:rPr>
                                    </m:ctrlPr>
                                  </m:sSupPr>
                                  <m:e>
                                    <m:r>
                                      <a:rPr lang="en-IE" sz="1800" b="0" i="0" kern="1200" smtClean="0">
                                        <a:solidFill>
                                          <a:srgbClr val="990033"/>
                                        </a:solidFill>
                                        <a:effectLst/>
                                        <a:latin typeface="Cambria Math"/>
                                      </a:rPr>
                                      <m:t>5</m:t>
                                    </m:r>
                                    <m:r>
                                      <a:rPr lang="en-IE" sz="1800" kern="1200" smtClean="0">
                                        <a:solidFill>
                                          <a:srgbClr val="990033"/>
                                        </a:solidFill>
                                        <a:effectLst/>
                                        <a:latin typeface="Cambria Math"/>
                                      </a:rPr>
                                      <m:t>𝑥</m:t>
                                    </m:r>
                                  </m:e>
                                  <m:sup>
                                    <m:r>
                                      <a:rPr lang="en-IE" sz="1800" b="0" i="0" kern="1200" smtClean="0">
                                        <a:solidFill>
                                          <a:srgbClr val="990033"/>
                                        </a:solidFill>
                                        <a:effectLst/>
                                        <a:latin typeface="Cambria Math"/>
                                      </a:rPr>
                                      <m:t>4</m:t>
                                    </m:r>
                                  </m:sup>
                                </m:sSup>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w</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7</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g</m:t>
                                </m:r>
                                <m:d>
                                  <m:dPr>
                                    <m:ctrlPr>
                                      <a:rPr lang="en-IE" sz="1800" i="1" kern="1200">
                                        <a:solidFill>
                                          <a:srgbClr val="990033"/>
                                        </a:solidFill>
                                        <a:effectLst/>
                                        <a:latin typeface="Cambria Math"/>
                                      </a:rPr>
                                    </m:ctrlPr>
                                  </m:dPr>
                                  <m:e>
                                    <m:r>
                                      <a:rPr lang="en-IE" sz="1800" kern="1200">
                                        <a:solidFill>
                                          <a:srgbClr val="990033"/>
                                        </a:solidFill>
                                        <a:effectLst/>
                                        <a:latin typeface="Cambria Math"/>
                                      </a:rPr>
                                      <m:t>𝑥</m:t>
                                    </m:r>
                                  </m:e>
                                </m:d>
                                <m:r>
                                  <a:rPr lang="en-IE" sz="1800" kern="1200">
                                    <a:solidFill>
                                      <a:srgbClr val="990033"/>
                                    </a:solidFill>
                                    <a:effectLst/>
                                    <a:latin typeface="Cambria Math"/>
                                  </a:rPr>
                                  <m:t>=</m:t>
                                </m:r>
                                <m:r>
                                  <a:rPr lang="en-IE" sz="1800" kern="1200" smtClean="0">
                                    <a:solidFill>
                                      <a:srgbClr val="990033"/>
                                    </a:solidFill>
                                    <a:effectLst/>
                                    <a:latin typeface="Cambria Math"/>
                                  </a:rPr>
                                  <m:t>−</m:t>
                                </m:r>
                                <m:sSup>
                                  <m:sSupPr>
                                    <m:ctrlPr>
                                      <a:rPr lang="en-IE" sz="1800" i="1" kern="1200" smtClean="0">
                                        <a:solidFill>
                                          <a:srgbClr val="990033"/>
                                        </a:solidFill>
                                        <a:effectLst/>
                                        <a:latin typeface="Cambria Math"/>
                                      </a:rPr>
                                    </m:ctrlPr>
                                  </m:sSupPr>
                                  <m:e>
                                    <m:r>
                                      <a:rPr lang="en-IE" sz="1800" b="0" i="0" kern="1200" smtClean="0">
                                        <a:solidFill>
                                          <a:srgbClr val="990033"/>
                                        </a:solidFill>
                                        <a:effectLst/>
                                        <a:latin typeface="Cambria Math"/>
                                      </a:rPr>
                                      <m:t>3</m:t>
                                    </m:r>
                                    <m:r>
                                      <a:rPr lang="en-IE" sz="1800" kern="1200" smtClean="0">
                                        <a:solidFill>
                                          <a:srgbClr val="990033"/>
                                        </a:solidFill>
                                        <a:effectLst/>
                                        <a:latin typeface="Cambria Math"/>
                                      </a:rPr>
                                      <m:t>𝑥</m:t>
                                    </m:r>
                                  </m:e>
                                  <m:sup>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g</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15</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sz="1800" b="0" i="0" kern="1200" smtClean="0">
                                    <a:solidFill>
                                      <a:srgbClr val="990033"/>
                                    </a:solidFill>
                                    <a:effectLst/>
                                    <a:latin typeface="Cambria Math"/>
                                  </a:rPr>
                                  <m:t>r</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 </m:t>
                                </m:r>
                                <m:sSup>
                                  <m:sSupPr>
                                    <m:ctrlPr>
                                      <a:rPr lang="en-IE" sz="1800" i="1" kern="1200" smtClean="0">
                                        <a:solidFill>
                                          <a:srgbClr val="990033"/>
                                        </a:solidFill>
                                        <a:effectLst/>
                                        <a:latin typeface="Cambria Math"/>
                                      </a:rPr>
                                    </m:ctrlPr>
                                  </m:sSupPr>
                                  <m:e>
                                    <m:r>
                                      <a:rPr lang="en-IE" sz="1800" kern="1200" smtClean="0">
                                        <a:solidFill>
                                          <a:srgbClr val="990033"/>
                                        </a:solidFill>
                                        <a:effectLst/>
                                        <a:latin typeface="Cambria Math"/>
                                      </a:rPr>
                                      <m:t>𝑥</m:t>
                                    </m:r>
                                  </m:e>
                                  <m:sup>
                                    <m:r>
                                      <a:rPr lang="en-IE" sz="1800" b="0" i="0" kern="1200" smtClean="0">
                                        <a:solidFill>
                                          <a:srgbClr val="990033"/>
                                        </a:solidFill>
                                        <a:effectLst/>
                                        <a:latin typeface="Cambria Math"/>
                                      </a:rPr>
                                      <m:t>−</m:t>
                                    </m:r>
                                    <m:r>
                                      <a:rPr lang="en-IE" sz="1800" kern="1200" smtClean="0">
                                        <a:solidFill>
                                          <a:srgbClr val="990033"/>
                                        </a:solidFill>
                                        <a:effectLst/>
                                        <a:latin typeface="Cambria Math"/>
                                      </a:rPr>
                                      <m:t>2</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lang="en-IE" b="0" i="0" dirty="0" smtClean="0">
                                    <a:solidFill>
                                      <a:srgbClr val="990033"/>
                                    </a:solidFill>
                                    <a:latin typeface="Cambria Math"/>
                                  </a:rPr>
                                  <m:t>r</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kern="1200" smtClean="0">
                                    <a:solidFill>
                                      <a:srgbClr val="990033"/>
                                    </a:solidFill>
                                    <a:effectLst/>
                                    <a:latin typeface="Cambria Math"/>
                                  </a:rPr>
                                  <m:t>𝑓</m:t>
                                </m:r>
                                <m:r>
                                  <a:rPr lang="en-IE" sz="1800" kern="1200">
                                    <a:solidFill>
                                      <a:srgbClr val="990033"/>
                                    </a:solidFill>
                                    <a:effectLst/>
                                    <a:latin typeface="Cambria Math"/>
                                  </a:rPr>
                                  <m:t>(</m:t>
                                </m:r>
                                <m:r>
                                  <a:rPr lang="en-IE" sz="1800" kern="1200">
                                    <a:solidFill>
                                      <a:srgbClr val="990033"/>
                                    </a:solidFill>
                                    <a:effectLst/>
                                    <a:latin typeface="Cambria Math"/>
                                  </a:rPr>
                                  <m:t>𝑥</m:t>
                                </m:r>
                                <m:r>
                                  <a:rPr lang="en-IE" sz="1800" kern="1200">
                                    <a:solidFill>
                                      <a:srgbClr val="990033"/>
                                    </a:solidFill>
                                    <a:effectLst/>
                                    <a:latin typeface="Cambria Math"/>
                                  </a:rPr>
                                  <m:t>) = </m:t>
                                </m:r>
                                <m:sSup>
                                  <m:sSupPr>
                                    <m:ctrlPr>
                                      <a:rPr lang="en-IE" sz="1800" i="1" kern="1200" smtClean="0">
                                        <a:solidFill>
                                          <a:srgbClr val="990033"/>
                                        </a:solidFill>
                                        <a:effectLst/>
                                        <a:latin typeface="Cambria Math"/>
                                      </a:rPr>
                                    </m:ctrlPr>
                                  </m:sSupPr>
                                  <m:e>
                                    <m:r>
                                      <m:rPr>
                                        <m:sty m:val="p"/>
                                      </m:rPr>
                                      <a:rPr lang="en-IE" sz="1800" b="0" i="0" kern="1200" smtClean="0">
                                        <a:solidFill>
                                          <a:srgbClr val="990033"/>
                                        </a:solidFill>
                                        <a:effectLst/>
                                        <a:latin typeface="Cambria Math"/>
                                      </a:rPr>
                                      <m:t>a</m:t>
                                    </m:r>
                                    <m:r>
                                      <a:rPr lang="en-IE" sz="1800" kern="1200" smtClean="0">
                                        <a:solidFill>
                                          <a:srgbClr val="990033"/>
                                        </a:solidFill>
                                        <a:effectLst/>
                                        <a:latin typeface="Cambria Math"/>
                                      </a:rPr>
                                      <m:t>𝑥</m:t>
                                    </m:r>
                                  </m:e>
                                  <m:sup>
                                    <m:r>
                                      <a:rPr lang="en-IE" sz="1800" b="0" i="1" kern="1200" smtClean="0">
                                        <a:solidFill>
                                          <a:srgbClr val="990033"/>
                                        </a:solidFill>
                                        <a:effectLst/>
                                        <a:latin typeface="Cambria Math"/>
                                      </a:rPr>
                                      <m:t>𝑛</m:t>
                                    </m:r>
                                  </m:sup>
                                </m:sSup>
                              </m:oMath>
                            </m:oMathPara>
                          </a14:m>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dirty="0" smtClean="0">
                                    <a:solidFill>
                                      <a:srgbClr val="990033"/>
                                    </a:solidFill>
                                    <a:latin typeface="Cambria Math"/>
                                  </a:rPr>
                                  <m:t>𝑓</m:t>
                                </m:r>
                                <m:r>
                                  <a:rPr lang="en-IE" dirty="0" smtClean="0">
                                    <a:solidFill>
                                      <a:srgbClr val="990033"/>
                                    </a:solidFill>
                                    <a:latin typeface="Cambria Math"/>
                                  </a:rPr>
                                  <m:t>’(</m:t>
                                </m:r>
                                <m:r>
                                  <a:rPr lang="en-IE" dirty="0" smtClean="0">
                                    <a:solidFill>
                                      <a:srgbClr val="990033"/>
                                    </a:solidFill>
                                    <a:latin typeface="Cambria Math"/>
                                  </a:rPr>
                                  <m:t>𝑥</m:t>
                                </m:r>
                                <m:r>
                                  <a:rPr lang="en-IE" dirty="0" smtClean="0">
                                    <a:solidFill>
                                      <a:srgbClr val="990033"/>
                                    </a:solidFill>
                                    <a:latin typeface="Cambria Math"/>
                                  </a:rPr>
                                  <m:t>)=</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724755885"/>
                  </p:ext>
                </p:extLst>
              </p:nvPr>
            </p:nvGraphicFramePr>
            <p:xfrm>
              <a:off x="369531" y="1851373"/>
              <a:ext cx="8404938" cy="3470085"/>
            </p:xfrm>
            <a:graphic>
              <a:graphicData uri="http://schemas.openxmlformats.org/drawingml/2006/table">
                <a:tbl>
                  <a:tblPr firstRow="1" bandRow="1">
                    <a:tableStyleId>{5940675A-B579-460E-94D1-54222C63F5DA}</a:tableStyleId>
                  </a:tblPr>
                  <a:tblGrid>
                    <a:gridCol w="360000"/>
                    <a:gridCol w="1584000"/>
                    <a:gridCol w="1980000"/>
                    <a:gridCol w="484938"/>
                    <a:gridCol w="432000"/>
                    <a:gridCol w="1584000"/>
                    <a:gridCol w="1980000"/>
                  </a:tblGrid>
                  <a:tr h="370840">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a:t>
                          </a:r>
                          <a:r>
                            <a:rPr lang="en-IE" baseline="0" dirty="0" smtClean="0">
                              <a:solidFill>
                                <a:srgbClr val="990033"/>
                              </a:solidFill>
                            </a:rPr>
                            <a:t>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rPr>
                            <a:t>Slope Function</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108197" r="-407692" b="-759016"/>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108197" r="-227160" b="-759016"/>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9</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108197" r="-125869" b="-759016"/>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108197" r="-308" b="-759016"/>
                          </a:stretch>
                        </a:blip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211667" r="-407692" b="-67166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211667" r="-227160" b="-671667"/>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10</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211667" r="-125869" b="-67166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211667" r="-308" b="-671667"/>
                          </a:stretch>
                        </a:blipFill>
                      </a:tcPr>
                    </a:tc>
                  </a:tr>
                  <a:tr h="4043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279104" r="-407692" b="-501493"/>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279104" r="-227160" b="-501493"/>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11</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279104" r="-125869" b="-501493"/>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279104" r="-308" b="-501493"/>
                          </a:stretch>
                        </a:blip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416393" r="-407692" b="-45082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416393" r="-227160" b="-45082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12</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416393" r="-125869" b="-45082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416393" r="-308" b="-450820"/>
                          </a:stretch>
                        </a:blipFill>
                      </a:tcPr>
                    </a:tc>
                  </a:tr>
                  <a:tr h="469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effectLst/>
                            </a:rPr>
                            <a:t>5</a:t>
                          </a:r>
                          <a:endParaRPr lang="en-IE"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409091" r="-407692" b="-257143"/>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409091" r="-227160" b="-257143"/>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13</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409091" r="-125869" b="-257143"/>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409091" r="-308" b="-257143"/>
                          </a:stretch>
                        </a:blip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rPr>
                            <a:t>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653333" r="-407692" b="-23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653333" r="-227160" b="-23000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14</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7</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740984" r="-407692" b="-12623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740984" r="-227160" b="-12623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15</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r>
                            <a:rPr lang="en-IE" dirty="0" smtClean="0">
                              <a:solidFill>
                                <a:srgbClr val="990033"/>
                              </a:solidFill>
                            </a:rPr>
                            <a:t>8</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23077" t="-840984" r="-407692" b="-2623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98765" t="-840984" r="-227160" b="-2623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IE" dirty="0" smtClean="0">
                              <a:solidFill>
                                <a:srgbClr val="990033"/>
                              </a:solidFill>
                            </a:rPr>
                            <a:t>16</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06950" t="-840984" r="-125869" b="-2623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2"/>
                          <a:stretch>
                            <a:fillRect l="-324308" t="-840984" r="-308" b="-26230"/>
                          </a:stretch>
                        </a:blipFill>
                      </a:tcPr>
                    </a:tc>
                  </a:tr>
                </a:tbl>
              </a:graphicData>
            </a:graphic>
          </p:graphicFrame>
        </mc:Fallback>
      </mc:AlternateContent>
    </p:spTree>
    <p:extLst>
      <p:ext uri="{BB962C8B-B14F-4D97-AF65-F5344CB8AC3E}">
        <p14:creationId xmlns:p14="http://schemas.microsoft.com/office/powerpoint/2010/main" val="1180998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a:t>
            </a:r>
            <a:r>
              <a:rPr lang="en-IE" dirty="0" smtClean="0"/>
              <a:t>6, </a:t>
            </a:r>
            <a:r>
              <a:rPr lang="en-IE" dirty="0"/>
              <a:t>A</a:t>
            </a:r>
            <a:r>
              <a:rPr lang="en-IE" dirty="0" smtClean="0"/>
              <a:t>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323528" y="548680"/>
                <a:ext cx="8459999" cy="384721"/>
              </a:xfrm>
              <a:prstGeom prst="rect">
                <a:avLst/>
              </a:prstGeom>
            </p:spPr>
            <p:txBody>
              <a:bodyPr wrap="square">
                <a:spAutoFit/>
              </a:bodyPr>
              <a:lstStyle/>
              <a:p>
                <a:r>
                  <a:rPr lang="en-IE" sz="1900" b="1" dirty="0" smtClean="0">
                    <a:solidFill>
                      <a:srgbClr val="990033"/>
                    </a:solidFill>
                  </a:rPr>
                  <a:t>Co-polynomial functions and their associated Slope Functions </a:t>
                </a:r>
                <a14:m>
                  <m:oMath xmlns:m="http://schemas.openxmlformats.org/officeDocument/2006/math">
                    <m:r>
                      <a:rPr lang="en-IE" sz="1900" b="1" i="1" dirty="0" smtClean="0">
                        <a:solidFill>
                          <a:srgbClr val="990033"/>
                        </a:solidFill>
                        <a:latin typeface="Cambria Math"/>
                      </a:rPr>
                      <m:t>𝒇</m:t>
                    </m:r>
                    <m:d>
                      <m:dPr>
                        <m:ctrlPr>
                          <a:rPr lang="en-IE" sz="1900" b="1" i="1" dirty="0" smtClean="0">
                            <a:solidFill>
                              <a:srgbClr val="990033"/>
                            </a:solidFill>
                            <a:latin typeface="Cambria Math"/>
                          </a:rPr>
                        </m:ctrlPr>
                      </m:dPr>
                      <m:e>
                        <m:r>
                          <a:rPr lang="en-IE" sz="1900" b="1" i="1" dirty="0" smtClean="0">
                            <a:solidFill>
                              <a:srgbClr val="990033"/>
                            </a:solidFill>
                            <a:latin typeface="Cambria Math"/>
                          </a:rPr>
                          <m:t>𝒙</m:t>
                        </m:r>
                      </m:e>
                    </m:d>
                    <m:r>
                      <a:rPr lang="en-IE" sz="1900" b="1" i="1" dirty="0" smtClean="0">
                        <a:solidFill>
                          <a:srgbClr val="990033"/>
                        </a:solidFill>
                        <a:latin typeface="Cambria Math"/>
                      </a:rPr>
                      <m:t>=</m:t>
                    </m:r>
                    <m:r>
                      <a:rPr lang="en-IE" sz="1900" b="1" i="1" dirty="0">
                        <a:solidFill>
                          <a:srgbClr val="990033"/>
                        </a:solidFill>
                        <a:latin typeface="Cambria Math"/>
                      </a:rPr>
                      <m:t> </m:t>
                    </m:r>
                    <m:r>
                      <a:rPr lang="en-IE" sz="1900" b="1" i="1" dirty="0">
                        <a:solidFill>
                          <a:srgbClr val="990033"/>
                        </a:solidFill>
                        <a:latin typeface="Cambria Math"/>
                      </a:rPr>
                      <m:t>𝒙</m:t>
                    </m:r>
                    <m:r>
                      <a:rPr lang="en-IE" sz="1900" b="1" i="1" baseline="30000" dirty="0">
                        <a:solidFill>
                          <a:srgbClr val="990033"/>
                        </a:solidFill>
                        <a:latin typeface="Cambria Math"/>
                      </a:rPr>
                      <m:t>𝟐</m:t>
                    </m:r>
                    <m:r>
                      <a:rPr lang="en-IE" sz="1900" b="1" i="1" dirty="0">
                        <a:solidFill>
                          <a:srgbClr val="990033"/>
                        </a:solidFill>
                        <a:latin typeface="Cambria Math"/>
                      </a:rPr>
                      <m:t>−</m:t>
                    </m:r>
                    <m:r>
                      <a:rPr lang="en-IE" sz="1900" b="1" i="1" dirty="0">
                        <a:solidFill>
                          <a:srgbClr val="990033"/>
                        </a:solidFill>
                        <a:latin typeface="Cambria Math"/>
                      </a:rPr>
                      <m:t>𝒙</m:t>
                    </m:r>
                    <m:r>
                      <a:rPr lang="en-IE" sz="1900" b="1" i="1" dirty="0">
                        <a:solidFill>
                          <a:srgbClr val="990033"/>
                        </a:solidFill>
                        <a:latin typeface="Cambria Math"/>
                      </a:rPr>
                      <m:t>−</m:t>
                    </m:r>
                    <m:r>
                      <a:rPr lang="en-IE" sz="1900" b="1" i="1" dirty="0">
                        <a:solidFill>
                          <a:srgbClr val="990033"/>
                        </a:solidFill>
                        <a:latin typeface="Cambria Math"/>
                      </a:rPr>
                      <m:t>𝟔</m:t>
                    </m:r>
                  </m:oMath>
                </a14:m>
                <a:endParaRPr lang="en-IE" sz="19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23528" y="548680"/>
                <a:ext cx="8459999" cy="384721"/>
              </a:xfrm>
              <a:prstGeom prst="rect">
                <a:avLst/>
              </a:prstGeom>
              <a:blipFill rotWithShape="1">
                <a:blip r:embed="rId3"/>
                <a:stretch>
                  <a:fillRect l="-648" t="-7937" b="-26984"/>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3528" y="1077704"/>
                <a:ext cx="8460000" cy="286232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rPr>
                  <a:t>We have investigated various functions of the form </a:t>
                </a:r>
                <a14:m>
                  <m:oMath xmlns:m="http://schemas.openxmlformats.org/officeDocument/2006/math">
                    <m:r>
                      <a:rPr lang="en-IE" sz="2000" i="1" dirty="0" smtClean="0">
                        <a:solidFill>
                          <a:srgbClr val="990033"/>
                        </a:solidFill>
                        <a:latin typeface="Cambria Math"/>
                      </a:rPr>
                      <m:t>𝑓</m:t>
                    </m:r>
                    <m:d>
                      <m:dPr>
                        <m:ctrlPr>
                          <a:rPr lang="en-IE" sz="2000" i="1" dirty="0" smtClean="0">
                            <a:solidFill>
                              <a:srgbClr val="990033"/>
                            </a:solidFill>
                            <a:latin typeface="Cambria Math"/>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a:rPr lang="en-IE" sz="2000" i="1" dirty="0" smtClean="0">
                        <a:solidFill>
                          <a:srgbClr val="990033"/>
                        </a:solidFill>
                        <a:latin typeface="Cambria Math"/>
                      </a:rPr>
                      <m:t> </m:t>
                    </m:r>
                    <m:r>
                      <a:rPr lang="en-IE" sz="2000" i="1" dirty="0" err="1">
                        <a:solidFill>
                          <a:srgbClr val="990033"/>
                        </a:solidFill>
                        <a:latin typeface="Cambria Math"/>
                      </a:rPr>
                      <m:t>𝑎𝑥</m:t>
                    </m:r>
                    <m:r>
                      <a:rPr lang="en-IE" sz="2000" i="1" baseline="30000" dirty="0" err="1">
                        <a:solidFill>
                          <a:srgbClr val="990033"/>
                        </a:solidFill>
                        <a:latin typeface="Cambria Math"/>
                      </a:rPr>
                      <m:t>𝑛</m:t>
                    </m:r>
                    <m:r>
                      <a:rPr lang="en-IE" sz="2000" i="1" dirty="0">
                        <a:solidFill>
                          <a:srgbClr val="990033"/>
                        </a:solidFill>
                        <a:latin typeface="Cambria Math"/>
                      </a:rPr>
                      <m:t> </m:t>
                    </m:r>
                  </m:oMath>
                </a14:m>
                <a:r>
                  <a:rPr lang="en-IE" sz="2000" dirty="0" smtClean="0">
                    <a:solidFill>
                      <a:srgbClr val="990033"/>
                    </a:solidFill>
                  </a:rPr>
                  <a:t> and </a:t>
                </a:r>
                <a:r>
                  <a:rPr lang="en-IE" sz="2000" dirty="0">
                    <a:solidFill>
                      <a:srgbClr val="990033"/>
                    </a:solidFill>
                  </a:rPr>
                  <a:t>have discovered a reliable and quick approach to determining their slope functions.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smtClean="0">
                    <a:solidFill>
                      <a:srgbClr val="990033"/>
                    </a:solidFill>
                  </a:rPr>
                  <a:t>We </a:t>
                </a:r>
                <a:r>
                  <a:rPr lang="en-IE" sz="2000" dirty="0">
                    <a:solidFill>
                      <a:srgbClr val="990033"/>
                    </a:solidFill>
                  </a:rPr>
                  <a:t>now want to do the same for polynomials which are a combination of a quadratic, a linear and a horizontal line. </a:t>
                </a:r>
                <a:endParaRPr lang="en-IE" sz="2000" dirty="0" smtClean="0">
                  <a:solidFill>
                    <a:srgbClr val="990033"/>
                  </a:solidFill>
                </a:endParaRPr>
              </a:p>
              <a:p>
                <a:pPr marL="342900" indent="-342900">
                  <a:buFont typeface="Arial" pitchFamily="34" charset="0"/>
                  <a:buChar char="•"/>
                </a:pPr>
                <a:endParaRPr lang="en-IE" sz="2000" dirty="0">
                  <a:solidFill>
                    <a:srgbClr val="990033"/>
                  </a:solidFill>
                </a:endParaRPr>
              </a:p>
              <a:p>
                <a:pPr marL="342900" indent="-342900">
                  <a:buFont typeface="Arial" pitchFamily="34" charset="0"/>
                  <a:buChar char="•"/>
                </a:pPr>
                <a:r>
                  <a:rPr lang="en-IE" sz="2000" dirty="0">
                    <a:solidFill>
                      <a:srgbClr val="990033"/>
                    </a:solidFill>
                  </a:rPr>
                  <a:t>Given a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𝑥</m:t>
                    </m:r>
                    <m:r>
                      <a:rPr lang="en-IE" sz="2000" i="1" baseline="30000" dirty="0">
                        <a:solidFill>
                          <a:srgbClr val="990033"/>
                        </a:solidFill>
                        <a:latin typeface="Cambria Math"/>
                      </a:rPr>
                      <m:t>2</m:t>
                    </m:r>
                    <m:r>
                      <a:rPr lang="en-IE" sz="2000" i="1" dirty="0">
                        <a:solidFill>
                          <a:srgbClr val="990033"/>
                        </a:solidFill>
                        <a:latin typeface="Cambria Math"/>
                      </a:rPr>
                      <m:t> − </m:t>
                    </m:r>
                    <m:r>
                      <a:rPr lang="en-IE" sz="2000" i="1" dirty="0">
                        <a:solidFill>
                          <a:srgbClr val="990033"/>
                        </a:solidFill>
                        <a:latin typeface="Cambria Math"/>
                      </a:rPr>
                      <m:t>𝑥</m:t>
                    </m:r>
                    <m:r>
                      <a:rPr lang="en-IE" sz="2000" i="1" dirty="0">
                        <a:solidFill>
                          <a:srgbClr val="990033"/>
                        </a:solidFill>
                        <a:latin typeface="Cambria Math"/>
                      </a:rPr>
                      <m:t> − 6 </m:t>
                    </m:r>
                  </m:oMath>
                </a14:m>
                <a:r>
                  <a:rPr lang="en-IE" sz="2000" dirty="0">
                    <a:solidFill>
                      <a:srgbClr val="990033"/>
                    </a:solidFill>
                  </a:rPr>
                  <a:t>how could we determine how to find its slope function? 		</a:t>
                </a:r>
              </a:p>
            </p:txBody>
          </p:sp>
        </mc:Choice>
        <mc:Fallback xmlns="">
          <p:sp>
            <p:nvSpPr>
              <p:cNvPr id="4" name="Rectangle 3"/>
              <p:cNvSpPr>
                <a:spLocks noRot="1" noChangeAspect="1" noMove="1" noResize="1" noEditPoints="1" noAdjustHandles="1" noChangeArrowheads="1" noChangeShapeType="1" noTextEdit="1"/>
              </p:cNvSpPr>
              <p:nvPr/>
            </p:nvSpPr>
            <p:spPr>
              <a:xfrm>
                <a:off x="323528" y="1077704"/>
                <a:ext cx="8460000" cy="2862322"/>
              </a:xfrm>
              <a:prstGeom prst="rect">
                <a:avLst/>
              </a:prstGeom>
              <a:blipFill rotWithShape="1">
                <a:blip r:embed="rId4"/>
                <a:stretch>
                  <a:fillRect l="-576" t="-1066" r="-1009" b="-2985"/>
                </a:stretch>
              </a:blipFill>
            </p:spPr>
            <p:txBody>
              <a:bodyPr/>
              <a:lstStyle/>
              <a:p>
                <a:r>
                  <a:rPr lang="en-IE">
                    <a:noFill/>
                  </a:rPr>
                  <a:t> </a:t>
                </a:r>
              </a:p>
            </p:txBody>
          </p:sp>
        </mc:Fallback>
      </mc:AlternateContent>
      <p:grpSp>
        <p:nvGrpSpPr>
          <p:cNvPr id="10" name="Group 9"/>
          <p:cNvGrpSpPr/>
          <p:nvPr/>
        </p:nvGrpSpPr>
        <p:grpSpPr>
          <a:xfrm>
            <a:off x="8784000" y="490052"/>
            <a:ext cx="8088162" cy="5502676"/>
            <a:chOff x="8784000" y="490052"/>
            <a:chExt cx="8088162" cy="5502676"/>
          </a:xfrm>
        </p:grpSpPr>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1" t="395" b="1"/>
            <a:stretch/>
          </p:blipFill>
          <p:spPr bwMode="auto">
            <a:xfrm>
              <a:off x="9144000" y="490052"/>
              <a:ext cx="7728162" cy="550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grpSp>
        <p:nvGrpSpPr>
          <p:cNvPr id="6" name="Group 5"/>
          <p:cNvGrpSpPr/>
          <p:nvPr/>
        </p:nvGrpSpPr>
        <p:grpSpPr>
          <a:xfrm>
            <a:off x="8784000" y="484669"/>
            <a:ext cx="7836435" cy="5465737"/>
            <a:chOff x="8784000" y="484669"/>
            <a:chExt cx="7836435" cy="5465737"/>
          </a:xfrm>
        </p:grpSpPr>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8" t="367"/>
            <a:stretch/>
          </p:blipFill>
          <p:spPr bwMode="auto">
            <a:xfrm>
              <a:off x="9152432" y="484669"/>
              <a:ext cx="7468003" cy="546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rot="16200000">
              <a:off x="8154000"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30617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10"/>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10"/>
                                        </p:tgtEl>
                                        <p:attrNameLst>
                                          <p:attrName>ppt_x</p:attrName>
                                          <p:attrName>ppt_y</p:attrName>
                                        </p:attrNameLst>
                                      </p:cBhvr>
                                      <p:rCtr x="46510" y="162"/>
                                    </p:animMotion>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00018 7.40741E-7 L -0.93038 7.40741E-7 " pathEditMode="relative" rAng="0" ptsTypes="AA">
                                      <p:cBhvr>
                                        <p:cTn id="26" dur="2000" fill="hold"/>
                                        <p:tgtEl>
                                          <p:spTgt spid="6"/>
                                        </p:tgtEl>
                                        <p:attrNameLst>
                                          <p:attrName>ppt_x</p:attrName>
                                          <p:attrName>ppt_y</p:attrName>
                                        </p:attrNameLst>
                                      </p:cBhvr>
                                      <p:rCtr x="-46510" y="0"/>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93038 7.40741E-7 L -0.00018 0.00347 " pathEditMode="relative" rAng="0" ptsTypes="AA">
                                      <p:cBhvr>
                                        <p:cTn id="3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633183" y="858776"/>
            <a:ext cx="3384000" cy="49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Section B: Student Activity </a:t>
            </a:r>
            <a:r>
              <a:rPr lang="en-IE" dirty="0" smtClean="0"/>
              <a:t>6, </a:t>
            </a:r>
            <a:r>
              <a:rPr lang="en-IE" dirty="0"/>
              <a:t>A</a:t>
            </a:r>
            <a:r>
              <a:rPr lang="en-IE" dirty="0" smtClean="0"/>
              <a:t>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323528" y="548680"/>
                <a:ext cx="8459999" cy="384721"/>
              </a:xfrm>
              <a:prstGeom prst="rect">
                <a:avLst/>
              </a:prstGeom>
            </p:spPr>
            <p:txBody>
              <a:bodyPr wrap="square">
                <a:spAutoFit/>
              </a:bodyPr>
              <a:lstStyle/>
              <a:p>
                <a:r>
                  <a:rPr lang="en-IE" sz="1900" b="1" dirty="0" smtClean="0">
                    <a:solidFill>
                      <a:srgbClr val="990033"/>
                    </a:solidFill>
                  </a:rPr>
                  <a:t>Co-polynomial functions and their associated Slope Functions </a:t>
                </a:r>
                <a14:m>
                  <m:oMath xmlns:m="http://schemas.openxmlformats.org/officeDocument/2006/math">
                    <m:r>
                      <a:rPr lang="en-IE" sz="1900" b="1" i="1" dirty="0" smtClean="0">
                        <a:solidFill>
                          <a:srgbClr val="990033"/>
                        </a:solidFill>
                        <a:latin typeface="Cambria Math"/>
                      </a:rPr>
                      <m:t>𝒇</m:t>
                    </m:r>
                    <m:d>
                      <m:dPr>
                        <m:ctrlPr>
                          <a:rPr lang="en-IE" sz="1900" b="1" i="1" dirty="0" smtClean="0">
                            <a:solidFill>
                              <a:srgbClr val="990033"/>
                            </a:solidFill>
                            <a:latin typeface="Cambria Math"/>
                          </a:rPr>
                        </m:ctrlPr>
                      </m:dPr>
                      <m:e>
                        <m:r>
                          <a:rPr lang="en-IE" sz="1900" b="1" i="1" dirty="0" smtClean="0">
                            <a:solidFill>
                              <a:srgbClr val="990033"/>
                            </a:solidFill>
                            <a:latin typeface="Cambria Math"/>
                          </a:rPr>
                          <m:t>𝒙</m:t>
                        </m:r>
                      </m:e>
                    </m:d>
                    <m:r>
                      <a:rPr lang="en-IE" sz="1900" b="1" i="1" dirty="0" smtClean="0">
                        <a:solidFill>
                          <a:srgbClr val="990033"/>
                        </a:solidFill>
                        <a:latin typeface="Cambria Math"/>
                      </a:rPr>
                      <m:t>=</m:t>
                    </m:r>
                    <m:r>
                      <a:rPr lang="en-IE" sz="1900" b="1" i="1" dirty="0">
                        <a:solidFill>
                          <a:srgbClr val="990033"/>
                        </a:solidFill>
                        <a:latin typeface="Cambria Math"/>
                      </a:rPr>
                      <m:t> </m:t>
                    </m:r>
                    <m:r>
                      <a:rPr lang="en-IE" sz="1900" b="1" i="1" dirty="0">
                        <a:solidFill>
                          <a:srgbClr val="990033"/>
                        </a:solidFill>
                        <a:latin typeface="Cambria Math"/>
                      </a:rPr>
                      <m:t>𝒙</m:t>
                    </m:r>
                    <m:r>
                      <a:rPr lang="en-IE" sz="1900" b="1" i="1" baseline="30000" dirty="0">
                        <a:solidFill>
                          <a:srgbClr val="990033"/>
                        </a:solidFill>
                        <a:latin typeface="Cambria Math"/>
                      </a:rPr>
                      <m:t>𝟐</m:t>
                    </m:r>
                    <m:r>
                      <a:rPr lang="en-IE" sz="1900" b="1" i="1" dirty="0">
                        <a:solidFill>
                          <a:srgbClr val="990033"/>
                        </a:solidFill>
                        <a:latin typeface="Cambria Math"/>
                      </a:rPr>
                      <m:t>−</m:t>
                    </m:r>
                    <m:r>
                      <a:rPr lang="en-IE" sz="1900" b="1" i="1" dirty="0">
                        <a:solidFill>
                          <a:srgbClr val="990033"/>
                        </a:solidFill>
                        <a:latin typeface="Cambria Math"/>
                      </a:rPr>
                      <m:t>𝒙</m:t>
                    </m:r>
                    <m:r>
                      <a:rPr lang="en-IE" sz="1900" b="1" i="1" dirty="0">
                        <a:solidFill>
                          <a:srgbClr val="990033"/>
                        </a:solidFill>
                        <a:latin typeface="Cambria Math"/>
                      </a:rPr>
                      <m:t>−</m:t>
                    </m:r>
                    <m:r>
                      <a:rPr lang="en-IE" sz="1900" b="1" i="1" dirty="0">
                        <a:solidFill>
                          <a:srgbClr val="990033"/>
                        </a:solidFill>
                        <a:latin typeface="Cambria Math"/>
                      </a:rPr>
                      <m:t>𝟔</m:t>
                    </m:r>
                  </m:oMath>
                </a14:m>
                <a:endParaRPr lang="en-IE" sz="1900"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23528" y="548680"/>
                <a:ext cx="8459999" cy="384721"/>
              </a:xfrm>
              <a:prstGeom prst="rect">
                <a:avLst/>
              </a:prstGeom>
              <a:blipFill rotWithShape="1">
                <a:blip r:embed="rId3"/>
                <a:stretch>
                  <a:fillRect l="-648" t="-7937" b="-26984"/>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5075892"/>
            <a:ext cx="8259118"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240655485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240655485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16724182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578" y="927770"/>
            <a:ext cx="8460000" cy="2246769"/>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p:txBody>
      </p:sp>
      <p:sp>
        <p:nvSpPr>
          <p:cNvPr id="2" name="Title 1"/>
          <p:cNvSpPr>
            <a:spLocks noGrp="1"/>
          </p:cNvSpPr>
          <p:nvPr>
            <p:ph type="title"/>
          </p:nvPr>
        </p:nvSpPr>
        <p:spPr/>
        <p:txBody>
          <a:bodyPr/>
          <a:lstStyle/>
          <a:p>
            <a:r>
              <a:rPr lang="en-IE" dirty="0"/>
              <a:t>Section B: Student Activity </a:t>
            </a:r>
            <a:r>
              <a:rPr lang="en-IE" dirty="0" smtClean="0"/>
              <a:t>6, A </a:t>
            </a:r>
            <a:endParaRPr lang="en-IE" dirty="0"/>
          </a:p>
        </p:txBody>
      </p:sp>
      <p:sp>
        <p:nvSpPr>
          <p:cNvPr id="5" name="Rectangle 4"/>
          <p:cNvSpPr/>
          <p:nvPr/>
        </p:nvSpPr>
        <p:spPr>
          <a:xfrm>
            <a:off x="338130" y="4437112"/>
            <a:ext cx="8194310" cy="2092881"/>
          </a:xfrm>
          <a:prstGeom prst="rect">
            <a:avLst/>
          </a:prstGeom>
        </p:spPr>
        <p:txBody>
          <a:bodyPr wrap="square">
            <a:spAutoFit/>
          </a:bodyPr>
          <a:lstStyle/>
          <a:p>
            <a:pPr lvl="0"/>
            <a:r>
              <a:rPr lang="en-IE" sz="2000" dirty="0">
                <a:solidFill>
                  <a:srgbClr val="990033"/>
                </a:solidFill>
              </a:rPr>
              <a:t>4 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a:p>
            <a:pPr lvl="0"/>
            <a:endParaRPr lang="en-IE" sz="2000" dirty="0">
              <a:solidFill>
                <a:srgbClr val="990033"/>
              </a:solidFill>
            </a:endParaRPr>
          </a:p>
          <a:p>
            <a:pPr lvl="0">
              <a:lnSpc>
                <a:spcPct val="150000"/>
              </a:lnSpc>
            </a:pPr>
            <a:r>
              <a:rPr lang="en-IE" sz="2000" dirty="0">
                <a:solidFill>
                  <a:srgbClr val="990033"/>
                </a:solidFill>
              </a:rPr>
              <a:t>Slope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p:txBody>
      </p:sp>
      <mc:AlternateContent xmlns:mc="http://schemas.openxmlformats.org/markup-compatibility/2006" xmlns:a14="http://schemas.microsoft.com/office/drawing/2010/main">
        <mc:Choice Requires="a14">
          <p:sp>
            <p:nvSpPr>
              <p:cNvPr id="9" name="Rectangle 8"/>
              <p:cNvSpPr/>
              <p:nvPr/>
            </p:nvSpPr>
            <p:spPr>
              <a:xfrm>
                <a:off x="323528" y="548680"/>
                <a:ext cx="8459999" cy="384721"/>
              </a:xfrm>
              <a:prstGeom prst="rect">
                <a:avLst/>
              </a:prstGeom>
            </p:spPr>
            <p:txBody>
              <a:bodyPr wrap="square">
                <a:spAutoFit/>
              </a:bodyPr>
              <a:lstStyle/>
              <a:p>
                <a:r>
                  <a:rPr lang="en-IE" sz="1900" b="1" dirty="0" smtClean="0">
                    <a:solidFill>
                      <a:srgbClr val="990033"/>
                    </a:solidFill>
                  </a:rPr>
                  <a:t>Co-polynomial functions and their associated Slope Functions </a:t>
                </a:r>
                <a14:m>
                  <m:oMath xmlns:m="http://schemas.openxmlformats.org/officeDocument/2006/math">
                    <m:r>
                      <a:rPr lang="en-IE" sz="1900" b="1" i="1" dirty="0" smtClean="0">
                        <a:solidFill>
                          <a:srgbClr val="990033"/>
                        </a:solidFill>
                        <a:latin typeface="Cambria Math"/>
                      </a:rPr>
                      <m:t>𝒇</m:t>
                    </m:r>
                    <m:d>
                      <m:dPr>
                        <m:ctrlPr>
                          <a:rPr lang="en-IE" sz="1900" b="1" i="1" dirty="0" smtClean="0">
                            <a:solidFill>
                              <a:srgbClr val="990033"/>
                            </a:solidFill>
                            <a:latin typeface="Cambria Math"/>
                          </a:rPr>
                        </m:ctrlPr>
                      </m:dPr>
                      <m:e>
                        <m:r>
                          <a:rPr lang="en-IE" sz="1900" b="1" i="1" dirty="0" smtClean="0">
                            <a:solidFill>
                              <a:srgbClr val="990033"/>
                            </a:solidFill>
                            <a:latin typeface="Cambria Math"/>
                          </a:rPr>
                          <m:t>𝒙</m:t>
                        </m:r>
                      </m:e>
                    </m:d>
                    <m:r>
                      <a:rPr lang="en-IE" sz="1900" b="1" i="1" dirty="0" smtClean="0">
                        <a:solidFill>
                          <a:srgbClr val="990033"/>
                        </a:solidFill>
                        <a:latin typeface="Cambria Math"/>
                      </a:rPr>
                      <m:t>=</m:t>
                    </m:r>
                    <m:r>
                      <a:rPr lang="en-IE" sz="1900" b="1" i="1" dirty="0">
                        <a:solidFill>
                          <a:srgbClr val="990033"/>
                        </a:solidFill>
                        <a:latin typeface="Cambria Math"/>
                      </a:rPr>
                      <m:t> </m:t>
                    </m:r>
                    <m:r>
                      <a:rPr lang="en-IE" sz="1900" b="1" i="1" dirty="0">
                        <a:solidFill>
                          <a:srgbClr val="990033"/>
                        </a:solidFill>
                        <a:latin typeface="Cambria Math"/>
                      </a:rPr>
                      <m:t>𝒙</m:t>
                    </m:r>
                    <m:r>
                      <a:rPr lang="en-IE" sz="1900" b="1" i="1" baseline="30000" dirty="0">
                        <a:solidFill>
                          <a:srgbClr val="990033"/>
                        </a:solidFill>
                        <a:latin typeface="Cambria Math"/>
                      </a:rPr>
                      <m:t>𝟐</m:t>
                    </m:r>
                    <m:r>
                      <a:rPr lang="en-IE" sz="1900" b="1" i="1" dirty="0">
                        <a:solidFill>
                          <a:srgbClr val="990033"/>
                        </a:solidFill>
                        <a:latin typeface="Cambria Math"/>
                      </a:rPr>
                      <m:t>−</m:t>
                    </m:r>
                    <m:r>
                      <a:rPr lang="en-IE" sz="1900" b="1" i="1" dirty="0">
                        <a:solidFill>
                          <a:srgbClr val="990033"/>
                        </a:solidFill>
                        <a:latin typeface="Cambria Math"/>
                      </a:rPr>
                      <m:t>𝒙</m:t>
                    </m:r>
                    <m:r>
                      <a:rPr lang="en-IE" sz="1900" b="1" i="1" dirty="0">
                        <a:solidFill>
                          <a:srgbClr val="990033"/>
                        </a:solidFill>
                        <a:latin typeface="Cambria Math"/>
                      </a:rPr>
                      <m:t>−</m:t>
                    </m:r>
                    <m:r>
                      <a:rPr lang="en-IE" sz="1900" b="1" i="1" dirty="0">
                        <a:solidFill>
                          <a:srgbClr val="990033"/>
                        </a:solidFill>
                        <a:latin typeface="Cambria Math"/>
                      </a:rPr>
                      <m:t>𝟔</m:t>
                    </m:r>
                  </m:oMath>
                </a14:m>
                <a:endParaRPr lang="en-IE" sz="1900" b="1" baseline="30000" dirty="0">
                  <a:solidFill>
                    <a:srgbClr val="990033"/>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23528" y="548680"/>
                <a:ext cx="8459999" cy="384721"/>
              </a:xfrm>
              <a:prstGeom prst="rect">
                <a:avLst/>
              </a:prstGeom>
              <a:blipFill rotWithShape="1">
                <a:blip r:embed="rId4"/>
                <a:stretch>
                  <a:fillRect l="-648" t="-7937" b="-26984"/>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96055589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96055589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2050"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93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89369880"/>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89369880"/>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187036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a:t>
            </a:r>
            <a:r>
              <a:rPr lang="en-IE" dirty="0" smtClean="0"/>
              <a:t>6, B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554217" y="548680"/>
                <a:ext cx="8035567" cy="369332"/>
              </a:xfrm>
              <a:prstGeom prst="rect">
                <a:avLst/>
              </a:prstGeom>
            </p:spPr>
            <p:txBody>
              <a:bodyPr wrap="square">
                <a:spAutoFit/>
              </a:bodyPr>
              <a:lstStyle/>
              <a:p>
                <a:r>
                  <a:rPr lang="en-IE" b="1" dirty="0">
                    <a:solidFill>
                      <a:srgbClr val="990033"/>
                    </a:solidFill>
                  </a:rPr>
                  <a:t>Co-polynomial functions and their associated Slope Functions </a:t>
                </a:r>
                <a14:m>
                  <m:oMath xmlns:m="http://schemas.openxmlformats.org/officeDocument/2006/math">
                    <m:r>
                      <a:rPr lang="en-IE" b="1" i="1" dirty="0" smtClean="0">
                        <a:solidFill>
                          <a:srgbClr val="990033"/>
                        </a:solidFill>
                        <a:latin typeface="Cambria Math"/>
                      </a:rPr>
                      <m:t>𝒇</m:t>
                    </m:r>
                    <m:r>
                      <a:rPr lang="en-IE" b="1" i="1" dirty="0" smtClean="0">
                        <a:solidFill>
                          <a:srgbClr val="990033"/>
                        </a:solidFill>
                        <a:latin typeface="Cambria Math"/>
                      </a:rPr>
                      <m:t>(</m:t>
                    </m:r>
                    <m:r>
                      <a:rPr lang="en-IE" b="1" i="1" dirty="0" smtClean="0">
                        <a:solidFill>
                          <a:srgbClr val="990033"/>
                        </a:solidFill>
                        <a:latin typeface="Cambria Math"/>
                      </a:rPr>
                      <m:t>𝒙</m:t>
                    </m:r>
                    <m:r>
                      <a:rPr lang="en-IE" b="1" i="1" dirty="0" smtClean="0">
                        <a:solidFill>
                          <a:srgbClr val="990033"/>
                        </a:solidFill>
                        <a:latin typeface="Cambria Math"/>
                      </a:rPr>
                      <m:t>)=</m:t>
                    </m:r>
                    <m:r>
                      <a:rPr lang="en-IE" b="1" i="1" dirty="0" smtClean="0">
                        <a:solidFill>
                          <a:srgbClr val="990033"/>
                        </a:solidFill>
                        <a:latin typeface="Cambria Math"/>
                      </a:rPr>
                      <m:t>𝒙</m:t>
                    </m:r>
                    <m:r>
                      <a:rPr lang="en-IE" b="1" i="1" baseline="30000" dirty="0">
                        <a:solidFill>
                          <a:srgbClr val="990033"/>
                        </a:solidFill>
                        <a:latin typeface="Cambria Math"/>
                      </a:rPr>
                      <m:t>𝟐</m:t>
                    </m:r>
                    <m:r>
                      <a:rPr lang="en-IE" b="1" i="1" dirty="0">
                        <a:solidFill>
                          <a:srgbClr val="990033"/>
                        </a:solidFill>
                        <a:latin typeface="Cambria Math"/>
                      </a:rPr>
                      <m:t>+</m:t>
                    </m:r>
                    <m:r>
                      <a:rPr lang="en-IE" b="1" i="1" dirty="0">
                        <a:solidFill>
                          <a:srgbClr val="990033"/>
                        </a:solidFill>
                        <a:latin typeface="Cambria Math"/>
                      </a:rPr>
                      <m:t>𝟑</m:t>
                    </m:r>
                    <m:r>
                      <a:rPr lang="en-IE" b="1" i="1" dirty="0">
                        <a:solidFill>
                          <a:srgbClr val="990033"/>
                        </a:solidFill>
                        <a:latin typeface="Cambria Math"/>
                      </a:rPr>
                      <m:t>𝒙</m:t>
                    </m:r>
                    <m:r>
                      <a:rPr lang="en-IE" b="1" i="1" dirty="0">
                        <a:solidFill>
                          <a:srgbClr val="990033"/>
                        </a:solidFill>
                        <a:latin typeface="Cambria Math"/>
                      </a:rPr>
                      <m:t>+</m:t>
                    </m:r>
                    <m:r>
                      <a:rPr lang="en-IE" b="1" i="1" dirty="0">
                        <a:solidFill>
                          <a:srgbClr val="990033"/>
                        </a:solidFill>
                        <a:latin typeface="Cambria Math"/>
                      </a:rPr>
                      <m:t>𝟒</m:t>
                    </m:r>
                    <m:r>
                      <a:rPr lang="en-IE" b="1" i="1" dirty="0">
                        <a:solidFill>
                          <a:srgbClr val="990033"/>
                        </a:solidFill>
                        <a:latin typeface="Cambria Math"/>
                      </a:rPr>
                      <m:t> </m:t>
                    </m:r>
                  </m:oMath>
                </a14:m>
                <a:endParaRPr lang="en-IE" b="1" baseline="30000"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554217" y="548680"/>
                <a:ext cx="8035567" cy="369332"/>
              </a:xfrm>
              <a:prstGeom prst="rect">
                <a:avLst/>
              </a:prstGeom>
              <a:blipFill rotWithShape="1">
                <a:blip r:embed="rId2"/>
                <a:stretch>
                  <a:fillRect l="-683" t="-8197" b="-24590"/>
                </a:stretch>
              </a:blipFill>
            </p:spPr>
            <p:txBody>
              <a:bodyPr/>
              <a:lstStyle/>
              <a:p>
                <a:r>
                  <a:rPr lang="en-IE">
                    <a:noFill/>
                  </a:rPr>
                  <a:t> </a:t>
                </a:r>
              </a:p>
            </p:txBody>
          </p:sp>
        </mc:Fallback>
      </mc:AlternateContent>
      <p:sp>
        <p:nvSpPr>
          <p:cNvPr id="4" name="Rectangle 3"/>
          <p:cNvSpPr/>
          <p:nvPr/>
        </p:nvSpPr>
        <p:spPr>
          <a:xfrm>
            <a:off x="323528" y="848587"/>
            <a:ext cx="8460000" cy="707886"/>
          </a:xfrm>
          <a:prstGeom prst="rect">
            <a:avLst/>
          </a:prstGeom>
        </p:spPr>
        <p:txBody>
          <a:bodyPr wrap="square">
            <a:spAutoFit/>
          </a:bodyPr>
          <a:lstStyle/>
          <a:p>
            <a:r>
              <a:rPr lang="en-IE" sz="2000" dirty="0">
                <a:solidFill>
                  <a:srgbClr val="990033"/>
                </a:solidFill>
              </a:rPr>
              <a:t>1 Using the appropriate </a:t>
            </a:r>
            <a:r>
              <a:rPr lang="en-IE" sz="2000" i="1" dirty="0" err="1">
                <a:solidFill>
                  <a:srgbClr val="990033"/>
                </a:solidFill>
              </a:rPr>
              <a:t>GeoGebra</a:t>
            </a:r>
            <a:r>
              <a:rPr lang="en-IE" sz="2000" i="1" dirty="0">
                <a:solidFill>
                  <a:srgbClr val="990033"/>
                </a:solidFill>
              </a:rPr>
              <a:t> </a:t>
            </a:r>
            <a:r>
              <a:rPr lang="en-IE" sz="2000" dirty="0">
                <a:solidFill>
                  <a:srgbClr val="990033"/>
                </a:solidFill>
              </a:rPr>
              <a:t>file or the graph </a:t>
            </a:r>
            <a:r>
              <a:rPr lang="en-IE" sz="2000" dirty="0" smtClean="0">
                <a:solidFill>
                  <a:srgbClr val="990033"/>
                </a:solidFill>
              </a:rPr>
              <a:t>below </a:t>
            </a:r>
            <a:r>
              <a:rPr lang="en-IE" sz="2000" dirty="0">
                <a:solidFill>
                  <a:srgbClr val="990033"/>
                </a:solidFill>
              </a:rPr>
              <a:t>– complete the table by filling in the slopes of the tangents to the function at points A – G. </a:t>
            </a:r>
          </a:p>
        </p:txBody>
      </p:sp>
      <p:sp>
        <p:nvSpPr>
          <p:cNvPr id="5" name="Rectangle 4"/>
          <p:cNvSpPr/>
          <p:nvPr/>
        </p:nvSpPr>
        <p:spPr>
          <a:xfrm>
            <a:off x="417338" y="5147900"/>
            <a:ext cx="8380556" cy="369332"/>
          </a:xfrm>
          <a:prstGeom prst="rect">
            <a:avLst/>
          </a:prstGeom>
        </p:spPr>
        <p:txBody>
          <a:bodyPr wrap="square">
            <a:spAutoFit/>
          </a:bodyPr>
          <a:lstStyle/>
          <a:p>
            <a:r>
              <a:rPr lang="en-IE" dirty="0">
                <a:solidFill>
                  <a:srgbClr val="990033"/>
                </a:solidFill>
              </a:rPr>
              <a:t>2 Investigate the pattern of the slopes by completing the Change column in the table. </a:t>
            </a:r>
          </a:p>
        </p:txBody>
      </p:sp>
      <p:pic>
        <p:nvPicPr>
          <p:cNvPr id="10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21894" y="858776"/>
            <a:ext cx="3384000" cy="496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243325361"/>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243325361"/>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0803335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45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578" y="927770"/>
            <a:ext cx="8460000" cy="2246769"/>
          </a:xfrm>
          <a:prstGeom prst="rect">
            <a:avLst/>
          </a:prstGeom>
        </p:spPr>
        <p:txBody>
          <a:bodyPr wrap="square">
            <a:spAutoFit/>
          </a:bodyPr>
          <a:lstStyle/>
          <a:p>
            <a:r>
              <a:rPr lang="en-IE" sz="2000" dirty="0" smtClean="0">
                <a:solidFill>
                  <a:srgbClr val="990033"/>
                </a:solidFill>
              </a:rPr>
              <a:t>3 </a:t>
            </a:r>
            <a:r>
              <a:rPr lang="en-IE" sz="2000" dirty="0">
                <a:solidFill>
                  <a:srgbClr val="990033"/>
                </a:solidFill>
              </a:rPr>
              <a:t>Graph the slopes of the tangent (as a function of </a:t>
            </a:r>
            <a:r>
              <a:rPr lang="en-IE" sz="2000" i="1" dirty="0">
                <a:solidFill>
                  <a:srgbClr val="990033"/>
                </a:solidFill>
              </a:rPr>
              <a:t>x</a:t>
            </a:r>
            <a:r>
              <a:rPr lang="en-IE" sz="2000" dirty="0">
                <a:solidFill>
                  <a:srgbClr val="990033"/>
                </a:solidFill>
              </a:rPr>
              <a:t>) in the space provided</a:t>
            </a:r>
            <a:r>
              <a:rPr lang="en-IE" sz="2000" dirty="0" smtClean="0">
                <a:solidFill>
                  <a:srgbClr val="990033"/>
                </a:solidFill>
              </a:rPr>
              <a:t>.</a:t>
            </a: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smtClean="0">
              <a:solidFill>
                <a:srgbClr val="990033"/>
              </a:solidFill>
            </a:endParaRPr>
          </a:p>
        </p:txBody>
      </p:sp>
      <p:sp>
        <p:nvSpPr>
          <p:cNvPr id="2" name="Title 1"/>
          <p:cNvSpPr>
            <a:spLocks noGrp="1"/>
          </p:cNvSpPr>
          <p:nvPr>
            <p:ph type="title"/>
          </p:nvPr>
        </p:nvSpPr>
        <p:spPr/>
        <p:txBody>
          <a:bodyPr/>
          <a:lstStyle/>
          <a:p>
            <a:r>
              <a:rPr lang="en-IE" dirty="0"/>
              <a:t>Section B: Student Activity 6</a:t>
            </a:r>
            <a:r>
              <a:rPr lang="en-IE" dirty="0" smtClean="0"/>
              <a:t>, </a:t>
            </a:r>
            <a:r>
              <a:rPr lang="en-IE" dirty="0"/>
              <a:t>B</a:t>
            </a:r>
            <a:r>
              <a:rPr lang="en-IE" dirty="0" smtClean="0"/>
              <a:t> </a:t>
            </a:r>
            <a:endParaRPr lang="en-IE" dirty="0"/>
          </a:p>
        </p:txBody>
      </p:sp>
      <p:sp>
        <p:nvSpPr>
          <p:cNvPr id="5" name="Rectangle 4"/>
          <p:cNvSpPr/>
          <p:nvPr/>
        </p:nvSpPr>
        <p:spPr>
          <a:xfrm>
            <a:off x="338130" y="4392974"/>
            <a:ext cx="8338326" cy="2092881"/>
          </a:xfrm>
          <a:prstGeom prst="rect">
            <a:avLst/>
          </a:prstGeom>
        </p:spPr>
        <p:txBody>
          <a:bodyPr wrap="square">
            <a:spAutoFit/>
          </a:bodyPr>
          <a:lstStyle/>
          <a:p>
            <a:pPr lvl="0"/>
            <a:r>
              <a:rPr lang="en-IE" sz="2000" dirty="0">
                <a:solidFill>
                  <a:srgbClr val="990033"/>
                </a:solidFill>
              </a:rPr>
              <a:t>4 Using your pattern-analysis skills, write down the slope function (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a:p>
            <a:pPr lvl="0"/>
            <a:endParaRPr lang="en-IE" sz="2000" dirty="0">
              <a:solidFill>
                <a:srgbClr val="990033"/>
              </a:solidFill>
            </a:endParaRPr>
          </a:p>
          <a:p>
            <a:pPr lvl="0">
              <a:lnSpc>
                <a:spcPct val="150000"/>
              </a:lnSpc>
            </a:pPr>
            <a:r>
              <a:rPr lang="en-IE" sz="2000" dirty="0">
                <a:solidFill>
                  <a:srgbClr val="990033"/>
                </a:solidFill>
              </a:rPr>
              <a:t>Slope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i="1" dirty="0">
                <a:solidFill>
                  <a:srgbClr val="990033"/>
                </a:solidFill>
              </a:rPr>
              <a:t>y</a:t>
            </a:r>
            <a:r>
              <a:rPr lang="en-IE" sz="2000" dirty="0">
                <a:solidFill>
                  <a:srgbClr val="990033"/>
                </a:solidFill>
              </a:rPr>
              <a:t>-intercept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 </a:t>
            </a:r>
          </a:p>
          <a:p>
            <a:pPr lvl="0">
              <a:lnSpc>
                <a:spcPct val="150000"/>
              </a:lnSpc>
            </a:pPr>
            <a:r>
              <a:rPr lang="en-IE" sz="2000" dirty="0">
                <a:solidFill>
                  <a:srgbClr val="990033"/>
                </a:solidFill>
              </a:rPr>
              <a:t>Equation of </a:t>
            </a:r>
            <a:r>
              <a:rPr lang="en-IE" sz="2000" i="1" dirty="0">
                <a:solidFill>
                  <a:srgbClr val="990033"/>
                </a:solidFill>
              </a:rPr>
              <a:t>f </a:t>
            </a:r>
            <a:r>
              <a:rPr lang="en-IE" sz="2000" dirty="0">
                <a:solidFill>
                  <a:srgbClr val="990033"/>
                </a:solidFill>
              </a:rPr>
              <a:t>’(</a:t>
            </a:r>
            <a:r>
              <a:rPr lang="en-IE" sz="2000" i="1" dirty="0">
                <a:solidFill>
                  <a:srgbClr val="990033"/>
                </a:solidFill>
              </a:rPr>
              <a:t>x</a:t>
            </a:r>
            <a:r>
              <a:rPr lang="en-IE" sz="2000" dirty="0">
                <a:solidFill>
                  <a:srgbClr val="990033"/>
                </a:solidFill>
              </a:rPr>
              <a:t>):</a:t>
            </a:r>
          </a:p>
        </p:txBody>
      </p:sp>
      <mc:AlternateContent xmlns:mc="http://schemas.openxmlformats.org/markup-compatibility/2006" xmlns:a14="http://schemas.microsoft.com/office/drawing/2010/main">
        <mc:Choice Requires="a14">
          <p:sp>
            <p:nvSpPr>
              <p:cNvPr id="9" name="Rectangle 8"/>
              <p:cNvSpPr/>
              <p:nvPr/>
            </p:nvSpPr>
            <p:spPr>
              <a:xfrm>
                <a:off x="504000" y="548680"/>
                <a:ext cx="8136000" cy="324000"/>
              </a:xfrm>
              <a:prstGeom prst="rect">
                <a:avLst/>
              </a:prstGeom>
            </p:spPr>
            <p:txBody>
              <a:bodyPr wrap="square">
                <a:spAutoFit/>
              </a:bodyPr>
              <a:lstStyle/>
              <a:p>
                <a:r>
                  <a:rPr lang="en-IE" b="1" dirty="0" smtClean="0">
                    <a:solidFill>
                      <a:srgbClr val="990033"/>
                    </a:solidFill>
                  </a:rPr>
                  <a:t>Co-polynomial functions and their associated Slope Functions </a:t>
                </a:r>
                <a14:m>
                  <m:oMath xmlns:m="http://schemas.openxmlformats.org/officeDocument/2006/math">
                    <m:r>
                      <a:rPr lang="en-IE" b="1" i="1" dirty="0" smtClean="0">
                        <a:solidFill>
                          <a:srgbClr val="990033"/>
                        </a:solidFill>
                        <a:latin typeface="Cambria Math"/>
                      </a:rPr>
                      <m:t>𝒇</m:t>
                    </m:r>
                    <m:d>
                      <m:dPr>
                        <m:ctrlPr>
                          <a:rPr lang="en-IE" b="1" i="1" dirty="0" smtClean="0">
                            <a:solidFill>
                              <a:srgbClr val="990033"/>
                            </a:solidFill>
                            <a:latin typeface="Cambria Math"/>
                          </a:rPr>
                        </m:ctrlPr>
                      </m:dPr>
                      <m:e>
                        <m:r>
                          <a:rPr lang="en-IE" b="1" i="1" dirty="0" smtClean="0">
                            <a:solidFill>
                              <a:srgbClr val="990033"/>
                            </a:solidFill>
                            <a:latin typeface="Cambria Math"/>
                          </a:rPr>
                          <m:t>𝒙</m:t>
                        </m:r>
                      </m:e>
                    </m:d>
                    <m:r>
                      <a:rPr lang="en-IE" b="1" i="1" dirty="0" smtClean="0">
                        <a:solidFill>
                          <a:srgbClr val="990033"/>
                        </a:solidFill>
                        <a:latin typeface="Cambria Math"/>
                      </a:rPr>
                      <m:t>= </m:t>
                    </m:r>
                    <m:r>
                      <a:rPr lang="en-IE" b="1" i="1" dirty="0" smtClean="0">
                        <a:solidFill>
                          <a:srgbClr val="990033"/>
                        </a:solidFill>
                        <a:latin typeface="Cambria Math"/>
                      </a:rPr>
                      <m:t>𝒙</m:t>
                    </m:r>
                    <m:r>
                      <a:rPr lang="en-IE" b="1" i="1" baseline="30000" dirty="0">
                        <a:solidFill>
                          <a:srgbClr val="990033"/>
                        </a:solidFill>
                        <a:latin typeface="Cambria Math"/>
                      </a:rPr>
                      <m:t>𝟐</m:t>
                    </m:r>
                    <m:r>
                      <a:rPr lang="en-IE" b="1" i="1" dirty="0" smtClean="0">
                        <a:solidFill>
                          <a:srgbClr val="990033"/>
                        </a:solidFill>
                        <a:latin typeface="Cambria Math"/>
                      </a:rPr>
                      <m:t>+</m:t>
                    </m:r>
                    <m:r>
                      <a:rPr lang="en-IE" b="1" i="1" dirty="0">
                        <a:solidFill>
                          <a:srgbClr val="990033"/>
                        </a:solidFill>
                        <a:latin typeface="Cambria Math"/>
                      </a:rPr>
                      <m:t> </m:t>
                    </m:r>
                    <m:r>
                      <a:rPr lang="en-IE" b="1" i="1" dirty="0">
                        <a:solidFill>
                          <a:srgbClr val="990033"/>
                        </a:solidFill>
                        <a:latin typeface="Cambria Math"/>
                      </a:rPr>
                      <m:t>𝟑</m:t>
                    </m:r>
                    <m:r>
                      <a:rPr lang="en-IE" b="1" i="1" dirty="0">
                        <a:solidFill>
                          <a:srgbClr val="990033"/>
                        </a:solidFill>
                        <a:latin typeface="Cambria Math"/>
                      </a:rPr>
                      <m:t>𝒙</m:t>
                    </m:r>
                    <m:r>
                      <a:rPr lang="en-IE" b="1" i="1" dirty="0">
                        <a:solidFill>
                          <a:srgbClr val="990033"/>
                        </a:solidFill>
                        <a:latin typeface="Cambria Math"/>
                      </a:rPr>
                      <m:t>+</m:t>
                    </m:r>
                    <m:r>
                      <a:rPr lang="en-IE" b="1" i="1" dirty="0">
                        <a:solidFill>
                          <a:srgbClr val="990033"/>
                        </a:solidFill>
                        <a:latin typeface="Cambria Math"/>
                      </a:rPr>
                      <m:t>𝟒</m:t>
                    </m:r>
                    <m:r>
                      <a:rPr lang="en-IE" b="1" i="1" dirty="0">
                        <a:solidFill>
                          <a:srgbClr val="990033"/>
                        </a:solidFill>
                        <a:latin typeface="Cambria Math"/>
                      </a:rPr>
                      <m:t> </m:t>
                    </m:r>
                  </m:oMath>
                </a14:m>
                <a:endParaRPr lang="en-IE" b="1" baseline="30000" dirty="0">
                  <a:solidFill>
                    <a:srgbClr val="990033"/>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04000" y="548680"/>
                <a:ext cx="8136000" cy="324000"/>
              </a:xfrm>
              <a:prstGeom prst="rect">
                <a:avLst/>
              </a:prstGeom>
              <a:blipFill rotWithShape="1">
                <a:blip r:embed="rId4"/>
                <a:stretch>
                  <a:fillRect l="-675" t="-9434" b="-4339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26361771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263617719"/>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pic>
        <p:nvPicPr>
          <p:cNvPr id="13" name="Picture 5"/>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45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6456" y="1422536"/>
            <a:ext cx="46800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3580144000"/>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37084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400" dirty="0" smtClean="0">
                                    <a:solidFill>
                                      <a:srgbClr val="990033"/>
                                    </a:solidFill>
                                    <a:latin typeface="Cambria Math"/>
                                  </a:rPr>
                                  <m:t>𝒙</m:t>
                                </m:r>
                              </m:oMath>
                            </m:oMathPara>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400" dirty="0" smtClean="0">
                              <a:solidFill>
                                <a:srgbClr val="990033"/>
                              </a:solidFill>
                            </a:rPr>
                            <a:t>Slope of tangent </a:t>
                          </a:r>
                          <a14:m>
                            <m:oMath xmlns:m="http://schemas.openxmlformats.org/officeDocument/2006/math">
                              <m:r>
                                <a:rPr lang="en-IE" sz="1400" dirty="0" smtClean="0">
                                  <a:solidFill>
                                    <a:srgbClr val="990033"/>
                                  </a:solidFill>
                                  <a:latin typeface="Cambria Math"/>
                                </a:rPr>
                                <m:t>𝑓</m:t>
                              </m:r>
                              <m:r>
                                <a:rPr lang="en-IE" sz="1400" dirty="0" smtClean="0">
                                  <a:solidFill>
                                    <a:srgbClr val="990033"/>
                                  </a:solidFill>
                                  <a:latin typeface="Cambria Math"/>
                                </a:rPr>
                                <m:t>’(</m:t>
                              </m:r>
                              <m:r>
                                <a:rPr lang="en-IE" sz="1400" dirty="0" smtClean="0">
                                  <a:solidFill>
                                    <a:srgbClr val="990033"/>
                                  </a:solidFill>
                                  <a:latin typeface="Cambria Math"/>
                                </a:rPr>
                                <m:t>𝑥</m:t>
                              </m:r>
                              <m:r>
                                <a:rPr lang="en-IE" sz="140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dirty="0" smtClean="0">
                              <a:solidFill>
                                <a:srgbClr val="990033"/>
                              </a:solidFill>
                            </a:rPr>
                            <a:t>Change</a:t>
                          </a:r>
                          <a:r>
                            <a:rPr lang="en-IE" sz="1400" baseline="0" dirty="0" smtClean="0">
                              <a:solidFill>
                                <a:srgbClr val="990033"/>
                              </a:solidFill>
                            </a:rPr>
                            <a:t> of </a:t>
                          </a:r>
                          <a14:m>
                            <m:oMath xmlns:m="http://schemas.openxmlformats.org/officeDocument/2006/math">
                              <m:r>
                                <a:rPr lang="en-IE" sz="1400" baseline="0" dirty="0" smtClean="0">
                                  <a:solidFill>
                                    <a:srgbClr val="990033"/>
                                  </a:solidFill>
                                  <a:latin typeface="Cambria Math"/>
                                </a:rPr>
                                <m:t>𝑓</m:t>
                              </m:r>
                              <m:r>
                                <a:rPr lang="en-IE" sz="1400" baseline="0" dirty="0" smtClean="0">
                                  <a:solidFill>
                                    <a:srgbClr val="990033"/>
                                  </a:solidFill>
                                  <a:latin typeface="Cambria Math"/>
                                </a:rPr>
                                <m:t>’(</m:t>
                              </m:r>
                              <m:r>
                                <a:rPr lang="en-IE" sz="1400" baseline="0" dirty="0" smtClean="0">
                                  <a:solidFill>
                                    <a:srgbClr val="990033"/>
                                  </a:solidFill>
                                  <a:latin typeface="Cambria Math"/>
                                </a:rPr>
                                <m:t>𝑥</m:t>
                              </m:r>
                              <m:r>
                                <a:rPr lang="en-IE" sz="1400" baseline="0" dirty="0" smtClean="0">
                                  <a:solidFill>
                                    <a:srgbClr val="990033"/>
                                  </a:solidFill>
                                  <a:latin typeface="Cambria Math"/>
                                </a:rPr>
                                <m:t>)</m:t>
                              </m:r>
                            </m:oMath>
                          </a14:m>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3580144000"/>
                  </p:ext>
                </p:extLst>
              </p:nvPr>
            </p:nvGraphicFramePr>
            <p:xfrm>
              <a:off x="400411" y="1650776"/>
              <a:ext cx="3368743" cy="2651760"/>
            </p:xfrm>
            <a:graphic>
              <a:graphicData uri="http://schemas.openxmlformats.org/drawingml/2006/table">
                <a:tbl>
                  <a:tblPr firstRow="1" bandRow="1">
                    <a:tableStyleId>{5940675A-B579-460E-94D1-54222C63F5DA}</a:tableStyleId>
                  </a:tblPr>
                  <a:tblGrid>
                    <a:gridCol w="606914"/>
                    <a:gridCol w="504000"/>
                    <a:gridCol w="1213829"/>
                    <a:gridCol w="1044000"/>
                  </a:tblGrid>
                  <a:tr h="518160">
                    <a:tc>
                      <a:txBody>
                        <a:bodyPr/>
                        <a:lstStyle/>
                        <a:p>
                          <a:pPr algn="ctr"/>
                          <a:r>
                            <a:rPr lang="en-IE" sz="1400" dirty="0" smtClean="0">
                              <a:solidFill>
                                <a:srgbClr val="990033"/>
                              </a:solidFill>
                            </a:rPr>
                            <a:t>Point</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20482" t="-1176" r="-446988"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91960" t="-1176" r="-86432" b="-423529"/>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223392" t="-1176" r="-585" b="-423529"/>
                          </a:stretch>
                        </a:blipFill>
                      </a:tcPr>
                    </a:tc>
                  </a:tr>
                  <a:tr h="152400">
                    <a:tc rowSpan="2">
                      <a:txBody>
                        <a:bodyPr/>
                        <a:lstStyle/>
                        <a:p>
                          <a:pPr algn="ctr"/>
                          <a:r>
                            <a:rPr lang="en-IE" sz="1400" dirty="0" smtClean="0">
                              <a:solidFill>
                                <a:srgbClr val="990033"/>
                              </a:solidFill>
                            </a:rPr>
                            <a:t>A</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-4.5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sz="3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B</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-3.5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C</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-2.5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D</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0</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E</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F</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0.5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4</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a:p>
                      </a:txBody>
                      <a:tcPr/>
                    </a:tc>
                    <a:tc vMerge="1">
                      <a:txBody>
                        <a:bodyPr/>
                        <a:lstStyle/>
                        <a:p>
                          <a:endParaRPr lang="en-IE"/>
                        </a:p>
                      </a:txBody>
                      <a:tcPr/>
                    </a:tc>
                    <a:tc rowSpan="2">
                      <a:txBody>
                        <a:bodyPr/>
                        <a:lstStyle/>
                        <a:p>
                          <a:pPr algn="ctr"/>
                          <a:r>
                            <a:rPr lang="en-IE" sz="1400" b="1" dirty="0" smtClean="0">
                              <a:solidFill>
                                <a:srgbClr val="990033"/>
                              </a:solidFill>
                            </a:rPr>
                            <a:t>2</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rowSpan="2">
                      <a:txBody>
                        <a:bodyPr/>
                        <a:lstStyle/>
                        <a:p>
                          <a:pPr algn="ctr"/>
                          <a:r>
                            <a:rPr lang="en-IE" sz="1400" dirty="0" smtClean="0">
                              <a:solidFill>
                                <a:srgbClr val="990033"/>
                              </a:solidFill>
                            </a:rPr>
                            <a:t>G</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dirty="0" smtClean="0">
                              <a:solidFill>
                                <a:srgbClr val="990033"/>
                              </a:solidFill>
                            </a:rPr>
                            <a:t>1.5</a:t>
                          </a: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rowSpan="2">
                      <a:txBody>
                        <a:bodyPr/>
                        <a:lstStyle/>
                        <a:p>
                          <a:pPr algn="ctr"/>
                          <a:r>
                            <a:rPr lang="en-IE" sz="1400" b="1" dirty="0" smtClean="0">
                              <a:solidFill>
                                <a:srgbClr val="990033"/>
                              </a:solidFill>
                            </a:rPr>
                            <a:t>6</a:t>
                          </a:r>
                          <a:endParaRPr lang="en-IE" sz="14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vMerge="1">
                      <a:txBody>
                        <a:bodyPr/>
                        <a:lstStyle/>
                        <a:p>
                          <a:pPr algn="ctr"/>
                          <a:endParaRPr lang="en-IE" sz="14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2400">
                    <a:tc vMerge="1">
                      <a:txBody>
                        <a:bodyPr/>
                        <a:lstStyle/>
                        <a:p>
                          <a:endParaRPr lang="en-IE"/>
                        </a:p>
                      </a:txBody>
                      <a:tcPr/>
                    </a:tc>
                    <a:tc vMerge="1">
                      <a:txBody>
                        <a:bodyPr/>
                        <a:lstStyle/>
                        <a:p>
                          <a:endParaRPr lang="en-IE" dirty="0"/>
                        </a:p>
                      </a:txBody>
                      <a:tcPr/>
                    </a:tc>
                    <a:tc vMerge="1">
                      <a:txBody>
                        <a:bodyPr/>
                        <a:lstStyle/>
                        <a:p>
                          <a:endParaRPr lang="en-IE"/>
                        </a:p>
                      </a:txBody>
                      <a:tcPr/>
                    </a:tc>
                    <a:tc>
                      <a:txBody>
                        <a:bodyPr/>
                        <a:lstStyle/>
                        <a:p>
                          <a:pPr algn="ctr"/>
                          <a:endParaRPr lang="en-IE" sz="300" kern="1200" dirty="0">
                            <a:solidFill>
                              <a:srgbClr val="990033"/>
                            </a:solidFill>
                            <a:latin typeface="+mn-lt"/>
                            <a:ea typeface="+mn-ea"/>
                            <a:cs typeface="+mn-cs"/>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pattFill prst="openDmnd">
                          <a:fgClr>
                            <a:srgbClr val="990033"/>
                          </a:fgClr>
                          <a:bgClr>
                            <a:schemeClr val="bg1"/>
                          </a:bgClr>
                        </a:pattFill>
                      </a:tcPr>
                    </a:tc>
                  </a:tr>
                </a:tbl>
              </a:graphicData>
            </a:graphic>
          </p:graphicFrame>
        </mc:Fallback>
      </mc:AlternateContent>
    </p:spTree>
    <p:extLst>
      <p:ext uri="{BB962C8B-B14F-4D97-AF65-F5344CB8AC3E}">
        <p14:creationId xmlns:p14="http://schemas.microsoft.com/office/powerpoint/2010/main" val="31910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32480" y="980728"/>
                <a:ext cx="8460000" cy="5016758"/>
              </a:xfrm>
              <a:prstGeom prst="rect">
                <a:avLst/>
              </a:prstGeom>
            </p:spPr>
            <p:txBody>
              <a:bodyPr wrap="square">
                <a:spAutoFit/>
              </a:bodyPr>
              <a:lstStyle/>
              <a:p>
                <a:r>
                  <a:rPr lang="en-IE" sz="2000" dirty="0">
                    <a:solidFill>
                      <a:srgbClr val="990033"/>
                    </a:solidFill>
                  </a:rPr>
                  <a:t>1 Complete the table below and explain your </a:t>
                </a:r>
                <a:r>
                  <a:rPr lang="en-IE" sz="2000" dirty="0" smtClean="0">
                    <a:solidFill>
                      <a:srgbClr val="990033"/>
                    </a:solidFill>
                  </a:rPr>
                  <a:t>findings</a:t>
                </a: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endParaRPr lang="en-IE" sz="2000" dirty="0">
                  <a:solidFill>
                    <a:srgbClr val="990033"/>
                  </a:solidFill>
                </a:endParaRPr>
              </a:p>
              <a:p>
                <a:endParaRPr lang="en-IE" sz="2000" dirty="0" smtClean="0">
                  <a:solidFill>
                    <a:srgbClr val="990033"/>
                  </a:solidFill>
                </a:endParaRPr>
              </a:p>
              <a:p>
                <a:r>
                  <a:rPr lang="en-IE" sz="2000" dirty="0">
                    <a:solidFill>
                      <a:srgbClr val="990033"/>
                    </a:solidFill>
                  </a:rPr>
                  <a:t>Explanation (in words</a:t>
                </a:r>
                <a:r>
                  <a:rPr lang="en-IE" sz="2000" dirty="0" smtClean="0">
                    <a:solidFill>
                      <a:srgbClr val="990033"/>
                    </a:solidFill>
                  </a:rPr>
                  <a:t>).</a:t>
                </a:r>
                <a:endParaRPr lang="en-IE" sz="2000" dirty="0">
                  <a:solidFill>
                    <a:srgbClr val="990033"/>
                  </a:solidFill>
                </a:endParaRPr>
              </a:p>
              <a:p>
                <a:r>
                  <a:rPr lang="en-IE" sz="2000" dirty="0">
                    <a:solidFill>
                      <a:srgbClr val="990033"/>
                    </a:solidFill>
                  </a:rPr>
                  <a:t>To find the derivative (slope function) of any function of the form </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a:solidFill>
                            <a:srgbClr val="990033"/>
                          </a:solidFill>
                          <a:latin typeface="Cambria Math"/>
                        </a:rPr>
                        <m:t>) = </m:t>
                      </m:r>
                      <m:r>
                        <a:rPr lang="en-IE" sz="2000" i="1" dirty="0">
                          <a:solidFill>
                            <a:srgbClr val="990033"/>
                          </a:solidFill>
                          <a:latin typeface="Cambria Math"/>
                        </a:rPr>
                        <m:t>𝑔</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 </m:t>
                      </m:r>
                      <m:r>
                        <a:rPr lang="en-IE" sz="2000" i="1" dirty="0">
                          <a:solidFill>
                            <a:srgbClr val="990033"/>
                          </a:solidFill>
                          <a:latin typeface="Cambria Math"/>
                        </a:rPr>
                        <m:t>h</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 </m:t>
                      </m:r>
                      <m:r>
                        <a:rPr lang="en-IE" sz="2000" i="1" dirty="0">
                          <a:solidFill>
                            <a:srgbClr val="990033"/>
                          </a:solidFill>
                          <a:latin typeface="Cambria Math"/>
                        </a:rPr>
                        <m:t>𝑘</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m:t>
                      </m:r>
                    </m:oMath>
                  </m:oMathPara>
                </a14:m>
                <a:endParaRPr lang="en-IE" sz="2000" dirty="0">
                  <a:solidFill>
                    <a:srgbClr val="990033"/>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32480" y="980728"/>
                <a:ext cx="8460000" cy="5016758"/>
              </a:xfrm>
              <a:prstGeom prst="rect">
                <a:avLst/>
              </a:prstGeom>
              <a:blipFill rotWithShape="1">
                <a:blip r:embed="rId2"/>
                <a:stretch>
                  <a:fillRect l="-793" t="-608" b="-243"/>
                </a:stretch>
              </a:blipFill>
            </p:spPr>
            <p:txBody>
              <a:bodyPr/>
              <a:lstStyle/>
              <a:p>
                <a:r>
                  <a:rPr lang="en-IE">
                    <a:noFill/>
                  </a:rPr>
                  <a:t> </a:t>
                </a:r>
              </a:p>
            </p:txBody>
          </p:sp>
        </mc:Fallback>
      </mc:AlternateContent>
      <p:sp>
        <p:nvSpPr>
          <p:cNvPr id="2" name="Title 1"/>
          <p:cNvSpPr>
            <a:spLocks noGrp="1"/>
          </p:cNvSpPr>
          <p:nvPr>
            <p:ph type="title"/>
          </p:nvPr>
        </p:nvSpPr>
        <p:spPr/>
        <p:txBody>
          <a:bodyPr/>
          <a:lstStyle/>
          <a:p>
            <a:r>
              <a:rPr lang="en-IE" dirty="0"/>
              <a:t>Section B: Student Activity 6</a:t>
            </a:r>
            <a:r>
              <a:rPr lang="en-IE" dirty="0" smtClean="0"/>
              <a:t>, C </a:t>
            </a:r>
            <a:endParaRPr lang="en-IE" dirty="0"/>
          </a:p>
        </p:txBody>
      </p:sp>
      <mc:AlternateContent xmlns:mc="http://schemas.openxmlformats.org/markup-compatibility/2006" xmlns:a14="http://schemas.microsoft.com/office/drawing/2010/main">
        <mc:Choice Requires="a14">
          <p:sp>
            <p:nvSpPr>
              <p:cNvPr id="3" name="Rectangle 2"/>
              <p:cNvSpPr/>
              <p:nvPr/>
            </p:nvSpPr>
            <p:spPr>
              <a:xfrm>
                <a:off x="466871" y="548680"/>
                <a:ext cx="8195642" cy="400110"/>
              </a:xfrm>
              <a:prstGeom prst="rect">
                <a:avLst/>
              </a:prstGeom>
            </p:spPr>
            <p:txBody>
              <a:bodyPr wrap="none">
                <a:spAutoFit/>
              </a:bodyPr>
              <a:lstStyle/>
              <a:p>
                <a:pPr algn="ctr"/>
                <a:r>
                  <a:rPr lang="en-IE" sz="2000" b="1" dirty="0" smtClean="0">
                    <a:solidFill>
                      <a:srgbClr val="990033"/>
                    </a:solidFill>
                  </a:rPr>
                  <a:t>Cubic Functions and their associated Slope Functions</a:t>
                </a:r>
                <a14:m>
                  <m:oMath xmlns:m="http://schemas.openxmlformats.org/officeDocument/2006/math">
                    <m:r>
                      <a:rPr lang="en-IE" sz="2000" b="1" i="0" dirty="0" smtClean="0">
                        <a:solidFill>
                          <a:srgbClr val="990033"/>
                        </a:solidFill>
                        <a:latin typeface="Cambria Math"/>
                      </a:rPr>
                      <m:t>  </m:t>
                    </m:r>
                    <m:r>
                      <a:rPr lang="en-IE" sz="2000" b="1" i="1" dirty="0">
                        <a:solidFill>
                          <a:srgbClr val="990033"/>
                        </a:solidFill>
                        <a:latin typeface="Cambria Math"/>
                      </a:rPr>
                      <m:t>𝒇</m:t>
                    </m:r>
                    <m:d>
                      <m:dPr>
                        <m:ctrlPr>
                          <a:rPr lang="en-IE" sz="2000" b="1" i="1" dirty="0">
                            <a:solidFill>
                              <a:srgbClr val="990033"/>
                            </a:solidFill>
                            <a:latin typeface="Cambria Math"/>
                          </a:rPr>
                        </m:ctrlPr>
                      </m:dPr>
                      <m:e>
                        <m:r>
                          <a:rPr lang="en-IE" sz="2000" b="1" i="1" dirty="0">
                            <a:solidFill>
                              <a:srgbClr val="990033"/>
                            </a:solidFill>
                            <a:latin typeface="Cambria Math"/>
                          </a:rPr>
                          <m:t>𝒙</m:t>
                        </m:r>
                      </m:e>
                    </m:d>
                    <m:r>
                      <a:rPr lang="en-IE" sz="2000" b="1" i="1" dirty="0">
                        <a:solidFill>
                          <a:srgbClr val="990033"/>
                        </a:solidFill>
                        <a:latin typeface="Cambria Math"/>
                      </a:rPr>
                      <m:t>=</m:t>
                    </m:r>
                    <m:r>
                      <a:rPr lang="en-IE" sz="2000" b="1" i="1" dirty="0">
                        <a:solidFill>
                          <a:srgbClr val="990033"/>
                        </a:solidFill>
                        <a:latin typeface="Cambria Math"/>
                      </a:rPr>
                      <m:t>𝒂𝒙</m:t>
                    </m:r>
                    <m:r>
                      <a:rPr lang="en-IE" sz="2000" b="1" i="1" baseline="30000" dirty="0">
                        <a:solidFill>
                          <a:srgbClr val="990033"/>
                        </a:solidFill>
                        <a:latin typeface="Cambria Math"/>
                      </a:rPr>
                      <m:t>𝟐</m:t>
                    </m:r>
                    <m:r>
                      <a:rPr lang="en-IE" sz="2000" b="1" i="1" dirty="0">
                        <a:solidFill>
                          <a:srgbClr val="990033"/>
                        </a:solidFill>
                        <a:latin typeface="Cambria Math"/>
                      </a:rPr>
                      <m:t>+</m:t>
                    </m:r>
                    <m:r>
                      <a:rPr lang="en-IE" sz="2000" b="1" i="1" dirty="0" err="1">
                        <a:solidFill>
                          <a:srgbClr val="990033"/>
                        </a:solidFill>
                        <a:latin typeface="Cambria Math"/>
                      </a:rPr>
                      <m:t>𝒃𝒙</m:t>
                    </m:r>
                    <m:r>
                      <a:rPr lang="en-IE" sz="2000" b="1" i="1" dirty="0" err="1">
                        <a:solidFill>
                          <a:srgbClr val="990033"/>
                        </a:solidFill>
                        <a:latin typeface="Cambria Math"/>
                      </a:rPr>
                      <m:t>+</m:t>
                    </m:r>
                    <m:r>
                      <a:rPr lang="en-IE" sz="2000" b="1" i="1" dirty="0" err="1">
                        <a:solidFill>
                          <a:srgbClr val="990033"/>
                        </a:solidFill>
                        <a:latin typeface="Cambria Math"/>
                      </a:rPr>
                      <m:t>𝒄</m:t>
                    </m:r>
                  </m:oMath>
                </a14:m>
                <a:endParaRPr lang="en-IE" sz="2000" b="1" dirty="0">
                  <a:solidFill>
                    <a:srgbClr val="99003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66871" y="548680"/>
                <a:ext cx="8195642" cy="400110"/>
              </a:xfrm>
              <a:prstGeom prst="rect">
                <a:avLst/>
              </a:prstGeom>
              <a:blipFill rotWithShape="1">
                <a:blip r:embed="rId3"/>
                <a:stretch>
                  <a:fillRect l="-521" t="-7576" b="-257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671751840"/>
                  </p:ext>
                </p:extLst>
              </p:nvPr>
            </p:nvGraphicFramePr>
            <p:xfrm>
              <a:off x="1841106" y="1340768"/>
              <a:ext cx="5461788" cy="3540760"/>
            </p:xfrm>
            <a:graphic>
              <a:graphicData uri="http://schemas.openxmlformats.org/drawingml/2006/table">
                <a:tbl>
                  <a:tblPr firstRow="1" bandRow="1">
                    <a:tableStyleId>{5940675A-B579-460E-94D1-54222C63F5DA}</a:tableStyleId>
                  </a:tblPr>
                  <a:tblGrid>
                    <a:gridCol w="2880320"/>
                    <a:gridCol w="2581468"/>
                  </a:tblGrid>
                  <a:tr h="370840">
                    <a:tc>
                      <a:txBody>
                        <a:bodyPr/>
                        <a:lstStyle/>
                        <a:p>
                          <a:pPr algn="ctr"/>
                          <a:r>
                            <a:rPr lang="en-IE" sz="1600" dirty="0" smtClean="0">
                              <a:solidFill>
                                <a:srgbClr val="990033"/>
                              </a:solidFill>
                            </a:rPr>
                            <a:t>Function </a:t>
                          </a:r>
                          <a14:m>
                            <m:oMath xmlns:m="http://schemas.openxmlformats.org/officeDocument/2006/math">
                              <m:r>
                                <a:rPr lang="en-IE" sz="1600" b="1" i="1" dirty="0" smtClean="0">
                                  <a:solidFill>
                                    <a:srgbClr val="990033"/>
                                  </a:solidFill>
                                  <a:latin typeface="Cambria Math"/>
                                </a:rPr>
                                <m:t>𝒇</m:t>
                              </m:r>
                              <m:r>
                                <a:rPr lang="en-IE" sz="1600" b="1" i="1" dirty="0" smtClean="0">
                                  <a:solidFill>
                                    <a:srgbClr val="990033"/>
                                  </a:solidFill>
                                  <a:latin typeface="Cambria Math"/>
                                </a:rPr>
                                <m:t>(</m:t>
                              </m:r>
                              <m:r>
                                <a:rPr lang="en-IE" sz="1600" b="1" i="1" dirty="0" smtClean="0">
                                  <a:solidFill>
                                    <a:srgbClr val="990033"/>
                                  </a:solidFill>
                                  <a:latin typeface="Cambria Math"/>
                                </a:rPr>
                                <m:t>𝒙</m:t>
                              </m:r>
                              <m:r>
                                <a:rPr lang="en-IE" sz="1600" b="1" i="1" dirty="0" smtClean="0">
                                  <a:solidFill>
                                    <a:srgbClr val="990033"/>
                                  </a:solidFill>
                                  <a:latin typeface="Cambria Math"/>
                                </a:rPr>
                                <m:t>) </m:t>
                              </m:r>
                            </m:oMath>
                          </a14:m>
                          <a:r>
                            <a:rPr lang="en-IE" sz="1600" dirty="0" smtClean="0">
                              <a:solidFill>
                                <a:srgbClr val="990033"/>
                              </a:solidFill>
                            </a:rPr>
                            <a:t> </a:t>
                          </a:r>
                          <a:r>
                            <a:rPr lang="en-IE" sz="1600" baseline="0" dirty="0" smtClean="0">
                              <a:solidFill>
                                <a:srgbClr val="990033"/>
                              </a:solidFill>
                            </a:rPr>
                            <a:t> </a:t>
                          </a:r>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Slope Function </a:t>
                          </a:r>
                          <a14:m>
                            <m:oMath xmlns:m="http://schemas.openxmlformats.org/officeDocument/2006/math">
                              <m:r>
                                <a:rPr lang="en-IE" sz="1600" dirty="0" smtClean="0">
                                  <a:solidFill>
                                    <a:srgbClr val="990033"/>
                                  </a:solidFill>
                                  <a:latin typeface="Cambria Math"/>
                                </a:rPr>
                                <m:t>𝑓</m:t>
                              </m:r>
                              <m:r>
                                <a:rPr lang="en-IE" sz="1600" dirty="0" smtClean="0">
                                  <a:solidFill>
                                    <a:srgbClr val="990033"/>
                                  </a:solidFill>
                                  <a:latin typeface="Cambria Math"/>
                                </a:rPr>
                                <m:t>’(</m:t>
                              </m:r>
                              <m:r>
                                <a:rPr lang="en-IE" sz="1600" dirty="0" smtClean="0">
                                  <a:solidFill>
                                    <a:srgbClr val="990033"/>
                                  </a:solidFill>
                                  <a:latin typeface="Cambria Math"/>
                                </a:rPr>
                                <m:t>𝑥</m:t>
                              </m:r>
                              <m:r>
                                <a:rPr lang="en-IE" sz="1600" dirty="0" smtClean="0">
                                  <a:solidFill>
                                    <a:srgbClr val="990033"/>
                                  </a:solidFill>
                                  <a:latin typeface="Cambria Math"/>
                                </a:rPr>
                                <m:t>)</m:t>
                              </m:r>
                            </m:oMath>
                          </a14:m>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m:t>
                                </m:r>
                                <m:r>
                                  <a:rPr lang="en-IE" sz="1600" b="1" i="1" dirty="0">
                                    <a:solidFill>
                                      <a:srgbClr val="990033"/>
                                    </a:solidFill>
                                    <a:latin typeface="Cambria Math"/>
                                  </a:rPr>
                                  <m:t> </m:t>
                                </m:r>
                                <m:r>
                                  <a:rPr lang="en-IE" sz="1600" b="1" i="1" dirty="0">
                                    <a:solidFill>
                                      <a:srgbClr val="990033"/>
                                    </a:solidFill>
                                    <a:latin typeface="Cambria Math"/>
                                  </a:rPr>
                                  <m:t>𝒙</m:t>
                                </m:r>
                                <m:r>
                                  <a:rPr lang="en-IE" sz="1600" b="1" i="1" baseline="30000" dirty="0">
                                    <a:solidFill>
                                      <a:srgbClr val="990033"/>
                                    </a:solidFill>
                                    <a:latin typeface="Cambria Math"/>
                                  </a:rPr>
                                  <m:t>𝟐</m:t>
                                </m:r>
                                <m:r>
                                  <a:rPr lang="en-IE" sz="1600" b="1" i="1" dirty="0">
                                    <a:solidFill>
                                      <a:srgbClr val="990033"/>
                                    </a:solidFill>
                                    <a:latin typeface="Cambria Math"/>
                                  </a:rPr>
                                  <m:t>−</m:t>
                                </m:r>
                                <m:r>
                                  <a:rPr lang="en-IE" sz="1600" b="1" i="1" dirty="0">
                                    <a:solidFill>
                                      <a:srgbClr val="990033"/>
                                    </a:solidFill>
                                    <a:latin typeface="Cambria Math"/>
                                  </a:rPr>
                                  <m:t>𝒙</m:t>
                                </m:r>
                                <m:r>
                                  <a:rPr lang="en-IE" sz="1600" b="1" i="1" dirty="0">
                                    <a:solidFill>
                                      <a:srgbClr val="990033"/>
                                    </a:solidFill>
                                    <a:latin typeface="Cambria Math"/>
                                  </a:rPr>
                                  <m:t>−</m:t>
                                </m:r>
                                <m:r>
                                  <a:rPr lang="en-IE" sz="1600" b="1" i="1" dirty="0">
                                    <a:solidFill>
                                      <a:srgbClr val="990033"/>
                                    </a:solidFill>
                                    <a:latin typeface="Cambria Math"/>
                                  </a:rPr>
                                  <m:t>𝟔</m:t>
                                </m:r>
                              </m:oMath>
                            </m:oMathPara>
                          </a14:m>
                          <a:endParaRPr lang="en-IE" sz="1600" b="1" baseline="30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 </m:t>
                                </m:r>
                                <m:r>
                                  <a:rPr lang="en-IE" sz="1600" b="1" i="1" dirty="0" smtClean="0">
                                    <a:solidFill>
                                      <a:srgbClr val="990033"/>
                                    </a:solidFill>
                                    <a:latin typeface="Cambria Math"/>
                                  </a:rPr>
                                  <m:t>𝒙</m:t>
                                </m:r>
                                <m:r>
                                  <a:rPr lang="en-IE" sz="1600" b="1" i="1" baseline="30000" dirty="0">
                                    <a:solidFill>
                                      <a:srgbClr val="990033"/>
                                    </a:solidFill>
                                    <a:latin typeface="Cambria Math"/>
                                  </a:rPr>
                                  <m:t>𝟐</m:t>
                                </m:r>
                                <m:r>
                                  <a:rPr lang="en-IE" sz="1600" b="1" i="1" dirty="0" smtClean="0">
                                    <a:solidFill>
                                      <a:srgbClr val="990033"/>
                                    </a:solidFill>
                                    <a:latin typeface="Cambria Math"/>
                                  </a:rPr>
                                  <m:t>+</m:t>
                                </m:r>
                                <m:r>
                                  <a:rPr lang="en-IE" sz="1600" b="1" i="1" dirty="0">
                                    <a:solidFill>
                                      <a:srgbClr val="990033"/>
                                    </a:solidFill>
                                    <a:latin typeface="Cambria Math"/>
                                  </a:rPr>
                                  <m:t> </m:t>
                                </m:r>
                                <m:r>
                                  <a:rPr lang="en-IE" sz="1600" b="1" i="1" dirty="0">
                                    <a:solidFill>
                                      <a:srgbClr val="990033"/>
                                    </a:solidFill>
                                    <a:latin typeface="Cambria Math"/>
                                  </a:rPr>
                                  <m:t>𝟑</m:t>
                                </m:r>
                                <m:r>
                                  <a:rPr lang="en-IE" sz="1600" b="1" i="1" dirty="0">
                                    <a:solidFill>
                                      <a:srgbClr val="990033"/>
                                    </a:solidFill>
                                    <a:latin typeface="Cambria Math"/>
                                  </a:rPr>
                                  <m:t>𝒙</m:t>
                                </m:r>
                                <m:r>
                                  <a:rPr lang="en-IE" sz="1600" b="1" i="1" dirty="0">
                                    <a:solidFill>
                                      <a:srgbClr val="990033"/>
                                    </a:solidFill>
                                    <a:latin typeface="Cambria Math"/>
                                  </a:rPr>
                                  <m:t>+</m:t>
                                </m:r>
                                <m:r>
                                  <a:rPr lang="en-IE" sz="1600" b="1" i="1" dirty="0">
                                    <a:solidFill>
                                      <a:srgbClr val="990033"/>
                                    </a:solidFill>
                                    <a:latin typeface="Cambria Math"/>
                                  </a:rPr>
                                  <m:t>𝟒</m:t>
                                </m:r>
                                <m:r>
                                  <a:rPr lang="en-IE" sz="1600" b="1" i="1" dirty="0">
                                    <a:solidFill>
                                      <a:srgbClr val="990033"/>
                                    </a:solidFill>
                                    <a:latin typeface="Cambria Math"/>
                                  </a:rPr>
                                  <m:t> </m:t>
                                </m:r>
                              </m:oMath>
                            </m:oMathPara>
                          </a14:m>
                          <a:endParaRPr lang="en-IE" sz="1600" b="1" baseline="30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 </m:t>
                                </m:r>
                                <m:r>
                                  <a:rPr lang="en-IE" sz="1600" b="1" i="1" dirty="0" smtClean="0">
                                    <a:solidFill>
                                      <a:srgbClr val="990033"/>
                                    </a:solidFill>
                                    <a:latin typeface="Cambria Math"/>
                                  </a:rPr>
                                  <m:t>𝒙</m:t>
                                </m:r>
                                <m:r>
                                  <a:rPr lang="en-IE" sz="1600" b="1" i="1" baseline="30000" dirty="0">
                                    <a:solidFill>
                                      <a:srgbClr val="990033"/>
                                    </a:solidFill>
                                    <a:latin typeface="Cambria Math"/>
                                  </a:rPr>
                                  <m:t>𝟐</m:t>
                                </m:r>
                                <m:r>
                                  <a:rPr lang="en-IE" sz="1600" b="1" i="1" dirty="0" smtClean="0">
                                    <a:solidFill>
                                      <a:srgbClr val="990033"/>
                                    </a:solidFill>
                                    <a:latin typeface="Cambria Math"/>
                                  </a:rPr>
                                  <m:t>−</m:t>
                                </m:r>
                                <m:r>
                                  <a:rPr lang="en-IE" sz="1600" b="1" i="1" dirty="0" smtClean="0">
                                    <a:solidFill>
                                      <a:srgbClr val="990033"/>
                                    </a:solidFill>
                                    <a:latin typeface="Cambria Math"/>
                                  </a:rPr>
                                  <m:t>𝟒</m:t>
                                </m:r>
                                <m:r>
                                  <a:rPr lang="en-IE" sz="1600" b="1" i="1" dirty="0" smtClean="0">
                                    <a:solidFill>
                                      <a:srgbClr val="990033"/>
                                    </a:solidFill>
                                    <a:latin typeface="Cambria Math"/>
                                  </a:rPr>
                                  <m:t>𝒙</m:t>
                                </m:r>
                                <m:r>
                                  <a:rPr lang="en-IE" sz="1600" b="1" i="1" dirty="0" smtClean="0">
                                    <a:solidFill>
                                      <a:srgbClr val="990033"/>
                                    </a:solidFill>
                                    <a:latin typeface="Cambria Math"/>
                                  </a:rPr>
                                  <m:t>−</m:t>
                                </m:r>
                                <m:r>
                                  <a:rPr lang="en-IE" sz="1600" b="1" i="1" dirty="0" smtClean="0">
                                    <a:solidFill>
                                      <a:srgbClr val="990033"/>
                                    </a:solidFill>
                                    <a:latin typeface="Cambria Math"/>
                                  </a:rPr>
                                  <m:t>𝟓</m:t>
                                </m:r>
                                <m:r>
                                  <a:rPr lang="en-IE" sz="1600" b="1" i="1" dirty="0">
                                    <a:solidFill>
                                      <a:srgbClr val="990033"/>
                                    </a:solidFill>
                                    <a:latin typeface="Cambria Math"/>
                                  </a:rPr>
                                  <m:t> </m:t>
                                </m:r>
                              </m:oMath>
                            </m:oMathPara>
                          </a14:m>
                          <a:endParaRPr lang="en-IE" sz="1600" b="1" baseline="30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m:t>
                                </m:r>
                                <m:r>
                                  <a:rPr lang="en-IE" sz="1600" b="1" i="1" dirty="0" smtClean="0">
                                    <a:solidFill>
                                      <a:srgbClr val="990033"/>
                                    </a:solidFill>
                                    <a:latin typeface="Cambria Math"/>
                                  </a:rPr>
                                  <m:t>𝟑</m:t>
                                </m:r>
                                <m:r>
                                  <a:rPr lang="en-IE" sz="1600" b="1" i="1" dirty="0" smtClean="0">
                                    <a:solidFill>
                                      <a:srgbClr val="990033"/>
                                    </a:solidFill>
                                    <a:latin typeface="Cambria Math"/>
                                  </a:rPr>
                                  <m:t>𝒙</m:t>
                                </m:r>
                                <m:r>
                                  <a:rPr lang="en-IE" sz="1600" b="1" i="1" baseline="30000" dirty="0">
                                    <a:solidFill>
                                      <a:srgbClr val="990033"/>
                                    </a:solidFill>
                                    <a:latin typeface="Cambria Math"/>
                                  </a:rPr>
                                  <m:t>𝟐</m:t>
                                </m:r>
                                <m:r>
                                  <a:rPr lang="en-IE" sz="1600" b="1" i="1" dirty="0" smtClean="0">
                                    <a:solidFill>
                                      <a:srgbClr val="990033"/>
                                    </a:solidFill>
                                    <a:latin typeface="Cambria Math"/>
                                  </a:rPr>
                                  <m:t>−</m:t>
                                </m:r>
                                <m:r>
                                  <a:rPr lang="en-IE" sz="1600" b="1" i="1" dirty="0" smtClean="0">
                                    <a:solidFill>
                                      <a:srgbClr val="990033"/>
                                    </a:solidFill>
                                    <a:latin typeface="Cambria Math"/>
                                  </a:rPr>
                                  <m:t>𝟓</m:t>
                                </m:r>
                                <m:r>
                                  <a:rPr lang="en-IE" sz="1600" b="1" i="1" dirty="0">
                                    <a:solidFill>
                                      <a:srgbClr val="990033"/>
                                    </a:solidFill>
                                    <a:latin typeface="Cambria Math"/>
                                  </a:rPr>
                                  <m:t>𝒙</m:t>
                                </m:r>
                                <m:r>
                                  <a:rPr lang="en-IE" sz="1600" b="1" i="1" dirty="0">
                                    <a:solidFill>
                                      <a:srgbClr val="990033"/>
                                    </a:solidFill>
                                    <a:latin typeface="Cambria Math"/>
                                  </a:rPr>
                                  <m:t> </m:t>
                                </m:r>
                              </m:oMath>
                            </m:oMathPara>
                          </a14:m>
                          <a:endParaRPr lang="en-IE" sz="1600" b="1" baseline="30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m:t>
                                </m:r>
                                <m:r>
                                  <a:rPr lang="en-IE" sz="1600" b="1" i="1" dirty="0" smtClean="0">
                                    <a:solidFill>
                                      <a:srgbClr val="990033"/>
                                    </a:solidFill>
                                    <a:latin typeface="Cambria Math"/>
                                  </a:rPr>
                                  <m:t>𝟐</m:t>
                                </m:r>
                                <m:r>
                                  <a:rPr lang="en-IE" sz="1600" b="1" i="1" dirty="0" smtClean="0">
                                    <a:solidFill>
                                      <a:srgbClr val="990033"/>
                                    </a:solidFill>
                                    <a:latin typeface="Cambria Math"/>
                                  </a:rPr>
                                  <m:t>𝒙</m:t>
                                </m:r>
                                <m:r>
                                  <a:rPr lang="en-IE" sz="1600" b="1" i="1" baseline="30000" dirty="0">
                                    <a:solidFill>
                                      <a:srgbClr val="990033"/>
                                    </a:solidFill>
                                    <a:latin typeface="Cambria Math"/>
                                  </a:rPr>
                                  <m:t>𝟐</m:t>
                                </m:r>
                                <m:r>
                                  <a:rPr lang="en-IE" sz="1600" b="1" i="1" dirty="0" smtClean="0">
                                    <a:solidFill>
                                      <a:srgbClr val="990033"/>
                                    </a:solidFill>
                                    <a:latin typeface="Cambria Math"/>
                                  </a:rPr>
                                  <m:t>+</m:t>
                                </m:r>
                                <m:r>
                                  <a:rPr lang="en-IE" sz="1600" b="1" i="1" dirty="0">
                                    <a:solidFill>
                                      <a:srgbClr val="990033"/>
                                    </a:solidFill>
                                    <a:latin typeface="Cambria Math"/>
                                  </a:rPr>
                                  <m:t>𝟑</m:t>
                                </m:r>
                                <m:r>
                                  <a:rPr lang="en-IE" sz="1600" b="1" i="1" dirty="0">
                                    <a:solidFill>
                                      <a:srgbClr val="990033"/>
                                    </a:solidFill>
                                    <a:latin typeface="Cambria Math"/>
                                  </a:rPr>
                                  <m:t>𝒙</m:t>
                                </m:r>
                                <m:r>
                                  <a:rPr lang="en-IE" sz="1600" b="1" i="1" dirty="0" smtClean="0">
                                    <a:solidFill>
                                      <a:srgbClr val="990033"/>
                                    </a:solidFill>
                                    <a:latin typeface="Cambria Math"/>
                                  </a:rPr>
                                  <m:t>−</m:t>
                                </m:r>
                                <m:r>
                                  <a:rPr lang="en-IE" sz="1600" b="1" i="1" dirty="0" smtClean="0">
                                    <a:solidFill>
                                      <a:srgbClr val="990033"/>
                                    </a:solidFill>
                                    <a:latin typeface="Cambria Math"/>
                                  </a:rPr>
                                  <m:t>𝟐</m:t>
                                </m:r>
                                <m:r>
                                  <a:rPr lang="en-IE" sz="1600" b="1" i="1" dirty="0">
                                    <a:solidFill>
                                      <a:srgbClr val="990033"/>
                                    </a:solidFill>
                                    <a:latin typeface="Cambria Math"/>
                                  </a:rPr>
                                  <m:t> </m:t>
                                </m:r>
                              </m:oMath>
                            </m:oMathPara>
                          </a14:m>
                          <a:endParaRPr lang="en-IE" sz="1600" b="1" baseline="300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pPr algn="ctr"/>
                          <a14:m>
                            <m:oMathPara xmlns:m="http://schemas.openxmlformats.org/officeDocument/2006/math">
                              <m:oMathParaPr>
                                <m:jc m:val="centerGroup"/>
                              </m:oMathParaPr>
                              <m:oMath xmlns:m="http://schemas.openxmlformats.org/officeDocument/2006/math">
                                <m:r>
                                  <a:rPr lang="en-IE" sz="1600" b="1" i="1" dirty="0" smtClean="0">
                                    <a:solidFill>
                                      <a:srgbClr val="990033"/>
                                    </a:solidFill>
                                    <a:latin typeface="Cambria Math"/>
                                  </a:rPr>
                                  <m:t>𝒇</m:t>
                                </m:r>
                                <m:d>
                                  <m:dPr>
                                    <m:ctrlPr>
                                      <a:rPr lang="en-IE" sz="1600" b="1" i="1" dirty="0" smtClean="0">
                                        <a:solidFill>
                                          <a:srgbClr val="990033"/>
                                        </a:solidFill>
                                        <a:latin typeface="Cambria Math"/>
                                      </a:rPr>
                                    </m:ctrlPr>
                                  </m:dPr>
                                  <m:e>
                                    <m:r>
                                      <a:rPr lang="en-IE" sz="1600" b="1" i="1" dirty="0" smtClean="0">
                                        <a:solidFill>
                                          <a:srgbClr val="990033"/>
                                        </a:solidFill>
                                        <a:latin typeface="Cambria Math"/>
                                      </a:rPr>
                                      <m:t>𝒙</m:t>
                                    </m:r>
                                  </m:e>
                                </m:d>
                                <m:r>
                                  <a:rPr lang="en-IE" sz="1600" b="1" i="1" dirty="0" smtClean="0">
                                    <a:solidFill>
                                      <a:srgbClr val="990033"/>
                                    </a:solidFill>
                                    <a:latin typeface="Cambria Math"/>
                                  </a:rPr>
                                  <m:t>=</m:t>
                                </m:r>
                                <m:r>
                                  <a:rPr lang="en-IE" sz="1600" b="1" i="1" dirty="0" smtClean="0">
                                    <a:solidFill>
                                      <a:srgbClr val="990033"/>
                                    </a:solidFill>
                                    <a:latin typeface="Cambria Math"/>
                                  </a:rPr>
                                  <m:t>𝒂𝒙</m:t>
                                </m:r>
                                <m:r>
                                  <a:rPr lang="en-IE" sz="1600" b="1" i="1" baseline="30000" dirty="0">
                                    <a:solidFill>
                                      <a:srgbClr val="990033"/>
                                    </a:solidFill>
                                    <a:latin typeface="Cambria Math"/>
                                  </a:rPr>
                                  <m:t>𝟐</m:t>
                                </m:r>
                                <m:r>
                                  <a:rPr lang="en-IE" sz="1600" b="1" i="1" dirty="0" smtClean="0">
                                    <a:solidFill>
                                      <a:srgbClr val="990033"/>
                                    </a:solidFill>
                                    <a:latin typeface="Cambria Math"/>
                                  </a:rPr>
                                  <m:t>+</m:t>
                                </m:r>
                                <m:r>
                                  <a:rPr lang="en-IE" sz="1600" b="1" i="1" dirty="0" err="1" smtClean="0">
                                    <a:solidFill>
                                      <a:srgbClr val="990033"/>
                                    </a:solidFill>
                                    <a:latin typeface="Cambria Math"/>
                                  </a:rPr>
                                  <m:t>𝒃𝒙</m:t>
                                </m:r>
                                <m:r>
                                  <a:rPr lang="en-IE" sz="1600" b="1" i="1" dirty="0" err="1" smtClean="0">
                                    <a:solidFill>
                                      <a:srgbClr val="990033"/>
                                    </a:solidFill>
                                    <a:latin typeface="Cambria Math"/>
                                  </a:rPr>
                                  <m:t>+</m:t>
                                </m:r>
                                <m:r>
                                  <a:rPr lang="en-IE" sz="1600" b="1" i="1" dirty="0" err="1" smtClean="0">
                                    <a:solidFill>
                                      <a:srgbClr val="990033"/>
                                    </a:solidFill>
                                    <a:latin typeface="Cambria Math"/>
                                  </a:rPr>
                                  <m:t>𝒄</m:t>
                                </m:r>
                              </m:oMath>
                            </m:oMathPara>
                          </a14:m>
                          <a:endParaRPr lang="en-IE" sz="1600"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671751840"/>
                  </p:ext>
                </p:extLst>
              </p:nvPr>
            </p:nvGraphicFramePr>
            <p:xfrm>
              <a:off x="1841106" y="1340768"/>
              <a:ext cx="5461788" cy="3540760"/>
            </p:xfrm>
            <a:graphic>
              <a:graphicData uri="http://schemas.openxmlformats.org/drawingml/2006/table">
                <a:tbl>
                  <a:tblPr firstRow="1" bandRow="1">
                    <a:tableStyleId>{5940675A-B579-460E-94D1-54222C63F5DA}</a:tableStyleId>
                  </a:tblPr>
                  <a:tblGrid>
                    <a:gridCol w="2880320"/>
                    <a:gridCol w="2581468"/>
                  </a:tblGrid>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1639" r="-89429" b="-85409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820" t="-1639" b="-854098"/>
                          </a:stretch>
                        </a:blipFill>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95385" r="-89429" b="-70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195385" r="-89429" b="-60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295385" r="-89429" b="-50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395385" r="-89429" b="-40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495385" r="-89429" b="-30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pPr algn="ctr"/>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pPr algn="ctr"/>
                          <a:endParaRPr lang="en-IE" sz="16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t="-795385" r="-89429" b="-1538"/>
                          </a:stretch>
                        </a:blipFill>
                      </a:tcPr>
                    </a:tc>
                    <a:tc>
                      <a:txBody>
                        <a:bodyPr/>
                        <a:lstStyle/>
                        <a:p>
                          <a:pPr marL="0" algn="ctr" rtl="0" eaLnBrk="1" fontAlgn="ctr" latinLnBrk="0" hangingPunct="1">
                            <a:spcBef>
                              <a:spcPts val="0"/>
                            </a:spcBef>
                            <a:spcAft>
                              <a:spcPts val="0"/>
                            </a:spcAft>
                          </a:pPr>
                          <a:endParaRPr lang="en-IE" sz="2000" b="0" i="0" u="none" strike="noStrike" dirty="0">
                            <a:effectLst/>
                            <a:latin typeface="Aria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grpSp>
        <p:nvGrpSpPr>
          <p:cNvPr id="5" name="Group 4"/>
          <p:cNvGrpSpPr/>
          <p:nvPr/>
        </p:nvGrpSpPr>
        <p:grpSpPr>
          <a:xfrm>
            <a:off x="8784000" y="484669"/>
            <a:ext cx="7836435" cy="5465737"/>
            <a:chOff x="8784000" y="484669"/>
            <a:chExt cx="7836435" cy="5465737"/>
          </a:xfrm>
        </p:grpSpPr>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8" t="367"/>
            <a:stretch/>
          </p:blipFill>
          <p:spPr bwMode="auto">
            <a:xfrm>
              <a:off x="9152432" y="484669"/>
              <a:ext cx="7468003" cy="546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83381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B: Student Activity 7</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803" t="1010" r="3357" b="1080"/>
          <a:stretch/>
        </p:blipFill>
        <p:spPr bwMode="auto">
          <a:xfrm>
            <a:off x="323528" y="857793"/>
            <a:ext cx="4210167" cy="58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258" t="1463" r="3436" b="928"/>
          <a:stretch/>
        </p:blipFill>
        <p:spPr bwMode="auto">
          <a:xfrm>
            <a:off x="4613198" y="880577"/>
            <a:ext cx="4167500" cy="579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07934" y="548680"/>
            <a:ext cx="5113515" cy="400110"/>
          </a:xfrm>
          <a:prstGeom prst="rect">
            <a:avLst/>
          </a:prstGeom>
        </p:spPr>
        <p:txBody>
          <a:bodyPr wrap="none">
            <a:spAutoFit/>
          </a:bodyPr>
          <a:lstStyle/>
          <a:p>
            <a:pPr algn="ctr"/>
            <a:r>
              <a:rPr lang="en-IE" sz="2000" b="1" dirty="0">
                <a:solidFill>
                  <a:srgbClr val="990033"/>
                </a:solidFill>
              </a:rPr>
              <a:t>Summary of how to find slope functions </a:t>
            </a:r>
            <a:r>
              <a:rPr lang="en-IE" sz="2000" b="1" dirty="0" err="1" smtClean="0">
                <a:solidFill>
                  <a:srgbClr val="990033"/>
                </a:solidFill>
              </a:rPr>
              <a:t>Tarsia</a:t>
            </a:r>
            <a:endParaRPr lang="en-IE" sz="2000" b="1" dirty="0">
              <a:solidFill>
                <a:srgbClr val="990033"/>
              </a:solidFill>
            </a:endParaRPr>
          </a:p>
        </p:txBody>
      </p:sp>
      <p:grpSp>
        <p:nvGrpSpPr>
          <p:cNvPr id="4" name="Group 3"/>
          <p:cNvGrpSpPr/>
          <p:nvPr/>
        </p:nvGrpSpPr>
        <p:grpSpPr>
          <a:xfrm>
            <a:off x="8784000" y="490052"/>
            <a:ext cx="7823605" cy="3743111"/>
            <a:chOff x="8784000" y="490052"/>
            <a:chExt cx="7823605" cy="3743111"/>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7" t="809"/>
            <a:stretch/>
          </p:blipFill>
          <p:spPr bwMode="auto">
            <a:xfrm>
              <a:off x="9144000" y="490052"/>
              <a:ext cx="7463605" cy="3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525870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1</a:t>
            </a:r>
            <a:endParaRPr lang="en-IE" dirty="0"/>
          </a:p>
        </p:txBody>
      </p:sp>
      <p:graphicFrame>
        <p:nvGraphicFramePr>
          <p:cNvPr id="3" name="Table 2"/>
          <p:cNvGraphicFramePr>
            <a:graphicFrameLocks noGrp="1"/>
          </p:cNvGraphicFramePr>
          <p:nvPr>
            <p:extLst>
              <p:ext uri="{D42A27DB-BD31-4B8C-83A1-F6EECF244321}">
                <p14:modId xmlns:p14="http://schemas.microsoft.com/office/powerpoint/2010/main" val="2605290899"/>
              </p:ext>
            </p:extLst>
          </p:nvPr>
        </p:nvGraphicFramePr>
        <p:xfrm>
          <a:off x="755576" y="4041864"/>
          <a:ext cx="7848000" cy="2123440"/>
        </p:xfrm>
        <a:graphic>
          <a:graphicData uri="http://schemas.openxmlformats.org/drawingml/2006/table">
            <a:tbl>
              <a:tblPr firstRow="1" bandRow="1">
                <a:tableStyleId>{5940675A-B579-460E-94D1-54222C63F5DA}</a:tableStyleId>
              </a:tblPr>
              <a:tblGrid>
                <a:gridCol w="440076"/>
                <a:gridCol w="4327400"/>
                <a:gridCol w="1393572"/>
                <a:gridCol w="1686952"/>
              </a:tblGrid>
              <a:tr h="370840">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Rates of change</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Independent Variable </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Dependent Variable</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1</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err="1" smtClean="0">
                          <a:solidFill>
                            <a:srgbClr val="990033"/>
                          </a:solidFill>
                        </a:rPr>
                        <a:t>y</a:t>
                      </a:r>
                      <a:r>
                        <a:rPr lang="en-IE" sz="1600" dirty="0" err="1" smtClean="0">
                          <a:solidFill>
                            <a:srgbClr val="990033"/>
                          </a:solidFill>
                        </a:rPr>
                        <a:t>s</a:t>
                      </a:r>
                      <a:r>
                        <a:rPr lang="en-IE" dirty="0" smtClean="0">
                          <a:solidFill>
                            <a:srgbClr val="990033"/>
                          </a:solidFill>
                        </a:rPr>
                        <a:t> change as the </a:t>
                      </a:r>
                      <a:r>
                        <a:rPr lang="en-IE" dirty="0" err="1" smtClean="0">
                          <a:solidFill>
                            <a:srgbClr val="990033"/>
                          </a:solidFill>
                        </a:rPr>
                        <a:t>x</a:t>
                      </a:r>
                      <a:r>
                        <a:rPr lang="en-IE" sz="1600" dirty="0" err="1" smtClean="0">
                          <a:solidFill>
                            <a:srgbClr val="990033"/>
                          </a:solidFill>
                        </a:rPr>
                        <a:t>s</a:t>
                      </a:r>
                      <a:r>
                        <a:rPr lang="en-IE" dirty="0" smtClean="0">
                          <a:solidFill>
                            <a:srgbClr val="990033"/>
                          </a:solidFill>
                        </a:rPr>
                        <a:t> change</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b="1" dirty="0" smtClean="0">
                          <a:solidFill>
                            <a:srgbClr val="990033"/>
                          </a:solidFill>
                        </a:rPr>
                        <a:t>x</a:t>
                      </a:r>
                      <a:endParaRPr lang="en-IE"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b="1" dirty="0" smtClean="0">
                          <a:solidFill>
                            <a:srgbClr val="990033"/>
                          </a:solidFill>
                        </a:rPr>
                        <a:t>y</a:t>
                      </a:r>
                      <a:endParaRPr lang="en-IE"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2</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E" dirty="0" smtClean="0">
                          <a:solidFill>
                            <a:srgbClr val="990033"/>
                          </a:solidFill>
                        </a:rPr>
                        <a:t>distance travelled changes as time changes</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b="1" dirty="0" smtClean="0">
                          <a:solidFill>
                            <a:srgbClr val="990033"/>
                          </a:solidFill>
                        </a:rPr>
                        <a:t>t</a:t>
                      </a:r>
                      <a:endParaRPr lang="en-IE"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b="1" dirty="0" smtClean="0">
                          <a:solidFill>
                            <a:srgbClr val="990033"/>
                          </a:solidFill>
                        </a:rPr>
                        <a:t>d</a:t>
                      </a:r>
                      <a:endParaRPr lang="en-IE" b="1"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3</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4</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3"/>
          <p:cNvSpPr/>
          <p:nvPr/>
        </p:nvSpPr>
        <p:spPr>
          <a:xfrm>
            <a:off x="755576" y="3681824"/>
            <a:ext cx="5760000" cy="707886"/>
          </a:xfrm>
          <a:prstGeom prst="rect">
            <a:avLst/>
          </a:prstGeom>
        </p:spPr>
        <p:txBody>
          <a:bodyPr wrap="square">
            <a:spAutoFit/>
          </a:bodyPr>
          <a:lstStyle/>
          <a:p>
            <a:r>
              <a:rPr lang="en-IE" sz="2000" b="1" i="1" dirty="0">
                <a:solidFill>
                  <a:srgbClr val="990033"/>
                </a:solidFill>
              </a:rPr>
              <a:t>From the above examples, fill in the following table.</a:t>
            </a:r>
            <a:endParaRPr lang="en-IE" sz="2000" dirty="0">
              <a:solidFill>
                <a:srgbClr val="990033"/>
              </a:solidFill>
            </a:endParaRPr>
          </a:p>
        </p:txBody>
      </p:sp>
      <p:sp>
        <p:nvSpPr>
          <p:cNvPr id="5" name="Rectangle 4"/>
          <p:cNvSpPr/>
          <p:nvPr/>
        </p:nvSpPr>
        <p:spPr>
          <a:xfrm>
            <a:off x="323528" y="620688"/>
            <a:ext cx="8640960" cy="3385542"/>
          </a:xfrm>
          <a:prstGeom prst="rect">
            <a:avLst/>
          </a:prstGeom>
        </p:spPr>
        <p:txBody>
          <a:bodyPr wrap="square">
            <a:spAutoFit/>
          </a:bodyPr>
          <a:lstStyle/>
          <a:p>
            <a:pPr marL="457200" indent="-457200">
              <a:buFont typeface="+mj-lt"/>
              <a:buAutoNum type="arabicPeriod"/>
            </a:pPr>
            <a:r>
              <a:rPr lang="en-IE" sz="2000" dirty="0" smtClean="0">
                <a:solidFill>
                  <a:srgbClr val="990033"/>
                </a:solidFill>
              </a:rPr>
              <a:t>The slope of a line measures the rate at which the </a:t>
            </a:r>
            <a:r>
              <a:rPr lang="en-IE" sz="2000" dirty="0" err="1" smtClean="0">
                <a:solidFill>
                  <a:srgbClr val="990033"/>
                </a:solidFill>
              </a:rPr>
              <a:t>y</a:t>
            </a:r>
            <a:r>
              <a:rPr lang="en-IE" dirty="0" err="1" smtClean="0">
                <a:solidFill>
                  <a:srgbClr val="990033"/>
                </a:solidFill>
              </a:rPr>
              <a:t>s</a:t>
            </a:r>
            <a:r>
              <a:rPr lang="en-IE" sz="2000" dirty="0" smtClean="0">
                <a:solidFill>
                  <a:srgbClr val="990033"/>
                </a:solidFill>
              </a:rPr>
              <a:t> change as the </a:t>
            </a:r>
            <a:r>
              <a:rPr lang="en-IE" sz="2000" dirty="0" err="1" smtClean="0">
                <a:solidFill>
                  <a:srgbClr val="990033"/>
                </a:solidFill>
              </a:rPr>
              <a:t>x</a:t>
            </a:r>
            <a:r>
              <a:rPr lang="en-IE" dirty="0" err="1" smtClean="0">
                <a:solidFill>
                  <a:srgbClr val="990033"/>
                </a:solidFill>
              </a:rPr>
              <a:t>s</a:t>
            </a:r>
            <a:r>
              <a:rPr lang="en-IE" sz="2000" dirty="0" smtClean="0">
                <a:solidFill>
                  <a:srgbClr val="990033"/>
                </a:solidFill>
              </a:rPr>
              <a:t> change.</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The speed of a vehicle measures the rate at which the distance travelled changes as time changes.</a:t>
            </a:r>
          </a:p>
          <a:p>
            <a:pPr marL="342900" indent="-342900">
              <a:buFont typeface="+mj-lt"/>
              <a:buAutoNum type="arabicPeriod"/>
            </a:pPr>
            <a:endParaRPr lang="en-IE" sz="1400" dirty="0" smtClean="0">
              <a:solidFill>
                <a:srgbClr val="990033"/>
              </a:solidFill>
            </a:endParaRPr>
          </a:p>
          <a:p>
            <a:pPr marL="457200" indent="-457200">
              <a:buFont typeface="+mj-lt"/>
              <a:buAutoNum type="arabicPeriod"/>
            </a:pPr>
            <a:r>
              <a:rPr lang="en-IE" sz="2000" dirty="0" smtClean="0">
                <a:solidFill>
                  <a:srgbClr val="990033"/>
                </a:solidFill>
              </a:rPr>
              <a:t>We might be interested in the rate at which the height of water in a container (</a:t>
            </a:r>
            <a:r>
              <a:rPr lang="en-IE" sz="2000" i="1" dirty="0" smtClean="0">
                <a:solidFill>
                  <a:srgbClr val="990033"/>
                </a:solidFill>
              </a:rPr>
              <a:t>h</a:t>
            </a:r>
            <a:r>
              <a:rPr lang="en-IE" sz="2000" dirty="0" smtClean="0">
                <a:solidFill>
                  <a:srgbClr val="990033"/>
                </a:solidFill>
              </a:rPr>
              <a:t>) changes as time (</a:t>
            </a:r>
            <a:r>
              <a:rPr lang="en-IE" sz="2000" i="1" dirty="0" smtClean="0">
                <a:solidFill>
                  <a:srgbClr val="990033"/>
                </a:solidFill>
              </a:rPr>
              <a:t>t</a:t>
            </a:r>
            <a:r>
              <a:rPr lang="en-IE" sz="2000" dirty="0" smtClean="0">
                <a:solidFill>
                  <a:srgbClr val="990033"/>
                </a:solidFill>
              </a:rPr>
              <a:t>) changes.</a:t>
            </a:r>
          </a:p>
          <a:p>
            <a:pPr marL="228600" indent="-228600">
              <a:buFont typeface="+mj-lt"/>
              <a:buAutoNum type="arabicPeriod"/>
            </a:pPr>
            <a:endParaRPr lang="en-IE" sz="1200" dirty="0" smtClean="0">
              <a:solidFill>
                <a:srgbClr val="990033"/>
              </a:solidFill>
            </a:endParaRPr>
          </a:p>
          <a:p>
            <a:pPr marL="457200" indent="-457200">
              <a:buFont typeface="+mj-lt"/>
              <a:buAutoNum type="arabicPeriod"/>
            </a:pPr>
            <a:r>
              <a:rPr lang="en-IE" sz="2000" dirty="0" smtClean="0">
                <a:solidFill>
                  <a:srgbClr val="990033"/>
                </a:solidFill>
              </a:rPr>
              <a:t>An engineer might be interested in the rate at which the length of a metal rod (</a:t>
            </a:r>
            <a:r>
              <a:rPr lang="en-IE" sz="2000" i="1" dirty="0" smtClean="0">
                <a:solidFill>
                  <a:srgbClr val="990033"/>
                </a:solidFill>
              </a:rPr>
              <a:t>l</a:t>
            </a:r>
            <a:r>
              <a:rPr lang="en-IE" sz="2000" dirty="0" smtClean="0">
                <a:solidFill>
                  <a:srgbClr val="990033"/>
                </a:solidFill>
              </a:rPr>
              <a:t>) changes as temperature (</a:t>
            </a:r>
            <a:r>
              <a:rPr lang="en-IE" sz="2000" i="1" dirty="0" smtClean="0">
                <a:solidFill>
                  <a:srgbClr val="990033"/>
                </a:solidFill>
              </a:rPr>
              <a:t>r</a:t>
            </a:r>
            <a:r>
              <a:rPr lang="en-IE" sz="2000" dirty="0" smtClean="0">
                <a:solidFill>
                  <a:srgbClr val="990033"/>
                </a:solidFill>
              </a:rPr>
              <a:t>) changes.</a:t>
            </a:r>
          </a:p>
          <a:p>
            <a:pPr marL="342900" indent="-342900">
              <a:buFont typeface="+mj-lt"/>
              <a:buAutoNum type="arabicPeriod"/>
            </a:pPr>
            <a:endParaRPr lang="en-IE" sz="1400" dirty="0">
              <a:solidFill>
                <a:srgbClr val="990033"/>
              </a:solidFill>
            </a:endParaRPr>
          </a:p>
        </p:txBody>
      </p:sp>
      <p:grpSp>
        <p:nvGrpSpPr>
          <p:cNvPr id="6" name="Group 5"/>
          <p:cNvGrpSpPr/>
          <p:nvPr/>
        </p:nvGrpSpPr>
        <p:grpSpPr>
          <a:xfrm>
            <a:off x="8784000" y="490052"/>
            <a:ext cx="7317477" cy="5302628"/>
            <a:chOff x="8784000" y="490052"/>
            <a:chExt cx="7317477" cy="5302628"/>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10"/>
            <a:stretch/>
          </p:blipFill>
          <p:spPr bwMode="auto">
            <a:xfrm>
              <a:off x="9157752" y="490052"/>
              <a:ext cx="6943725" cy="53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676940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Reflection</a:t>
            </a:r>
            <a:endParaRPr lang="en-IE" dirty="0"/>
          </a:p>
        </p:txBody>
      </p:sp>
      <p:sp>
        <p:nvSpPr>
          <p:cNvPr id="5" name="Rectangle 4"/>
          <p:cNvSpPr/>
          <p:nvPr/>
        </p:nvSpPr>
        <p:spPr>
          <a:xfrm>
            <a:off x="1043608" y="818709"/>
            <a:ext cx="7056784" cy="954107"/>
          </a:xfrm>
          <a:prstGeom prst="rect">
            <a:avLst/>
          </a:prstGeom>
        </p:spPr>
        <p:txBody>
          <a:bodyPr wrap="square">
            <a:spAutoFit/>
          </a:bodyPr>
          <a:lstStyle/>
          <a:p>
            <a:pPr algn="ctr"/>
            <a:r>
              <a:rPr lang="en-IE" sz="2800" dirty="0">
                <a:solidFill>
                  <a:srgbClr val="990033"/>
                </a:solidFill>
              </a:rPr>
              <a:t>Can you write down a list of the major learning outcomes of this lesson? 	</a:t>
            </a:r>
          </a:p>
        </p:txBody>
      </p:sp>
      <p:grpSp>
        <p:nvGrpSpPr>
          <p:cNvPr id="3" name="Group 2"/>
          <p:cNvGrpSpPr/>
          <p:nvPr/>
        </p:nvGrpSpPr>
        <p:grpSpPr>
          <a:xfrm>
            <a:off x="8784000" y="490053"/>
            <a:ext cx="7982751" cy="5329913"/>
            <a:chOff x="8784000" y="490053"/>
            <a:chExt cx="7982751" cy="5329913"/>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
            <a:stretch/>
          </p:blipFill>
          <p:spPr bwMode="auto">
            <a:xfrm>
              <a:off x="9144000" y="495491"/>
              <a:ext cx="7622751"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153478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Appendix 1</a:t>
            </a:r>
          </a:p>
        </p:txBody>
      </p:sp>
      <p:sp>
        <p:nvSpPr>
          <p:cNvPr id="3" name="Rectangle 2"/>
          <p:cNvSpPr/>
          <p:nvPr/>
        </p:nvSpPr>
        <p:spPr>
          <a:xfrm>
            <a:off x="1511324" y="548680"/>
            <a:ext cx="6106736" cy="400110"/>
          </a:xfrm>
          <a:prstGeom prst="rect">
            <a:avLst/>
          </a:prstGeom>
        </p:spPr>
        <p:txBody>
          <a:bodyPr wrap="none">
            <a:spAutoFit/>
          </a:bodyPr>
          <a:lstStyle/>
          <a:p>
            <a:pPr algn="ctr"/>
            <a:r>
              <a:rPr lang="en-IE" sz="2000" b="1" dirty="0">
                <a:solidFill>
                  <a:srgbClr val="990033"/>
                </a:solidFill>
              </a:rPr>
              <a:t>Introducing h as the interval of x values that approach 0</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343025"/>
            <a:ext cx="62960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7236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Appendix 1</a:t>
            </a:r>
          </a:p>
        </p:txBody>
      </p:sp>
      <p:sp>
        <p:nvSpPr>
          <p:cNvPr id="3" name="Rectangle 2"/>
          <p:cNvSpPr/>
          <p:nvPr/>
        </p:nvSpPr>
        <p:spPr>
          <a:xfrm>
            <a:off x="1511324" y="548680"/>
            <a:ext cx="6106736" cy="400110"/>
          </a:xfrm>
          <a:prstGeom prst="rect">
            <a:avLst/>
          </a:prstGeom>
        </p:spPr>
        <p:txBody>
          <a:bodyPr wrap="none">
            <a:spAutoFit/>
          </a:bodyPr>
          <a:lstStyle/>
          <a:p>
            <a:pPr algn="ctr"/>
            <a:r>
              <a:rPr lang="en-IE" sz="2000" b="1" dirty="0">
                <a:solidFill>
                  <a:srgbClr val="990033"/>
                </a:solidFill>
              </a:rPr>
              <a:t>Introducing h as the interval of x values that approach 0</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343025"/>
            <a:ext cx="62960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857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Appendix 1</a:t>
            </a:r>
          </a:p>
        </p:txBody>
      </p:sp>
      <p:sp>
        <p:nvSpPr>
          <p:cNvPr id="3" name="Rectangle 2"/>
          <p:cNvSpPr/>
          <p:nvPr/>
        </p:nvSpPr>
        <p:spPr>
          <a:xfrm>
            <a:off x="1511324" y="548680"/>
            <a:ext cx="6106736" cy="400110"/>
          </a:xfrm>
          <a:prstGeom prst="rect">
            <a:avLst/>
          </a:prstGeom>
        </p:spPr>
        <p:txBody>
          <a:bodyPr wrap="none">
            <a:spAutoFit/>
          </a:bodyPr>
          <a:lstStyle/>
          <a:p>
            <a:pPr algn="ctr"/>
            <a:r>
              <a:rPr lang="en-IE" sz="2000" b="1" dirty="0">
                <a:solidFill>
                  <a:srgbClr val="990033"/>
                </a:solidFill>
              </a:rPr>
              <a:t>Introducing h as the interval of x values that approach 0</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276350"/>
            <a:ext cx="56007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5560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Appendix 1</a:t>
            </a:r>
          </a:p>
        </p:txBody>
      </p:sp>
      <p:sp>
        <p:nvSpPr>
          <p:cNvPr id="3" name="Rectangle 2"/>
          <p:cNvSpPr/>
          <p:nvPr/>
        </p:nvSpPr>
        <p:spPr>
          <a:xfrm>
            <a:off x="1511324" y="548680"/>
            <a:ext cx="6106736" cy="400110"/>
          </a:xfrm>
          <a:prstGeom prst="rect">
            <a:avLst/>
          </a:prstGeom>
        </p:spPr>
        <p:txBody>
          <a:bodyPr wrap="none">
            <a:spAutoFit/>
          </a:bodyPr>
          <a:lstStyle/>
          <a:p>
            <a:pPr algn="ctr"/>
            <a:r>
              <a:rPr lang="en-IE" sz="2000" b="1" dirty="0">
                <a:solidFill>
                  <a:srgbClr val="990033"/>
                </a:solidFill>
              </a:rPr>
              <a:t>Introducing h as the interval of x values that approach 0</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61" y="1772816"/>
            <a:ext cx="8015579" cy="280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196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A: Student Activity </a:t>
            </a:r>
            <a:r>
              <a:rPr lang="en-IE" dirty="0"/>
              <a:t>1</a:t>
            </a:r>
          </a:p>
        </p:txBody>
      </p:sp>
      <p:graphicFrame>
        <p:nvGraphicFramePr>
          <p:cNvPr id="3" name="Table 2"/>
          <p:cNvGraphicFramePr>
            <a:graphicFrameLocks noGrp="1"/>
          </p:cNvGraphicFramePr>
          <p:nvPr>
            <p:extLst>
              <p:ext uri="{D42A27DB-BD31-4B8C-83A1-F6EECF244321}">
                <p14:modId xmlns:p14="http://schemas.microsoft.com/office/powerpoint/2010/main" val="929228379"/>
              </p:ext>
            </p:extLst>
          </p:nvPr>
        </p:nvGraphicFramePr>
        <p:xfrm>
          <a:off x="755576" y="3599016"/>
          <a:ext cx="7848000" cy="2494280"/>
        </p:xfrm>
        <a:graphic>
          <a:graphicData uri="http://schemas.openxmlformats.org/drawingml/2006/table">
            <a:tbl>
              <a:tblPr firstRow="1" bandRow="1">
                <a:tableStyleId>{5940675A-B579-460E-94D1-54222C63F5DA}</a:tableStyleId>
              </a:tblPr>
              <a:tblGrid>
                <a:gridCol w="440076"/>
                <a:gridCol w="4327400"/>
                <a:gridCol w="1393572"/>
                <a:gridCol w="1686952"/>
              </a:tblGrid>
              <a:tr h="370840">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Rates of change</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Independent Variable </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dirty="0" smtClean="0">
                          <a:solidFill>
                            <a:srgbClr val="990033"/>
                          </a:solidFill>
                        </a:rPr>
                        <a:t>Dependent Variable</a:t>
                      </a: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5</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6</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IE" dirty="0" smtClean="0">
                          <a:solidFill>
                            <a:srgbClr val="990033"/>
                          </a:solidFill>
                        </a:rPr>
                        <a:t>7</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r h="370840">
                <a:tc gridSpan="4">
                  <a:txBody>
                    <a:bodyPr/>
                    <a:lstStyle/>
                    <a:p>
                      <a:r>
                        <a:rPr lang="en-IE" dirty="0" smtClean="0">
                          <a:solidFill>
                            <a:srgbClr val="990033"/>
                          </a:solidFill>
                        </a:rPr>
                        <a:t>Can you think of another rate of change that we might be interested in?</a:t>
                      </a:r>
                      <a:endParaRPr lang="en-IE" dirty="0">
                        <a:solidFill>
                          <a:srgbClr val="99003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tr>
              <a:tr h="370840">
                <a:tc>
                  <a:txBody>
                    <a:bodyPr/>
                    <a:lstStyle/>
                    <a:p>
                      <a:r>
                        <a:rPr lang="en-IE" dirty="0" smtClean="0">
                          <a:solidFill>
                            <a:srgbClr val="990033"/>
                          </a:solidFill>
                        </a:rPr>
                        <a:t>8</a:t>
                      </a: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3"/>
          <p:cNvSpPr/>
          <p:nvPr/>
        </p:nvSpPr>
        <p:spPr>
          <a:xfrm>
            <a:off x="755576" y="3238976"/>
            <a:ext cx="5760000" cy="707886"/>
          </a:xfrm>
          <a:prstGeom prst="rect">
            <a:avLst/>
          </a:prstGeom>
        </p:spPr>
        <p:txBody>
          <a:bodyPr wrap="square">
            <a:spAutoFit/>
          </a:bodyPr>
          <a:lstStyle/>
          <a:p>
            <a:r>
              <a:rPr lang="en-IE" sz="2000" b="1" i="1" dirty="0">
                <a:solidFill>
                  <a:srgbClr val="990033"/>
                </a:solidFill>
              </a:rPr>
              <a:t>From the above examples, fill in the following table.</a:t>
            </a:r>
            <a:endParaRPr lang="en-IE" sz="2000" dirty="0">
              <a:solidFill>
                <a:srgbClr val="990033"/>
              </a:solidFill>
            </a:endParaRPr>
          </a:p>
        </p:txBody>
      </p:sp>
      <p:sp>
        <p:nvSpPr>
          <p:cNvPr id="5" name="Rectangle 4"/>
          <p:cNvSpPr/>
          <p:nvPr/>
        </p:nvSpPr>
        <p:spPr>
          <a:xfrm>
            <a:off x="395536" y="771088"/>
            <a:ext cx="8352928" cy="2369880"/>
          </a:xfrm>
          <a:prstGeom prst="rect">
            <a:avLst/>
          </a:prstGeom>
        </p:spPr>
        <p:txBody>
          <a:bodyPr wrap="square">
            <a:spAutoFit/>
          </a:bodyPr>
          <a:lstStyle/>
          <a:p>
            <a:pPr marL="457200" indent="-457200">
              <a:buFont typeface="+mj-lt"/>
              <a:buAutoNum type="arabicPeriod" startAt="5"/>
            </a:pPr>
            <a:r>
              <a:rPr lang="en-IE" sz="2000" dirty="0" smtClean="0">
                <a:solidFill>
                  <a:srgbClr val="990033"/>
                </a:solidFill>
              </a:rPr>
              <a:t>A microbiologist might be interested in the rate at which the number of bacteria (</a:t>
            </a:r>
            <a:r>
              <a:rPr lang="en-IE" sz="2000" i="1" dirty="0" smtClean="0">
                <a:solidFill>
                  <a:srgbClr val="990033"/>
                </a:solidFill>
              </a:rPr>
              <a:t>n</a:t>
            </a:r>
            <a:r>
              <a:rPr lang="en-IE" sz="2000" dirty="0" smtClean="0">
                <a:solidFill>
                  <a:srgbClr val="990033"/>
                </a:solidFill>
              </a:rPr>
              <a:t>) on a piece of cheese changes with time (</a:t>
            </a:r>
            <a:r>
              <a:rPr lang="en-IE" sz="2000" i="1" dirty="0" smtClean="0">
                <a:solidFill>
                  <a:srgbClr val="990033"/>
                </a:solidFill>
              </a:rPr>
              <a:t>t</a:t>
            </a:r>
            <a:r>
              <a:rPr lang="en-IE" sz="2000" dirty="0" smtClean="0">
                <a:solidFill>
                  <a:srgbClr val="990033"/>
                </a:solidFill>
              </a:rPr>
              <a:t>).</a:t>
            </a:r>
          </a:p>
          <a:p>
            <a:pPr marL="342900" indent="-342900">
              <a:buFont typeface="+mj-lt"/>
              <a:buAutoNum type="arabicPeriod" startAt="5"/>
            </a:pPr>
            <a:endParaRPr lang="en-IE" sz="1400" dirty="0" smtClean="0">
              <a:solidFill>
                <a:srgbClr val="990033"/>
              </a:solidFill>
            </a:endParaRPr>
          </a:p>
          <a:p>
            <a:pPr marL="457200" indent="-457200">
              <a:buFont typeface="+mj-lt"/>
              <a:buAutoNum type="arabicPeriod" startAt="5"/>
            </a:pPr>
            <a:r>
              <a:rPr lang="en-IE" sz="2000" dirty="0" smtClean="0">
                <a:solidFill>
                  <a:srgbClr val="990033"/>
                </a:solidFill>
              </a:rPr>
              <a:t>An economist could be interested in the rate at which production costs (</a:t>
            </a:r>
            <a:r>
              <a:rPr lang="en-IE" sz="2000" i="1" dirty="0" smtClean="0">
                <a:solidFill>
                  <a:srgbClr val="990033"/>
                </a:solidFill>
              </a:rPr>
              <a:t>p</a:t>
            </a:r>
            <a:r>
              <a:rPr lang="en-IE" sz="2000" dirty="0" smtClean="0">
                <a:solidFill>
                  <a:srgbClr val="990033"/>
                </a:solidFill>
              </a:rPr>
              <a:t>) change with respect to the quantity of the product manufactured (</a:t>
            </a:r>
            <a:r>
              <a:rPr lang="en-IE" sz="2000" i="1" dirty="0" smtClean="0">
                <a:solidFill>
                  <a:srgbClr val="990033"/>
                </a:solidFill>
              </a:rPr>
              <a:t>q</a:t>
            </a:r>
            <a:r>
              <a:rPr lang="en-IE" sz="2000" dirty="0" smtClean="0">
                <a:solidFill>
                  <a:srgbClr val="990033"/>
                </a:solidFill>
              </a:rPr>
              <a:t>).</a:t>
            </a:r>
          </a:p>
          <a:p>
            <a:pPr marL="342900" indent="-342900">
              <a:buFont typeface="+mj-lt"/>
              <a:buAutoNum type="arabicPeriod" startAt="5"/>
            </a:pPr>
            <a:endParaRPr lang="en-IE" sz="1400" dirty="0" smtClean="0">
              <a:solidFill>
                <a:srgbClr val="990033"/>
              </a:solidFill>
            </a:endParaRPr>
          </a:p>
          <a:p>
            <a:pPr marL="457200" indent="-457200">
              <a:buFont typeface="+mj-lt"/>
              <a:buAutoNum type="arabicPeriod" startAt="5"/>
            </a:pPr>
            <a:r>
              <a:rPr lang="en-IE" sz="2000" dirty="0" smtClean="0">
                <a:solidFill>
                  <a:srgbClr val="990033"/>
                </a:solidFill>
              </a:rPr>
              <a:t>A gardener could be interested in the rate at which the height of a flower changes with respect to time.</a:t>
            </a:r>
            <a:endParaRPr lang="en-IE" sz="2000" dirty="0">
              <a:solidFill>
                <a:srgbClr val="990033"/>
              </a:solidFill>
            </a:endParaRPr>
          </a:p>
        </p:txBody>
      </p:sp>
      <p:grpSp>
        <p:nvGrpSpPr>
          <p:cNvPr id="6" name="Group 5"/>
          <p:cNvGrpSpPr/>
          <p:nvPr/>
        </p:nvGrpSpPr>
        <p:grpSpPr>
          <a:xfrm>
            <a:off x="8784000" y="490052"/>
            <a:ext cx="7317477" cy="5302628"/>
            <a:chOff x="8784000" y="490052"/>
            <a:chExt cx="7317477" cy="5302628"/>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10"/>
            <a:stretch/>
          </p:blipFill>
          <p:spPr bwMode="auto">
            <a:xfrm>
              <a:off x="9157752" y="490052"/>
              <a:ext cx="6943725" cy="53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rPr>
                <a:t>Lesson interaction</a:t>
              </a:r>
              <a:endParaRPr lang="en-IE" sz="1400" dirty="0">
                <a:solidFill>
                  <a:srgbClr val="990033"/>
                </a:solidFill>
              </a:endParaRPr>
            </a:p>
          </p:txBody>
        </p:sp>
      </p:grpSp>
    </p:spTree>
    <p:extLst>
      <p:ext uri="{BB962C8B-B14F-4D97-AF65-F5344CB8AC3E}">
        <p14:creationId xmlns:p14="http://schemas.microsoft.com/office/powerpoint/2010/main" val="2979025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2836</TotalTime>
  <Words>8783</Words>
  <Application>Microsoft Office PowerPoint</Application>
  <PresentationFormat>On-screen Show (4:3)</PresentationFormat>
  <Paragraphs>1783</Paragraphs>
  <Slides>84</Slides>
  <Notes>1</Notes>
  <HiddenSlides>2</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PowerPoint Presentation</vt:lpstr>
      <vt:lpstr>Index</vt:lpstr>
      <vt:lpstr>Section A – Rates of Change</vt:lpstr>
      <vt:lpstr>Section A – Rates of Change</vt:lpstr>
      <vt:lpstr>Section A – Rates of Change</vt:lpstr>
      <vt:lpstr>Section A – Rates of Change</vt:lpstr>
      <vt:lpstr>Section A: Student Activity 1</vt:lpstr>
      <vt:lpstr>Section A: Student Activity 1</vt:lpstr>
      <vt:lpstr>Section A: Student Activity 1</vt:lpstr>
      <vt:lpstr>Section A: Student Activity 2</vt:lpstr>
      <vt:lpstr>Section A: Student Activity 2</vt:lpstr>
      <vt:lpstr>Section A: Student Activity 3– part 1</vt:lpstr>
      <vt:lpstr>Section A: Student Activity 3– part 1</vt:lpstr>
      <vt:lpstr>Section A: Student Activity 3– part 1</vt:lpstr>
      <vt:lpstr>Section A: Student Activity 3– part 1</vt:lpstr>
      <vt:lpstr>Section A: Student Activity 3 – part 2</vt:lpstr>
      <vt:lpstr>Section A: Student Activity 3 – part 2</vt:lpstr>
      <vt:lpstr>Section A: Student Activity 3 – part 2</vt:lpstr>
      <vt:lpstr>PowerPoint Presentation</vt:lpstr>
      <vt:lpstr>Section A: Student Activity 4</vt:lpstr>
      <vt:lpstr>Section A: Student Activity 4</vt:lpstr>
      <vt:lpstr>Section A: Student Activity 5 </vt:lpstr>
      <vt:lpstr>Section A: Student Activity 5 </vt:lpstr>
      <vt:lpstr>Section A: Student Activity 5</vt:lpstr>
      <vt:lpstr>Section A: Student Activity 6, part 1</vt:lpstr>
      <vt:lpstr>Section A: Student Activity 6, part 1</vt:lpstr>
      <vt:lpstr>Section A: Student Activity 6, part 1</vt:lpstr>
      <vt:lpstr>Section A: Student Activity 6, part 1</vt:lpstr>
      <vt:lpstr>Section A: Student Activity 6, part 2</vt:lpstr>
      <vt:lpstr>Angry birds</vt:lpstr>
      <vt:lpstr>Angry birds</vt:lpstr>
      <vt:lpstr>Angry birds</vt:lpstr>
      <vt:lpstr>Angry birds</vt:lpstr>
      <vt:lpstr>Angry birds</vt:lpstr>
      <vt:lpstr>Angry birds</vt:lpstr>
      <vt:lpstr>Angry birds</vt:lpstr>
      <vt:lpstr>Angry birds</vt:lpstr>
      <vt:lpstr>Angry birds</vt:lpstr>
      <vt:lpstr>Angry birds</vt:lpstr>
      <vt:lpstr>This is Calculus. </vt:lpstr>
      <vt:lpstr>Section B: Student Activity 1</vt:lpstr>
      <vt:lpstr>Section B: Student Activity 1</vt:lpstr>
      <vt:lpstr>Section B: Student Activity 1</vt:lpstr>
      <vt:lpstr>Section B: Student Activity 1</vt:lpstr>
      <vt:lpstr>Section B: Student Activity 1</vt:lpstr>
      <vt:lpstr>Section B: Student Activity 2 </vt:lpstr>
      <vt:lpstr>Section B: Student Activity 2 </vt:lpstr>
      <vt:lpstr>Section B: Student Activity 2 </vt:lpstr>
      <vt:lpstr>Section B: Student Activity 2</vt:lpstr>
      <vt:lpstr>Section B: Student Activity 2</vt:lpstr>
      <vt:lpstr>Section B: Student Activity 3, A </vt:lpstr>
      <vt:lpstr>Section B: Student Activity 3, A </vt:lpstr>
      <vt:lpstr>Section B: Student Activity 3, A </vt:lpstr>
      <vt:lpstr>PowerPoint Presentation</vt:lpstr>
      <vt:lpstr>PowerPoint Presentation</vt:lpstr>
      <vt:lpstr>Section B: Student Activity 3, A </vt:lpstr>
      <vt:lpstr>Section B: Student Activity 3, A </vt:lpstr>
      <vt:lpstr>Section B: Student Activity 3, B </vt:lpstr>
      <vt:lpstr>Section B: Student Activity 3, B </vt:lpstr>
      <vt:lpstr>Section B: Student Activity 3, C </vt:lpstr>
      <vt:lpstr>Section B: Student Activity 3, C </vt:lpstr>
      <vt:lpstr>Section B: Student Activity 3, D </vt:lpstr>
      <vt:lpstr>Section B: Student Activity 3, D </vt:lpstr>
      <vt:lpstr>Section B: Student Activity 4, A </vt:lpstr>
      <vt:lpstr>Section B: Student Activity 4, A </vt:lpstr>
      <vt:lpstr>Section B: Student Activity 4, A </vt:lpstr>
      <vt:lpstr>Section B: Student Activity 4, B </vt:lpstr>
      <vt:lpstr>Section B: Student Activity 4, B </vt:lpstr>
      <vt:lpstr>Section B: Student Activity 4, C </vt:lpstr>
      <vt:lpstr>Section B: Student Activity 5</vt:lpstr>
      <vt:lpstr>Section B: Student Activity 5</vt:lpstr>
      <vt:lpstr>Section B: Student Activity 5</vt:lpstr>
      <vt:lpstr>Section B: Student Activity 6, A </vt:lpstr>
      <vt:lpstr>Section B: Student Activity 6, A </vt:lpstr>
      <vt:lpstr>Section B: Student Activity 6, A </vt:lpstr>
      <vt:lpstr>Section B: Student Activity 6, B </vt:lpstr>
      <vt:lpstr>Section B: Student Activity 6, B </vt:lpstr>
      <vt:lpstr>Section B: Student Activity 6, C </vt:lpstr>
      <vt:lpstr>Section B: Student Activity 7</vt:lpstr>
      <vt:lpstr>Reflection</vt:lpstr>
      <vt:lpstr>Appendix 1</vt:lpstr>
      <vt:lpstr>Appendix 1</vt:lpstr>
      <vt:lpstr>Appendix 1</vt:lpstr>
      <vt:lpstr>Appendix 1</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pmdt</dc:creator>
  <cp:lastModifiedBy>pmdt</cp:lastModifiedBy>
  <cp:revision>122</cp:revision>
  <dcterms:created xsi:type="dcterms:W3CDTF">2013-01-09T10:42:50Z</dcterms:created>
  <dcterms:modified xsi:type="dcterms:W3CDTF">2013-02-01T10:19:34Z</dcterms:modified>
</cp:coreProperties>
</file>