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6"/>
  </p:notesMasterIdLst>
  <p:sldIdLst>
    <p:sldId id="256" r:id="rId2"/>
    <p:sldId id="258" r:id="rId3"/>
    <p:sldId id="257" r:id="rId4"/>
    <p:sldId id="260" r:id="rId5"/>
    <p:sldId id="259" r:id="rId6"/>
    <p:sldId id="263" r:id="rId7"/>
    <p:sldId id="262" r:id="rId8"/>
    <p:sldId id="264" r:id="rId9"/>
    <p:sldId id="265" r:id="rId10"/>
    <p:sldId id="267" r:id="rId11"/>
    <p:sldId id="266" r:id="rId12"/>
    <p:sldId id="269" r:id="rId13"/>
    <p:sldId id="268" r:id="rId14"/>
    <p:sldId id="270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AF58C49A-2443-41C7-BC48-AEAE985056DE}">
          <p14:sldIdLst>
            <p14:sldId id="256"/>
          </p14:sldIdLst>
        </p14:section>
        <p14:section name="Student Activity 1" id="{6F3F79C8-74FB-40E3-8194-9DBC935E31C1}">
          <p14:sldIdLst>
            <p14:sldId id="258"/>
            <p14:sldId id="257"/>
            <p14:sldId id="260"/>
            <p14:sldId id="259"/>
            <p14:sldId id="263"/>
            <p14:sldId id="262"/>
          </p14:sldIdLst>
        </p14:section>
        <p14:section name="Student Activity 2" id="{032296A8-5041-4D56-BE23-0E69414F0533}">
          <p14:sldIdLst>
            <p14:sldId id="264"/>
            <p14:sldId id="265"/>
            <p14:sldId id="267"/>
            <p14:sldId id="266"/>
            <p14:sldId id="269"/>
            <p14:sldId id="268"/>
            <p14:sldId id="270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462" y="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92A7D1-9DF7-4983-AEF8-0764F8A2FA34}" type="datetimeFigureOut">
              <a:rPr lang="en-IE" smtClean="0"/>
              <a:pPr/>
              <a:t>19/10/2012</a:t>
            </a:fld>
            <a:endParaRPr lang="en-I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574317-8B62-400C-8AC6-8E0752BB82C4}" type="slidenum">
              <a:rPr lang="en-IE" smtClean="0"/>
              <a:pPr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3439690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574317-8B62-400C-8AC6-8E0752BB82C4}" type="slidenum">
              <a:rPr lang="en-IE" smtClean="0"/>
              <a:pPr/>
              <a:t>4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1090682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574317-8B62-400C-8AC6-8E0752BB82C4}" type="slidenum">
              <a:rPr lang="en-IE" smtClean="0"/>
              <a:pPr/>
              <a:t>12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4222470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slide" Target="../slides/slide8.xml"/><Relationship Id="rId2" Type="http://schemas.openxmlformats.org/officeDocument/2006/relationships/slide" Target="../slides/slide3.xml"/><Relationship Id="rId1" Type="http://schemas.openxmlformats.org/officeDocument/2006/relationships/slideMaster" Target="../slideMasters/slideMaster1.xml"/><Relationship Id="rId5" Type="http://schemas.openxmlformats.org/officeDocument/2006/relationships/slide" Target="../slides/slide2.xml"/><Relationship Id="rId4" Type="http://schemas.openxmlformats.org/officeDocument/2006/relationships/slide" Target="../slides/slide1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2F0FF-3B44-4EA2-A7AD-C9AB5A455AB4}" type="datetimeFigureOut">
              <a:rPr lang="en-IE" smtClean="0"/>
              <a:pPr/>
              <a:t>19/10/2012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0FA62-8D48-412E-AA3F-2E330B1B2292}" type="slidenum">
              <a:rPr lang="en-IE" smtClean="0"/>
              <a:pPr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6231025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2F0FF-3B44-4EA2-A7AD-C9AB5A455AB4}" type="datetimeFigureOut">
              <a:rPr lang="en-IE" smtClean="0"/>
              <a:pPr/>
              <a:t>19/10/2012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0FA62-8D48-412E-AA3F-2E330B1B2292}" type="slidenum">
              <a:rPr lang="en-IE" smtClean="0"/>
              <a:pPr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4605455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2F0FF-3B44-4EA2-A7AD-C9AB5A455AB4}" type="datetimeFigureOut">
              <a:rPr lang="en-IE" smtClean="0"/>
              <a:pPr/>
              <a:t>19/10/2012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0FA62-8D48-412E-AA3F-2E330B1B2292}" type="slidenum">
              <a:rPr lang="en-IE" smtClean="0"/>
              <a:pPr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3608149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2F0FF-3B44-4EA2-A7AD-C9AB5A455AB4}" type="datetimeFigureOut">
              <a:rPr lang="en-IE" smtClean="0"/>
              <a:pPr/>
              <a:t>19/10/2012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0FA62-8D48-412E-AA3F-2E330B1B2292}" type="slidenum">
              <a:rPr lang="en-IE" smtClean="0"/>
              <a:pPr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2355427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2F0FF-3B44-4EA2-A7AD-C9AB5A455AB4}" type="datetimeFigureOut">
              <a:rPr lang="en-IE" smtClean="0"/>
              <a:pPr/>
              <a:t>19/10/2012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0FA62-8D48-412E-AA3F-2E330B1B2292}" type="slidenum">
              <a:rPr lang="en-IE" smtClean="0"/>
              <a:pPr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1956053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2F0FF-3B44-4EA2-A7AD-C9AB5A455AB4}" type="datetimeFigureOut">
              <a:rPr lang="en-IE" smtClean="0"/>
              <a:pPr/>
              <a:t>19/10/2012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0FA62-8D48-412E-AA3F-2E330B1B2292}" type="slidenum">
              <a:rPr lang="en-IE" smtClean="0"/>
              <a:pPr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0953302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2F0FF-3B44-4EA2-A7AD-C9AB5A455AB4}" type="datetimeFigureOut">
              <a:rPr lang="en-IE" smtClean="0"/>
              <a:pPr/>
              <a:t>19/10/2012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0FA62-8D48-412E-AA3F-2E330B1B2292}" type="slidenum">
              <a:rPr lang="en-IE" smtClean="0"/>
              <a:pPr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8117041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2F0FF-3B44-4EA2-A7AD-C9AB5A455AB4}" type="datetimeFigureOut">
              <a:rPr lang="en-IE" smtClean="0"/>
              <a:pPr/>
              <a:t>19/10/2012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0FA62-8D48-412E-AA3F-2E330B1B2292}" type="slidenum">
              <a:rPr lang="en-IE" smtClean="0"/>
              <a:pPr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7313720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2F0FF-3B44-4EA2-A7AD-C9AB5A455AB4}" type="datetimeFigureOut">
              <a:rPr lang="en-IE" smtClean="0"/>
              <a:pPr/>
              <a:t>19/10/2012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0FA62-8D48-412E-AA3F-2E330B1B2292}" type="slidenum">
              <a:rPr lang="en-IE" smtClean="0"/>
              <a:pPr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2668548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2F0FF-3B44-4EA2-A7AD-C9AB5A455AB4}" type="datetimeFigureOut">
              <a:rPr lang="en-IE" smtClean="0"/>
              <a:pPr/>
              <a:t>19/10/2012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0FA62-8D48-412E-AA3F-2E330B1B2292}" type="slidenum">
              <a:rPr lang="en-IE" smtClean="0"/>
              <a:pPr/>
              <a:t>‹#›</a:t>
            </a:fld>
            <a:endParaRPr lang="en-IE"/>
          </a:p>
        </p:txBody>
      </p:sp>
      <p:grpSp>
        <p:nvGrpSpPr>
          <p:cNvPr id="5" name="Group 4"/>
          <p:cNvGrpSpPr/>
          <p:nvPr/>
        </p:nvGrpSpPr>
        <p:grpSpPr>
          <a:xfrm rot="5400000">
            <a:off x="4429673" y="-4515333"/>
            <a:ext cx="382999" cy="9322594"/>
            <a:chOff x="-36517" y="13447"/>
            <a:chExt cx="396000" cy="6858000"/>
          </a:xfrm>
        </p:grpSpPr>
        <p:sp>
          <p:nvSpPr>
            <p:cNvPr id="6" name="Rectangle 5"/>
            <p:cNvSpPr/>
            <p:nvPr userDrawn="1"/>
          </p:nvSpPr>
          <p:spPr>
            <a:xfrm>
              <a:off x="-36517" y="88451"/>
              <a:ext cx="396000" cy="6779586"/>
            </a:xfrm>
            <a:prstGeom prst="rect">
              <a:avLst/>
            </a:prstGeom>
            <a:solidFill>
              <a:srgbClr val="FDCC33"/>
            </a:solidFill>
            <a:ln>
              <a:noFill/>
            </a:ln>
            <a:effectLst>
              <a:softEdge rad="3175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E"/>
            </a:p>
          </p:txBody>
        </p:sp>
        <p:sp>
          <p:nvSpPr>
            <p:cNvPr id="7" name="Freeform 6"/>
            <p:cNvSpPr/>
            <p:nvPr userDrawn="1"/>
          </p:nvSpPr>
          <p:spPr>
            <a:xfrm>
              <a:off x="8602" y="13447"/>
              <a:ext cx="337883" cy="6858000"/>
            </a:xfrm>
            <a:custGeom>
              <a:avLst/>
              <a:gdLst>
                <a:gd name="connsiteX0" fmla="*/ 53789 w 53951"/>
                <a:gd name="connsiteY0" fmla="*/ 0 h 6858000"/>
                <a:gd name="connsiteX1" fmla="*/ 0 w 53951"/>
                <a:gd name="connsiteY1" fmla="*/ 3872753 h 6858000"/>
                <a:gd name="connsiteX2" fmla="*/ 53789 w 53951"/>
                <a:gd name="connsiteY2" fmla="*/ 5930153 h 6858000"/>
                <a:gd name="connsiteX3" fmla="*/ 13447 w 53951"/>
                <a:gd name="connsiteY3" fmla="*/ 685800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3951" h="6858000">
                  <a:moveTo>
                    <a:pt x="53789" y="0"/>
                  </a:moveTo>
                  <a:cubicBezTo>
                    <a:pt x="26894" y="1442197"/>
                    <a:pt x="0" y="2884394"/>
                    <a:pt x="0" y="3872753"/>
                  </a:cubicBezTo>
                  <a:cubicBezTo>
                    <a:pt x="0" y="4861112"/>
                    <a:pt x="51548" y="5432612"/>
                    <a:pt x="53789" y="5930153"/>
                  </a:cubicBezTo>
                  <a:cubicBezTo>
                    <a:pt x="56030" y="6427694"/>
                    <a:pt x="34738" y="6642847"/>
                    <a:pt x="13447" y="6858000"/>
                  </a:cubicBezTo>
                </a:path>
              </a:pathLst>
            </a:custGeom>
            <a:solidFill>
              <a:srgbClr val="970033"/>
            </a:solidFill>
            <a:ln>
              <a:solidFill>
                <a:srgbClr val="FDCC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E"/>
            </a:p>
          </p:txBody>
        </p:sp>
      </p:grpSp>
      <p:grpSp>
        <p:nvGrpSpPr>
          <p:cNvPr id="8" name="Group 7"/>
          <p:cNvGrpSpPr/>
          <p:nvPr/>
        </p:nvGrpSpPr>
        <p:grpSpPr>
          <a:xfrm rot="16200000">
            <a:off x="4320452" y="2038277"/>
            <a:ext cx="382999" cy="9337120"/>
            <a:chOff x="-36508" y="13447"/>
            <a:chExt cx="396000" cy="6868686"/>
          </a:xfrm>
        </p:grpSpPr>
        <p:sp>
          <p:nvSpPr>
            <p:cNvPr id="9" name="Rectangle 8"/>
            <p:cNvSpPr/>
            <p:nvPr userDrawn="1"/>
          </p:nvSpPr>
          <p:spPr>
            <a:xfrm>
              <a:off x="-36508" y="102547"/>
              <a:ext cx="396000" cy="6779586"/>
            </a:xfrm>
            <a:prstGeom prst="rect">
              <a:avLst/>
            </a:prstGeom>
            <a:solidFill>
              <a:srgbClr val="FDCC33"/>
            </a:solidFill>
            <a:ln>
              <a:noFill/>
            </a:ln>
            <a:effectLst>
              <a:softEdge rad="3175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E"/>
            </a:p>
          </p:txBody>
        </p:sp>
        <p:sp>
          <p:nvSpPr>
            <p:cNvPr id="10" name="Freeform 9"/>
            <p:cNvSpPr/>
            <p:nvPr userDrawn="1"/>
          </p:nvSpPr>
          <p:spPr>
            <a:xfrm>
              <a:off x="8602" y="13447"/>
              <a:ext cx="337883" cy="6858000"/>
            </a:xfrm>
            <a:custGeom>
              <a:avLst/>
              <a:gdLst>
                <a:gd name="connsiteX0" fmla="*/ 53789 w 53951"/>
                <a:gd name="connsiteY0" fmla="*/ 0 h 6858000"/>
                <a:gd name="connsiteX1" fmla="*/ 0 w 53951"/>
                <a:gd name="connsiteY1" fmla="*/ 3872753 h 6858000"/>
                <a:gd name="connsiteX2" fmla="*/ 53789 w 53951"/>
                <a:gd name="connsiteY2" fmla="*/ 5930153 h 6858000"/>
                <a:gd name="connsiteX3" fmla="*/ 13447 w 53951"/>
                <a:gd name="connsiteY3" fmla="*/ 685800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3951" h="6858000">
                  <a:moveTo>
                    <a:pt x="53789" y="0"/>
                  </a:moveTo>
                  <a:cubicBezTo>
                    <a:pt x="26894" y="1442197"/>
                    <a:pt x="0" y="2884394"/>
                    <a:pt x="0" y="3872753"/>
                  </a:cubicBezTo>
                  <a:cubicBezTo>
                    <a:pt x="0" y="4861112"/>
                    <a:pt x="51548" y="5432612"/>
                    <a:pt x="53789" y="5930153"/>
                  </a:cubicBezTo>
                  <a:cubicBezTo>
                    <a:pt x="56030" y="6427694"/>
                    <a:pt x="34738" y="6642847"/>
                    <a:pt x="13447" y="6858000"/>
                  </a:cubicBezTo>
                </a:path>
              </a:pathLst>
            </a:custGeom>
            <a:solidFill>
              <a:srgbClr val="970033"/>
            </a:solidFill>
            <a:ln>
              <a:solidFill>
                <a:srgbClr val="FDCC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E"/>
            </a:p>
          </p:txBody>
        </p:sp>
      </p:grpSp>
      <p:sp>
        <p:nvSpPr>
          <p:cNvPr id="12" name="Rounded Rectangle 11">
            <a:hlinkClick r:id="rId2" action="ppaction://hlinksldjump"/>
          </p:cNvPr>
          <p:cNvSpPr/>
          <p:nvPr userDrawn="1"/>
        </p:nvSpPr>
        <p:spPr>
          <a:xfrm rot="16200000">
            <a:off x="-403943" y="1510188"/>
            <a:ext cx="936000" cy="432000"/>
          </a:xfrm>
          <a:prstGeom prst="roundRect">
            <a:avLst/>
          </a:prstGeom>
          <a:solidFill>
            <a:srgbClr val="990033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/>
            <a:r>
              <a:rPr lang="en-IE" sz="1400" baseline="0" dirty="0" smtClean="0"/>
              <a:t>Activity 1</a:t>
            </a:r>
            <a:endParaRPr lang="en-IE" sz="1400" dirty="0"/>
          </a:p>
        </p:txBody>
      </p:sp>
      <p:sp>
        <p:nvSpPr>
          <p:cNvPr id="13" name="Rounded Rectangle 12">
            <a:hlinkClick r:id="rId3" action="ppaction://hlinksldjump"/>
          </p:cNvPr>
          <p:cNvSpPr/>
          <p:nvPr userDrawn="1"/>
        </p:nvSpPr>
        <p:spPr>
          <a:xfrm rot="16200000">
            <a:off x="-403943" y="2443320"/>
            <a:ext cx="936000" cy="432000"/>
          </a:xfrm>
          <a:prstGeom prst="roundRect">
            <a:avLst/>
          </a:prstGeom>
          <a:solidFill>
            <a:srgbClr val="990033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IE" sz="1400" baseline="0" dirty="0" smtClean="0"/>
              <a:t>Activity 2</a:t>
            </a:r>
            <a:endParaRPr lang="en-IE" sz="1400" dirty="0" smtClean="0"/>
          </a:p>
        </p:txBody>
      </p:sp>
      <p:sp>
        <p:nvSpPr>
          <p:cNvPr id="14" name="Rounded Rectangle 13">
            <a:hlinkClick r:id="rId4" action="ppaction://hlinksldjump"/>
          </p:cNvPr>
          <p:cNvSpPr/>
          <p:nvPr userDrawn="1"/>
        </p:nvSpPr>
        <p:spPr>
          <a:xfrm rot="16200000">
            <a:off x="-403943" y="3379424"/>
            <a:ext cx="936000" cy="432000"/>
          </a:xfrm>
          <a:prstGeom prst="roundRect">
            <a:avLst/>
          </a:prstGeom>
          <a:solidFill>
            <a:srgbClr val="990033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IE" sz="1400" baseline="0" dirty="0" smtClean="0"/>
              <a:t>Activity 3</a:t>
            </a:r>
            <a:endParaRPr lang="en-IE" sz="1400" dirty="0" smtClean="0"/>
          </a:p>
        </p:txBody>
      </p:sp>
      <p:sp>
        <p:nvSpPr>
          <p:cNvPr id="15" name="Rounded Rectangle 14">
            <a:hlinkClick r:id="rId5" action="ppaction://hlinksldjump"/>
          </p:cNvPr>
          <p:cNvSpPr/>
          <p:nvPr userDrawn="1"/>
        </p:nvSpPr>
        <p:spPr>
          <a:xfrm rot="16200000">
            <a:off x="-402128" y="571008"/>
            <a:ext cx="936000" cy="432000"/>
          </a:xfrm>
          <a:prstGeom prst="roundRect">
            <a:avLst/>
          </a:prstGeom>
          <a:solidFill>
            <a:srgbClr val="990033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IE" sz="1400" dirty="0" smtClean="0"/>
              <a:t>Index</a:t>
            </a:r>
            <a:endParaRPr lang="en-IE" sz="1400" dirty="0"/>
          </a:p>
        </p:txBody>
      </p:sp>
    </p:spTree>
    <p:extLst>
      <p:ext uri="{BB962C8B-B14F-4D97-AF65-F5344CB8AC3E}">
        <p14:creationId xmlns:p14="http://schemas.microsoft.com/office/powerpoint/2010/main" val="25580945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2F0FF-3B44-4EA2-A7AD-C9AB5A455AB4}" type="datetimeFigureOut">
              <a:rPr lang="en-IE" smtClean="0"/>
              <a:pPr/>
              <a:t>19/10/2012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0FA62-8D48-412E-AA3F-2E330B1B2292}" type="slidenum">
              <a:rPr lang="en-IE" smtClean="0"/>
              <a:pPr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9704639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2F0FF-3B44-4EA2-A7AD-C9AB5A455AB4}" type="datetimeFigureOut">
              <a:rPr lang="en-IE" smtClean="0"/>
              <a:pPr/>
              <a:t>19/10/2012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0FA62-8D48-412E-AA3F-2E330B1B2292}" type="slidenum">
              <a:rPr lang="en-IE" smtClean="0"/>
              <a:pPr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0954566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D2F0FF-3B44-4EA2-A7AD-C9AB5A455AB4}" type="datetimeFigureOut">
              <a:rPr lang="en-IE" smtClean="0"/>
              <a:pPr/>
              <a:t>19/10/2012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90FA62-8D48-412E-AA3F-2E330B1B2292}" type="slidenum">
              <a:rPr lang="en-IE" smtClean="0"/>
              <a:pPr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9151209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8520" y="-27384"/>
            <a:ext cx="9252520" cy="68853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72189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11560" y="444588"/>
            <a:ext cx="8063590" cy="2215991"/>
          </a:xfrm>
          <a:prstGeom prst="rect">
            <a:avLst/>
          </a:prstGeom>
          <a:ln>
            <a:solidFill>
              <a:srgbClr val="990033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IE" sz="2400" b="1" dirty="0">
                <a:solidFill>
                  <a:srgbClr val="990033"/>
                </a:solidFill>
              </a:rPr>
              <a:t>Student Activity </a:t>
            </a:r>
            <a:r>
              <a:rPr lang="en-IE" sz="2400" b="1" dirty="0" smtClean="0">
                <a:solidFill>
                  <a:srgbClr val="990033"/>
                </a:solidFill>
              </a:rPr>
              <a:t>2D</a:t>
            </a:r>
          </a:p>
          <a:p>
            <a:pPr algn="ctr">
              <a:lnSpc>
                <a:spcPct val="150000"/>
              </a:lnSpc>
            </a:pPr>
            <a:endParaRPr lang="en-IE" sz="100" b="1" dirty="0">
              <a:solidFill>
                <a:srgbClr val="990033"/>
              </a:solidFill>
            </a:endParaRPr>
          </a:p>
          <a:p>
            <a:pPr>
              <a:lnSpc>
                <a:spcPct val="150000"/>
              </a:lnSpc>
            </a:pPr>
            <a:r>
              <a:rPr lang="en-IE" dirty="0">
                <a:solidFill>
                  <a:srgbClr val="990033"/>
                </a:solidFill>
              </a:rPr>
              <a:t>New Rules: Player A wins when the sum is </a:t>
            </a:r>
            <a:r>
              <a:rPr lang="en-IE" dirty="0" smtClean="0">
                <a:solidFill>
                  <a:srgbClr val="990033"/>
                </a:solidFill>
              </a:rPr>
              <a:t>__________________________________</a:t>
            </a:r>
            <a:endParaRPr lang="en-IE" dirty="0">
              <a:solidFill>
                <a:srgbClr val="990033"/>
              </a:solidFill>
            </a:endParaRPr>
          </a:p>
          <a:p>
            <a:pPr>
              <a:lnSpc>
                <a:spcPct val="150000"/>
              </a:lnSpc>
            </a:pPr>
            <a:r>
              <a:rPr lang="en-IE" dirty="0">
                <a:solidFill>
                  <a:srgbClr val="990033"/>
                </a:solidFill>
              </a:rPr>
              <a:t>Player B wins when the sum </a:t>
            </a:r>
            <a:r>
              <a:rPr lang="en-IE" dirty="0" smtClean="0">
                <a:solidFill>
                  <a:srgbClr val="990033"/>
                </a:solidFill>
              </a:rPr>
              <a:t>is ___________________________________________</a:t>
            </a:r>
            <a:endParaRPr lang="en-IE" dirty="0">
              <a:solidFill>
                <a:srgbClr val="990033"/>
              </a:solidFill>
            </a:endParaRPr>
          </a:p>
          <a:p>
            <a:pPr>
              <a:lnSpc>
                <a:spcPct val="150000"/>
              </a:lnSpc>
            </a:pPr>
            <a:r>
              <a:rPr lang="en-IE" dirty="0">
                <a:solidFill>
                  <a:srgbClr val="990033"/>
                </a:solidFill>
              </a:rPr>
              <a:t>Why I chose these new rules</a:t>
            </a:r>
            <a:r>
              <a:rPr lang="en-IE" dirty="0" smtClean="0">
                <a:solidFill>
                  <a:srgbClr val="990033"/>
                </a:solidFill>
              </a:rPr>
              <a:t>:  ___________________________________________</a:t>
            </a:r>
          </a:p>
          <a:p>
            <a:pPr>
              <a:lnSpc>
                <a:spcPct val="150000"/>
              </a:lnSpc>
            </a:pPr>
            <a:r>
              <a:rPr lang="en-IE" dirty="0" smtClean="0">
                <a:solidFill>
                  <a:srgbClr val="990033"/>
                </a:solidFill>
              </a:rPr>
              <a:t>____________________________________________________________________</a:t>
            </a:r>
            <a:endParaRPr lang="en-IE" dirty="0">
              <a:solidFill>
                <a:srgbClr val="990033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67544" y="2708920"/>
            <a:ext cx="8208912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en-IE" sz="2000" dirty="0">
                <a:solidFill>
                  <a:srgbClr val="990033"/>
                </a:solidFill>
              </a:rPr>
              <a:t>Is more than one set of rules possible</a:t>
            </a:r>
            <a:r>
              <a:rPr lang="en-IE" sz="2000" dirty="0" smtClean="0">
                <a:solidFill>
                  <a:srgbClr val="990033"/>
                </a:solidFill>
              </a:rPr>
              <a:t>?</a:t>
            </a:r>
          </a:p>
          <a:p>
            <a:pPr marL="342900" indent="-342900">
              <a:buFont typeface="Arial" pitchFamily="34" charset="0"/>
              <a:buChar char="•"/>
            </a:pPr>
            <a:endParaRPr lang="en-IE" sz="2000" dirty="0" smtClean="0">
              <a:solidFill>
                <a:srgbClr val="990033"/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IE" sz="2000" dirty="0">
                <a:solidFill>
                  <a:srgbClr val="990033"/>
                </a:solidFill>
              </a:rPr>
              <a:t>The approach in </a:t>
            </a:r>
            <a:r>
              <a:rPr lang="en-IE" sz="2000" b="1" dirty="0">
                <a:solidFill>
                  <a:srgbClr val="990033"/>
                </a:solidFill>
              </a:rPr>
              <a:t>Student Activity 1B</a:t>
            </a:r>
            <a:r>
              <a:rPr lang="en-IE" sz="2000" dirty="0">
                <a:solidFill>
                  <a:srgbClr val="990033"/>
                </a:solidFill>
              </a:rPr>
              <a:t>, is known as the ‘experimental’ or ‘empirical’ approach to calculating probabilities. In this case the </a:t>
            </a:r>
            <a:r>
              <a:rPr lang="en-IE" sz="2000" i="1" dirty="0">
                <a:solidFill>
                  <a:srgbClr val="990033"/>
                </a:solidFill>
              </a:rPr>
              <a:t>probability </a:t>
            </a:r>
            <a:r>
              <a:rPr lang="en-IE" sz="2000" dirty="0">
                <a:solidFill>
                  <a:srgbClr val="990033"/>
                </a:solidFill>
              </a:rPr>
              <a:t>of an  event is the value that the relative frequency tends to in an infinite number of trials.</a:t>
            </a:r>
          </a:p>
          <a:p>
            <a:pPr marL="285750" indent="-285750">
              <a:buFont typeface="Arial" pitchFamily="34" charset="0"/>
              <a:buChar char="•"/>
            </a:pPr>
            <a:endParaRPr lang="en-IE" sz="2000" dirty="0">
              <a:solidFill>
                <a:srgbClr val="990033"/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IE" sz="2000" dirty="0">
                <a:solidFill>
                  <a:srgbClr val="990033"/>
                </a:solidFill>
              </a:rPr>
              <a:t>In the theoretical approach, when throwing a die, there are six possible outcomes which are all </a:t>
            </a:r>
            <a:r>
              <a:rPr lang="en-IE" sz="2000" i="1" dirty="0">
                <a:solidFill>
                  <a:srgbClr val="990033"/>
                </a:solidFill>
              </a:rPr>
              <a:t>equally likely </a:t>
            </a:r>
            <a:r>
              <a:rPr lang="en-IE" sz="2000" dirty="0">
                <a:solidFill>
                  <a:srgbClr val="990033"/>
                </a:solidFill>
              </a:rPr>
              <a:t>to appear due to the symmetry of the die, and given that it is a fair die (not loaded) so we have no reason to assume that any number will appear more often than another. A2 is one of the 6 possible outcomes, so the likelihood of it turning up is 1 out of 6.</a:t>
            </a:r>
          </a:p>
          <a:p>
            <a:pPr marL="342900" indent="-342900">
              <a:buFont typeface="Arial" pitchFamily="34" charset="0"/>
              <a:buChar char="•"/>
            </a:pPr>
            <a:endParaRPr lang="en-IE" sz="2000" dirty="0">
              <a:solidFill>
                <a:srgbClr val="990033"/>
              </a:solidFill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8820472" y="620688"/>
            <a:ext cx="8352928" cy="5616624"/>
            <a:chOff x="8820472" y="620688"/>
            <a:chExt cx="8352928" cy="5616624"/>
          </a:xfrm>
        </p:grpSpPr>
        <p:sp>
          <p:nvSpPr>
            <p:cNvPr id="6" name="Rounded Rectangle 5"/>
            <p:cNvSpPr/>
            <p:nvPr/>
          </p:nvSpPr>
          <p:spPr>
            <a:xfrm rot="16200000">
              <a:off x="8190472" y="1250688"/>
              <a:ext cx="1620000" cy="360000"/>
            </a:xfrm>
            <a:prstGeom prst="roundRect">
              <a:avLst/>
            </a:prstGeom>
            <a:solidFill>
              <a:srgbClr val="FFC000"/>
            </a:solidFill>
            <a:ln w="190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r>
                <a:rPr lang="en-IE" sz="1400" dirty="0" smtClean="0">
                  <a:solidFill>
                    <a:srgbClr val="C00000"/>
                  </a:solidFill>
                </a:rPr>
                <a:t>Lesson interaction</a:t>
              </a:r>
              <a:endParaRPr lang="en-IE" sz="1400" dirty="0">
                <a:solidFill>
                  <a:srgbClr val="C00000"/>
                </a:solidFill>
              </a:endParaRPr>
            </a:p>
          </p:txBody>
        </p:sp>
        <p:pic>
          <p:nvPicPr>
            <p:cNvPr id="5123" name="Picture 3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180512" y="692696"/>
              <a:ext cx="7992888" cy="55446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1019109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18 7.40741E-7 L -0.93038 7.40741E-7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651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93038 7.40741E-7 L -0.00018 0.00347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6510" y="16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  <p:bldLst>
      <p:bldP spid="10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11560" y="404664"/>
            <a:ext cx="7920880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en-IE" sz="2000" dirty="0">
                <a:solidFill>
                  <a:srgbClr val="990033"/>
                </a:solidFill>
              </a:rPr>
              <a:t>What is the </a:t>
            </a:r>
            <a:r>
              <a:rPr lang="en-IE" sz="2000" dirty="0" smtClean="0">
                <a:solidFill>
                  <a:srgbClr val="990033"/>
                </a:solidFill>
              </a:rPr>
              <a:t>relationship between </a:t>
            </a:r>
            <a:r>
              <a:rPr lang="en-IE" sz="2000" dirty="0">
                <a:solidFill>
                  <a:srgbClr val="990033"/>
                </a:solidFill>
              </a:rPr>
              <a:t>the </a:t>
            </a:r>
            <a:r>
              <a:rPr lang="en-IE" sz="2000" dirty="0" smtClean="0">
                <a:solidFill>
                  <a:srgbClr val="990033"/>
                </a:solidFill>
              </a:rPr>
              <a:t>experimental approach </a:t>
            </a:r>
            <a:r>
              <a:rPr lang="en-IE" sz="2000" dirty="0">
                <a:solidFill>
                  <a:srgbClr val="990033"/>
                </a:solidFill>
              </a:rPr>
              <a:t>to </a:t>
            </a:r>
            <a:r>
              <a:rPr lang="en-IE" sz="2000" dirty="0" smtClean="0">
                <a:solidFill>
                  <a:srgbClr val="990033"/>
                </a:solidFill>
              </a:rPr>
              <a:t>calculating probability </a:t>
            </a:r>
            <a:r>
              <a:rPr lang="en-IE" sz="2000" dirty="0">
                <a:solidFill>
                  <a:srgbClr val="990033"/>
                </a:solidFill>
              </a:rPr>
              <a:t>and </a:t>
            </a:r>
            <a:r>
              <a:rPr lang="en-IE" sz="2000" dirty="0" smtClean="0">
                <a:solidFill>
                  <a:srgbClr val="990033"/>
                </a:solidFill>
              </a:rPr>
              <a:t>the theoretical approach</a:t>
            </a:r>
          </a:p>
          <a:p>
            <a:pPr marL="342900" indent="-342900">
              <a:buFont typeface="Arial" pitchFamily="34" charset="0"/>
              <a:buChar char="•"/>
            </a:pPr>
            <a:endParaRPr lang="en-IE" sz="2000" dirty="0">
              <a:solidFill>
                <a:srgbClr val="990033"/>
              </a:solidFill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n-IE" sz="2000" dirty="0" smtClean="0">
                <a:solidFill>
                  <a:srgbClr val="990033"/>
                </a:solidFill>
              </a:rPr>
              <a:t>How </a:t>
            </a:r>
            <a:r>
              <a:rPr lang="en-IE" sz="2000" dirty="0">
                <a:solidFill>
                  <a:srgbClr val="990033"/>
                </a:solidFill>
              </a:rPr>
              <a:t>do we calculate </a:t>
            </a:r>
            <a:r>
              <a:rPr lang="en-IE" sz="2000" dirty="0" smtClean="0">
                <a:solidFill>
                  <a:srgbClr val="990033"/>
                </a:solidFill>
              </a:rPr>
              <a:t>the theoretical probability of </a:t>
            </a:r>
            <a:r>
              <a:rPr lang="en-IE" sz="2000" dirty="0">
                <a:solidFill>
                  <a:srgbClr val="990033"/>
                </a:solidFill>
              </a:rPr>
              <a:t>each outcome in </a:t>
            </a:r>
            <a:r>
              <a:rPr lang="en-IE" sz="2000" dirty="0" smtClean="0">
                <a:solidFill>
                  <a:srgbClr val="990033"/>
                </a:solidFill>
              </a:rPr>
              <a:t>this sample space</a:t>
            </a:r>
          </a:p>
          <a:p>
            <a:pPr marL="342900" indent="-342900">
              <a:buFont typeface="Arial" pitchFamily="34" charset="0"/>
              <a:buChar char="•"/>
            </a:pPr>
            <a:endParaRPr lang="en-IE" sz="2000" dirty="0">
              <a:solidFill>
                <a:srgbClr val="990033"/>
              </a:solidFill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n-IE" sz="2000" dirty="0">
                <a:solidFill>
                  <a:srgbClr val="990033"/>
                </a:solidFill>
              </a:rPr>
              <a:t>What assumption are </a:t>
            </a:r>
            <a:r>
              <a:rPr lang="en-IE" sz="2000" dirty="0" smtClean="0">
                <a:solidFill>
                  <a:srgbClr val="990033"/>
                </a:solidFill>
              </a:rPr>
              <a:t>we making</a:t>
            </a:r>
          </a:p>
          <a:p>
            <a:pPr marL="342900" indent="-342900">
              <a:buFont typeface="Arial" pitchFamily="34" charset="0"/>
              <a:buChar char="•"/>
            </a:pPr>
            <a:endParaRPr lang="en-IE" sz="2000" dirty="0">
              <a:solidFill>
                <a:srgbClr val="990033"/>
              </a:solidFill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n-IE" sz="2000" dirty="0">
                <a:solidFill>
                  <a:srgbClr val="990033"/>
                </a:solidFill>
              </a:rPr>
              <a:t>Are all 36 outcomes </a:t>
            </a:r>
            <a:r>
              <a:rPr lang="en-IE" sz="2000" dirty="0" smtClean="0">
                <a:solidFill>
                  <a:srgbClr val="990033"/>
                </a:solidFill>
              </a:rPr>
              <a:t>equally likely </a:t>
            </a:r>
            <a:r>
              <a:rPr lang="en-IE" sz="2000" dirty="0">
                <a:solidFill>
                  <a:srgbClr val="990033"/>
                </a:solidFill>
              </a:rPr>
              <a:t>here</a:t>
            </a:r>
            <a:r>
              <a:rPr lang="en-IE" sz="2000" dirty="0" smtClean="0">
                <a:solidFill>
                  <a:srgbClr val="990033"/>
                </a:solidFill>
              </a:rPr>
              <a:t>?</a:t>
            </a:r>
          </a:p>
          <a:p>
            <a:pPr marL="342900" indent="-342900">
              <a:buFont typeface="Arial" pitchFamily="34" charset="0"/>
              <a:buChar char="•"/>
            </a:pPr>
            <a:endParaRPr lang="en-IE" sz="2000" dirty="0">
              <a:solidFill>
                <a:srgbClr val="990033"/>
              </a:solidFill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n-IE" sz="2000" dirty="0">
                <a:solidFill>
                  <a:srgbClr val="990033"/>
                </a:solidFill>
              </a:rPr>
              <a:t>Construct a </a:t>
            </a:r>
            <a:r>
              <a:rPr lang="en-IE" sz="2000" dirty="0" smtClean="0">
                <a:solidFill>
                  <a:srgbClr val="990033"/>
                </a:solidFill>
              </a:rPr>
              <a:t>probability table </a:t>
            </a:r>
            <a:r>
              <a:rPr lang="en-IE" sz="2000" dirty="0">
                <a:solidFill>
                  <a:srgbClr val="990033"/>
                </a:solidFill>
              </a:rPr>
              <a:t>(Student Activity </a:t>
            </a:r>
            <a:r>
              <a:rPr lang="en-IE" sz="2000" dirty="0" smtClean="0">
                <a:solidFill>
                  <a:srgbClr val="990033"/>
                </a:solidFill>
              </a:rPr>
              <a:t>3) for </a:t>
            </a:r>
            <a:r>
              <a:rPr lang="en-IE" sz="2000" dirty="0">
                <a:solidFill>
                  <a:srgbClr val="990033"/>
                </a:solidFill>
              </a:rPr>
              <a:t>the sum of 2 dice </a:t>
            </a:r>
            <a:r>
              <a:rPr lang="en-IE" sz="2000" dirty="0" smtClean="0">
                <a:solidFill>
                  <a:srgbClr val="990033"/>
                </a:solidFill>
              </a:rPr>
              <a:t>using Student </a:t>
            </a:r>
            <a:r>
              <a:rPr lang="en-IE" sz="2000" dirty="0">
                <a:solidFill>
                  <a:srgbClr val="990033"/>
                </a:solidFill>
              </a:rPr>
              <a:t>Activity </a:t>
            </a:r>
            <a:r>
              <a:rPr lang="en-IE" sz="2000" dirty="0" smtClean="0">
                <a:solidFill>
                  <a:srgbClr val="990033"/>
                </a:solidFill>
              </a:rPr>
              <a:t>2A</a:t>
            </a:r>
          </a:p>
          <a:p>
            <a:pPr marL="342900" indent="-342900">
              <a:buFont typeface="Arial" pitchFamily="34" charset="0"/>
              <a:buChar char="•"/>
            </a:pPr>
            <a:endParaRPr lang="en-IE" sz="2000" dirty="0">
              <a:solidFill>
                <a:srgbClr val="990033"/>
              </a:solidFill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n-IE" sz="2000" dirty="0">
                <a:solidFill>
                  <a:srgbClr val="990033"/>
                </a:solidFill>
              </a:rPr>
              <a:t>Assuming that both of </a:t>
            </a:r>
            <a:r>
              <a:rPr lang="en-IE" sz="2000" dirty="0" smtClean="0">
                <a:solidFill>
                  <a:srgbClr val="990033"/>
                </a:solidFill>
              </a:rPr>
              <a:t>the dice </a:t>
            </a:r>
            <a:r>
              <a:rPr lang="en-IE" sz="2000" dirty="0">
                <a:solidFill>
                  <a:srgbClr val="990033"/>
                </a:solidFill>
              </a:rPr>
              <a:t>are fair, and all </a:t>
            </a:r>
            <a:r>
              <a:rPr lang="en-IE" sz="2000" dirty="0" smtClean="0">
                <a:solidFill>
                  <a:srgbClr val="990033"/>
                </a:solidFill>
              </a:rPr>
              <a:t>36 outcomes </a:t>
            </a:r>
            <a:r>
              <a:rPr lang="en-IE" sz="2000" dirty="0">
                <a:solidFill>
                  <a:srgbClr val="990033"/>
                </a:solidFill>
              </a:rPr>
              <a:t>are equally </a:t>
            </a:r>
            <a:r>
              <a:rPr lang="en-IE" sz="2000" dirty="0" smtClean="0">
                <a:solidFill>
                  <a:srgbClr val="990033"/>
                </a:solidFill>
              </a:rPr>
              <a:t>likely, what </a:t>
            </a:r>
            <a:r>
              <a:rPr lang="en-IE" sz="2000" dirty="0">
                <a:solidFill>
                  <a:srgbClr val="990033"/>
                </a:solidFill>
              </a:rPr>
              <a:t>is the probability </a:t>
            </a:r>
            <a:r>
              <a:rPr lang="en-IE" sz="2000" dirty="0" smtClean="0">
                <a:solidFill>
                  <a:srgbClr val="990033"/>
                </a:solidFill>
              </a:rPr>
              <a:t>of the </a:t>
            </a:r>
            <a:r>
              <a:rPr lang="en-IE" sz="2000" dirty="0">
                <a:solidFill>
                  <a:srgbClr val="990033"/>
                </a:solidFill>
              </a:rPr>
              <a:t>sum being 5</a:t>
            </a:r>
            <a:r>
              <a:rPr lang="en-IE" sz="2000" dirty="0" smtClean="0">
                <a:solidFill>
                  <a:srgbClr val="990033"/>
                </a:solidFill>
              </a:rPr>
              <a:t>?</a:t>
            </a:r>
          </a:p>
          <a:p>
            <a:pPr marL="342900" indent="-342900">
              <a:buFont typeface="Arial" pitchFamily="34" charset="0"/>
              <a:buChar char="•"/>
            </a:pPr>
            <a:endParaRPr lang="en-IE" sz="2000" dirty="0">
              <a:solidFill>
                <a:srgbClr val="990033"/>
              </a:solidFill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n-IE" sz="2000" dirty="0">
                <a:solidFill>
                  <a:srgbClr val="990033"/>
                </a:solidFill>
              </a:rPr>
              <a:t>What is the sum of </a:t>
            </a:r>
            <a:r>
              <a:rPr lang="en-IE" sz="2000" dirty="0" smtClean="0">
                <a:solidFill>
                  <a:srgbClr val="990033"/>
                </a:solidFill>
              </a:rPr>
              <a:t>the probabilities </a:t>
            </a:r>
            <a:r>
              <a:rPr lang="en-IE" sz="2000" dirty="0">
                <a:solidFill>
                  <a:srgbClr val="990033"/>
                </a:solidFill>
              </a:rPr>
              <a:t>for the </a:t>
            </a:r>
            <a:r>
              <a:rPr lang="en-IE" sz="2000" dirty="0" smtClean="0">
                <a:solidFill>
                  <a:srgbClr val="990033"/>
                </a:solidFill>
              </a:rPr>
              <a:t>sample space?</a:t>
            </a:r>
            <a:endParaRPr lang="en-IE" sz="2000" dirty="0">
              <a:solidFill>
                <a:srgbClr val="990033"/>
              </a:solidFill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8788388" y="620688"/>
            <a:ext cx="8313004" cy="5472608"/>
            <a:chOff x="8788388" y="620688"/>
            <a:chExt cx="8313004" cy="5472608"/>
          </a:xfrm>
        </p:grpSpPr>
        <p:pic>
          <p:nvPicPr>
            <p:cNvPr id="6147" name="Picture 3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180512" y="620688"/>
              <a:ext cx="7920880" cy="547260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5" name="Rounded Rectangle 4"/>
            <p:cNvSpPr/>
            <p:nvPr/>
          </p:nvSpPr>
          <p:spPr>
            <a:xfrm rot="16200000">
              <a:off x="8158388" y="1250688"/>
              <a:ext cx="1620000" cy="360000"/>
            </a:xfrm>
            <a:prstGeom prst="roundRect">
              <a:avLst/>
            </a:prstGeom>
            <a:solidFill>
              <a:srgbClr val="FFC000"/>
            </a:solidFill>
            <a:ln w="190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r>
                <a:rPr lang="en-IE" sz="1400" dirty="0" smtClean="0">
                  <a:solidFill>
                    <a:srgbClr val="C00000"/>
                  </a:solidFill>
                </a:rPr>
                <a:t>Lesson interaction</a:t>
              </a:r>
              <a:endParaRPr lang="en-IE" sz="1400" dirty="0">
                <a:solidFill>
                  <a:srgbClr val="C00000"/>
                </a:solidFill>
              </a:endParaRPr>
            </a:p>
          </p:txBody>
        </p:sp>
      </p:grpSp>
      <p:grpSp>
        <p:nvGrpSpPr>
          <p:cNvPr id="6" name="Group 5"/>
          <p:cNvGrpSpPr/>
          <p:nvPr/>
        </p:nvGrpSpPr>
        <p:grpSpPr>
          <a:xfrm>
            <a:off x="8789408" y="624118"/>
            <a:ext cx="8528008" cy="5469178"/>
            <a:chOff x="8789408" y="624118"/>
            <a:chExt cx="8528008" cy="5469178"/>
          </a:xfrm>
        </p:grpSpPr>
        <p:sp>
          <p:nvSpPr>
            <p:cNvPr id="8" name="Rounded Rectangle 7"/>
            <p:cNvSpPr/>
            <p:nvPr/>
          </p:nvSpPr>
          <p:spPr>
            <a:xfrm rot="16200000">
              <a:off x="8159408" y="2879577"/>
              <a:ext cx="1620000" cy="360000"/>
            </a:xfrm>
            <a:prstGeom prst="roundRect">
              <a:avLst/>
            </a:prstGeom>
            <a:solidFill>
              <a:srgbClr val="FFC000"/>
            </a:solidFill>
            <a:ln w="190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r>
                <a:rPr lang="en-IE" sz="1400" dirty="0" smtClean="0">
                  <a:solidFill>
                    <a:srgbClr val="C00000"/>
                  </a:solidFill>
                </a:rPr>
                <a:t>Lesson interaction</a:t>
              </a:r>
              <a:endParaRPr lang="en-IE" sz="1400" dirty="0">
                <a:solidFill>
                  <a:srgbClr val="C00000"/>
                </a:solidFill>
              </a:endParaRPr>
            </a:p>
          </p:txBody>
        </p:sp>
        <p:pic>
          <p:nvPicPr>
            <p:cNvPr id="6148" name="Picture 4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180512" y="624118"/>
              <a:ext cx="8136904" cy="546917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3571644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3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4" fill="hold">
                      <p:stCondLst>
                        <p:cond delay="0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18 7.40741E-7 L -0.93038 7.40741E-7 " pathEditMode="relative" rAng="0" ptsTypes="AA">
                                      <p:cBhvr>
                                        <p:cTn id="3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651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93038 7.40741E-7 L -0.00018 0.00347 " pathEditMode="relative" rAng="0" ptsTypes="AA">
                                      <p:cBhvr>
                                        <p:cTn id="41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6510" y="16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18 7.40741E-7 L -0.93038 7.40741E-7 " pathEditMode="relative" rAng="0" ptsTypes="AA">
                                      <p:cBhvr>
                                        <p:cTn id="4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651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93038 7.40741E-7 L -0.00018 0.00347 " pathEditMode="relative" rAng="0" ptsTypes="AA">
                                      <p:cBhvr>
                                        <p:cTn id="5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6510" y="16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1079" y="764704"/>
            <a:ext cx="6461842" cy="57606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Rectangle 2"/>
          <p:cNvSpPr/>
          <p:nvPr/>
        </p:nvSpPr>
        <p:spPr>
          <a:xfrm>
            <a:off x="2964317" y="251937"/>
            <a:ext cx="321536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3200" b="1" dirty="0" smtClean="0">
                <a:solidFill>
                  <a:srgbClr val="990033"/>
                </a:solidFill>
              </a:rPr>
              <a:t>Student Activity 3</a:t>
            </a:r>
            <a:endParaRPr lang="en-IE" sz="3200" dirty="0">
              <a:solidFill>
                <a:srgbClr val="9900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6130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21550" y="315806"/>
            <a:ext cx="8154906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en-IE" sz="2000" dirty="0">
                <a:solidFill>
                  <a:srgbClr val="990033"/>
                </a:solidFill>
              </a:rPr>
              <a:t>If the probability of </a:t>
            </a:r>
            <a:r>
              <a:rPr lang="en-IE" sz="2000" dirty="0" smtClean="0">
                <a:solidFill>
                  <a:srgbClr val="990033"/>
                </a:solidFill>
              </a:rPr>
              <a:t>getting a </a:t>
            </a:r>
            <a:r>
              <a:rPr lang="en-IE" sz="2000" dirty="0">
                <a:solidFill>
                  <a:srgbClr val="990033"/>
                </a:solidFill>
              </a:rPr>
              <a:t>3 is 2/36, what is </a:t>
            </a:r>
            <a:r>
              <a:rPr lang="en-IE" sz="2000" dirty="0" smtClean="0">
                <a:solidFill>
                  <a:srgbClr val="990033"/>
                </a:solidFill>
              </a:rPr>
              <a:t>the probability </a:t>
            </a:r>
            <a:r>
              <a:rPr lang="en-IE" sz="2000" dirty="0">
                <a:solidFill>
                  <a:srgbClr val="990033"/>
                </a:solidFill>
              </a:rPr>
              <a:t>of not </a:t>
            </a:r>
            <a:r>
              <a:rPr lang="en-IE" sz="2000" dirty="0" smtClean="0">
                <a:solidFill>
                  <a:srgbClr val="990033"/>
                </a:solidFill>
              </a:rPr>
              <a:t>getting a 3 </a:t>
            </a:r>
            <a:r>
              <a:rPr lang="en-IE" sz="2000" dirty="0">
                <a:solidFill>
                  <a:srgbClr val="990033"/>
                </a:solidFill>
              </a:rPr>
              <a:t>without adding up all </a:t>
            </a:r>
            <a:r>
              <a:rPr lang="en-IE" sz="2000" dirty="0" smtClean="0">
                <a:solidFill>
                  <a:srgbClr val="990033"/>
                </a:solidFill>
              </a:rPr>
              <a:t>the other </a:t>
            </a:r>
            <a:r>
              <a:rPr lang="en-IE" sz="2000" dirty="0">
                <a:solidFill>
                  <a:srgbClr val="990033"/>
                </a:solidFill>
              </a:rPr>
              <a:t>probabilities? </a:t>
            </a:r>
            <a:r>
              <a:rPr lang="en-IE" sz="2000" dirty="0" smtClean="0">
                <a:solidFill>
                  <a:srgbClr val="990033"/>
                </a:solidFill>
              </a:rPr>
              <a:t>Write down </a:t>
            </a:r>
            <a:r>
              <a:rPr lang="en-IE" sz="2000" dirty="0">
                <a:solidFill>
                  <a:srgbClr val="990033"/>
                </a:solidFill>
              </a:rPr>
              <a:t>the </a:t>
            </a:r>
            <a:r>
              <a:rPr lang="en-IE" sz="2000" dirty="0" smtClean="0">
                <a:solidFill>
                  <a:srgbClr val="990033"/>
                </a:solidFill>
              </a:rPr>
              <a:t>answer</a:t>
            </a:r>
          </a:p>
          <a:p>
            <a:pPr marL="342900" indent="-342900">
              <a:buFont typeface="Arial" pitchFamily="34" charset="0"/>
              <a:buChar char="•"/>
            </a:pPr>
            <a:endParaRPr lang="en-IE" sz="2000" dirty="0">
              <a:solidFill>
                <a:srgbClr val="990033"/>
              </a:solidFill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n-IE" sz="2000" dirty="0">
                <a:solidFill>
                  <a:srgbClr val="990033"/>
                </a:solidFill>
              </a:rPr>
              <a:t>Going back to the </a:t>
            </a:r>
            <a:r>
              <a:rPr lang="en-IE" sz="2000" dirty="0" smtClean="0">
                <a:solidFill>
                  <a:srgbClr val="990033"/>
                </a:solidFill>
              </a:rPr>
              <a:t>original rules </a:t>
            </a:r>
            <a:r>
              <a:rPr lang="en-IE" sz="2000" dirty="0">
                <a:solidFill>
                  <a:srgbClr val="990033"/>
                </a:solidFill>
              </a:rPr>
              <a:t>for the game, </a:t>
            </a:r>
            <a:r>
              <a:rPr lang="en-IE" sz="2000" dirty="0" smtClean="0">
                <a:solidFill>
                  <a:srgbClr val="990033"/>
                </a:solidFill>
              </a:rPr>
              <a:t>what is </a:t>
            </a:r>
            <a:r>
              <a:rPr lang="en-IE" sz="2000" dirty="0">
                <a:solidFill>
                  <a:srgbClr val="990033"/>
                </a:solidFill>
              </a:rPr>
              <a:t>the probability that </a:t>
            </a:r>
            <a:r>
              <a:rPr lang="en-IE" sz="2000" dirty="0" smtClean="0">
                <a:solidFill>
                  <a:srgbClr val="990033"/>
                </a:solidFill>
              </a:rPr>
              <a:t>A wins</a:t>
            </a:r>
            <a:r>
              <a:rPr lang="en-IE" sz="2000" dirty="0">
                <a:solidFill>
                  <a:srgbClr val="990033"/>
                </a:solidFill>
              </a:rPr>
              <a:t>?</a:t>
            </a:r>
          </a:p>
          <a:p>
            <a:pPr marL="342900" indent="-342900">
              <a:buFont typeface="Arial" pitchFamily="34" charset="0"/>
              <a:buChar char="•"/>
            </a:pPr>
            <a:endParaRPr lang="en-IE" sz="2000" dirty="0">
              <a:solidFill>
                <a:srgbClr val="990033"/>
              </a:solidFill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n-IE" sz="2000" dirty="0" smtClean="0">
                <a:solidFill>
                  <a:srgbClr val="990033"/>
                </a:solidFill>
              </a:rPr>
              <a:t>Fill </a:t>
            </a:r>
            <a:r>
              <a:rPr lang="en-IE" sz="2000" dirty="0">
                <a:solidFill>
                  <a:srgbClr val="990033"/>
                </a:solidFill>
              </a:rPr>
              <a:t>in answer on </a:t>
            </a:r>
            <a:r>
              <a:rPr lang="en-IE" sz="2000" dirty="0" smtClean="0">
                <a:solidFill>
                  <a:srgbClr val="990033"/>
                </a:solidFill>
              </a:rPr>
              <a:t>Student Activity </a:t>
            </a:r>
            <a:r>
              <a:rPr lang="en-IE" sz="2000" dirty="0">
                <a:solidFill>
                  <a:srgbClr val="990033"/>
                </a:solidFill>
              </a:rPr>
              <a:t>3</a:t>
            </a:r>
            <a:r>
              <a:rPr lang="en-IE" sz="2000" dirty="0" smtClean="0">
                <a:solidFill>
                  <a:srgbClr val="990033"/>
                </a:solidFill>
              </a:rPr>
              <a:t>.</a:t>
            </a:r>
          </a:p>
          <a:p>
            <a:pPr marL="342900" indent="-342900">
              <a:buFont typeface="Arial" pitchFamily="34" charset="0"/>
              <a:buChar char="•"/>
            </a:pPr>
            <a:endParaRPr lang="en-IE" sz="2000" dirty="0">
              <a:solidFill>
                <a:srgbClr val="990033"/>
              </a:solidFill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n-IE" sz="2000" dirty="0">
                <a:solidFill>
                  <a:srgbClr val="990033"/>
                </a:solidFill>
              </a:rPr>
              <a:t>Use the probability </a:t>
            </a:r>
            <a:r>
              <a:rPr lang="en-IE" sz="2000" dirty="0" smtClean="0">
                <a:solidFill>
                  <a:srgbClr val="990033"/>
                </a:solidFill>
              </a:rPr>
              <a:t>that A </a:t>
            </a:r>
            <a:r>
              <a:rPr lang="en-IE" sz="2000" dirty="0">
                <a:solidFill>
                  <a:srgbClr val="990033"/>
                </a:solidFill>
              </a:rPr>
              <a:t>wins to calculate </a:t>
            </a:r>
            <a:r>
              <a:rPr lang="en-IE" sz="2000" dirty="0" smtClean="0">
                <a:solidFill>
                  <a:srgbClr val="990033"/>
                </a:solidFill>
              </a:rPr>
              <a:t>the probability </a:t>
            </a:r>
            <a:r>
              <a:rPr lang="en-IE" sz="2000" dirty="0">
                <a:solidFill>
                  <a:srgbClr val="990033"/>
                </a:solidFill>
              </a:rPr>
              <a:t>that B </a:t>
            </a:r>
            <a:r>
              <a:rPr lang="en-IE" sz="2000" dirty="0" smtClean="0">
                <a:solidFill>
                  <a:srgbClr val="990033"/>
                </a:solidFill>
              </a:rPr>
              <a:t>wins, without </a:t>
            </a:r>
            <a:r>
              <a:rPr lang="en-IE" sz="2000" dirty="0">
                <a:solidFill>
                  <a:srgbClr val="990033"/>
                </a:solidFill>
              </a:rPr>
              <a:t>adding</a:t>
            </a:r>
            <a:r>
              <a:rPr lang="en-IE" sz="2000" dirty="0" smtClean="0">
                <a:solidFill>
                  <a:srgbClr val="990033"/>
                </a:solidFill>
              </a:rPr>
              <a:t>. </a:t>
            </a:r>
          </a:p>
          <a:p>
            <a:pPr marL="342900" indent="-342900">
              <a:buFont typeface="Arial" pitchFamily="34" charset="0"/>
              <a:buChar char="•"/>
            </a:pPr>
            <a:endParaRPr lang="en-IE" sz="2000" dirty="0">
              <a:solidFill>
                <a:srgbClr val="990033"/>
              </a:solidFill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n-IE" sz="2000" dirty="0" smtClean="0">
                <a:solidFill>
                  <a:srgbClr val="990033"/>
                </a:solidFill>
              </a:rPr>
              <a:t>Fill </a:t>
            </a:r>
            <a:r>
              <a:rPr lang="en-IE" sz="2000" dirty="0">
                <a:solidFill>
                  <a:srgbClr val="990033"/>
                </a:solidFill>
              </a:rPr>
              <a:t>in answer on </a:t>
            </a:r>
            <a:r>
              <a:rPr lang="en-IE" sz="2000" dirty="0" smtClean="0">
                <a:solidFill>
                  <a:srgbClr val="990033"/>
                </a:solidFill>
              </a:rPr>
              <a:t>Student Activity </a:t>
            </a:r>
            <a:r>
              <a:rPr lang="en-IE" sz="2000" dirty="0">
                <a:solidFill>
                  <a:srgbClr val="990033"/>
                </a:solidFill>
              </a:rPr>
              <a:t>3</a:t>
            </a:r>
            <a:r>
              <a:rPr lang="en-IE" sz="2000" dirty="0" smtClean="0">
                <a:solidFill>
                  <a:srgbClr val="990033"/>
                </a:solidFill>
              </a:rPr>
              <a:t>.</a:t>
            </a:r>
          </a:p>
          <a:p>
            <a:endParaRPr lang="en-IE" sz="2000" dirty="0" smtClean="0">
              <a:solidFill>
                <a:srgbClr val="990033"/>
              </a:solidFill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n-IE" sz="2000" dirty="0">
                <a:solidFill>
                  <a:srgbClr val="990033"/>
                </a:solidFill>
              </a:rPr>
              <a:t>Compare this </a:t>
            </a:r>
            <a:r>
              <a:rPr lang="en-IE" sz="2000" dirty="0" smtClean="0">
                <a:solidFill>
                  <a:srgbClr val="990033"/>
                </a:solidFill>
              </a:rPr>
              <a:t>with experimental </a:t>
            </a:r>
            <a:r>
              <a:rPr lang="en-IE" sz="2000" dirty="0">
                <a:solidFill>
                  <a:srgbClr val="990033"/>
                </a:solidFill>
              </a:rPr>
              <a:t>result </a:t>
            </a:r>
            <a:r>
              <a:rPr lang="en-IE" sz="2000" dirty="0" smtClean="0">
                <a:solidFill>
                  <a:srgbClr val="990033"/>
                </a:solidFill>
              </a:rPr>
              <a:t>for relative </a:t>
            </a:r>
            <a:r>
              <a:rPr lang="en-IE" sz="2000" dirty="0">
                <a:solidFill>
                  <a:srgbClr val="990033"/>
                </a:solidFill>
              </a:rPr>
              <a:t>frequency</a:t>
            </a:r>
            <a:r>
              <a:rPr lang="en-IE" sz="2000" dirty="0" smtClean="0">
                <a:solidFill>
                  <a:srgbClr val="990033"/>
                </a:solidFill>
              </a:rPr>
              <a:t>.</a:t>
            </a:r>
          </a:p>
          <a:p>
            <a:endParaRPr lang="en-IE" sz="2000" dirty="0">
              <a:solidFill>
                <a:srgbClr val="990033"/>
              </a:solidFill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n-IE" sz="2000" dirty="0" smtClean="0">
                <a:solidFill>
                  <a:srgbClr val="990033"/>
                </a:solidFill>
              </a:rPr>
              <a:t>Fill </a:t>
            </a:r>
            <a:r>
              <a:rPr lang="en-IE" sz="2000" dirty="0">
                <a:solidFill>
                  <a:srgbClr val="990033"/>
                </a:solidFill>
              </a:rPr>
              <a:t>in answer on </a:t>
            </a:r>
            <a:r>
              <a:rPr lang="en-IE" sz="2000" dirty="0" smtClean="0">
                <a:solidFill>
                  <a:srgbClr val="990033"/>
                </a:solidFill>
              </a:rPr>
              <a:t>Student Activity </a:t>
            </a:r>
            <a:r>
              <a:rPr lang="en-IE" sz="2000" dirty="0">
                <a:solidFill>
                  <a:srgbClr val="990033"/>
                </a:solidFill>
              </a:rPr>
              <a:t>3</a:t>
            </a:r>
            <a:r>
              <a:rPr lang="en-IE" sz="2000" dirty="0" smtClean="0">
                <a:solidFill>
                  <a:srgbClr val="990033"/>
                </a:solidFill>
              </a:rPr>
              <a:t>.</a:t>
            </a:r>
          </a:p>
          <a:p>
            <a:pPr marL="342900" indent="-342900">
              <a:buFont typeface="Arial" pitchFamily="34" charset="0"/>
              <a:buChar char="•"/>
            </a:pPr>
            <a:endParaRPr lang="en-IE" sz="2000" dirty="0">
              <a:solidFill>
                <a:srgbClr val="990033"/>
              </a:solidFill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n-IE" sz="2000" dirty="0">
                <a:solidFill>
                  <a:srgbClr val="990033"/>
                </a:solidFill>
              </a:rPr>
              <a:t>If the probability of a </a:t>
            </a:r>
            <a:r>
              <a:rPr lang="en-IE" sz="2000" dirty="0" smtClean="0">
                <a:solidFill>
                  <a:srgbClr val="990033"/>
                </a:solidFill>
              </a:rPr>
              <a:t>sum of </a:t>
            </a:r>
            <a:r>
              <a:rPr lang="en-IE" sz="2000" dirty="0">
                <a:solidFill>
                  <a:srgbClr val="990033"/>
                </a:solidFill>
              </a:rPr>
              <a:t>7 occurring is </a:t>
            </a:r>
            <a:r>
              <a:rPr lang="en-IE" sz="2000" dirty="0" smtClean="0">
                <a:solidFill>
                  <a:srgbClr val="990033"/>
                </a:solidFill>
              </a:rPr>
              <a:t>6/36=1/6, how </a:t>
            </a:r>
            <a:r>
              <a:rPr lang="en-IE" sz="2000" dirty="0">
                <a:solidFill>
                  <a:srgbClr val="990033"/>
                </a:solidFill>
              </a:rPr>
              <a:t>many 7’s would </a:t>
            </a:r>
            <a:r>
              <a:rPr lang="en-IE" sz="2000" dirty="0" smtClean="0">
                <a:solidFill>
                  <a:srgbClr val="990033"/>
                </a:solidFill>
              </a:rPr>
              <a:t>you expect </a:t>
            </a:r>
            <a:r>
              <a:rPr lang="en-IE" sz="2000" dirty="0">
                <a:solidFill>
                  <a:srgbClr val="990033"/>
                </a:solidFill>
              </a:rPr>
              <a:t>to get if the dice </a:t>
            </a:r>
            <a:r>
              <a:rPr lang="en-IE" sz="2000" dirty="0" smtClean="0">
                <a:solidFill>
                  <a:srgbClr val="990033"/>
                </a:solidFill>
              </a:rPr>
              <a:t>are tossed </a:t>
            </a:r>
            <a:r>
              <a:rPr lang="en-IE" sz="2000" dirty="0">
                <a:solidFill>
                  <a:srgbClr val="990033"/>
                </a:solidFill>
              </a:rPr>
              <a:t>100 times?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8788388" y="604646"/>
            <a:ext cx="8352928" cy="5544616"/>
            <a:chOff x="8788388" y="604646"/>
            <a:chExt cx="8352928" cy="5544616"/>
          </a:xfrm>
        </p:grpSpPr>
        <p:pic>
          <p:nvPicPr>
            <p:cNvPr id="7170" name="Picture 2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130763" y="604646"/>
              <a:ext cx="8010553" cy="55446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4" name="Rounded Rectangle 3"/>
            <p:cNvSpPr/>
            <p:nvPr/>
          </p:nvSpPr>
          <p:spPr>
            <a:xfrm rot="16200000">
              <a:off x="8158388" y="1250688"/>
              <a:ext cx="1620000" cy="360000"/>
            </a:xfrm>
            <a:prstGeom prst="roundRect">
              <a:avLst/>
            </a:prstGeom>
            <a:solidFill>
              <a:srgbClr val="FFC000"/>
            </a:solidFill>
            <a:ln w="190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r>
                <a:rPr lang="en-IE" sz="1400" dirty="0" smtClean="0">
                  <a:solidFill>
                    <a:srgbClr val="C00000"/>
                  </a:solidFill>
                </a:rPr>
                <a:t>Lesson interaction</a:t>
              </a:r>
              <a:endParaRPr lang="en-IE" sz="1400" dirty="0">
                <a:solidFill>
                  <a:srgbClr val="C0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8457346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18 7.40741E-7 L -0.93038 7.40741E-7 " pathEditMode="relative" rAng="0" ptsTypes="AA">
                                      <p:cBhvr>
                                        <p:cTn id="42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651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93038 7.40741E-7 L -0.00018 0.00347 " pathEditMode="relative" rAng="0" ptsTypes="AA">
                                      <p:cBhvr>
                                        <p:cTn id="4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6510" y="16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11560" y="908720"/>
            <a:ext cx="7704856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E" sz="2000" b="1" dirty="0" smtClean="0">
                <a:solidFill>
                  <a:srgbClr val="990033"/>
                </a:solidFill>
              </a:rPr>
              <a:t>Reflection</a:t>
            </a:r>
          </a:p>
          <a:p>
            <a:endParaRPr lang="en-IE" sz="2000" dirty="0">
              <a:solidFill>
                <a:srgbClr val="990033"/>
              </a:solidFill>
            </a:endParaRPr>
          </a:p>
          <a:p>
            <a:r>
              <a:rPr lang="en-IE" sz="2000" dirty="0" smtClean="0">
                <a:solidFill>
                  <a:srgbClr val="990033"/>
                </a:solidFill>
              </a:rPr>
              <a:t> </a:t>
            </a:r>
            <a:r>
              <a:rPr lang="en-IE" sz="2000" dirty="0">
                <a:solidFill>
                  <a:srgbClr val="990033"/>
                </a:solidFill>
              </a:rPr>
              <a:t>Write down 3 things </a:t>
            </a:r>
            <a:r>
              <a:rPr lang="en-IE" sz="2000" dirty="0" smtClean="0">
                <a:solidFill>
                  <a:srgbClr val="990033"/>
                </a:solidFill>
              </a:rPr>
              <a:t>you learned </a:t>
            </a:r>
            <a:r>
              <a:rPr lang="en-IE" sz="2000" dirty="0">
                <a:solidFill>
                  <a:srgbClr val="990033"/>
                </a:solidFill>
              </a:rPr>
              <a:t>about </a:t>
            </a:r>
            <a:r>
              <a:rPr lang="en-IE" sz="2000" dirty="0" smtClean="0">
                <a:solidFill>
                  <a:srgbClr val="990033"/>
                </a:solidFill>
              </a:rPr>
              <a:t>probability today.</a:t>
            </a:r>
          </a:p>
          <a:p>
            <a:endParaRPr lang="en-IE" sz="2000" dirty="0">
              <a:solidFill>
                <a:srgbClr val="990033"/>
              </a:solidFill>
            </a:endParaRPr>
          </a:p>
          <a:p>
            <a:r>
              <a:rPr lang="en-IE" sz="2000" dirty="0" smtClean="0">
                <a:solidFill>
                  <a:srgbClr val="990033"/>
                </a:solidFill>
              </a:rPr>
              <a:t>Write </a:t>
            </a:r>
            <a:r>
              <a:rPr lang="en-IE" sz="2000" dirty="0">
                <a:solidFill>
                  <a:srgbClr val="990033"/>
                </a:solidFill>
              </a:rPr>
              <a:t>down anything </a:t>
            </a:r>
            <a:r>
              <a:rPr lang="en-IE" sz="2000" dirty="0" smtClean="0">
                <a:solidFill>
                  <a:srgbClr val="990033"/>
                </a:solidFill>
              </a:rPr>
              <a:t>you found </a:t>
            </a:r>
            <a:r>
              <a:rPr lang="en-IE" sz="2000" dirty="0">
                <a:solidFill>
                  <a:srgbClr val="990033"/>
                </a:solidFill>
              </a:rPr>
              <a:t>difficult</a:t>
            </a:r>
            <a:r>
              <a:rPr lang="en-IE" sz="2000" dirty="0" smtClean="0">
                <a:solidFill>
                  <a:srgbClr val="990033"/>
                </a:solidFill>
              </a:rPr>
              <a:t>.</a:t>
            </a:r>
          </a:p>
          <a:p>
            <a:endParaRPr lang="en-IE" sz="2000" dirty="0">
              <a:solidFill>
                <a:srgbClr val="990033"/>
              </a:solidFill>
            </a:endParaRPr>
          </a:p>
          <a:p>
            <a:r>
              <a:rPr lang="en-IE" sz="2000" dirty="0" smtClean="0">
                <a:solidFill>
                  <a:srgbClr val="990033"/>
                </a:solidFill>
              </a:rPr>
              <a:t>Write </a:t>
            </a:r>
            <a:r>
              <a:rPr lang="en-IE" sz="2000" dirty="0">
                <a:solidFill>
                  <a:srgbClr val="990033"/>
                </a:solidFill>
              </a:rPr>
              <a:t>down any </a:t>
            </a:r>
            <a:r>
              <a:rPr lang="en-IE" sz="2000" dirty="0" smtClean="0">
                <a:solidFill>
                  <a:srgbClr val="990033"/>
                </a:solidFill>
              </a:rPr>
              <a:t>questions you </a:t>
            </a:r>
            <a:r>
              <a:rPr lang="en-IE" sz="2000" dirty="0">
                <a:solidFill>
                  <a:srgbClr val="990033"/>
                </a:solidFill>
              </a:rPr>
              <a:t>may have.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8788388" y="604646"/>
            <a:ext cx="8352928" cy="5544616"/>
            <a:chOff x="8788388" y="604646"/>
            <a:chExt cx="8352928" cy="5544616"/>
          </a:xfrm>
        </p:grpSpPr>
        <p:pic>
          <p:nvPicPr>
            <p:cNvPr id="4" name="Picture 2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130763" y="604646"/>
              <a:ext cx="8010553" cy="55446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5" name="Rounded Rectangle 4"/>
            <p:cNvSpPr/>
            <p:nvPr/>
          </p:nvSpPr>
          <p:spPr>
            <a:xfrm rot="16200000">
              <a:off x="8158388" y="1250688"/>
              <a:ext cx="1620000" cy="360000"/>
            </a:xfrm>
            <a:prstGeom prst="roundRect">
              <a:avLst/>
            </a:prstGeom>
            <a:solidFill>
              <a:srgbClr val="FFC000"/>
            </a:solidFill>
            <a:ln w="190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r>
                <a:rPr lang="en-IE" sz="1400" dirty="0" smtClean="0">
                  <a:solidFill>
                    <a:srgbClr val="C00000"/>
                  </a:solidFill>
                </a:rPr>
                <a:t>Lesson interaction</a:t>
              </a:r>
              <a:endParaRPr lang="en-IE" sz="1400" dirty="0">
                <a:solidFill>
                  <a:srgbClr val="C0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007795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2333" y="1340768"/>
            <a:ext cx="7867667" cy="187743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IE" sz="3200" b="1" dirty="0" smtClean="0">
                <a:solidFill>
                  <a:srgbClr val="990033"/>
                </a:solidFill>
              </a:rPr>
              <a:t>Student Activity 1: 	Fair trials with two dice</a:t>
            </a:r>
          </a:p>
          <a:p>
            <a:pPr>
              <a:spcAft>
                <a:spcPts val="1200"/>
              </a:spcAft>
            </a:pPr>
            <a:r>
              <a:rPr lang="en-IE" sz="3200" b="1" dirty="0" smtClean="0">
                <a:solidFill>
                  <a:srgbClr val="990033"/>
                </a:solidFill>
              </a:rPr>
              <a:t>Student </a:t>
            </a:r>
            <a:r>
              <a:rPr lang="en-IE" sz="3200" b="1" dirty="0">
                <a:solidFill>
                  <a:srgbClr val="990033"/>
                </a:solidFill>
              </a:rPr>
              <a:t>Activity </a:t>
            </a:r>
            <a:r>
              <a:rPr lang="en-IE" sz="3200" b="1" dirty="0" smtClean="0">
                <a:solidFill>
                  <a:srgbClr val="990033"/>
                </a:solidFill>
              </a:rPr>
              <a:t>2: </a:t>
            </a:r>
            <a:r>
              <a:rPr lang="en-IE" sz="3200" b="1" dirty="0">
                <a:solidFill>
                  <a:srgbClr val="990033"/>
                </a:solidFill>
              </a:rPr>
              <a:t>	</a:t>
            </a:r>
            <a:r>
              <a:rPr lang="en-IE" sz="3200" b="1" dirty="0" smtClean="0">
                <a:solidFill>
                  <a:srgbClr val="990033"/>
                </a:solidFill>
              </a:rPr>
              <a:t>Two way table</a:t>
            </a:r>
          </a:p>
          <a:p>
            <a:pPr>
              <a:spcAft>
                <a:spcPts val="1200"/>
              </a:spcAft>
            </a:pPr>
            <a:r>
              <a:rPr lang="en-IE" sz="3200" b="1" dirty="0" smtClean="0">
                <a:solidFill>
                  <a:srgbClr val="990033"/>
                </a:solidFill>
              </a:rPr>
              <a:t>Student Activity 3: 	Probability</a:t>
            </a:r>
          </a:p>
        </p:txBody>
      </p:sp>
      <p:sp>
        <p:nvSpPr>
          <p:cNvPr id="11" name="Rectangle 10"/>
          <p:cNvSpPr/>
          <p:nvPr/>
        </p:nvSpPr>
        <p:spPr>
          <a:xfrm>
            <a:off x="3929210" y="205310"/>
            <a:ext cx="124906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3200" b="1" dirty="0" smtClean="0">
                <a:solidFill>
                  <a:srgbClr val="990033"/>
                </a:solidFill>
              </a:rPr>
              <a:t>INDEX</a:t>
            </a:r>
            <a:endParaRPr lang="en-IE" sz="3200" b="1" dirty="0">
              <a:solidFill>
                <a:srgbClr val="990033"/>
              </a:solidFill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7DD00B-5AFC-4245-B78E-B7E5068993C6}" type="datetime10">
              <a:rPr lang="en-IE" smtClean="0"/>
              <a:pPr/>
              <a:t>10:31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355396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04056" y="980728"/>
            <a:ext cx="8222664" cy="24776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spcAft>
                <a:spcPts val="600"/>
              </a:spcAft>
              <a:buFont typeface="Arial" pitchFamily="34" charset="0"/>
              <a:buChar char="•"/>
            </a:pPr>
            <a:r>
              <a:rPr lang="en-IE" sz="2000" dirty="0" smtClean="0">
                <a:solidFill>
                  <a:srgbClr val="990033"/>
                </a:solidFill>
              </a:rPr>
              <a:t>In </a:t>
            </a:r>
            <a:r>
              <a:rPr lang="en-IE" sz="2000" dirty="0">
                <a:solidFill>
                  <a:srgbClr val="990033"/>
                </a:solidFill>
              </a:rPr>
              <a:t>each group of two, </a:t>
            </a:r>
            <a:r>
              <a:rPr lang="en-IE" sz="2000" dirty="0" smtClean="0">
                <a:solidFill>
                  <a:srgbClr val="990033"/>
                </a:solidFill>
              </a:rPr>
              <a:t>one person </a:t>
            </a:r>
            <a:r>
              <a:rPr lang="en-IE" sz="2000" dirty="0">
                <a:solidFill>
                  <a:srgbClr val="990033"/>
                </a:solidFill>
              </a:rPr>
              <a:t>is nominated as </a:t>
            </a:r>
            <a:r>
              <a:rPr lang="en-IE" sz="2000" dirty="0" smtClean="0">
                <a:solidFill>
                  <a:srgbClr val="990033"/>
                </a:solidFill>
              </a:rPr>
              <a:t>A and </a:t>
            </a:r>
            <a:r>
              <a:rPr lang="en-IE" sz="2000" dirty="0">
                <a:solidFill>
                  <a:srgbClr val="990033"/>
                </a:solidFill>
              </a:rPr>
              <a:t>one as B. Players </a:t>
            </a:r>
            <a:r>
              <a:rPr lang="en-IE" sz="2000" dirty="0" smtClean="0">
                <a:solidFill>
                  <a:srgbClr val="990033"/>
                </a:solidFill>
              </a:rPr>
              <a:t>A and </a:t>
            </a:r>
            <a:r>
              <a:rPr lang="en-IE" sz="2000" dirty="0">
                <a:solidFill>
                  <a:srgbClr val="990033"/>
                </a:solidFill>
              </a:rPr>
              <a:t>B take turns to </a:t>
            </a:r>
            <a:r>
              <a:rPr lang="en-IE" sz="2000" dirty="0" smtClean="0">
                <a:solidFill>
                  <a:srgbClr val="990033"/>
                </a:solidFill>
              </a:rPr>
              <a:t>roll the </a:t>
            </a:r>
            <a:r>
              <a:rPr lang="en-IE" sz="2000" dirty="0">
                <a:solidFill>
                  <a:srgbClr val="990033"/>
                </a:solidFill>
              </a:rPr>
              <a:t>die, and the winner </a:t>
            </a:r>
            <a:r>
              <a:rPr lang="en-IE" sz="2000" dirty="0" smtClean="0">
                <a:solidFill>
                  <a:srgbClr val="990033"/>
                </a:solidFill>
              </a:rPr>
              <a:t>is determined </a:t>
            </a:r>
            <a:r>
              <a:rPr lang="en-IE" sz="2000" dirty="0">
                <a:solidFill>
                  <a:srgbClr val="990033"/>
                </a:solidFill>
              </a:rPr>
              <a:t>by the sum </a:t>
            </a:r>
            <a:r>
              <a:rPr lang="en-IE" sz="2000" dirty="0" smtClean="0">
                <a:solidFill>
                  <a:srgbClr val="990033"/>
                </a:solidFill>
              </a:rPr>
              <a:t>of the </a:t>
            </a:r>
            <a:r>
              <a:rPr lang="en-IE" sz="2000" dirty="0">
                <a:solidFill>
                  <a:srgbClr val="990033"/>
                </a:solidFill>
              </a:rPr>
              <a:t>numbers on the </a:t>
            </a:r>
            <a:r>
              <a:rPr lang="en-IE" sz="2000" dirty="0" smtClean="0">
                <a:solidFill>
                  <a:srgbClr val="990033"/>
                </a:solidFill>
              </a:rPr>
              <a:t>faces as </a:t>
            </a:r>
            <a:r>
              <a:rPr lang="en-IE" sz="2000" dirty="0">
                <a:solidFill>
                  <a:srgbClr val="990033"/>
                </a:solidFill>
              </a:rPr>
              <a:t>follows:</a:t>
            </a:r>
          </a:p>
          <a:p>
            <a:pPr marL="457200" indent="-457200">
              <a:spcAft>
                <a:spcPts val="600"/>
              </a:spcAft>
              <a:buFont typeface="Arial" pitchFamily="34" charset="0"/>
              <a:buChar char="•"/>
            </a:pPr>
            <a:r>
              <a:rPr lang="en-IE" sz="2000" dirty="0" smtClean="0">
                <a:solidFill>
                  <a:srgbClr val="990033"/>
                </a:solidFill>
              </a:rPr>
              <a:t>Students </a:t>
            </a:r>
            <a:r>
              <a:rPr lang="en-IE" sz="2000" dirty="0">
                <a:solidFill>
                  <a:srgbClr val="990033"/>
                </a:solidFill>
              </a:rPr>
              <a:t>A and </a:t>
            </a:r>
            <a:r>
              <a:rPr lang="en-IE" sz="2000" dirty="0" smtClean="0">
                <a:solidFill>
                  <a:srgbClr val="990033"/>
                </a:solidFill>
              </a:rPr>
              <a:t>B alternately </a:t>
            </a:r>
            <a:r>
              <a:rPr lang="en-IE" sz="2000" dirty="0">
                <a:solidFill>
                  <a:srgbClr val="990033"/>
                </a:solidFill>
              </a:rPr>
              <a:t>roll the </a:t>
            </a:r>
            <a:r>
              <a:rPr lang="en-IE" sz="2000" dirty="0" smtClean="0">
                <a:solidFill>
                  <a:srgbClr val="990033"/>
                </a:solidFill>
              </a:rPr>
              <a:t>die, each </a:t>
            </a:r>
            <a:r>
              <a:rPr lang="en-IE" sz="2000" dirty="0">
                <a:solidFill>
                  <a:srgbClr val="990033"/>
                </a:solidFill>
              </a:rPr>
              <a:t>time adding </a:t>
            </a:r>
            <a:r>
              <a:rPr lang="en-IE" sz="2000" dirty="0" smtClean="0">
                <a:solidFill>
                  <a:srgbClr val="990033"/>
                </a:solidFill>
              </a:rPr>
              <a:t>the scores </a:t>
            </a:r>
            <a:r>
              <a:rPr lang="en-IE" sz="2000" dirty="0">
                <a:solidFill>
                  <a:srgbClr val="990033"/>
                </a:solidFill>
              </a:rPr>
              <a:t>on each die to </a:t>
            </a:r>
            <a:r>
              <a:rPr lang="en-IE" sz="2000" dirty="0" smtClean="0">
                <a:solidFill>
                  <a:srgbClr val="990033"/>
                </a:solidFill>
              </a:rPr>
              <a:t>get the </a:t>
            </a:r>
            <a:r>
              <a:rPr lang="en-IE" sz="2000" dirty="0">
                <a:solidFill>
                  <a:srgbClr val="990033"/>
                </a:solidFill>
              </a:rPr>
              <a:t>outcome. They place </a:t>
            </a:r>
            <a:r>
              <a:rPr lang="en-IE" sz="2000" dirty="0" smtClean="0">
                <a:solidFill>
                  <a:srgbClr val="990033"/>
                </a:solidFill>
              </a:rPr>
              <a:t>a counter </a:t>
            </a:r>
            <a:r>
              <a:rPr lang="en-IE" sz="2000" dirty="0">
                <a:solidFill>
                  <a:srgbClr val="990033"/>
                </a:solidFill>
              </a:rPr>
              <a:t>on each outcome.</a:t>
            </a:r>
          </a:p>
          <a:p>
            <a:pPr marL="457200" indent="-457200">
              <a:spcAft>
                <a:spcPts val="600"/>
              </a:spcAft>
              <a:buFont typeface="Arial" pitchFamily="34" charset="0"/>
              <a:buChar char="•"/>
            </a:pPr>
            <a:r>
              <a:rPr lang="en-IE" sz="2000" dirty="0" smtClean="0">
                <a:solidFill>
                  <a:srgbClr val="990033"/>
                </a:solidFill>
              </a:rPr>
              <a:t>A </a:t>
            </a:r>
            <a:r>
              <a:rPr lang="en-IE" sz="2000" dirty="0">
                <a:solidFill>
                  <a:srgbClr val="990033"/>
                </a:solidFill>
              </a:rPr>
              <a:t>wins if sum (i.e. </a:t>
            </a:r>
            <a:r>
              <a:rPr lang="en-IE" sz="2000" dirty="0" smtClean="0">
                <a:solidFill>
                  <a:srgbClr val="990033"/>
                </a:solidFill>
              </a:rPr>
              <a:t>outcome) is </a:t>
            </a:r>
            <a:r>
              <a:rPr lang="en-IE" sz="2000" dirty="0">
                <a:solidFill>
                  <a:srgbClr val="990033"/>
                </a:solidFill>
              </a:rPr>
              <a:t>2, 3, 4, 10, 11 or 12.</a:t>
            </a:r>
          </a:p>
          <a:p>
            <a:pPr marL="457200" indent="-457200">
              <a:spcAft>
                <a:spcPts val="600"/>
              </a:spcAft>
              <a:buFont typeface="Arial" pitchFamily="34" charset="0"/>
              <a:buChar char="•"/>
            </a:pPr>
            <a:r>
              <a:rPr lang="en-IE" sz="2000" dirty="0" smtClean="0">
                <a:solidFill>
                  <a:srgbClr val="990033"/>
                </a:solidFill>
              </a:rPr>
              <a:t>B </a:t>
            </a:r>
            <a:r>
              <a:rPr lang="en-IE" sz="2000" dirty="0">
                <a:solidFill>
                  <a:srgbClr val="990033"/>
                </a:solidFill>
              </a:rPr>
              <a:t>wins if sum i.e. is 5, </a:t>
            </a:r>
            <a:r>
              <a:rPr lang="en-IE" sz="2000" dirty="0" smtClean="0">
                <a:solidFill>
                  <a:srgbClr val="990033"/>
                </a:solidFill>
              </a:rPr>
              <a:t>6,7</a:t>
            </a:r>
            <a:r>
              <a:rPr lang="en-IE" sz="2000" dirty="0">
                <a:solidFill>
                  <a:srgbClr val="990033"/>
                </a:solidFill>
              </a:rPr>
              <a:t>, 8, 9. Play the game </a:t>
            </a:r>
            <a:r>
              <a:rPr lang="en-IE" sz="2000" dirty="0" smtClean="0">
                <a:solidFill>
                  <a:srgbClr val="990033"/>
                </a:solidFill>
              </a:rPr>
              <a:t>on</a:t>
            </a:r>
            <a:endParaRPr lang="en-IE" sz="2000" dirty="0">
              <a:solidFill>
                <a:srgbClr val="990033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45800" y="3501008"/>
            <a:ext cx="8280920" cy="2062103"/>
          </a:xfrm>
          <a:prstGeom prst="rect">
            <a:avLst/>
          </a:prstGeom>
          <a:ln>
            <a:solidFill>
              <a:srgbClr val="990033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IE" sz="2000" b="1" dirty="0">
                <a:solidFill>
                  <a:srgbClr val="990033"/>
                </a:solidFill>
              </a:rPr>
              <a:t>Student Activity 1A</a:t>
            </a:r>
          </a:p>
          <a:p>
            <a:r>
              <a:rPr lang="en-IE" dirty="0">
                <a:solidFill>
                  <a:srgbClr val="990033"/>
                </a:solidFill>
              </a:rPr>
              <a:t>Prediction</a:t>
            </a:r>
          </a:p>
          <a:p>
            <a:r>
              <a:rPr lang="en-IE" dirty="0">
                <a:solidFill>
                  <a:srgbClr val="990033"/>
                </a:solidFill>
              </a:rPr>
              <a:t>Player _____ will win most often because</a:t>
            </a:r>
            <a:r>
              <a:rPr lang="en-IE" dirty="0" smtClean="0">
                <a:solidFill>
                  <a:srgbClr val="990033"/>
                </a:solidFill>
              </a:rPr>
              <a:t>:</a:t>
            </a:r>
          </a:p>
          <a:p>
            <a:r>
              <a:rPr lang="en-IE" dirty="0" smtClean="0">
                <a:solidFill>
                  <a:srgbClr val="990033"/>
                </a:solidFill>
              </a:rPr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  <a:endParaRPr lang="en-IE" dirty="0">
              <a:solidFill>
                <a:srgbClr val="990033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582336" y="251937"/>
            <a:ext cx="597932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3200" b="1" dirty="0">
                <a:solidFill>
                  <a:srgbClr val="990033"/>
                </a:solidFill>
              </a:rPr>
              <a:t>Section A: </a:t>
            </a:r>
            <a:r>
              <a:rPr lang="en-IE" sz="3200" b="1" dirty="0" smtClean="0">
                <a:solidFill>
                  <a:srgbClr val="990033"/>
                </a:solidFill>
              </a:rPr>
              <a:t>Fair trials with two dice</a:t>
            </a:r>
            <a:endParaRPr lang="en-IE" sz="3200" dirty="0">
              <a:solidFill>
                <a:srgbClr val="990033"/>
              </a:solidFill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8789610" y="476672"/>
            <a:ext cx="8511764" cy="5737706"/>
            <a:chOff x="8789610" y="476672"/>
            <a:chExt cx="8511764" cy="5737706"/>
          </a:xfrm>
        </p:grpSpPr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153201" y="476672"/>
              <a:ext cx="8148173" cy="57377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6" name="Rounded Rectangle 5"/>
            <p:cNvSpPr/>
            <p:nvPr/>
          </p:nvSpPr>
          <p:spPr>
            <a:xfrm rot="16200000">
              <a:off x="8159610" y="1250689"/>
              <a:ext cx="1620000" cy="360000"/>
            </a:xfrm>
            <a:prstGeom prst="roundRect">
              <a:avLst/>
            </a:prstGeom>
            <a:solidFill>
              <a:srgbClr val="FFC000"/>
            </a:solidFill>
            <a:ln w="190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r>
                <a:rPr lang="en-IE" sz="1400" dirty="0" smtClean="0">
                  <a:solidFill>
                    <a:srgbClr val="C00000"/>
                  </a:solidFill>
                </a:rPr>
                <a:t>Lesson interaction</a:t>
              </a:r>
              <a:endParaRPr lang="en-IE" sz="1400" dirty="0">
                <a:solidFill>
                  <a:srgbClr val="C00000"/>
                </a:solidFill>
              </a:endParaRPr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8789408" y="625606"/>
            <a:ext cx="8383992" cy="5588772"/>
            <a:chOff x="8789408" y="625606"/>
            <a:chExt cx="8383992" cy="5588772"/>
          </a:xfrm>
        </p:grpSpPr>
        <p:pic>
          <p:nvPicPr>
            <p:cNvPr id="1027" name="Picture 3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179528" y="625606"/>
              <a:ext cx="7993872" cy="558877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11" name="Rounded Rectangle 10"/>
            <p:cNvSpPr/>
            <p:nvPr/>
          </p:nvSpPr>
          <p:spPr>
            <a:xfrm rot="16200000">
              <a:off x="8159408" y="2879577"/>
              <a:ext cx="1620000" cy="360000"/>
            </a:xfrm>
            <a:prstGeom prst="roundRect">
              <a:avLst/>
            </a:prstGeom>
            <a:solidFill>
              <a:srgbClr val="FFC000"/>
            </a:solidFill>
            <a:ln w="190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r>
                <a:rPr lang="en-IE" sz="1400" dirty="0" smtClean="0">
                  <a:solidFill>
                    <a:srgbClr val="C00000"/>
                  </a:solidFill>
                </a:rPr>
                <a:t>Lesson interaction</a:t>
              </a:r>
              <a:endParaRPr lang="en-IE" sz="1400" dirty="0">
                <a:solidFill>
                  <a:srgbClr val="C0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9902029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3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" fill="hold">
                      <p:stCondLst>
                        <p:cond delay="0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18 7.40741E-7 L -0.93038 7.40741E-7 " pathEditMode="relative" rAng="0" ptsTypes="AA">
                                      <p:cBhvr>
                                        <p:cTn id="1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651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93038 7.40741E-7 L -0.00018 0.00347 " pathEditMode="relative" rAng="0" ptsTypes="AA">
                                      <p:cBhvr>
                                        <p:cTn id="21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6510" y="16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18 7.40741E-7 L -0.93038 7.40741E-7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651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93038 7.40741E-7 L -0.00018 0.00347 " pathEditMode="relative" rAng="0" ptsTypes="AA">
                                      <p:cBhvr>
                                        <p:cTn id="30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6510" y="16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625936" y="404664"/>
            <a:ext cx="769048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E" sz="2000" b="1" dirty="0">
                <a:solidFill>
                  <a:srgbClr val="990033"/>
                </a:solidFill>
              </a:rPr>
              <a:t>Student Activity 1B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IE" sz="2000" dirty="0">
                <a:solidFill>
                  <a:srgbClr val="990033"/>
                </a:solidFill>
              </a:rPr>
              <a:t>Play the game and record the results </a:t>
            </a:r>
            <a:r>
              <a:rPr lang="en-IE" sz="2000" dirty="0" smtClean="0">
                <a:solidFill>
                  <a:srgbClr val="990033"/>
                </a:solidFill>
              </a:rPr>
              <a:t>below for the whole class:</a:t>
            </a:r>
            <a:endParaRPr lang="en-IE" sz="2000" dirty="0">
              <a:solidFill>
                <a:srgbClr val="990033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5935" y="1124744"/>
            <a:ext cx="7829550" cy="20792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4"/>
          <p:cNvSpPr/>
          <p:nvPr/>
        </p:nvSpPr>
        <p:spPr>
          <a:xfrm>
            <a:off x="534605" y="3329697"/>
            <a:ext cx="7920880" cy="1323439"/>
          </a:xfrm>
          <a:prstGeom prst="rect">
            <a:avLst/>
          </a:prstGeom>
          <a:ln>
            <a:solidFill>
              <a:srgbClr val="990033"/>
            </a:solidFill>
          </a:ln>
        </p:spPr>
        <p:txBody>
          <a:bodyPr wrap="square">
            <a:spAutoFit/>
          </a:bodyPr>
          <a:lstStyle/>
          <a:p>
            <a:r>
              <a:rPr lang="en-IE" sz="2000" dirty="0" smtClean="0">
                <a:solidFill>
                  <a:srgbClr val="990033"/>
                </a:solidFill>
              </a:rPr>
              <a:t>Did </a:t>
            </a:r>
            <a:r>
              <a:rPr lang="en-IE" sz="2000" dirty="0">
                <a:solidFill>
                  <a:srgbClr val="990033"/>
                </a:solidFill>
              </a:rPr>
              <a:t>your predicted results agree with your actual results</a:t>
            </a:r>
            <a:r>
              <a:rPr lang="en-IE" sz="2000" dirty="0" smtClean="0">
                <a:solidFill>
                  <a:srgbClr val="990033"/>
                </a:solidFill>
              </a:rPr>
              <a:t>?______________</a:t>
            </a:r>
          </a:p>
          <a:p>
            <a:r>
              <a:rPr lang="en-IE" sz="2000" dirty="0" smtClean="0">
                <a:solidFill>
                  <a:srgbClr val="990033"/>
                </a:solidFill>
              </a:rPr>
              <a:t>____________________________________________________________________________________________________________________________________________________________________________________</a:t>
            </a:r>
            <a:endParaRPr lang="en-IE" sz="2000" dirty="0">
              <a:solidFill>
                <a:srgbClr val="990033"/>
              </a:solidFill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8789408" y="620689"/>
            <a:ext cx="8383992" cy="5593689"/>
            <a:chOff x="8789408" y="620689"/>
            <a:chExt cx="8383992" cy="5593689"/>
          </a:xfrm>
        </p:grpSpPr>
        <p:pic>
          <p:nvPicPr>
            <p:cNvPr id="10" name="Picture 3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179528" y="625606"/>
              <a:ext cx="7993872" cy="558877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11" name="Rounded Rectangle 10"/>
            <p:cNvSpPr/>
            <p:nvPr/>
          </p:nvSpPr>
          <p:spPr>
            <a:xfrm rot="16200000">
              <a:off x="8159408" y="1250689"/>
              <a:ext cx="1620000" cy="360000"/>
            </a:xfrm>
            <a:prstGeom prst="roundRect">
              <a:avLst/>
            </a:prstGeom>
            <a:solidFill>
              <a:srgbClr val="FFC000"/>
            </a:solidFill>
            <a:ln w="190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r>
                <a:rPr lang="en-IE" sz="1400" dirty="0" smtClean="0">
                  <a:solidFill>
                    <a:srgbClr val="C00000"/>
                  </a:solidFill>
                </a:rPr>
                <a:t>Lesson interaction</a:t>
              </a:r>
              <a:endParaRPr lang="en-IE" sz="1400" dirty="0">
                <a:solidFill>
                  <a:srgbClr val="C0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2744948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18 7.40741E-7 L -0.93038 7.40741E-7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651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93038 7.40741E-7 L -0.00018 0.00347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6510" y="16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764704"/>
            <a:ext cx="5400000" cy="5472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4924" y="661468"/>
            <a:ext cx="5400000" cy="4875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4" name="Group 3"/>
          <p:cNvGrpSpPr/>
          <p:nvPr/>
        </p:nvGrpSpPr>
        <p:grpSpPr>
          <a:xfrm>
            <a:off x="8789408" y="620689"/>
            <a:ext cx="8383992" cy="5593689"/>
            <a:chOff x="8789408" y="620689"/>
            <a:chExt cx="8383992" cy="5593689"/>
          </a:xfrm>
        </p:grpSpPr>
        <p:pic>
          <p:nvPicPr>
            <p:cNvPr id="5" name="Picture 3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179528" y="625606"/>
              <a:ext cx="7993872" cy="558877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6" name="Rounded Rectangle 5"/>
            <p:cNvSpPr/>
            <p:nvPr/>
          </p:nvSpPr>
          <p:spPr>
            <a:xfrm rot="16200000">
              <a:off x="8159408" y="1250689"/>
              <a:ext cx="1620000" cy="360000"/>
            </a:xfrm>
            <a:prstGeom prst="roundRect">
              <a:avLst/>
            </a:prstGeom>
            <a:solidFill>
              <a:srgbClr val="FFC000"/>
            </a:solidFill>
            <a:ln w="190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r>
                <a:rPr lang="en-IE" sz="1400" dirty="0" smtClean="0">
                  <a:solidFill>
                    <a:srgbClr val="C00000"/>
                  </a:solidFill>
                </a:rPr>
                <a:t>Lesson interaction</a:t>
              </a:r>
              <a:endParaRPr lang="en-IE" sz="1400" dirty="0">
                <a:solidFill>
                  <a:srgbClr val="C0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9986268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9" dur="2000" fill="hold"/>
                                        <p:tgtEl>
                                          <p:spTgt spid="307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18 7.40741E-7 L -0.93038 7.40741E-7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651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93038 7.40741E-7 L -0.00018 0.00347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6510" y="16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900" y="1345270"/>
            <a:ext cx="7696200" cy="4924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Rectangle 1"/>
          <p:cNvSpPr/>
          <p:nvPr/>
        </p:nvSpPr>
        <p:spPr>
          <a:xfrm>
            <a:off x="1376772" y="332656"/>
            <a:ext cx="6390456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E" sz="2000" b="1" dirty="0">
                <a:solidFill>
                  <a:srgbClr val="990033"/>
                </a:solidFill>
              </a:rPr>
              <a:t>Master Sheet 1</a:t>
            </a:r>
          </a:p>
          <a:p>
            <a:pPr algn="ctr"/>
            <a:r>
              <a:rPr lang="en-IE" sz="2000" dirty="0">
                <a:solidFill>
                  <a:srgbClr val="990033"/>
                </a:solidFill>
              </a:rPr>
              <a:t>(Results from the Whole Class)</a:t>
            </a:r>
          </a:p>
          <a:p>
            <a:pPr algn="ctr"/>
            <a:r>
              <a:rPr lang="en-IE" sz="2000" dirty="0">
                <a:solidFill>
                  <a:srgbClr val="990033"/>
                </a:solidFill>
              </a:rPr>
              <a:t>Play the game and record the results below:</a:t>
            </a:r>
          </a:p>
        </p:txBody>
      </p:sp>
    </p:spTree>
    <p:extLst>
      <p:ext uri="{BB962C8B-B14F-4D97-AF65-F5344CB8AC3E}">
        <p14:creationId xmlns:p14="http://schemas.microsoft.com/office/powerpoint/2010/main" val="2600367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66597" y="891848"/>
            <a:ext cx="8045781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IE" sz="2000" dirty="0" smtClean="0">
                <a:solidFill>
                  <a:srgbClr val="990033"/>
                </a:solidFill>
              </a:rPr>
              <a:t>Which number on each die cannot be a possible outcome?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IE" sz="2000" dirty="0">
                <a:solidFill>
                  <a:srgbClr val="990033"/>
                </a:solidFill>
              </a:rPr>
              <a:t>Does this game appear to be fair</a:t>
            </a:r>
            <a:r>
              <a:rPr lang="en-IE" sz="2000" dirty="0" smtClean="0">
                <a:solidFill>
                  <a:srgbClr val="990033"/>
                </a:solidFill>
              </a:rPr>
              <a:t>?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IE" sz="2000" dirty="0">
                <a:solidFill>
                  <a:srgbClr val="990033"/>
                </a:solidFill>
              </a:rPr>
              <a:t>Why is it not fair?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IE" sz="2000" dirty="0">
                <a:solidFill>
                  <a:srgbClr val="990033"/>
                </a:solidFill>
              </a:rPr>
              <a:t>Is the outcome 4+5 the same as the outcome 5+4?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IE" sz="2000" dirty="0">
                <a:solidFill>
                  <a:srgbClr val="990033"/>
                </a:solidFill>
              </a:rPr>
              <a:t>In how many ways could an outcome of 9 be achieved?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IE" sz="2000" dirty="0">
                <a:solidFill>
                  <a:srgbClr val="990033"/>
                </a:solidFill>
              </a:rPr>
              <a:t>Could you design a table to show you all the possible outcomes.</a:t>
            </a:r>
          </a:p>
          <a:p>
            <a:pPr lvl="0">
              <a:lnSpc>
                <a:spcPct val="150000"/>
              </a:lnSpc>
            </a:pPr>
            <a:r>
              <a:rPr lang="en-IE" sz="2000" dirty="0" smtClean="0">
                <a:solidFill>
                  <a:srgbClr val="990033"/>
                </a:solidFill>
              </a:rPr>
              <a:t>	</a:t>
            </a:r>
            <a:r>
              <a:rPr lang="en-IE" sz="2000" b="1" i="1" dirty="0" smtClean="0">
                <a:solidFill>
                  <a:srgbClr val="990033"/>
                </a:solidFill>
              </a:rPr>
              <a:t>The </a:t>
            </a:r>
            <a:r>
              <a:rPr lang="en-IE" sz="2000" b="1" i="1" dirty="0">
                <a:solidFill>
                  <a:srgbClr val="990033"/>
                </a:solidFill>
              </a:rPr>
              <a:t>set of all the possible outcomes is called the ‘Sample Space’.</a:t>
            </a:r>
          </a:p>
          <a:p>
            <a:pPr>
              <a:lnSpc>
                <a:spcPct val="150000"/>
              </a:lnSpc>
            </a:pPr>
            <a:endParaRPr lang="en-IE" sz="2000" b="1" i="1" dirty="0">
              <a:solidFill>
                <a:srgbClr val="990033"/>
              </a:solidFill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8820472" y="620688"/>
            <a:ext cx="8401055" cy="5322912"/>
            <a:chOff x="8820472" y="620688"/>
            <a:chExt cx="8401055" cy="5322912"/>
          </a:xfrm>
        </p:grpSpPr>
        <p:pic>
          <p:nvPicPr>
            <p:cNvPr id="3074" name="Picture 2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156630" y="914400"/>
              <a:ext cx="8064897" cy="5029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5" name="Rounded Rectangle 4"/>
            <p:cNvSpPr/>
            <p:nvPr/>
          </p:nvSpPr>
          <p:spPr>
            <a:xfrm rot="16200000">
              <a:off x="8190472" y="1250688"/>
              <a:ext cx="1620000" cy="360000"/>
            </a:xfrm>
            <a:prstGeom prst="roundRect">
              <a:avLst/>
            </a:prstGeom>
            <a:solidFill>
              <a:srgbClr val="FFC000"/>
            </a:solidFill>
            <a:ln w="190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r>
                <a:rPr lang="en-IE" sz="1400" dirty="0" smtClean="0">
                  <a:solidFill>
                    <a:srgbClr val="C00000"/>
                  </a:solidFill>
                </a:rPr>
                <a:t>Lesson interaction</a:t>
              </a:r>
              <a:endParaRPr lang="en-IE" sz="1400" dirty="0">
                <a:solidFill>
                  <a:srgbClr val="C0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621595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3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4" fill="hold">
                      <p:stCondLst>
                        <p:cond delay="0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18 7.40741E-7 L -0.93038 7.40741E-7 " pathEditMode="relative" rAng="0" ptsTypes="AA">
                                      <p:cBhvr>
                                        <p:cTn id="3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651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93038 7.40741E-7 L -0.00018 0.00347 " pathEditMode="relative" rAng="0" ptsTypes="AA">
                                      <p:cBhvr>
                                        <p:cTn id="41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6510" y="16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95536" y="876700"/>
            <a:ext cx="813690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E" dirty="0" smtClean="0">
                <a:solidFill>
                  <a:srgbClr val="990033"/>
                </a:solidFill>
              </a:rPr>
              <a:t>Individually</a:t>
            </a:r>
            <a:r>
              <a:rPr lang="en-IE" dirty="0">
                <a:solidFill>
                  <a:srgbClr val="990033"/>
                </a:solidFill>
              </a:rPr>
              <a:t>, fill in </a:t>
            </a:r>
            <a:r>
              <a:rPr lang="en-IE" dirty="0" smtClean="0">
                <a:solidFill>
                  <a:srgbClr val="990033"/>
                </a:solidFill>
              </a:rPr>
              <a:t>the 2-way </a:t>
            </a:r>
            <a:r>
              <a:rPr lang="en-IE" dirty="0">
                <a:solidFill>
                  <a:srgbClr val="990033"/>
                </a:solidFill>
              </a:rPr>
              <a:t>table for the </a:t>
            </a:r>
            <a:r>
              <a:rPr lang="en-IE" dirty="0" smtClean="0">
                <a:solidFill>
                  <a:srgbClr val="990033"/>
                </a:solidFill>
              </a:rPr>
              <a:t>sample space </a:t>
            </a:r>
            <a:r>
              <a:rPr lang="en-IE" dirty="0">
                <a:solidFill>
                  <a:srgbClr val="990033"/>
                </a:solidFill>
              </a:rPr>
              <a:t>for the sum </a:t>
            </a:r>
            <a:r>
              <a:rPr lang="en-IE" dirty="0" smtClean="0">
                <a:solidFill>
                  <a:srgbClr val="990033"/>
                </a:solidFill>
              </a:rPr>
              <a:t>achieved on </a:t>
            </a:r>
            <a:r>
              <a:rPr lang="en-IE" dirty="0">
                <a:solidFill>
                  <a:srgbClr val="990033"/>
                </a:solidFill>
              </a:rPr>
              <a:t>throwing 2 </a:t>
            </a:r>
            <a:r>
              <a:rPr lang="en-IE" dirty="0" smtClean="0">
                <a:solidFill>
                  <a:srgbClr val="990033"/>
                </a:solidFill>
              </a:rPr>
              <a:t>dice.</a:t>
            </a:r>
          </a:p>
          <a:p>
            <a:endParaRPr lang="en-IE" dirty="0">
              <a:solidFill>
                <a:srgbClr val="990033"/>
              </a:solidFill>
            </a:endParaRPr>
          </a:p>
          <a:p>
            <a:r>
              <a:rPr lang="en-IE" dirty="0">
                <a:solidFill>
                  <a:srgbClr val="990033"/>
                </a:solidFill>
              </a:rPr>
              <a:t>Two way table showing the sample space.</a:t>
            </a:r>
          </a:p>
        </p:txBody>
      </p:sp>
      <p:sp>
        <p:nvSpPr>
          <p:cNvPr id="3" name="Rectangle 2"/>
          <p:cNvSpPr/>
          <p:nvPr/>
        </p:nvSpPr>
        <p:spPr>
          <a:xfrm>
            <a:off x="3131840" y="332656"/>
            <a:ext cx="284071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2800" b="1" dirty="0">
                <a:solidFill>
                  <a:srgbClr val="990033"/>
                </a:solidFill>
              </a:rPr>
              <a:t>Student Activity </a:t>
            </a:r>
            <a:r>
              <a:rPr lang="en-IE" sz="2800" b="1" dirty="0" smtClean="0">
                <a:solidFill>
                  <a:srgbClr val="990033"/>
                </a:solidFill>
              </a:rPr>
              <a:t>2</a:t>
            </a:r>
            <a:endParaRPr lang="en-IE" sz="2800" b="1" dirty="0">
              <a:solidFill>
                <a:srgbClr val="990033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2204864"/>
            <a:ext cx="8418582" cy="32403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5" name="Group 4"/>
          <p:cNvGrpSpPr/>
          <p:nvPr/>
        </p:nvGrpSpPr>
        <p:grpSpPr>
          <a:xfrm>
            <a:off x="8820472" y="620688"/>
            <a:ext cx="8401055" cy="5322912"/>
            <a:chOff x="8820472" y="620688"/>
            <a:chExt cx="8401055" cy="5322912"/>
          </a:xfrm>
        </p:grpSpPr>
        <p:pic>
          <p:nvPicPr>
            <p:cNvPr id="6" name="Picture 2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156630" y="914400"/>
              <a:ext cx="8064897" cy="5029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7" name="Rounded Rectangle 6"/>
            <p:cNvSpPr/>
            <p:nvPr/>
          </p:nvSpPr>
          <p:spPr>
            <a:xfrm rot="16200000">
              <a:off x="8190472" y="1250688"/>
              <a:ext cx="1620000" cy="360000"/>
            </a:xfrm>
            <a:prstGeom prst="roundRect">
              <a:avLst/>
            </a:prstGeom>
            <a:solidFill>
              <a:srgbClr val="FFC000"/>
            </a:solidFill>
            <a:ln w="190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r>
                <a:rPr lang="en-IE" sz="1400" dirty="0" smtClean="0">
                  <a:solidFill>
                    <a:srgbClr val="C00000"/>
                  </a:solidFill>
                </a:rPr>
                <a:t>Lesson interaction</a:t>
              </a:r>
              <a:endParaRPr lang="en-IE" sz="1400" dirty="0">
                <a:solidFill>
                  <a:srgbClr val="C0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3449968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18 7.40741E-7 L -0.93038 7.40741E-7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651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93038 7.40741E-7 L -0.00018 0.00347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6510" y="16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55150" y="404664"/>
            <a:ext cx="7920000" cy="1177245"/>
          </a:xfrm>
          <a:prstGeom prst="rect">
            <a:avLst/>
          </a:prstGeom>
          <a:ln>
            <a:solidFill>
              <a:srgbClr val="990033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IE" sz="2400" b="1" dirty="0">
                <a:solidFill>
                  <a:srgbClr val="990033"/>
                </a:solidFill>
              </a:rPr>
              <a:t>Student Activity </a:t>
            </a:r>
            <a:r>
              <a:rPr lang="en-IE" sz="2400" b="1" dirty="0" smtClean="0">
                <a:solidFill>
                  <a:srgbClr val="990033"/>
                </a:solidFill>
              </a:rPr>
              <a:t>2B</a:t>
            </a:r>
          </a:p>
          <a:p>
            <a:pPr algn="ctr"/>
            <a:endParaRPr lang="en-IE" b="1" dirty="0">
              <a:solidFill>
                <a:srgbClr val="990033"/>
              </a:solidFill>
            </a:endParaRPr>
          </a:p>
          <a:p>
            <a:r>
              <a:rPr lang="en-IE" dirty="0">
                <a:solidFill>
                  <a:srgbClr val="990033"/>
                </a:solidFill>
              </a:rPr>
              <a:t>How many possible outcomes are there</a:t>
            </a:r>
            <a:r>
              <a:rPr lang="en-IE" dirty="0" smtClean="0">
                <a:solidFill>
                  <a:srgbClr val="990033"/>
                </a:solidFill>
              </a:rPr>
              <a:t>?__________________</a:t>
            </a:r>
          </a:p>
          <a:p>
            <a:endParaRPr lang="en-IE" sz="800" dirty="0">
              <a:solidFill>
                <a:srgbClr val="990033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55150" y="1700808"/>
            <a:ext cx="7920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IE" dirty="0">
                <a:solidFill>
                  <a:srgbClr val="990033"/>
                </a:solidFill>
              </a:rPr>
              <a:t>Can you relate this back </a:t>
            </a:r>
            <a:r>
              <a:rPr lang="en-IE" dirty="0" smtClean="0">
                <a:solidFill>
                  <a:srgbClr val="990033"/>
                </a:solidFill>
              </a:rPr>
              <a:t>to the </a:t>
            </a:r>
            <a:r>
              <a:rPr lang="en-IE" dirty="0">
                <a:solidFill>
                  <a:srgbClr val="990033"/>
                </a:solidFill>
              </a:rPr>
              <a:t>fundamental </a:t>
            </a:r>
            <a:r>
              <a:rPr lang="en-IE" dirty="0" smtClean="0">
                <a:solidFill>
                  <a:srgbClr val="990033"/>
                </a:solidFill>
              </a:rPr>
              <a:t>principle of </a:t>
            </a:r>
            <a:r>
              <a:rPr lang="en-IE" dirty="0">
                <a:solidFill>
                  <a:srgbClr val="990033"/>
                </a:solidFill>
              </a:rPr>
              <a:t>counting in a </a:t>
            </a:r>
            <a:r>
              <a:rPr lang="en-IE" dirty="0" smtClean="0">
                <a:solidFill>
                  <a:srgbClr val="990033"/>
                </a:solidFill>
              </a:rPr>
              <a:t>previous lesson?</a:t>
            </a:r>
          </a:p>
        </p:txBody>
      </p:sp>
      <p:sp>
        <p:nvSpPr>
          <p:cNvPr id="9" name="Rectangle 8"/>
          <p:cNvSpPr/>
          <p:nvPr/>
        </p:nvSpPr>
        <p:spPr>
          <a:xfrm>
            <a:off x="755150" y="2420888"/>
            <a:ext cx="7920000" cy="2062103"/>
          </a:xfrm>
          <a:prstGeom prst="rect">
            <a:avLst/>
          </a:prstGeom>
          <a:ln>
            <a:solidFill>
              <a:srgbClr val="990033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IE" sz="2400" b="1" dirty="0">
                <a:solidFill>
                  <a:srgbClr val="990033"/>
                </a:solidFill>
              </a:rPr>
              <a:t>Student Activity </a:t>
            </a:r>
            <a:r>
              <a:rPr lang="en-IE" sz="2400" b="1" dirty="0" smtClean="0">
                <a:solidFill>
                  <a:srgbClr val="990033"/>
                </a:solidFill>
              </a:rPr>
              <a:t>2C</a:t>
            </a:r>
          </a:p>
          <a:p>
            <a:pPr algn="ctr">
              <a:spcAft>
                <a:spcPts val="600"/>
              </a:spcAft>
            </a:pPr>
            <a:endParaRPr lang="en-IE" sz="1200" b="1" dirty="0">
              <a:solidFill>
                <a:srgbClr val="990033"/>
              </a:solidFill>
            </a:endParaRPr>
          </a:p>
          <a:p>
            <a:pPr>
              <a:spcAft>
                <a:spcPts val="600"/>
              </a:spcAft>
            </a:pPr>
            <a:r>
              <a:rPr lang="en-IE" dirty="0">
                <a:solidFill>
                  <a:srgbClr val="990033"/>
                </a:solidFill>
              </a:rPr>
              <a:t>Original Rules: Player A wins when the sum is 2, 3, 4, 10, 11 or 12.</a:t>
            </a:r>
          </a:p>
          <a:p>
            <a:pPr>
              <a:spcAft>
                <a:spcPts val="600"/>
              </a:spcAft>
            </a:pPr>
            <a:r>
              <a:rPr lang="en-IE" dirty="0">
                <a:solidFill>
                  <a:srgbClr val="990033"/>
                </a:solidFill>
              </a:rPr>
              <a:t>Player B wins when the sum is 5, 6, 7, 8 or 9.</a:t>
            </a:r>
          </a:p>
          <a:p>
            <a:pPr>
              <a:spcAft>
                <a:spcPts val="600"/>
              </a:spcAft>
            </a:pPr>
            <a:r>
              <a:rPr lang="en-IE" dirty="0">
                <a:solidFill>
                  <a:srgbClr val="990033"/>
                </a:solidFill>
              </a:rPr>
              <a:t>For how many outcomes will player A win?__________________</a:t>
            </a:r>
          </a:p>
          <a:p>
            <a:pPr>
              <a:spcAft>
                <a:spcPts val="600"/>
              </a:spcAft>
            </a:pPr>
            <a:r>
              <a:rPr lang="en-IE" dirty="0">
                <a:solidFill>
                  <a:srgbClr val="990033"/>
                </a:solidFill>
              </a:rPr>
              <a:t>For how many outcomes will player B win?__________________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8820472" y="620688"/>
            <a:ext cx="8489104" cy="5616624"/>
            <a:chOff x="8820472" y="620688"/>
            <a:chExt cx="8489104" cy="5616624"/>
          </a:xfrm>
        </p:grpSpPr>
        <p:pic>
          <p:nvPicPr>
            <p:cNvPr id="5" name="Picture 2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172672" y="786798"/>
              <a:ext cx="8136904" cy="54505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6" name="Rounded Rectangle 5"/>
            <p:cNvSpPr/>
            <p:nvPr/>
          </p:nvSpPr>
          <p:spPr>
            <a:xfrm rot="16200000">
              <a:off x="8190472" y="1250688"/>
              <a:ext cx="1620000" cy="360000"/>
            </a:xfrm>
            <a:prstGeom prst="roundRect">
              <a:avLst/>
            </a:prstGeom>
            <a:solidFill>
              <a:srgbClr val="FFC000"/>
            </a:solidFill>
            <a:ln w="190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r>
                <a:rPr lang="en-IE" sz="1400" dirty="0" smtClean="0">
                  <a:solidFill>
                    <a:srgbClr val="C00000"/>
                  </a:solidFill>
                </a:rPr>
                <a:t>Lesson interaction</a:t>
              </a:r>
              <a:endParaRPr lang="en-IE" sz="1400" dirty="0">
                <a:solidFill>
                  <a:srgbClr val="C0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905290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18 7.40741E-7 L -0.93038 7.40741E-7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651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93038 7.40741E-7 L -0.00018 0.00347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6510" y="16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heme3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Theme3</Template>
  <TotalTime>158</TotalTime>
  <Words>818</Words>
  <Application>Microsoft Office PowerPoint</Application>
  <PresentationFormat>On-screen Show (4:3)</PresentationFormat>
  <Paragraphs>103</Paragraphs>
  <Slides>14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Theme3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pmdt</dc:creator>
  <cp:lastModifiedBy>Pádraic Kavanagh</cp:lastModifiedBy>
  <cp:revision>23</cp:revision>
  <dcterms:created xsi:type="dcterms:W3CDTF">2011-12-12T15:39:11Z</dcterms:created>
  <dcterms:modified xsi:type="dcterms:W3CDTF">2012-10-19T09:36:23Z</dcterms:modified>
</cp:coreProperties>
</file>