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7" r:id="rId4"/>
    <p:sldId id="260" r:id="rId5"/>
    <p:sldId id="259" r:id="rId6"/>
    <p:sldId id="263" r:id="rId7"/>
    <p:sldId id="262" r:id="rId8"/>
    <p:sldId id="264" r:id="rId9"/>
    <p:sldId id="265" r:id="rId10"/>
    <p:sldId id="267" r:id="rId11"/>
    <p:sldId id="266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58C49A-2443-41C7-BC48-AEAE985056DE}">
          <p14:sldIdLst>
            <p14:sldId id="256"/>
          </p14:sldIdLst>
        </p14:section>
        <p14:section name="Student Activity 1" id="{6F3F79C8-74FB-40E3-8194-9DBC935E31C1}">
          <p14:sldIdLst>
            <p14:sldId id="258"/>
            <p14:sldId id="257"/>
            <p14:sldId id="260"/>
            <p14:sldId id="259"/>
            <p14:sldId id="263"/>
            <p14:sldId id="262"/>
          </p14:sldIdLst>
        </p14:section>
        <p14:section name="Student Activity 2" id="{032296A8-5041-4D56-BE23-0E69414F0533}">
          <p14:sldIdLst>
            <p14:sldId id="264"/>
            <p14:sldId id="265"/>
            <p14:sldId id="267"/>
            <p14:sldId id="266"/>
            <p14:sldId id="269"/>
            <p14:sldId id="268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6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2A7D1-9DF7-4983-AEF8-0764F8A2FA3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74317-8B62-400C-8AC6-8E0752BB82C4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39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74317-8B62-400C-8AC6-8E0752BB82C4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09068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74317-8B62-400C-8AC6-8E0752BB82C4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2247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.xml"/><Relationship Id="rId4" Type="http://schemas.openxmlformats.org/officeDocument/2006/relationships/slide" Target="../slides/slide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310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054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081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554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560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533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70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137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6685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4429673" y="-4515333"/>
            <a:ext cx="382999" cy="9322594"/>
            <a:chOff x="-36517" y="13447"/>
            <a:chExt cx="396000" cy="6858000"/>
          </a:xfrm>
        </p:grpSpPr>
        <p:sp>
          <p:nvSpPr>
            <p:cNvPr id="6" name="Rectangle 5"/>
            <p:cNvSpPr/>
            <p:nvPr userDrawn="1"/>
          </p:nvSpPr>
          <p:spPr>
            <a:xfrm>
              <a:off x="-36517" y="88451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7" name="Freeform 6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8" name="Group 7"/>
          <p:cNvGrpSpPr/>
          <p:nvPr/>
        </p:nvGrpSpPr>
        <p:grpSpPr>
          <a:xfrm rot="16200000">
            <a:off x="4320452" y="2038277"/>
            <a:ext cx="382999" cy="9337120"/>
            <a:chOff x="-36508" y="13447"/>
            <a:chExt cx="396000" cy="6868686"/>
          </a:xfrm>
        </p:grpSpPr>
        <p:sp>
          <p:nvSpPr>
            <p:cNvPr id="9" name="Rectangle 8"/>
            <p:cNvSpPr/>
            <p:nvPr userDrawn="1"/>
          </p:nvSpPr>
          <p:spPr>
            <a:xfrm>
              <a:off x="-36508" y="102547"/>
              <a:ext cx="396000" cy="6779586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2" name="Rounded Rectangle 11">
            <a:hlinkClick r:id="rId2" action="ppaction://hlinksldjump"/>
          </p:cNvPr>
          <p:cNvSpPr/>
          <p:nvPr userDrawn="1"/>
        </p:nvSpPr>
        <p:spPr>
          <a:xfrm rot="16200000">
            <a:off x="-403943" y="1510188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400" baseline="0" dirty="0" smtClean="0"/>
              <a:t>Activity 1</a:t>
            </a:r>
            <a:endParaRPr lang="en-IE" sz="1400" dirty="0"/>
          </a:p>
        </p:txBody>
      </p:sp>
      <p:sp>
        <p:nvSpPr>
          <p:cNvPr id="13" name="Rounded Rectangle 12">
            <a:hlinkClick r:id="rId3" action="ppaction://hlinksldjump"/>
          </p:cNvPr>
          <p:cNvSpPr/>
          <p:nvPr userDrawn="1"/>
        </p:nvSpPr>
        <p:spPr>
          <a:xfrm rot="16200000">
            <a:off x="-403943" y="2443320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baseline="0" dirty="0" smtClean="0"/>
              <a:t>Activity 2</a:t>
            </a:r>
            <a:endParaRPr lang="en-IE" sz="1400" dirty="0" smtClean="0"/>
          </a:p>
        </p:txBody>
      </p:sp>
      <p:sp>
        <p:nvSpPr>
          <p:cNvPr id="14" name="Rounded Rectangle 13">
            <a:hlinkClick r:id="rId4" action="ppaction://hlinksldjump"/>
          </p:cNvPr>
          <p:cNvSpPr/>
          <p:nvPr userDrawn="1"/>
        </p:nvSpPr>
        <p:spPr>
          <a:xfrm rot="16200000">
            <a:off x="-403943" y="3379424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400" baseline="0" dirty="0" smtClean="0"/>
              <a:t>Activity 3</a:t>
            </a:r>
            <a:endParaRPr lang="en-IE" sz="1400" dirty="0" smtClean="0"/>
          </a:p>
        </p:txBody>
      </p:sp>
      <p:sp>
        <p:nvSpPr>
          <p:cNvPr id="15" name="Rounded Rectangle 14">
            <a:hlinkClick r:id="rId5" action="ppaction://hlinksldjump"/>
          </p:cNvPr>
          <p:cNvSpPr/>
          <p:nvPr userDrawn="1"/>
        </p:nvSpPr>
        <p:spPr>
          <a:xfrm rot="16200000">
            <a:off x="-402128" y="571008"/>
            <a:ext cx="936000" cy="432000"/>
          </a:xfrm>
          <a:prstGeom prst="roundRect">
            <a:avLst/>
          </a:prstGeom>
          <a:solidFill>
            <a:srgbClr val="9900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1400" dirty="0" smtClean="0"/>
              <a:t>Index</a:t>
            </a:r>
            <a:endParaRPr lang="en-IE" sz="1400" dirty="0"/>
          </a:p>
        </p:txBody>
      </p:sp>
    </p:spTree>
    <p:extLst>
      <p:ext uri="{BB962C8B-B14F-4D97-AF65-F5344CB8AC3E}">
        <p14:creationId xmlns:p14="http://schemas.microsoft.com/office/powerpoint/2010/main" val="2558094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7046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545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2F0FF-3B44-4EA2-A7AD-C9AB5A455AB4}" type="datetimeFigureOut">
              <a:rPr lang="en-IE" smtClean="0"/>
              <a:pPr/>
              <a:t>19/10/2012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0FA62-8D48-412E-AA3F-2E330B1B229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512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7384"/>
            <a:ext cx="9252520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1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44588"/>
            <a:ext cx="8063590" cy="2215991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E" sz="2400" b="1" dirty="0">
                <a:solidFill>
                  <a:srgbClr val="990033"/>
                </a:solidFill>
              </a:rPr>
              <a:t>Student Activity </a:t>
            </a:r>
            <a:r>
              <a:rPr lang="en-IE" sz="2400" b="1" dirty="0" smtClean="0">
                <a:solidFill>
                  <a:srgbClr val="990033"/>
                </a:solidFill>
              </a:rPr>
              <a:t>2D</a:t>
            </a:r>
          </a:p>
          <a:p>
            <a:pPr algn="ctr">
              <a:lnSpc>
                <a:spcPct val="150000"/>
              </a:lnSpc>
            </a:pPr>
            <a:endParaRPr lang="en-IE" sz="100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990033"/>
                </a:solidFill>
              </a:rPr>
              <a:t>New Rules: Player A wins when the sum is </a:t>
            </a:r>
            <a:r>
              <a:rPr lang="en-IE" dirty="0" smtClean="0">
                <a:solidFill>
                  <a:srgbClr val="990033"/>
                </a:solidFill>
              </a:rPr>
              <a:t>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990033"/>
                </a:solidFill>
              </a:rPr>
              <a:t>Player B wins when the sum </a:t>
            </a:r>
            <a:r>
              <a:rPr lang="en-IE" dirty="0" smtClean="0">
                <a:solidFill>
                  <a:srgbClr val="990033"/>
                </a:solidFill>
              </a:rPr>
              <a:t>is ___________________________________________</a:t>
            </a:r>
            <a:endParaRPr lang="en-IE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dirty="0">
                <a:solidFill>
                  <a:srgbClr val="990033"/>
                </a:solidFill>
              </a:rPr>
              <a:t>Why I chose these new rules</a:t>
            </a:r>
            <a:r>
              <a:rPr lang="en-IE" dirty="0" smtClean="0">
                <a:solidFill>
                  <a:srgbClr val="990033"/>
                </a:solidFill>
              </a:rPr>
              <a:t>:  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44" y="2708920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Is more than one set of rules possible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 smtClean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The approach in </a:t>
            </a:r>
            <a:r>
              <a:rPr lang="en-IE" sz="2000" b="1" dirty="0">
                <a:solidFill>
                  <a:srgbClr val="990033"/>
                </a:solidFill>
              </a:rPr>
              <a:t>Student Activity 1B</a:t>
            </a:r>
            <a:r>
              <a:rPr lang="en-IE" sz="2000" dirty="0">
                <a:solidFill>
                  <a:srgbClr val="990033"/>
                </a:solidFill>
              </a:rPr>
              <a:t>, is known as the ‘experimental’ or ‘empirical’ approach to calculating probabilities. In this case the </a:t>
            </a:r>
            <a:r>
              <a:rPr lang="en-IE" sz="2000" i="1" dirty="0">
                <a:solidFill>
                  <a:srgbClr val="990033"/>
                </a:solidFill>
              </a:rPr>
              <a:t>probability </a:t>
            </a:r>
            <a:r>
              <a:rPr lang="en-IE" sz="2000" dirty="0">
                <a:solidFill>
                  <a:srgbClr val="990033"/>
                </a:solidFill>
              </a:rPr>
              <a:t>of an  event is the value that the relative frequency tends to in an infinite number of trials.</a:t>
            </a:r>
          </a:p>
          <a:p>
            <a:pPr marL="285750" indent="-28575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In the theoretical approach, when throwing a die, there are six possible outcomes which are all </a:t>
            </a:r>
            <a:r>
              <a:rPr lang="en-IE" sz="2000" i="1" dirty="0">
                <a:solidFill>
                  <a:srgbClr val="990033"/>
                </a:solidFill>
              </a:rPr>
              <a:t>equally likely </a:t>
            </a:r>
            <a:r>
              <a:rPr lang="en-IE" sz="2000" dirty="0">
                <a:solidFill>
                  <a:srgbClr val="990033"/>
                </a:solidFill>
              </a:rPr>
              <a:t>to appear due to the symmetry of the die, and given that it is a fair die (not loaded) so we have no reason to assume that any number will appear more often than another. A2 is one of the 6 possible outcomes, so the likelihood of it turning up is 1 out of 6.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820472" y="620688"/>
            <a:ext cx="8352928" cy="5616624"/>
            <a:chOff x="8820472" y="620688"/>
            <a:chExt cx="8352928" cy="5616624"/>
          </a:xfrm>
        </p:grpSpPr>
        <p:sp>
          <p:nvSpPr>
            <p:cNvPr id="6" name="Rounded Rectangle 5"/>
            <p:cNvSpPr/>
            <p:nvPr/>
          </p:nvSpPr>
          <p:spPr>
            <a:xfrm rot="16200000">
              <a:off x="8190472" y="1250688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0512" y="692696"/>
              <a:ext cx="7992888" cy="5544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191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404664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What is the </a:t>
            </a:r>
            <a:r>
              <a:rPr lang="en-IE" sz="2000" dirty="0" smtClean="0">
                <a:solidFill>
                  <a:srgbClr val="990033"/>
                </a:solidFill>
              </a:rPr>
              <a:t>relationship between </a:t>
            </a:r>
            <a:r>
              <a:rPr lang="en-IE" sz="2000" dirty="0">
                <a:solidFill>
                  <a:srgbClr val="990033"/>
                </a:solidFill>
              </a:rPr>
              <a:t>the </a:t>
            </a:r>
            <a:r>
              <a:rPr lang="en-IE" sz="2000" dirty="0" smtClean="0">
                <a:solidFill>
                  <a:srgbClr val="990033"/>
                </a:solidFill>
              </a:rPr>
              <a:t>experimental approach </a:t>
            </a:r>
            <a:r>
              <a:rPr lang="en-IE" sz="2000" dirty="0">
                <a:solidFill>
                  <a:srgbClr val="990033"/>
                </a:solidFill>
              </a:rPr>
              <a:t>to </a:t>
            </a:r>
            <a:r>
              <a:rPr lang="en-IE" sz="2000" dirty="0" smtClean="0">
                <a:solidFill>
                  <a:srgbClr val="990033"/>
                </a:solidFill>
              </a:rPr>
              <a:t>calculating probability </a:t>
            </a:r>
            <a:r>
              <a:rPr lang="en-IE" sz="2000" dirty="0">
                <a:solidFill>
                  <a:srgbClr val="990033"/>
                </a:solidFill>
              </a:rPr>
              <a:t>and </a:t>
            </a:r>
            <a:r>
              <a:rPr lang="en-IE" sz="2000" dirty="0" smtClean="0">
                <a:solidFill>
                  <a:srgbClr val="990033"/>
                </a:solidFill>
              </a:rPr>
              <a:t>the theoretical approach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How </a:t>
            </a:r>
            <a:r>
              <a:rPr lang="en-IE" sz="2000" dirty="0">
                <a:solidFill>
                  <a:srgbClr val="990033"/>
                </a:solidFill>
              </a:rPr>
              <a:t>do we calculate </a:t>
            </a:r>
            <a:r>
              <a:rPr lang="en-IE" sz="2000" dirty="0" smtClean="0">
                <a:solidFill>
                  <a:srgbClr val="990033"/>
                </a:solidFill>
              </a:rPr>
              <a:t>the theoretical probability of </a:t>
            </a:r>
            <a:r>
              <a:rPr lang="en-IE" sz="2000" dirty="0">
                <a:solidFill>
                  <a:srgbClr val="990033"/>
                </a:solidFill>
              </a:rPr>
              <a:t>each outcome in </a:t>
            </a:r>
            <a:r>
              <a:rPr lang="en-IE" sz="2000" dirty="0" smtClean="0">
                <a:solidFill>
                  <a:srgbClr val="990033"/>
                </a:solidFill>
              </a:rPr>
              <a:t>this sample space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What assumption are </a:t>
            </a:r>
            <a:r>
              <a:rPr lang="en-IE" sz="2000" dirty="0" smtClean="0">
                <a:solidFill>
                  <a:srgbClr val="990033"/>
                </a:solidFill>
              </a:rPr>
              <a:t>we making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Are all 36 outcomes </a:t>
            </a:r>
            <a:r>
              <a:rPr lang="en-IE" sz="2000" dirty="0" smtClean="0">
                <a:solidFill>
                  <a:srgbClr val="990033"/>
                </a:solidFill>
              </a:rPr>
              <a:t>equally likely </a:t>
            </a:r>
            <a:r>
              <a:rPr lang="en-IE" sz="2000" dirty="0">
                <a:solidFill>
                  <a:srgbClr val="990033"/>
                </a:solidFill>
              </a:rPr>
              <a:t>here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Construct a </a:t>
            </a:r>
            <a:r>
              <a:rPr lang="en-IE" sz="2000" dirty="0" smtClean="0">
                <a:solidFill>
                  <a:srgbClr val="990033"/>
                </a:solidFill>
              </a:rPr>
              <a:t>probability table </a:t>
            </a:r>
            <a:r>
              <a:rPr lang="en-IE" sz="2000" dirty="0">
                <a:solidFill>
                  <a:srgbClr val="990033"/>
                </a:solidFill>
              </a:rPr>
              <a:t>(Student Activity </a:t>
            </a:r>
            <a:r>
              <a:rPr lang="en-IE" sz="2000" dirty="0" smtClean="0">
                <a:solidFill>
                  <a:srgbClr val="990033"/>
                </a:solidFill>
              </a:rPr>
              <a:t>3) for </a:t>
            </a:r>
            <a:r>
              <a:rPr lang="en-IE" sz="2000" dirty="0">
                <a:solidFill>
                  <a:srgbClr val="990033"/>
                </a:solidFill>
              </a:rPr>
              <a:t>the sum of 2 dice </a:t>
            </a:r>
            <a:r>
              <a:rPr lang="en-IE" sz="2000" dirty="0" smtClean="0">
                <a:solidFill>
                  <a:srgbClr val="990033"/>
                </a:solidFill>
              </a:rPr>
              <a:t>using Student </a:t>
            </a:r>
            <a:r>
              <a:rPr lang="en-IE" sz="2000" dirty="0">
                <a:solidFill>
                  <a:srgbClr val="990033"/>
                </a:solidFill>
              </a:rPr>
              <a:t>Activity </a:t>
            </a:r>
            <a:r>
              <a:rPr lang="en-IE" sz="2000" dirty="0" smtClean="0">
                <a:solidFill>
                  <a:srgbClr val="990033"/>
                </a:solidFill>
              </a:rPr>
              <a:t>2A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Assuming that both of </a:t>
            </a:r>
            <a:r>
              <a:rPr lang="en-IE" sz="2000" dirty="0" smtClean="0">
                <a:solidFill>
                  <a:srgbClr val="990033"/>
                </a:solidFill>
              </a:rPr>
              <a:t>the dice </a:t>
            </a:r>
            <a:r>
              <a:rPr lang="en-IE" sz="2000" dirty="0">
                <a:solidFill>
                  <a:srgbClr val="990033"/>
                </a:solidFill>
              </a:rPr>
              <a:t>are fair, and all </a:t>
            </a:r>
            <a:r>
              <a:rPr lang="en-IE" sz="2000" dirty="0" smtClean="0">
                <a:solidFill>
                  <a:srgbClr val="990033"/>
                </a:solidFill>
              </a:rPr>
              <a:t>36 outcomes </a:t>
            </a:r>
            <a:r>
              <a:rPr lang="en-IE" sz="2000" dirty="0">
                <a:solidFill>
                  <a:srgbClr val="990033"/>
                </a:solidFill>
              </a:rPr>
              <a:t>are equally </a:t>
            </a:r>
            <a:r>
              <a:rPr lang="en-IE" sz="2000" dirty="0" smtClean="0">
                <a:solidFill>
                  <a:srgbClr val="990033"/>
                </a:solidFill>
              </a:rPr>
              <a:t>likely, what </a:t>
            </a:r>
            <a:r>
              <a:rPr lang="en-IE" sz="2000" dirty="0">
                <a:solidFill>
                  <a:srgbClr val="990033"/>
                </a:solidFill>
              </a:rPr>
              <a:t>is the probability </a:t>
            </a:r>
            <a:r>
              <a:rPr lang="en-IE" sz="2000" dirty="0" smtClean="0">
                <a:solidFill>
                  <a:srgbClr val="990033"/>
                </a:solidFill>
              </a:rPr>
              <a:t>of the </a:t>
            </a:r>
            <a:r>
              <a:rPr lang="en-IE" sz="2000" dirty="0">
                <a:solidFill>
                  <a:srgbClr val="990033"/>
                </a:solidFill>
              </a:rPr>
              <a:t>sum being 5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What is the sum of </a:t>
            </a:r>
            <a:r>
              <a:rPr lang="en-IE" sz="2000" dirty="0" smtClean="0">
                <a:solidFill>
                  <a:srgbClr val="990033"/>
                </a:solidFill>
              </a:rPr>
              <a:t>the probabilities </a:t>
            </a:r>
            <a:r>
              <a:rPr lang="en-IE" sz="2000" dirty="0">
                <a:solidFill>
                  <a:srgbClr val="990033"/>
                </a:solidFill>
              </a:rPr>
              <a:t>for the </a:t>
            </a:r>
            <a:r>
              <a:rPr lang="en-IE" sz="2000" dirty="0" smtClean="0">
                <a:solidFill>
                  <a:srgbClr val="990033"/>
                </a:solidFill>
              </a:rPr>
              <a:t>sample space?</a:t>
            </a: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788388" y="620688"/>
            <a:ext cx="8313004" cy="5472608"/>
            <a:chOff x="8788388" y="620688"/>
            <a:chExt cx="8313004" cy="5472608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0512" y="620688"/>
              <a:ext cx="7920880" cy="5472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8388" y="1250688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789408" y="624118"/>
            <a:ext cx="8528008" cy="5469178"/>
            <a:chOff x="8789408" y="624118"/>
            <a:chExt cx="8528008" cy="5469178"/>
          </a:xfrm>
        </p:grpSpPr>
        <p:sp>
          <p:nvSpPr>
            <p:cNvPr id="8" name="Rounded Rectangle 7"/>
            <p:cNvSpPr/>
            <p:nvPr/>
          </p:nvSpPr>
          <p:spPr>
            <a:xfrm rot="16200000">
              <a:off x="8159408" y="287957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80512" y="624118"/>
              <a:ext cx="8136904" cy="54691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5716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079" y="764704"/>
            <a:ext cx="6461842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64317" y="251937"/>
            <a:ext cx="3215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990033"/>
                </a:solidFill>
              </a:rPr>
              <a:t>Student Activity 3</a:t>
            </a:r>
            <a:endParaRPr lang="en-IE" sz="32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1550" y="315806"/>
            <a:ext cx="815490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If the probability of </a:t>
            </a:r>
            <a:r>
              <a:rPr lang="en-IE" sz="2000" dirty="0" smtClean="0">
                <a:solidFill>
                  <a:srgbClr val="990033"/>
                </a:solidFill>
              </a:rPr>
              <a:t>getting a </a:t>
            </a:r>
            <a:r>
              <a:rPr lang="en-IE" sz="2000" dirty="0">
                <a:solidFill>
                  <a:srgbClr val="990033"/>
                </a:solidFill>
              </a:rPr>
              <a:t>3 is 2/36, what is </a:t>
            </a:r>
            <a:r>
              <a:rPr lang="en-IE" sz="2000" dirty="0" smtClean="0">
                <a:solidFill>
                  <a:srgbClr val="990033"/>
                </a:solidFill>
              </a:rPr>
              <a:t>the probability </a:t>
            </a:r>
            <a:r>
              <a:rPr lang="en-IE" sz="2000" dirty="0">
                <a:solidFill>
                  <a:srgbClr val="990033"/>
                </a:solidFill>
              </a:rPr>
              <a:t>of not </a:t>
            </a:r>
            <a:r>
              <a:rPr lang="en-IE" sz="2000" dirty="0" smtClean="0">
                <a:solidFill>
                  <a:srgbClr val="990033"/>
                </a:solidFill>
              </a:rPr>
              <a:t>getting a 3 </a:t>
            </a:r>
            <a:r>
              <a:rPr lang="en-IE" sz="2000" dirty="0">
                <a:solidFill>
                  <a:srgbClr val="990033"/>
                </a:solidFill>
              </a:rPr>
              <a:t>without adding up all </a:t>
            </a:r>
            <a:r>
              <a:rPr lang="en-IE" sz="2000" dirty="0" smtClean="0">
                <a:solidFill>
                  <a:srgbClr val="990033"/>
                </a:solidFill>
              </a:rPr>
              <a:t>the other </a:t>
            </a:r>
            <a:r>
              <a:rPr lang="en-IE" sz="2000" dirty="0">
                <a:solidFill>
                  <a:srgbClr val="990033"/>
                </a:solidFill>
              </a:rPr>
              <a:t>probabilities? </a:t>
            </a:r>
            <a:r>
              <a:rPr lang="en-IE" sz="2000" dirty="0" smtClean="0">
                <a:solidFill>
                  <a:srgbClr val="990033"/>
                </a:solidFill>
              </a:rPr>
              <a:t>Write down </a:t>
            </a:r>
            <a:r>
              <a:rPr lang="en-IE" sz="2000" dirty="0">
                <a:solidFill>
                  <a:srgbClr val="990033"/>
                </a:solidFill>
              </a:rPr>
              <a:t>the </a:t>
            </a:r>
            <a:r>
              <a:rPr lang="en-IE" sz="2000" dirty="0" smtClean="0">
                <a:solidFill>
                  <a:srgbClr val="990033"/>
                </a:solidFill>
              </a:rPr>
              <a:t>answer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Going back to the </a:t>
            </a:r>
            <a:r>
              <a:rPr lang="en-IE" sz="2000" dirty="0" smtClean="0">
                <a:solidFill>
                  <a:srgbClr val="990033"/>
                </a:solidFill>
              </a:rPr>
              <a:t>original rules </a:t>
            </a:r>
            <a:r>
              <a:rPr lang="en-IE" sz="2000" dirty="0">
                <a:solidFill>
                  <a:srgbClr val="990033"/>
                </a:solidFill>
              </a:rPr>
              <a:t>for the game, </a:t>
            </a:r>
            <a:r>
              <a:rPr lang="en-IE" sz="2000" dirty="0" smtClean="0">
                <a:solidFill>
                  <a:srgbClr val="990033"/>
                </a:solidFill>
              </a:rPr>
              <a:t>what is </a:t>
            </a:r>
            <a:r>
              <a:rPr lang="en-IE" sz="2000" dirty="0">
                <a:solidFill>
                  <a:srgbClr val="990033"/>
                </a:solidFill>
              </a:rPr>
              <a:t>the probability that </a:t>
            </a:r>
            <a:r>
              <a:rPr lang="en-IE" sz="2000" dirty="0" smtClean="0">
                <a:solidFill>
                  <a:srgbClr val="990033"/>
                </a:solidFill>
              </a:rPr>
              <a:t>A wins</a:t>
            </a:r>
            <a:r>
              <a:rPr lang="en-IE" sz="2000" dirty="0">
                <a:solidFill>
                  <a:srgbClr val="990033"/>
                </a:solidFill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Fill </a:t>
            </a:r>
            <a:r>
              <a:rPr lang="en-IE" sz="2000" dirty="0">
                <a:solidFill>
                  <a:srgbClr val="990033"/>
                </a:solidFill>
              </a:rPr>
              <a:t>in answer on </a:t>
            </a:r>
            <a:r>
              <a:rPr lang="en-IE" sz="2000" dirty="0" smtClean="0">
                <a:solidFill>
                  <a:srgbClr val="990033"/>
                </a:solidFill>
              </a:rPr>
              <a:t>Student Activity </a:t>
            </a:r>
            <a:r>
              <a:rPr lang="en-IE" sz="2000" dirty="0">
                <a:solidFill>
                  <a:srgbClr val="990033"/>
                </a:solidFill>
              </a:rPr>
              <a:t>3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Use the probability </a:t>
            </a:r>
            <a:r>
              <a:rPr lang="en-IE" sz="2000" dirty="0" smtClean="0">
                <a:solidFill>
                  <a:srgbClr val="990033"/>
                </a:solidFill>
              </a:rPr>
              <a:t>that A </a:t>
            </a:r>
            <a:r>
              <a:rPr lang="en-IE" sz="2000" dirty="0">
                <a:solidFill>
                  <a:srgbClr val="990033"/>
                </a:solidFill>
              </a:rPr>
              <a:t>wins to calculate </a:t>
            </a:r>
            <a:r>
              <a:rPr lang="en-IE" sz="2000" dirty="0" smtClean="0">
                <a:solidFill>
                  <a:srgbClr val="990033"/>
                </a:solidFill>
              </a:rPr>
              <a:t>the probability </a:t>
            </a:r>
            <a:r>
              <a:rPr lang="en-IE" sz="2000" dirty="0">
                <a:solidFill>
                  <a:srgbClr val="990033"/>
                </a:solidFill>
              </a:rPr>
              <a:t>that B </a:t>
            </a:r>
            <a:r>
              <a:rPr lang="en-IE" sz="2000" dirty="0" smtClean="0">
                <a:solidFill>
                  <a:srgbClr val="990033"/>
                </a:solidFill>
              </a:rPr>
              <a:t>wins, without </a:t>
            </a:r>
            <a:r>
              <a:rPr lang="en-IE" sz="2000" dirty="0">
                <a:solidFill>
                  <a:srgbClr val="990033"/>
                </a:solidFill>
              </a:rPr>
              <a:t>adding</a:t>
            </a:r>
            <a:r>
              <a:rPr lang="en-IE" sz="2000" dirty="0" smtClean="0">
                <a:solidFill>
                  <a:srgbClr val="990033"/>
                </a:solidFill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Fill </a:t>
            </a:r>
            <a:r>
              <a:rPr lang="en-IE" sz="2000" dirty="0">
                <a:solidFill>
                  <a:srgbClr val="990033"/>
                </a:solidFill>
              </a:rPr>
              <a:t>in answer on </a:t>
            </a:r>
            <a:r>
              <a:rPr lang="en-IE" sz="2000" dirty="0" smtClean="0">
                <a:solidFill>
                  <a:srgbClr val="990033"/>
                </a:solidFill>
              </a:rPr>
              <a:t>Student Activity </a:t>
            </a:r>
            <a:r>
              <a:rPr lang="en-IE" sz="2000" dirty="0">
                <a:solidFill>
                  <a:srgbClr val="990033"/>
                </a:solidFill>
              </a:rPr>
              <a:t>3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endParaRPr lang="en-I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Compare this </a:t>
            </a:r>
            <a:r>
              <a:rPr lang="en-IE" sz="2000" dirty="0" smtClean="0">
                <a:solidFill>
                  <a:srgbClr val="990033"/>
                </a:solidFill>
              </a:rPr>
              <a:t>with experimental </a:t>
            </a:r>
            <a:r>
              <a:rPr lang="en-IE" sz="2000" dirty="0">
                <a:solidFill>
                  <a:srgbClr val="990033"/>
                </a:solidFill>
              </a:rPr>
              <a:t>result </a:t>
            </a:r>
            <a:r>
              <a:rPr lang="en-IE" sz="2000" dirty="0" smtClean="0">
                <a:solidFill>
                  <a:srgbClr val="990033"/>
                </a:solidFill>
              </a:rPr>
              <a:t>for relative </a:t>
            </a:r>
            <a:r>
              <a:rPr lang="en-IE" sz="2000" dirty="0">
                <a:solidFill>
                  <a:srgbClr val="990033"/>
                </a:solidFill>
              </a:rPr>
              <a:t>frequency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Fill </a:t>
            </a:r>
            <a:r>
              <a:rPr lang="en-IE" sz="2000" dirty="0">
                <a:solidFill>
                  <a:srgbClr val="990033"/>
                </a:solidFill>
              </a:rPr>
              <a:t>in answer on </a:t>
            </a:r>
            <a:r>
              <a:rPr lang="en-IE" sz="2000" dirty="0" smtClean="0">
                <a:solidFill>
                  <a:srgbClr val="990033"/>
                </a:solidFill>
              </a:rPr>
              <a:t>Student Activity </a:t>
            </a:r>
            <a:r>
              <a:rPr lang="en-IE" sz="2000" dirty="0">
                <a:solidFill>
                  <a:srgbClr val="990033"/>
                </a:solidFill>
              </a:rPr>
              <a:t>3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If the probability of a </a:t>
            </a:r>
            <a:r>
              <a:rPr lang="en-IE" sz="2000" dirty="0" smtClean="0">
                <a:solidFill>
                  <a:srgbClr val="990033"/>
                </a:solidFill>
              </a:rPr>
              <a:t>sum of </a:t>
            </a:r>
            <a:r>
              <a:rPr lang="en-IE" sz="2000" dirty="0">
                <a:solidFill>
                  <a:srgbClr val="990033"/>
                </a:solidFill>
              </a:rPr>
              <a:t>7 occurring is </a:t>
            </a:r>
            <a:r>
              <a:rPr lang="en-IE" sz="2000" dirty="0" smtClean="0">
                <a:solidFill>
                  <a:srgbClr val="990033"/>
                </a:solidFill>
              </a:rPr>
              <a:t>6/36=1/6, how </a:t>
            </a:r>
            <a:r>
              <a:rPr lang="en-IE" sz="2000" dirty="0">
                <a:solidFill>
                  <a:srgbClr val="990033"/>
                </a:solidFill>
              </a:rPr>
              <a:t>many 7’s would </a:t>
            </a:r>
            <a:r>
              <a:rPr lang="en-IE" sz="2000" dirty="0" smtClean="0">
                <a:solidFill>
                  <a:srgbClr val="990033"/>
                </a:solidFill>
              </a:rPr>
              <a:t>you expect </a:t>
            </a:r>
            <a:r>
              <a:rPr lang="en-IE" sz="2000" dirty="0">
                <a:solidFill>
                  <a:srgbClr val="990033"/>
                </a:solidFill>
              </a:rPr>
              <a:t>to get if the dice </a:t>
            </a:r>
            <a:r>
              <a:rPr lang="en-IE" sz="2000" dirty="0" smtClean="0">
                <a:solidFill>
                  <a:srgbClr val="990033"/>
                </a:solidFill>
              </a:rPr>
              <a:t>are tossed </a:t>
            </a:r>
            <a:r>
              <a:rPr lang="en-IE" sz="2000" dirty="0">
                <a:solidFill>
                  <a:srgbClr val="990033"/>
                </a:solidFill>
              </a:rPr>
              <a:t>100 times?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788388" y="604646"/>
            <a:ext cx="8352928" cy="5544616"/>
            <a:chOff x="8788388" y="604646"/>
            <a:chExt cx="8352928" cy="5544616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0763" y="604646"/>
              <a:ext cx="8010553" cy="5544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ounded Rectangle 3"/>
            <p:cNvSpPr/>
            <p:nvPr/>
          </p:nvSpPr>
          <p:spPr>
            <a:xfrm rot="16200000">
              <a:off x="8158388" y="1250688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573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08720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b="1" dirty="0" smtClean="0">
                <a:solidFill>
                  <a:srgbClr val="990033"/>
                </a:solidFill>
              </a:rPr>
              <a:t>Reflection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Write down 3 things </a:t>
            </a:r>
            <a:r>
              <a:rPr lang="en-IE" sz="2000" dirty="0" smtClean="0">
                <a:solidFill>
                  <a:srgbClr val="990033"/>
                </a:solidFill>
              </a:rPr>
              <a:t>you learned </a:t>
            </a:r>
            <a:r>
              <a:rPr lang="en-IE" sz="2000" dirty="0">
                <a:solidFill>
                  <a:srgbClr val="990033"/>
                </a:solidFill>
              </a:rPr>
              <a:t>about </a:t>
            </a:r>
            <a:r>
              <a:rPr lang="en-IE" sz="2000" dirty="0" smtClean="0">
                <a:solidFill>
                  <a:srgbClr val="990033"/>
                </a:solidFill>
              </a:rPr>
              <a:t>probability today.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Write </a:t>
            </a:r>
            <a:r>
              <a:rPr lang="en-IE" sz="2000" dirty="0">
                <a:solidFill>
                  <a:srgbClr val="990033"/>
                </a:solidFill>
              </a:rPr>
              <a:t>down anything </a:t>
            </a:r>
            <a:r>
              <a:rPr lang="en-IE" sz="2000" dirty="0" smtClean="0">
                <a:solidFill>
                  <a:srgbClr val="990033"/>
                </a:solidFill>
              </a:rPr>
              <a:t>you found </a:t>
            </a:r>
            <a:r>
              <a:rPr lang="en-IE" sz="2000" dirty="0">
                <a:solidFill>
                  <a:srgbClr val="990033"/>
                </a:solidFill>
              </a:rPr>
              <a:t>difficult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r>
              <a:rPr lang="en-IE" sz="2000" dirty="0" smtClean="0">
                <a:solidFill>
                  <a:srgbClr val="990033"/>
                </a:solidFill>
              </a:rPr>
              <a:t>Write </a:t>
            </a:r>
            <a:r>
              <a:rPr lang="en-IE" sz="2000" dirty="0">
                <a:solidFill>
                  <a:srgbClr val="990033"/>
                </a:solidFill>
              </a:rPr>
              <a:t>down any </a:t>
            </a:r>
            <a:r>
              <a:rPr lang="en-IE" sz="2000" dirty="0" smtClean="0">
                <a:solidFill>
                  <a:srgbClr val="990033"/>
                </a:solidFill>
              </a:rPr>
              <a:t>questions you </a:t>
            </a:r>
            <a:r>
              <a:rPr lang="en-IE" sz="2000" dirty="0">
                <a:solidFill>
                  <a:srgbClr val="990033"/>
                </a:solidFill>
              </a:rPr>
              <a:t>may have.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788388" y="604646"/>
            <a:ext cx="8352928" cy="5544616"/>
            <a:chOff x="8788388" y="604646"/>
            <a:chExt cx="8352928" cy="5544616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30763" y="604646"/>
              <a:ext cx="8010553" cy="5544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58388" y="1250688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77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333" y="1340768"/>
            <a:ext cx="7867667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IE" sz="3200" b="1" dirty="0" smtClean="0">
                <a:solidFill>
                  <a:srgbClr val="990033"/>
                </a:solidFill>
              </a:rPr>
              <a:t>Student Activity 1: 	Fair trials with two dice</a:t>
            </a:r>
          </a:p>
          <a:p>
            <a:pPr>
              <a:spcAft>
                <a:spcPts val="1200"/>
              </a:spcAft>
            </a:pPr>
            <a:r>
              <a:rPr lang="en-IE" sz="3200" b="1" dirty="0" smtClean="0">
                <a:solidFill>
                  <a:srgbClr val="990033"/>
                </a:solidFill>
              </a:rPr>
              <a:t>Student </a:t>
            </a:r>
            <a:r>
              <a:rPr lang="en-IE" sz="3200" b="1" dirty="0">
                <a:solidFill>
                  <a:srgbClr val="990033"/>
                </a:solidFill>
              </a:rPr>
              <a:t>Activity </a:t>
            </a:r>
            <a:r>
              <a:rPr lang="en-IE" sz="3200" b="1" dirty="0" smtClean="0">
                <a:solidFill>
                  <a:srgbClr val="990033"/>
                </a:solidFill>
              </a:rPr>
              <a:t>2: </a:t>
            </a:r>
            <a:r>
              <a:rPr lang="en-IE" sz="3200" b="1" dirty="0">
                <a:solidFill>
                  <a:srgbClr val="990033"/>
                </a:solidFill>
              </a:rPr>
              <a:t>	</a:t>
            </a:r>
            <a:r>
              <a:rPr lang="en-IE" sz="3200" b="1" dirty="0" smtClean="0">
                <a:solidFill>
                  <a:srgbClr val="990033"/>
                </a:solidFill>
              </a:rPr>
              <a:t>Two way table</a:t>
            </a:r>
          </a:p>
          <a:p>
            <a:pPr>
              <a:spcAft>
                <a:spcPts val="1200"/>
              </a:spcAft>
            </a:pPr>
            <a:r>
              <a:rPr lang="en-IE" sz="3200" b="1" dirty="0" smtClean="0">
                <a:solidFill>
                  <a:srgbClr val="990033"/>
                </a:solidFill>
              </a:rPr>
              <a:t>Student Activity 3: 	Probability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29210" y="205310"/>
            <a:ext cx="1249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 smtClean="0">
                <a:solidFill>
                  <a:srgbClr val="990033"/>
                </a:solidFill>
              </a:rPr>
              <a:t>INDEX</a:t>
            </a:r>
            <a:endParaRPr lang="en-IE" sz="3200" b="1" dirty="0">
              <a:solidFill>
                <a:srgbClr val="990033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D00B-5AFC-4245-B78E-B7E5068993C6}" type="datetime10">
              <a:rPr lang="en-IE" smtClean="0"/>
              <a:pPr/>
              <a:t>10:31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53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056" y="980728"/>
            <a:ext cx="8222664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In </a:t>
            </a:r>
            <a:r>
              <a:rPr lang="en-IE" sz="2000" dirty="0">
                <a:solidFill>
                  <a:srgbClr val="990033"/>
                </a:solidFill>
              </a:rPr>
              <a:t>each group of two, </a:t>
            </a:r>
            <a:r>
              <a:rPr lang="en-IE" sz="2000" dirty="0" smtClean="0">
                <a:solidFill>
                  <a:srgbClr val="990033"/>
                </a:solidFill>
              </a:rPr>
              <a:t>one person </a:t>
            </a:r>
            <a:r>
              <a:rPr lang="en-IE" sz="2000" dirty="0">
                <a:solidFill>
                  <a:srgbClr val="990033"/>
                </a:solidFill>
              </a:rPr>
              <a:t>is nominated as </a:t>
            </a:r>
            <a:r>
              <a:rPr lang="en-IE" sz="2000" dirty="0" smtClean="0">
                <a:solidFill>
                  <a:srgbClr val="990033"/>
                </a:solidFill>
              </a:rPr>
              <a:t>A and </a:t>
            </a:r>
            <a:r>
              <a:rPr lang="en-IE" sz="2000" dirty="0">
                <a:solidFill>
                  <a:srgbClr val="990033"/>
                </a:solidFill>
              </a:rPr>
              <a:t>one as B. Players </a:t>
            </a:r>
            <a:r>
              <a:rPr lang="en-IE" sz="2000" dirty="0" smtClean="0">
                <a:solidFill>
                  <a:srgbClr val="990033"/>
                </a:solidFill>
              </a:rPr>
              <a:t>A and </a:t>
            </a:r>
            <a:r>
              <a:rPr lang="en-IE" sz="2000" dirty="0">
                <a:solidFill>
                  <a:srgbClr val="990033"/>
                </a:solidFill>
              </a:rPr>
              <a:t>B take turns to </a:t>
            </a:r>
            <a:r>
              <a:rPr lang="en-IE" sz="2000" dirty="0" smtClean="0">
                <a:solidFill>
                  <a:srgbClr val="990033"/>
                </a:solidFill>
              </a:rPr>
              <a:t>roll the </a:t>
            </a:r>
            <a:r>
              <a:rPr lang="en-IE" sz="2000" dirty="0">
                <a:solidFill>
                  <a:srgbClr val="990033"/>
                </a:solidFill>
              </a:rPr>
              <a:t>die, and the winner </a:t>
            </a:r>
            <a:r>
              <a:rPr lang="en-IE" sz="2000" dirty="0" smtClean="0">
                <a:solidFill>
                  <a:srgbClr val="990033"/>
                </a:solidFill>
              </a:rPr>
              <a:t>is determined </a:t>
            </a:r>
            <a:r>
              <a:rPr lang="en-IE" sz="2000" dirty="0">
                <a:solidFill>
                  <a:srgbClr val="990033"/>
                </a:solidFill>
              </a:rPr>
              <a:t>by the sum </a:t>
            </a:r>
            <a:r>
              <a:rPr lang="en-IE" sz="2000" dirty="0" smtClean="0">
                <a:solidFill>
                  <a:srgbClr val="990033"/>
                </a:solidFill>
              </a:rPr>
              <a:t>of the </a:t>
            </a:r>
            <a:r>
              <a:rPr lang="en-IE" sz="2000" dirty="0">
                <a:solidFill>
                  <a:srgbClr val="990033"/>
                </a:solidFill>
              </a:rPr>
              <a:t>numbers on the </a:t>
            </a:r>
            <a:r>
              <a:rPr lang="en-IE" sz="2000" dirty="0" smtClean="0">
                <a:solidFill>
                  <a:srgbClr val="990033"/>
                </a:solidFill>
              </a:rPr>
              <a:t>faces as </a:t>
            </a:r>
            <a:r>
              <a:rPr lang="en-IE" sz="2000" dirty="0">
                <a:solidFill>
                  <a:srgbClr val="990033"/>
                </a:solidFill>
              </a:rPr>
              <a:t>follows: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Students </a:t>
            </a:r>
            <a:r>
              <a:rPr lang="en-IE" sz="2000" dirty="0">
                <a:solidFill>
                  <a:srgbClr val="990033"/>
                </a:solidFill>
              </a:rPr>
              <a:t>A and </a:t>
            </a:r>
            <a:r>
              <a:rPr lang="en-IE" sz="2000" dirty="0" smtClean="0">
                <a:solidFill>
                  <a:srgbClr val="990033"/>
                </a:solidFill>
              </a:rPr>
              <a:t>B alternately </a:t>
            </a:r>
            <a:r>
              <a:rPr lang="en-IE" sz="2000" dirty="0">
                <a:solidFill>
                  <a:srgbClr val="990033"/>
                </a:solidFill>
              </a:rPr>
              <a:t>roll the </a:t>
            </a:r>
            <a:r>
              <a:rPr lang="en-IE" sz="2000" dirty="0" smtClean="0">
                <a:solidFill>
                  <a:srgbClr val="990033"/>
                </a:solidFill>
              </a:rPr>
              <a:t>die, each </a:t>
            </a:r>
            <a:r>
              <a:rPr lang="en-IE" sz="2000" dirty="0">
                <a:solidFill>
                  <a:srgbClr val="990033"/>
                </a:solidFill>
              </a:rPr>
              <a:t>time adding </a:t>
            </a:r>
            <a:r>
              <a:rPr lang="en-IE" sz="2000" dirty="0" smtClean="0">
                <a:solidFill>
                  <a:srgbClr val="990033"/>
                </a:solidFill>
              </a:rPr>
              <a:t>the scores </a:t>
            </a:r>
            <a:r>
              <a:rPr lang="en-IE" sz="2000" dirty="0">
                <a:solidFill>
                  <a:srgbClr val="990033"/>
                </a:solidFill>
              </a:rPr>
              <a:t>on each die to </a:t>
            </a:r>
            <a:r>
              <a:rPr lang="en-IE" sz="2000" dirty="0" smtClean="0">
                <a:solidFill>
                  <a:srgbClr val="990033"/>
                </a:solidFill>
              </a:rPr>
              <a:t>get the </a:t>
            </a:r>
            <a:r>
              <a:rPr lang="en-IE" sz="2000" dirty="0">
                <a:solidFill>
                  <a:srgbClr val="990033"/>
                </a:solidFill>
              </a:rPr>
              <a:t>outcome. They place </a:t>
            </a:r>
            <a:r>
              <a:rPr lang="en-IE" sz="2000" dirty="0" smtClean="0">
                <a:solidFill>
                  <a:srgbClr val="990033"/>
                </a:solidFill>
              </a:rPr>
              <a:t>a counter </a:t>
            </a:r>
            <a:r>
              <a:rPr lang="en-IE" sz="2000" dirty="0">
                <a:solidFill>
                  <a:srgbClr val="990033"/>
                </a:solidFill>
              </a:rPr>
              <a:t>on each outcome.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A </a:t>
            </a:r>
            <a:r>
              <a:rPr lang="en-IE" sz="2000" dirty="0">
                <a:solidFill>
                  <a:srgbClr val="990033"/>
                </a:solidFill>
              </a:rPr>
              <a:t>wins if sum (i.e. </a:t>
            </a:r>
            <a:r>
              <a:rPr lang="en-IE" sz="2000" dirty="0" smtClean="0">
                <a:solidFill>
                  <a:srgbClr val="990033"/>
                </a:solidFill>
              </a:rPr>
              <a:t>outcome) is </a:t>
            </a:r>
            <a:r>
              <a:rPr lang="en-IE" sz="2000" dirty="0">
                <a:solidFill>
                  <a:srgbClr val="990033"/>
                </a:solidFill>
              </a:rPr>
              <a:t>2, 3, 4, 10, 11 or 12.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rgbClr val="990033"/>
                </a:solidFill>
              </a:rPr>
              <a:t>B </a:t>
            </a:r>
            <a:r>
              <a:rPr lang="en-IE" sz="2000" dirty="0">
                <a:solidFill>
                  <a:srgbClr val="990033"/>
                </a:solidFill>
              </a:rPr>
              <a:t>wins if sum i.e. is 5, </a:t>
            </a:r>
            <a:r>
              <a:rPr lang="en-IE" sz="2000" dirty="0" smtClean="0">
                <a:solidFill>
                  <a:srgbClr val="990033"/>
                </a:solidFill>
              </a:rPr>
              <a:t>6,7</a:t>
            </a:r>
            <a:r>
              <a:rPr lang="en-IE" sz="2000" dirty="0">
                <a:solidFill>
                  <a:srgbClr val="990033"/>
                </a:solidFill>
              </a:rPr>
              <a:t>, 8, 9. Play the game </a:t>
            </a:r>
            <a:r>
              <a:rPr lang="en-IE" sz="2000" dirty="0" smtClean="0">
                <a:solidFill>
                  <a:srgbClr val="990033"/>
                </a:solidFill>
              </a:rPr>
              <a:t>on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5800" y="3501008"/>
            <a:ext cx="8280920" cy="2062103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E" sz="2000" b="1" dirty="0">
                <a:solidFill>
                  <a:srgbClr val="990033"/>
                </a:solidFill>
              </a:rPr>
              <a:t>Student Activity 1A</a:t>
            </a:r>
          </a:p>
          <a:p>
            <a:r>
              <a:rPr lang="en-IE" dirty="0">
                <a:solidFill>
                  <a:srgbClr val="990033"/>
                </a:solidFill>
              </a:rPr>
              <a:t>Prediction</a:t>
            </a:r>
          </a:p>
          <a:p>
            <a:r>
              <a:rPr lang="en-IE" dirty="0">
                <a:solidFill>
                  <a:srgbClr val="990033"/>
                </a:solidFill>
              </a:rPr>
              <a:t>Player _____ will win most often because</a:t>
            </a:r>
            <a:r>
              <a:rPr lang="en-IE" dirty="0" smtClean="0">
                <a:solidFill>
                  <a:srgbClr val="990033"/>
                </a:solidFill>
              </a:rPr>
              <a:t>:</a:t>
            </a:r>
          </a:p>
          <a:p>
            <a:r>
              <a:rPr lang="en-IE" dirty="0" smtClean="0">
                <a:solidFill>
                  <a:srgbClr val="990033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IE" dirty="0">
              <a:solidFill>
                <a:srgbClr val="99003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82336" y="251937"/>
            <a:ext cx="59793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3200" b="1" dirty="0">
                <a:solidFill>
                  <a:srgbClr val="990033"/>
                </a:solidFill>
              </a:rPr>
              <a:t>Section A: </a:t>
            </a:r>
            <a:r>
              <a:rPr lang="en-IE" sz="3200" b="1" dirty="0" smtClean="0">
                <a:solidFill>
                  <a:srgbClr val="990033"/>
                </a:solidFill>
              </a:rPr>
              <a:t>Fair trials with two dice</a:t>
            </a:r>
            <a:endParaRPr lang="en-IE" sz="3200" dirty="0">
              <a:solidFill>
                <a:srgbClr val="990033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789610" y="476672"/>
            <a:ext cx="8511764" cy="5737706"/>
            <a:chOff x="8789610" y="476672"/>
            <a:chExt cx="8511764" cy="573770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3201" y="476672"/>
              <a:ext cx="8148173" cy="57377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>
            <a:xfrm rot="16200000">
              <a:off x="8159610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789408" y="625606"/>
            <a:ext cx="8383992" cy="5588772"/>
            <a:chOff x="8789408" y="625606"/>
            <a:chExt cx="8383992" cy="558877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9528" y="625606"/>
              <a:ext cx="7993872" cy="55887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ounded Rectangle 10"/>
            <p:cNvSpPr/>
            <p:nvPr/>
          </p:nvSpPr>
          <p:spPr>
            <a:xfrm rot="16200000">
              <a:off x="8159408" y="2879577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020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5936" y="404664"/>
            <a:ext cx="7690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000" b="1" dirty="0">
                <a:solidFill>
                  <a:srgbClr val="990033"/>
                </a:solidFill>
              </a:rPr>
              <a:t>Student Activity 1B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Play the game and record the results </a:t>
            </a:r>
            <a:r>
              <a:rPr lang="en-IE" sz="2000" dirty="0" smtClean="0">
                <a:solidFill>
                  <a:srgbClr val="990033"/>
                </a:solidFill>
              </a:rPr>
              <a:t>below for the whole class:</a:t>
            </a:r>
            <a:endParaRPr lang="en-IE" sz="2000" dirty="0">
              <a:solidFill>
                <a:srgbClr val="99003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35" y="1124744"/>
            <a:ext cx="7829550" cy="2079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4605" y="3329697"/>
            <a:ext cx="7920880" cy="1323439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srgbClr val="990033"/>
                </a:solidFill>
              </a:rPr>
              <a:t>Did </a:t>
            </a:r>
            <a:r>
              <a:rPr lang="en-IE" sz="2000" dirty="0">
                <a:solidFill>
                  <a:srgbClr val="990033"/>
                </a:solidFill>
              </a:rPr>
              <a:t>your predicted results agree with your actual results</a:t>
            </a:r>
            <a:r>
              <a:rPr lang="en-IE" sz="2000" dirty="0" smtClean="0">
                <a:solidFill>
                  <a:srgbClr val="990033"/>
                </a:solidFill>
              </a:rPr>
              <a:t>?______________</a:t>
            </a:r>
          </a:p>
          <a:p>
            <a:r>
              <a:rPr lang="en-IE" sz="2000" dirty="0" smtClean="0">
                <a:solidFill>
                  <a:srgbClr val="990033"/>
                </a:solidFill>
              </a:rPr>
              <a:t>____________________________________________________________________________________________________________________________________________________________________________________</a:t>
            </a: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789408" y="620689"/>
            <a:ext cx="8383992" cy="5593689"/>
            <a:chOff x="8789408" y="620689"/>
            <a:chExt cx="8383992" cy="5593689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9528" y="625606"/>
              <a:ext cx="7993872" cy="55887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ounded Rectangle 10"/>
            <p:cNvSpPr/>
            <p:nvPr/>
          </p:nvSpPr>
          <p:spPr>
            <a:xfrm rot="16200000">
              <a:off x="8159408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449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5400000" cy="547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24" y="661468"/>
            <a:ext cx="5400000" cy="48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8789408" y="620689"/>
            <a:ext cx="8383992" cy="5593689"/>
            <a:chOff x="8789408" y="620689"/>
            <a:chExt cx="8383992" cy="5593689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9528" y="625606"/>
              <a:ext cx="7993872" cy="55887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>
            <a:xfrm rot="16200000">
              <a:off x="8159408" y="1250689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862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345270"/>
            <a:ext cx="76962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76772" y="332656"/>
            <a:ext cx="6390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000" b="1" dirty="0">
                <a:solidFill>
                  <a:srgbClr val="990033"/>
                </a:solidFill>
              </a:rPr>
              <a:t>Master Sheet 1</a:t>
            </a:r>
          </a:p>
          <a:p>
            <a:pPr algn="ctr"/>
            <a:r>
              <a:rPr lang="en-IE" sz="2000" dirty="0">
                <a:solidFill>
                  <a:srgbClr val="990033"/>
                </a:solidFill>
              </a:rPr>
              <a:t>(Results from the Whole Class)</a:t>
            </a:r>
          </a:p>
          <a:p>
            <a:pPr algn="ctr"/>
            <a:r>
              <a:rPr lang="en-IE" sz="2000" dirty="0">
                <a:solidFill>
                  <a:srgbClr val="990033"/>
                </a:solidFill>
              </a:rPr>
              <a:t>Play the game and record the results below:</a:t>
            </a:r>
          </a:p>
        </p:txBody>
      </p:sp>
    </p:spTree>
    <p:extLst>
      <p:ext uri="{BB962C8B-B14F-4D97-AF65-F5344CB8AC3E}">
        <p14:creationId xmlns:p14="http://schemas.microsoft.com/office/powerpoint/2010/main" val="26003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6597" y="891848"/>
            <a:ext cx="80457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E" sz="2000" dirty="0" smtClean="0">
                <a:solidFill>
                  <a:srgbClr val="990033"/>
                </a:solidFill>
              </a:rPr>
              <a:t>Which number on each die cannot be a possible outcome?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E" sz="2000" dirty="0">
                <a:solidFill>
                  <a:srgbClr val="990033"/>
                </a:solidFill>
              </a:rPr>
              <a:t>Does this game appear to be fair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E" sz="2000" dirty="0">
                <a:solidFill>
                  <a:srgbClr val="990033"/>
                </a:solidFill>
              </a:rPr>
              <a:t>Why is it not fair?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E" sz="2000" dirty="0">
                <a:solidFill>
                  <a:srgbClr val="990033"/>
                </a:solidFill>
              </a:rPr>
              <a:t>Is the outcome 4+5 the same as the outcome 5+4?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E" sz="2000" dirty="0">
                <a:solidFill>
                  <a:srgbClr val="990033"/>
                </a:solidFill>
              </a:rPr>
              <a:t>In how many ways could an outcome of 9 be achieved?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IE" sz="2000" dirty="0">
                <a:solidFill>
                  <a:srgbClr val="990033"/>
                </a:solidFill>
              </a:rPr>
              <a:t>Could you design a table to show you all the possible outcomes.</a:t>
            </a:r>
          </a:p>
          <a:p>
            <a:pPr lvl="0">
              <a:lnSpc>
                <a:spcPct val="150000"/>
              </a:lnSpc>
            </a:pPr>
            <a:r>
              <a:rPr lang="en-IE" sz="2000" dirty="0" smtClean="0">
                <a:solidFill>
                  <a:srgbClr val="990033"/>
                </a:solidFill>
              </a:rPr>
              <a:t>	</a:t>
            </a:r>
            <a:r>
              <a:rPr lang="en-IE" sz="2000" b="1" i="1" dirty="0" smtClean="0">
                <a:solidFill>
                  <a:srgbClr val="990033"/>
                </a:solidFill>
              </a:rPr>
              <a:t>The </a:t>
            </a:r>
            <a:r>
              <a:rPr lang="en-IE" sz="2000" b="1" i="1" dirty="0">
                <a:solidFill>
                  <a:srgbClr val="990033"/>
                </a:solidFill>
              </a:rPr>
              <a:t>set of all the possible outcomes is called the ‘Sample Space’.</a:t>
            </a:r>
          </a:p>
          <a:p>
            <a:pPr>
              <a:lnSpc>
                <a:spcPct val="150000"/>
              </a:lnSpc>
            </a:pPr>
            <a:endParaRPr lang="en-IE" sz="2000" b="1" i="1" dirty="0">
              <a:solidFill>
                <a:srgbClr val="990033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820472" y="620688"/>
            <a:ext cx="8401055" cy="5322912"/>
            <a:chOff x="8820472" y="620688"/>
            <a:chExt cx="8401055" cy="5322912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6630" y="914400"/>
              <a:ext cx="8064897" cy="5029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 rot="16200000">
              <a:off x="8190472" y="1250688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21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87670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dirty="0" smtClean="0">
                <a:solidFill>
                  <a:srgbClr val="990033"/>
                </a:solidFill>
              </a:rPr>
              <a:t>Individually</a:t>
            </a:r>
            <a:r>
              <a:rPr lang="en-IE" dirty="0">
                <a:solidFill>
                  <a:srgbClr val="990033"/>
                </a:solidFill>
              </a:rPr>
              <a:t>, fill in </a:t>
            </a:r>
            <a:r>
              <a:rPr lang="en-IE" dirty="0" smtClean="0">
                <a:solidFill>
                  <a:srgbClr val="990033"/>
                </a:solidFill>
              </a:rPr>
              <a:t>the 2-way </a:t>
            </a:r>
            <a:r>
              <a:rPr lang="en-IE" dirty="0">
                <a:solidFill>
                  <a:srgbClr val="990033"/>
                </a:solidFill>
              </a:rPr>
              <a:t>table for the </a:t>
            </a:r>
            <a:r>
              <a:rPr lang="en-IE" dirty="0" smtClean="0">
                <a:solidFill>
                  <a:srgbClr val="990033"/>
                </a:solidFill>
              </a:rPr>
              <a:t>sample space </a:t>
            </a:r>
            <a:r>
              <a:rPr lang="en-IE" dirty="0">
                <a:solidFill>
                  <a:srgbClr val="990033"/>
                </a:solidFill>
              </a:rPr>
              <a:t>for the sum </a:t>
            </a:r>
            <a:r>
              <a:rPr lang="en-IE" dirty="0" smtClean="0">
                <a:solidFill>
                  <a:srgbClr val="990033"/>
                </a:solidFill>
              </a:rPr>
              <a:t>achieved on </a:t>
            </a:r>
            <a:r>
              <a:rPr lang="en-IE" dirty="0">
                <a:solidFill>
                  <a:srgbClr val="990033"/>
                </a:solidFill>
              </a:rPr>
              <a:t>throwing 2 </a:t>
            </a:r>
            <a:r>
              <a:rPr lang="en-IE" dirty="0" smtClean="0">
                <a:solidFill>
                  <a:srgbClr val="990033"/>
                </a:solidFill>
              </a:rPr>
              <a:t>dice.</a:t>
            </a:r>
          </a:p>
          <a:p>
            <a:endParaRPr lang="en-IE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Two way table showing the sample space.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131840" y="332656"/>
            <a:ext cx="2840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800" b="1" dirty="0">
                <a:solidFill>
                  <a:srgbClr val="990033"/>
                </a:solidFill>
              </a:rPr>
              <a:t>Student Activity </a:t>
            </a:r>
            <a:r>
              <a:rPr lang="en-IE" sz="2800" b="1" dirty="0" smtClean="0">
                <a:solidFill>
                  <a:srgbClr val="990033"/>
                </a:solidFill>
              </a:rPr>
              <a:t>2</a:t>
            </a:r>
            <a:endParaRPr lang="en-IE" sz="2800" b="1" dirty="0">
              <a:solidFill>
                <a:srgbClr val="990033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841858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8820472" y="620688"/>
            <a:ext cx="8401055" cy="5322912"/>
            <a:chOff x="8820472" y="620688"/>
            <a:chExt cx="8401055" cy="5322912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56630" y="914400"/>
              <a:ext cx="8064897" cy="5029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ounded Rectangle 6"/>
            <p:cNvSpPr/>
            <p:nvPr/>
          </p:nvSpPr>
          <p:spPr>
            <a:xfrm rot="16200000">
              <a:off x="8190472" y="1250688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499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150" y="404664"/>
            <a:ext cx="7920000" cy="1177245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E" sz="2400" b="1" dirty="0">
                <a:solidFill>
                  <a:srgbClr val="990033"/>
                </a:solidFill>
              </a:rPr>
              <a:t>Student Activity </a:t>
            </a:r>
            <a:r>
              <a:rPr lang="en-IE" sz="2400" b="1" dirty="0" smtClean="0">
                <a:solidFill>
                  <a:srgbClr val="990033"/>
                </a:solidFill>
              </a:rPr>
              <a:t>2B</a:t>
            </a:r>
          </a:p>
          <a:p>
            <a:pPr algn="ctr"/>
            <a:endParaRPr lang="en-IE" b="1" dirty="0">
              <a:solidFill>
                <a:srgbClr val="990033"/>
              </a:solidFill>
            </a:endParaRPr>
          </a:p>
          <a:p>
            <a:r>
              <a:rPr lang="en-IE" dirty="0">
                <a:solidFill>
                  <a:srgbClr val="990033"/>
                </a:solidFill>
              </a:rPr>
              <a:t>How many possible outcomes are there</a:t>
            </a:r>
            <a:r>
              <a:rPr lang="en-IE" dirty="0" smtClean="0">
                <a:solidFill>
                  <a:srgbClr val="990033"/>
                </a:solidFill>
              </a:rPr>
              <a:t>?__________________</a:t>
            </a:r>
          </a:p>
          <a:p>
            <a:endParaRPr lang="en-IE" sz="800" dirty="0">
              <a:solidFill>
                <a:srgbClr val="99003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150" y="1700808"/>
            <a:ext cx="79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E" dirty="0">
                <a:solidFill>
                  <a:srgbClr val="990033"/>
                </a:solidFill>
              </a:rPr>
              <a:t>Can you relate this back </a:t>
            </a:r>
            <a:r>
              <a:rPr lang="en-IE" dirty="0" smtClean="0">
                <a:solidFill>
                  <a:srgbClr val="990033"/>
                </a:solidFill>
              </a:rPr>
              <a:t>to the </a:t>
            </a:r>
            <a:r>
              <a:rPr lang="en-IE" dirty="0">
                <a:solidFill>
                  <a:srgbClr val="990033"/>
                </a:solidFill>
              </a:rPr>
              <a:t>fundamental </a:t>
            </a:r>
            <a:r>
              <a:rPr lang="en-IE" dirty="0" smtClean="0">
                <a:solidFill>
                  <a:srgbClr val="990033"/>
                </a:solidFill>
              </a:rPr>
              <a:t>principle of </a:t>
            </a:r>
            <a:r>
              <a:rPr lang="en-IE" dirty="0">
                <a:solidFill>
                  <a:srgbClr val="990033"/>
                </a:solidFill>
              </a:rPr>
              <a:t>counting in a </a:t>
            </a:r>
            <a:r>
              <a:rPr lang="en-IE" dirty="0" smtClean="0">
                <a:solidFill>
                  <a:srgbClr val="990033"/>
                </a:solidFill>
              </a:rPr>
              <a:t>previous lesson?</a:t>
            </a:r>
          </a:p>
        </p:txBody>
      </p:sp>
      <p:sp>
        <p:nvSpPr>
          <p:cNvPr id="9" name="Rectangle 8"/>
          <p:cNvSpPr/>
          <p:nvPr/>
        </p:nvSpPr>
        <p:spPr>
          <a:xfrm>
            <a:off x="755150" y="2420888"/>
            <a:ext cx="7920000" cy="2062103"/>
          </a:xfrm>
          <a:prstGeom prst="rect">
            <a:avLst/>
          </a:prstGeom>
          <a:ln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E" sz="2400" b="1" dirty="0">
                <a:solidFill>
                  <a:srgbClr val="990033"/>
                </a:solidFill>
              </a:rPr>
              <a:t>Student Activity </a:t>
            </a:r>
            <a:r>
              <a:rPr lang="en-IE" sz="2400" b="1" dirty="0" smtClean="0">
                <a:solidFill>
                  <a:srgbClr val="990033"/>
                </a:solidFill>
              </a:rPr>
              <a:t>2C</a:t>
            </a:r>
          </a:p>
          <a:p>
            <a:pPr algn="ctr">
              <a:spcAft>
                <a:spcPts val="600"/>
              </a:spcAft>
            </a:pPr>
            <a:endParaRPr lang="en-IE" sz="1200" b="1" dirty="0">
              <a:solidFill>
                <a:srgbClr val="990033"/>
              </a:solidFill>
            </a:endParaRPr>
          </a:p>
          <a:p>
            <a:pPr>
              <a:spcAft>
                <a:spcPts val="600"/>
              </a:spcAft>
            </a:pPr>
            <a:r>
              <a:rPr lang="en-IE" dirty="0">
                <a:solidFill>
                  <a:srgbClr val="990033"/>
                </a:solidFill>
              </a:rPr>
              <a:t>Original Rules: Player A wins when the sum is 2, 3, 4, 10, 11 or 12.</a:t>
            </a:r>
          </a:p>
          <a:p>
            <a:pPr>
              <a:spcAft>
                <a:spcPts val="600"/>
              </a:spcAft>
            </a:pPr>
            <a:r>
              <a:rPr lang="en-IE" dirty="0">
                <a:solidFill>
                  <a:srgbClr val="990033"/>
                </a:solidFill>
              </a:rPr>
              <a:t>Player B wins when the sum is 5, 6, 7, 8 or 9.</a:t>
            </a:r>
          </a:p>
          <a:p>
            <a:pPr>
              <a:spcAft>
                <a:spcPts val="600"/>
              </a:spcAft>
            </a:pPr>
            <a:r>
              <a:rPr lang="en-IE" dirty="0">
                <a:solidFill>
                  <a:srgbClr val="990033"/>
                </a:solidFill>
              </a:rPr>
              <a:t>For how many outcomes will player A win?__________________</a:t>
            </a:r>
          </a:p>
          <a:p>
            <a:pPr>
              <a:spcAft>
                <a:spcPts val="600"/>
              </a:spcAft>
            </a:pPr>
            <a:r>
              <a:rPr lang="en-IE" dirty="0">
                <a:solidFill>
                  <a:srgbClr val="990033"/>
                </a:solidFill>
              </a:rPr>
              <a:t>For how many outcomes will player B win?__________________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820472" y="620688"/>
            <a:ext cx="8489104" cy="5616624"/>
            <a:chOff x="8820472" y="620688"/>
            <a:chExt cx="8489104" cy="561662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2672" y="786798"/>
              <a:ext cx="8136904" cy="5450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ounded Rectangle 5"/>
            <p:cNvSpPr/>
            <p:nvPr/>
          </p:nvSpPr>
          <p:spPr>
            <a:xfrm rot="16200000">
              <a:off x="8190472" y="1250688"/>
              <a:ext cx="1620000" cy="360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400" dirty="0" smtClean="0">
                  <a:solidFill>
                    <a:srgbClr val="C00000"/>
                  </a:solidFill>
                </a:rPr>
                <a:t>Lesson interaction</a:t>
              </a:r>
              <a:endParaRPr lang="en-IE" sz="14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052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7.40741E-7 L -0.93038 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3038 7.40741E-7 L -0.0001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158</TotalTime>
  <Words>818</Words>
  <Application>Microsoft Office PowerPoint</Application>
  <PresentationFormat>On-screen Show (4:3)</PresentationFormat>
  <Paragraphs>103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Pádraic Kavanagh</cp:lastModifiedBy>
  <cp:revision>23</cp:revision>
  <dcterms:created xsi:type="dcterms:W3CDTF">2011-12-12T15:39:11Z</dcterms:created>
  <dcterms:modified xsi:type="dcterms:W3CDTF">2012-10-19T09:36:23Z</dcterms:modified>
</cp:coreProperties>
</file>