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4" autoAdjust="0"/>
    <p:restoredTop sz="94660"/>
  </p:normalViewPr>
  <p:slideViewPr>
    <p:cSldViewPr>
      <p:cViewPr>
        <p:scale>
          <a:sx n="60" d="100"/>
          <a:sy n="60" d="100"/>
        </p:scale>
        <p:origin x="-133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19/10/2012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310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19/10/2012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054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19/10/2012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81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19/10/2012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554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19/10/2012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560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19/10/2012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533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19/10/2012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170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19/10/2012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137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19/10/2012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685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19/10/2012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  <p:grpSp>
        <p:nvGrpSpPr>
          <p:cNvPr id="5" name="Group 4"/>
          <p:cNvGrpSpPr/>
          <p:nvPr userDrawn="1"/>
        </p:nvGrpSpPr>
        <p:grpSpPr>
          <a:xfrm rot="5400000">
            <a:off x="4429673" y="-4515333"/>
            <a:ext cx="382999" cy="9322594"/>
            <a:chOff x="-36516" y="13447"/>
            <a:chExt cx="396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-36516" y="89203"/>
              <a:ext cx="396000" cy="6779586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/>
          <p:cNvGrpSpPr/>
          <p:nvPr userDrawn="1"/>
        </p:nvGrpSpPr>
        <p:grpSpPr>
          <a:xfrm rot="16200000">
            <a:off x="4320452" y="2038277"/>
            <a:ext cx="382999" cy="9337120"/>
            <a:chOff x="-36507" y="13447"/>
            <a:chExt cx="396000" cy="6868686"/>
          </a:xfrm>
        </p:grpSpPr>
        <p:sp>
          <p:nvSpPr>
            <p:cNvPr id="9" name="Rectangle 8"/>
            <p:cNvSpPr/>
            <p:nvPr userDrawn="1"/>
          </p:nvSpPr>
          <p:spPr>
            <a:xfrm>
              <a:off x="-36507" y="76064"/>
              <a:ext cx="396000" cy="6806069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1" name="Rounded Rectangle 10">
            <a:hlinkClick r:id="rId2" action="ppaction://hlinksldjump"/>
          </p:cNvPr>
          <p:cNvSpPr/>
          <p:nvPr userDrawn="1"/>
        </p:nvSpPr>
        <p:spPr>
          <a:xfrm rot="16200000">
            <a:off x="-403943" y="1875974"/>
            <a:ext cx="936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Activity 1</a:t>
            </a:r>
            <a:endParaRPr lang="en-IE" sz="1400" dirty="0"/>
          </a:p>
        </p:txBody>
      </p:sp>
      <p:sp>
        <p:nvSpPr>
          <p:cNvPr id="12" name="Rounded Rectangle 11">
            <a:hlinkClick r:id="rId3" action="ppaction://hlinksldjump"/>
          </p:cNvPr>
          <p:cNvSpPr/>
          <p:nvPr userDrawn="1"/>
        </p:nvSpPr>
        <p:spPr>
          <a:xfrm rot="16200000">
            <a:off x="-512599" y="2925032"/>
            <a:ext cx="115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Fraction wall</a:t>
            </a:r>
            <a:endParaRPr lang="en-IE" sz="1400" dirty="0"/>
          </a:p>
        </p:txBody>
      </p:sp>
      <p:sp>
        <p:nvSpPr>
          <p:cNvPr id="13" name="Rounded Rectangle 12">
            <a:hlinkClick r:id="rId4" action="ppaction://hlinksldjump"/>
          </p:cNvPr>
          <p:cNvSpPr/>
          <p:nvPr userDrawn="1"/>
        </p:nvSpPr>
        <p:spPr>
          <a:xfrm rot="16200000">
            <a:off x="-516098" y="836800"/>
            <a:ext cx="115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Introduction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55809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19/10/2012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046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2437-81F2-45ED-8F09-9ED41882E598}" type="datetimeFigureOut">
              <a:rPr lang="en-IE" smtClean="0"/>
              <a:t>19/10/2012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545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2437-81F2-45ED-8F09-9ED41882E598}" type="datetimeFigureOut">
              <a:rPr lang="en-IE" smtClean="0"/>
              <a:t>19/10/2012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025F-3405-4374-938C-06325B138C6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51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81"/>
            <a:ext cx="9144000" cy="688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9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4317" y="233640"/>
            <a:ext cx="3215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smtClean="0">
                <a:solidFill>
                  <a:srgbClr val="990033"/>
                </a:solidFill>
              </a:rPr>
              <a:t>Student Activity 1</a:t>
            </a:r>
            <a:endParaRPr lang="en-IE" sz="3200" b="1" dirty="0">
              <a:solidFill>
                <a:srgbClr val="99003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4" y="3068960"/>
            <a:ext cx="7937413" cy="140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914" y="795476"/>
            <a:ext cx="8286172" cy="3785652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IE" sz="2000" b="1" dirty="0" smtClean="0">
                <a:solidFill>
                  <a:srgbClr val="990033"/>
                </a:solidFill>
              </a:rPr>
              <a:t>4. Aoife works during her Summer holidays for 4 hours on Saturdays and earns €12 per hour.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(</a:t>
            </a:r>
            <a:r>
              <a:rPr lang="en-IE" sz="2000" dirty="0" err="1" smtClean="0">
                <a:solidFill>
                  <a:srgbClr val="990033"/>
                </a:solidFill>
              </a:rPr>
              <a:t>i</a:t>
            </a:r>
            <a:r>
              <a:rPr lang="en-IE" sz="2000" dirty="0" smtClean="0">
                <a:solidFill>
                  <a:srgbClr val="990033"/>
                </a:solidFill>
              </a:rPr>
              <a:t>) How much does she earn each Saturday ?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Hint: If €12, the amount earned in 1 hour, is represented by the first tick mark after 0 on the number line below, mark in the amount earned after 2, 3, and 4 hours.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Model the situation on the number line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809926"/>
            <a:ext cx="8247542" cy="1015663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(ii) Write the multiplication sentence for the amount earned in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2 hours ________ 3 hours _________ 4 hours _________ 5 hours 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84000" y="496132"/>
            <a:ext cx="8549789" cy="5813188"/>
            <a:chOff x="8784000" y="496132"/>
            <a:chExt cx="8549789" cy="5813188"/>
          </a:xfrm>
        </p:grpSpPr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0512" y="496132"/>
              <a:ext cx="8153277" cy="581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 rot="16200000">
              <a:off x="8154000" y="150289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84000" y="526027"/>
            <a:ext cx="8806208" cy="5783293"/>
            <a:chOff x="8784000" y="526027"/>
            <a:chExt cx="8806208" cy="5783293"/>
          </a:xfrm>
        </p:grpSpPr>
        <p:pic>
          <p:nvPicPr>
            <p:cNvPr id="6146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8650" y="526027"/>
              <a:ext cx="8391558" cy="5783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8154000" y="3133419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1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276955"/>
            <a:ext cx="7200000" cy="99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698379"/>
            <a:ext cx="8352928" cy="2616101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(iii) How much money will Aoife earn in 2½ hours?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Model the situation on the number line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4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Multiplication Sentence ____________________________________________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Algorithm 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3284984"/>
            <a:ext cx="8352928" cy="2862322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(iv) Use the number line to model the amount Aoife earns in ¾ </a:t>
            </a:r>
            <a:r>
              <a:rPr lang="en-IE" sz="2000" dirty="0" err="1" smtClean="0">
                <a:solidFill>
                  <a:srgbClr val="990033"/>
                </a:solidFill>
              </a:rPr>
              <a:t>hr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Model the situation on the number line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Multiplication sentence for the amount earned in ¾ of an hour 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Algorithm________________________________________________________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512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3933056"/>
            <a:ext cx="72000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64317" y="233640"/>
            <a:ext cx="3215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smtClean="0">
                <a:solidFill>
                  <a:srgbClr val="990033"/>
                </a:solidFill>
              </a:rPr>
              <a:t>Student Activity 1</a:t>
            </a:r>
            <a:endParaRPr lang="en-IE" sz="3200" b="1" dirty="0">
              <a:solidFill>
                <a:srgbClr val="99003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89610" y="548680"/>
            <a:ext cx="8375332" cy="5776789"/>
            <a:chOff x="8789610" y="548680"/>
            <a:chExt cx="8375332" cy="5776789"/>
          </a:xfrm>
        </p:grpSpPr>
        <p:pic>
          <p:nvPicPr>
            <p:cNvPr id="7170" name="Picture 2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"/>
            <a:stretch/>
          </p:blipFill>
          <p:spPr bwMode="auto">
            <a:xfrm>
              <a:off x="9165947" y="548680"/>
              <a:ext cx="7998995" cy="5776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8159610" y="150289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88469" y="600230"/>
            <a:ext cx="8414799" cy="5547075"/>
            <a:chOff x="8788469" y="600230"/>
            <a:chExt cx="8414799" cy="5547075"/>
          </a:xfrm>
        </p:grpSpPr>
        <p:pic>
          <p:nvPicPr>
            <p:cNvPr id="7171" name="Picture 3"/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"/>
            <a:stretch/>
          </p:blipFill>
          <p:spPr bwMode="auto">
            <a:xfrm>
              <a:off x="9186136" y="600230"/>
              <a:ext cx="8017132" cy="5547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158469" y="313573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89610" y="548680"/>
            <a:ext cx="8493229" cy="5776789"/>
            <a:chOff x="8789610" y="548680"/>
            <a:chExt cx="8493229" cy="5776789"/>
          </a:xfrm>
        </p:grpSpPr>
        <p:pic>
          <p:nvPicPr>
            <p:cNvPr id="7172" name="Picture 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0512" y="548680"/>
              <a:ext cx="8102327" cy="5776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 rot="16200000">
              <a:off x="8159610" y="4770084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7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000" y="692696"/>
            <a:ext cx="8280000" cy="2862322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5. There are 24 students in Mary’s class. 5/6 of the class went on the school trip. How many students from Mary’s class went on the school trip?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Model the situation on the number line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Multiplication sentence ___________________________________________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Algorithm_______________________________________________________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4317" y="233640"/>
            <a:ext cx="3215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smtClean="0">
                <a:solidFill>
                  <a:srgbClr val="990033"/>
                </a:solidFill>
              </a:rPr>
              <a:t>Student Activity 1</a:t>
            </a:r>
            <a:endParaRPr lang="en-IE" sz="3200" b="1" dirty="0">
              <a:solidFill>
                <a:srgbClr val="99003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631983"/>
            <a:ext cx="7200000" cy="93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2000" y="3663022"/>
            <a:ext cx="8280000" cy="2862322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6. David picks strawberries during the summer holidays.  He earns €8 for each basket of strawberries he picks.  How much does he earn if he picks 2¼ baskets of strawberries?    Model the situation on the number line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Multiplication sentence ___________________________________________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Algorithm_______________________________________________________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4602309"/>
            <a:ext cx="7200000" cy="93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789610" y="635164"/>
            <a:ext cx="8608556" cy="5602148"/>
            <a:chOff x="8789610" y="635164"/>
            <a:chExt cx="8608556" cy="5602148"/>
          </a:xfrm>
        </p:grpSpPr>
        <p:pic>
          <p:nvPicPr>
            <p:cNvPr id="8194" name="Picture 2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"/>
            <a:stretch/>
          </p:blipFill>
          <p:spPr bwMode="auto">
            <a:xfrm>
              <a:off x="9156790" y="635164"/>
              <a:ext cx="8241376" cy="5602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 rot="16200000">
              <a:off x="8159610" y="150289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86008" y="691480"/>
            <a:ext cx="8649546" cy="5689848"/>
            <a:chOff x="8786008" y="691480"/>
            <a:chExt cx="8649546" cy="5689848"/>
          </a:xfrm>
        </p:grpSpPr>
        <p:pic>
          <p:nvPicPr>
            <p:cNvPr id="8195" name="Picture 3"/>
            <p:cNvPicPr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"/>
            <a:stretch/>
          </p:blipFill>
          <p:spPr bwMode="auto">
            <a:xfrm>
              <a:off x="9173105" y="691480"/>
              <a:ext cx="8262449" cy="5689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156008" y="313573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89610" y="620688"/>
            <a:ext cx="8599814" cy="5760640"/>
            <a:chOff x="8789610" y="620688"/>
            <a:chExt cx="8599814" cy="5760640"/>
          </a:xfrm>
        </p:grpSpPr>
        <p:pic>
          <p:nvPicPr>
            <p:cNvPr id="8196" name="Picture 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968" y="620688"/>
              <a:ext cx="8244456" cy="5760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 rot="16200000">
              <a:off x="8159610" y="4770084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44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000" y="769928"/>
            <a:ext cx="795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7. Tony tiled 4/5 of a bathroom wall. Next day he grouted </a:t>
            </a:r>
            <a:r>
              <a:rPr lang="en-IE" sz="2000" dirty="0" smtClean="0">
                <a:solidFill>
                  <a:srgbClr val="990033"/>
                </a:solidFill>
              </a:rPr>
              <a:t>7/8 of </a:t>
            </a:r>
            <a:r>
              <a:rPr lang="en-IE" sz="2000" dirty="0">
                <a:solidFill>
                  <a:srgbClr val="990033"/>
                </a:solidFill>
              </a:rPr>
              <a:t>the tiled section. What fraction of the bathroom </a:t>
            </a:r>
            <a:r>
              <a:rPr lang="en-IE" sz="2000" dirty="0" smtClean="0">
                <a:solidFill>
                  <a:srgbClr val="990033"/>
                </a:solidFill>
              </a:rPr>
              <a:t>wall had </a:t>
            </a:r>
            <a:r>
              <a:rPr lang="en-IE" sz="2000" dirty="0">
                <a:solidFill>
                  <a:srgbClr val="990033"/>
                </a:solidFill>
              </a:rPr>
              <a:t>the tiles grouted?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Model this using an area </a:t>
            </a:r>
            <a:r>
              <a:rPr lang="en-IE" sz="2000" dirty="0" smtClean="0">
                <a:solidFill>
                  <a:srgbClr val="990033"/>
                </a:solidFill>
              </a:rPr>
              <a:t>model Multiplication sentence 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Algorithm 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4317" y="233640"/>
            <a:ext cx="3215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smtClean="0">
                <a:solidFill>
                  <a:srgbClr val="990033"/>
                </a:solidFill>
              </a:rPr>
              <a:t>Student Activity 1</a:t>
            </a:r>
            <a:endParaRPr lang="en-IE" sz="32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0" y="692696"/>
            <a:ext cx="4536000" cy="59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0675" y="233640"/>
            <a:ext cx="2422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>
                <a:solidFill>
                  <a:srgbClr val="990033"/>
                </a:solidFill>
              </a:rPr>
              <a:t>Fraction </a:t>
            </a:r>
            <a:r>
              <a:rPr lang="en-IE" sz="3200" b="1" dirty="0" smtClean="0">
                <a:solidFill>
                  <a:srgbClr val="990033"/>
                </a:solidFill>
              </a:rPr>
              <a:t>Wall</a:t>
            </a:r>
            <a:endParaRPr lang="en-IE" sz="32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000" y="764704"/>
            <a:ext cx="8280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We are going to look at multiplying a whole number by a fraction.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Firstly, we will look at whole number multiplication to examine what is happening in this number operation.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For example, Liz wants to give each of her 3 friends 4 bars.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How would you work out how many bars she needs?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Can you draw a picture to model  this situation?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Can you now put your picture into words?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does the notation 3 x 4 mean?</a:t>
            </a:r>
          </a:p>
          <a:p>
            <a:r>
              <a:rPr lang="en-IE" sz="2000" smtClean="0">
                <a:solidFill>
                  <a:srgbClr val="990033"/>
                </a:solidFill>
              </a:rPr>
              <a:t>		• </a:t>
            </a:r>
            <a:r>
              <a:rPr lang="en-IE" sz="2000" dirty="0" smtClean="0">
                <a:solidFill>
                  <a:srgbClr val="990033"/>
                </a:solidFill>
              </a:rPr>
              <a:t>It means 4 + 4 + 4.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		• It means 3 times 4.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7261" y="233640"/>
            <a:ext cx="2309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smtClean="0">
                <a:solidFill>
                  <a:srgbClr val="990033"/>
                </a:solidFill>
              </a:rPr>
              <a:t>Introduction</a:t>
            </a:r>
            <a:endParaRPr lang="en-IE" sz="3200" b="1" dirty="0">
              <a:solidFill>
                <a:srgbClr val="99003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89610" y="404664"/>
            <a:ext cx="8347710" cy="5911032"/>
            <a:chOff x="8789610" y="404664"/>
            <a:chExt cx="8347710" cy="5911032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5320" y="404664"/>
              <a:ext cx="7992000" cy="5911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88469" y="419903"/>
            <a:ext cx="8383621" cy="5868000"/>
            <a:chOff x="8788469" y="419903"/>
            <a:chExt cx="8383621" cy="5868000"/>
          </a:xfrm>
        </p:grpSpPr>
        <p:pic>
          <p:nvPicPr>
            <p:cNvPr id="1027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0090" y="419903"/>
              <a:ext cx="7992000" cy="58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8158469" y="2754935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8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000" y="692696"/>
            <a:ext cx="8280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Now we are going to take an example of multiplying a whole number by a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fraction.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Barry is having 4 of his friends over to his house for pizza. He is going to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give them ⅔ of a pizza each.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How is this like the last problem?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Can you model </a:t>
            </a:r>
            <a:r>
              <a:rPr lang="en-IE" sz="2000" dirty="0" smtClean="0">
                <a:solidFill>
                  <a:srgbClr val="990033"/>
                </a:solidFill>
              </a:rPr>
              <a:t>the situation </a:t>
            </a:r>
            <a:r>
              <a:rPr lang="en-IE" sz="2000" dirty="0">
                <a:solidFill>
                  <a:srgbClr val="990033"/>
                </a:solidFill>
              </a:rPr>
              <a:t>using </a:t>
            </a:r>
            <a:r>
              <a:rPr lang="en-IE" sz="2000" dirty="0" smtClean="0">
                <a:solidFill>
                  <a:srgbClr val="990033"/>
                </a:solidFill>
              </a:rPr>
              <a:t>fraction circles?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Can </a:t>
            </a:r>
            <a:r>
              <a:rPr lang="en-IE" sz="2000" dirty="0">
                <a:solidFill>
                  <a:srgbClr val="990033"/>
                </a:solidFill>
              </a:rPr>
              <a:t>you put your </a:t>
            </a:r>
            <a:r>
              <a:rPr lang="en-IE" sz="2000" dirty="0" smtClean="0">
                <a:solidFill>
                  <a:srgbClr val="990033"/>
                </a:solidFill>
              </a:rPr>
              <a:t>picture into </a:t>
            </a:r>
            <a:r>
              <a:rPr lang="en-IE" sz="2000" dirty="0">
                <a:solidFill>
                  <a:srgbClr val="990033"/>
                </a:solidFill>
              </a:rPr>
              <a:t>words?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4 </a:t>
            </a:r>
            <a:r>
              <a:rPr lang="en-IE" sz="2000" dirty="0">
                <a:solidFill>
                  <a:srgbClr val="990033"/>
                </a:solidFill>
              </a:rPr>
              <a:t>groups of ⅔ is equal </a:t>
            </a:r>
            <a:r>
              <a:rPr lang="en-IE" sz="2000" dirty="0" smtClean="0">
                <a:solidFill>
                  <a:srgbClr val="990033"/>
                </a:solidFill>
              </a:rPr>
              <a:t>to how </a:t>
            </a:r>
            <a:r>
              <a:rPr lang="en-IE" sz="2000" dirty="0">
                <a:solidFill>
                  <a:srgbClr val="990033"/>
                </a:solidFill>
              </a:rPr>
              <a:t>many thirds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How many pizzas do </a:t>
            </a:r>
            <a:r>
              <a:rPr lang="en-IE" sz="2000" dirty="0" smtClean="0">
                <a:solidFill>
                  <a:srgbClr val="990033"/>
                </a:solidFill>
              </a:rPr>
              <a:t>you think </a:t>
            </a:r>
            <a:r>
              <a:rPr lang="en-IE" sz="2000" dirty="0">
                <a:solidFill>
                  <a:srgbClr val="990033"/>
                </a:solidFill>
              </a:rPr>
              <a:t>Barry would need </a:t>
            </a:r>
            <a:r>
              <a:rPr lang="en-IE" sz="2000" dirty="0" smtClean="0">
                <a:solidFill>
                  <a:srgbClr val="990033"/>
                </a:solidFill>
              </a:rPr>
              <a:t>for his </a:t>
            </a:r>
            <a:r>
              <a:rPr lang="en-IE" sz="2000" dirty="0">
                <a:solidFill>
                  <a:srgbClr val="990033"/>
                </a:solidFill>
              </a:rPr>
              <a:t>friends?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88469" y="404663"/>
            <a:ext cx="8353141" cy="5868000"/>
            <a:chOff x="8788469" y="404663"/>
            <a:chExt cx="8353141" cy="5868000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404663"/>
              <a:ext cx="7992000" cy="58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 rot="16200000">
              <a:off x="8158469" y="2754935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89610" y="476671"/>
            <a:ext cx="8352000" cy="5795991"/>
            <a:chOff x="8789610" y="476671"/>
            <a:chExt cx="8352000" cy="5795991"/>
          </a:xfrm>
        </p:grpSpPr>
        <p:pic>
          <p:nvPicPr>
            <p:cNvPr id="2050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0512" y="476671"/>
              <a:ext cx="7961098" cy="57959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159610" y="4388724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72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560" y="620688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So you have written how </a:t>
            </a:r>
            <a:r>
              <a:rPr lang="en-IE" sz="2000" dirty="0" smtClean="0">
                <a:solidFill>
                  <a:srgbClr val="990033"/>
                </a:solidFill>
              </a:rPr>
              <a:t>you would </a:t>
            </a:r>
            <a:r>
              <a:rPr lang="en-IE" sz="2000" dirty="0">
                <a:solidFill>
                  <a:srgbClr val="990033"/>
                </a:solidFill>
              </a:rPr>
              <a:t>write 4 groups of ⅔ as </a:t>
            </a:r>
            <a:r>
              <a:rPr lang="en-IE" sz="2000" dirty="0" smtClean="0">
                <a:solidFill>
                  <a:srgbClr val="990033"/>
                </a:solidFill>
              </a:rPr>
              <a:t>a multiplication </a:t>
            </a:r>
            <a:r>
              <a:rPr lang="en-IE" sz="2000" dirty="0">
                <a:solidFill>
                  <a:srgbClr val="990033"/>
                </a:solidFill>
              </a:rPr>
              <a:t>sentence. 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Make </a:t>
            </a:r>
            <a:r>
              <a:rPr lang="en-IE" sz="2000" dirty="0">
                <a:solidFill>
                  <a:srgbClr val="990033"/>
                </a:solidFill>
              </a:rPr>
              <a:t>a poster of </a:t>
            </a:r>
            <a:r>
              <a:rPr lang="en-IE" sz="2000" dirty="0" smtClean="0">
                <a:solidFill>
                  <a:srgbClr val="990033"/>
                </a:solidFill>
              </a:rPr>
              <a:t>another example </a:t>
            </a:r>
            <a:r>
              <a:rPr lang="en-IE" sz="2000" dirty="0">
                <a:solidFill>
                  <a:srgbClr val="990033"/>
                </a:solidFill>
              </a:rPr>
              <a:t>like this one </a:t>
            </a:r>
            <a:r>
              <a:rPr lang="en-IE" sz="2000" dirty="0" smtClean="0">
                <a:solidFill>
                  <a:srgbClr val="990033"/>
                </a:solidFill>
              </a:rPr>
              <a:t>using words</a:t>
            </a:r>
            <a:r>
              <a:rPr lang="en-IE" sz="2000" dirty="0">
                <a:solidFill>
                  <a:srgbClr val="990033"/>
                </a:solidFill>
              </a:rPr>
              <a:t>, pictures, </a:t>
            </a:r>
            <a:r>
              <a:rPr lang="en-IE" sz="2000" dirty="0" smtClean="0">
                <a:solidFill>
                  <a:srgbClr val="990033"/>
                </a:solidFill>
              </a:rPr>
              <a:t>multiplication sentences </a:t>
            </a:r>
            <a:r>
              <a:rPr lang="en-IE" sz="2000" dirty="0">
                <a:solidFill>
                  <a:srgbClr val="990033"/>
                </a:solidFill>
              </a:rPr>
              <a:t>and a real </a:t>
            </a:r>
            <a:r>
              <a:rPr lang="en-IE" sz="2000" dirty="0" smtClean="0">
                <a:solidFill>
                  <a:srgbClr val="990033"/>
                </a:solidFill>
              </a:rPr>
              <a:t>world situation.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Could </a:t>
            </a:r>
            <a:r>
              <a:rPr lang="en-IE" sz="2000" dirty="0">
                <a:solidFill>
                  <a:srgbClr val="990033"/>
                </a:solidFill>
              </a:rPr>
              <a:t>anyone come to the top </a:t>
            </a:r>
            <a:r>
              <a:rPr lang="en-IE" sz="2000" dirty="0" smtClean="0">
                <a:solidFill>
                  <a:srgbClr val="990033"/>
                </a:solidFill>
              </a:rPr>
              <a:t>of the </a:t>
            </a:r>
            <a:r>
              <a:rPr lang="en-IE" sz="2000" dirty="0">
                <a:solidFill>
                  <a:srgbClr val="990033"/>
                </a:solidFill>
              </a:rPr>
              <a:t>class to discuss their poster,</a:t>
            </a:r>
          </a:p>
          <a:p>
            <a:r>
              <a:rPr lang="en-IE" sz="2000" dirty="0">
                <a:solidFill>
                  <a:srgbClr val="990033"/>
                </a:solidFill>
              </a:rPr>
              <a:t>remembering to include:</a:t>
            </a:r>
          </a:p>
          <a:p>
            <a:pPr marL="1160463"/>
            <a:r>
              <a:rPr lang="en-IE" sz="2000" dirty="0">
                <a:solidFill>
                  <a:srgbClr val="990033"/>
                </a:solidFill>
              </a:rPr>
              <a:t>1. words</a:t>
            </a:r>
          </a:p>
          <a:p>
            <a:pPr marL="1160463"/>
            <a:r>
              <a:rPr lang="en-IE" sz="2000" dirty="0">
                <a:solidFill>
                  <a:srgbClr val="990033"/>
                </a:solidFill>
              </a:rPr>
              <a:t>2. pictures</a:t>
            </a:r>
          </a:p>
          <a:p>
            <a:pPr marL="1160463"/>
            <a:r>
              <a:rPr lang="en-IE" sz="2000" dirty="0">
                <a:solidFill>
                  <a:srgbClr val="990033"/>
                </a:solidFill>
              </a:rPr>
              <a:t>3. multiplication sentences</a:t>
            </a:r>
          </a:p>
          <a:p>
            <a:pPr marL="1160463"/>
            <a:r>
              <a:rPr lang="en-IE" sz="2000" dirty="0">
                <a:solidFill>
                  <a:srgbClr val="990033"/>
                </a:solidFill>
              </a:rPr>
              <a:t>4. real world situations 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If </a:t>
            </a:r>
            <a:r>
              <a:rPr lang="en-IE" sz="2000" dirty="0">
                <a:solidFill>
                  <a:srgbClr val="990033"/>
                </a:solidFill>
              </a:rPr>
              <a:t>I ask you to multiply ⅔ by 4, </a:t>
            </a:r>
            <a:r>
              <a:rPr lang="en-IE" sz="2000" dirty="0" smtClean="0">
                <a:solidFill>
                  <a:srgbClr val="990033"/>
                </a:solidFill>
              </a:rPr>
              <a:t>what incorrect </a:t>
            </a:r>
            <a:r>
              <a:rPr lang="en-IE" sz="2000" dirty="0">
                <a:solidFill>
                  <a:srgbClr val="990033"/>
                </a:solidFill>
              </a:rPr>
              <a:t>answer do you think </a:t>
            </a:r>
            <a:r>
              <a:rPr lang="en-IE" sz="2000" dirty="0" smtClean="0">
                <a:solidFill>
                  <a:srgbClr val="990033"/>
                </a:solidFill>
              </a:rPr>
              <a:t>I could </a:t>
            </a:r>
            <a:r>
              <a:rPr lang="en-IE" sz="2000" dirty="0">
                <a:solidFill>
                  <a:srgbClr val="990033"/>
                </a:solidFill>
              </a:rPr>
              <a:t>get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789610" y="476672"/>
            <a:ext cx="8023750" cy="5256584"/>
            <a:chOff x="8789610" y="476672"/>
            <a:chExt cx="8023750" cy="5256584"/>
          </a:xfrm>
        </p:grpSpPr>
        <p:pic>
          <p:nvPicPr>
            <p:cNvPr id="3074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8504" y="476672"/>
              <a:ext cx="7704856" cy="5256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 rot="16200000">
              <a:off x="8159610" y="1120053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45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297 L -0.93993 0.012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888 0.01274 L 0.00087 0.012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620688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If </a:t>
            </a:r>
            <a:r>
              <a:rPr lang="en-IE" sz="2000" dirty="0">
                <a:solidFill>
                  <a:srgbClr val="990033"/>
                </a:solidFill>
              </a:rPr>
              <a:t>I ask you to multiply ⅔ by 4, </a:t>
            </a:r>
            <a:r>
              <a:rPr lang="en-IE" sz="2000" dirty="0" smtClean="0">
                <a:solidFill>
                  <a:srgbClr val="990033"/>
                </a:solidFill>
              </a:rPr>
              <a:t>what incorrect </a:t>
            </a:r>
            <a:r>
              <a:rPr lang="en-IE" sz="2000" dirty="0">
                <a:solidFill>
                  <a:srgbClr val="990033"/>
                </a:solidFill>
              </a:rPr>
              <a:t>answer do you think I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could get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Why </a:t>
            </a:r>
            <a:r>
              <a:rPr lang="en-IE" sz="2000" dirty="0">
                <a:solidFill>
                  <a:srgbClr val="990033"/>
                </a:solidFill>
              </a:rPr>
              <a:t>is this incorrect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Based </a:t>
            </a:r>
            <a:r>
              <a:rPr lang="en-IE" sz="2000" dirty="0">
                <a:solidFill>
                  <a:srgbClr val="990033"/>
                </a:solidFill>
              </a:rPr>
              <a:t>on what has been </a:t>
            </a:r>
            <a:r>
              <a:rPr lang="en-IE" sz="2000" dirty="0" smtClean="0">
                <a:solidFill>
                  <a:srgbClr val="990033"/>
                </a:solidFill>
              </a:rPr>
              <a:t>done, write </a:t>
            </a:r>
            <a:r>
              <a:rPr lang="en-IE" sz="2000" dirty="0">
                <a:solidFill>
                  <a:srgbClr val="990033"/>
                </a:solidFill>
              </a:rPr>
              <a:t>a question for the </a:t>
            </a:r>
            <a:r>
              <a:rPr lang="en-IE" sz="2000" dirty="0" smtClean="0">
                <a:solidFill>
                  <a:srgbClr val="990033"/>
                </a:solidFill>
              </a:rPr>
              <a:t>person sitting </a:t>
            </a:r>
            <a:r>
              <a:rPr lang="en-IE" sz="2000" dirty="0">
                <a:solidFill>
                  <a:srgbClr val="990033"/>
                </a:solidFill>
              </a:rPr>
              <a:t>beside you, do out </a:t>
            </a:r>
            <a:r>
              <a:rPr lang="en-IE" sz="2000" dirty="0" smtClean="0">
                <a:solidFill>
                  <a:srgbClr val="990033"/>
                </a:solidFill>
              </a:rPr>
              <a:t>the solution</a:t>
            </a:r>
            <a:r>
              <a:rPr lang="en-IE" sz="2000" dirty="0">
                <a:solidFill>
                  <a:srgbClr val="990033"/>
                </a:solidFill>
              </a:rPr>
              <a:t>, come up with an </a:t>
            </a:r>
            <a:r>
              <a:rPr lang="en-IE" sz="2000" dirty="0" smtClean="0">
                <a:solidFill>
                  <a:srgbClr val="990033"/>
                </a:solidFill>
              </a:rPr>
              <a:t>incorrect solution </a:t>
            </a:r>
            <a:r>
              <a:rPr lang="en-IE" sz="2000" dirty="0">
                <a:solidFill>
                  <a:srgbClr val="990033"/>
                </a:solidFill>
              </a:rPr>
              <a:t>and be able to explain </a:t>
            </a:r>
            <a:r>
              <a:rPr lang="en-IE" sz="2000" dirty="0" smtClean="0">
                <a:solidFill>
                  <a:srgbClr val="990033"/>
                </a:solidFill>
              </a:rPr>
              <a:t>to your </a:t>
            </a:r>
            <a:r>
              <a:rPr lang="en-IE" sz="2000" dirty="0">
                <a:solidFill>
                  <a:srgbClr val="990033"/>
                </a:solidFill>
              </a:rPr>
              <a:t>partner why this answer </a:t>
            </a:r>
            <a:r>
              <a:rPr lang="en-IE" sz="2000" dirty="0" smtClean="0">
                <a:solidFill>
                  <a:srgbClr val="990033"/>
                </a:solidFill>
              </a:rPr>
              <a:t>is incorrect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Now </a:t>
            </a:r>
            <a:r>
              <a:rPr lang="en-IE" sz="2000" dirty="0">
                <a:solidFill>
                  <a:srgbClr val="990033"/>
                </a:solidFill>
              </a:rPr>
              <a:t>swap your questions.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Explain </a:t>
            </a:r>
            <a:r>
              <a:rPr lang="en-IE" sz="2000" dirty="0">
                <a:solidFill>
                  <a:srgbClr val="990033"/>
                </a:solidFill>
              </a:rPr>
              <a:t>the answer to each other.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Check </a:t>
            </a:r>
            <a:r>
              <a:rPr lang="en-IE" sz="2000" dirty="0">
                <a:solidFill>
                  <a:srgbClr val="990033"/>
                </a:solidFill>
              </a:rPr>
              <a:t>to see if your answers agree.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Can </a:t>
            </a:r>
            <a:r>
              <a:rPr lang="en-IE" sz="2000" dirty="0">
                <a:solidFill>
                  <a:srgbClr val="990033"/>
                </a:solidFill>
              </a:rPr>
              <a:t>you explain why the </a:t>
            </a:r>
            <a:r>
              <a:rPr lang="en-IE" sz="2000" dirty="0" smtClean="0">
                <a:solidFill>
                  <a:srgbClr val="990033"/>
                </a:solidFill>
              </a:rPr>
              <a:t>incorrect answer </a:t>
            </a:r>
            <a:r>
              <a:rPr lang="en-IE" sz="2000" dirty="0">
                <a:solidFill>
                  <a:srgbClr val="990033"/>
                </a:solidFill>
              </a:rPr>
              <a:t>is incorrect?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88469" y="528451"/>
            <a:ext cx="8400171" cy="5636853"/>
            <a:chOff x="8788469" y="528451"/>
            <a:chExt cx="8400171" cy="5636853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5752" y="528451"/>
              <a:ext cx="7992888" cy="5636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 rot="16200000">
              <a:off x="8158469" y="1538720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0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69269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Try </a:t>
            </a:r>
            <a:r>
              <a:rPr lang="en-IE" sz="2000" dirty="0">
                <a:solidFill>
                  <a:srgbClr val="990033"/>
                </a:solidFill>
              </a:rPr>
              <a:t>this question:</a:t>
            </a:r>
          </a:p>
          <a:p>
            <a:r>
              <a:rPr lang="en-IE" sz="2000" dirty="0">
                <a:solidFill>
                  <a:srgbClr val="990033"/>
                </a:solidFill>
              </a:rPr>
              <a:t>Sharon does ¾ of an </a:t>
            </a:r>
            <a:r>
              <a:rPr lang="en-IE" sz="2000" dirty="0" smtClean="0">
                <a:solidFill>
                  <a:srgbClr val="990033"/>
                </a:solidFill>
              </a:rPr>
              <a:t>hour of </a:t>
            </a:r>
            <a:r>
              <a:rPr lang="en-IE" sz="2000" dirty="0">
                <a:solidFill>
                  <a:srgbClr val="990033"/>
                </a:solidFill>
              </a:rPr>
              <a:t>homework every </a:t>
            </a:r>
            <a:r>
              <a:rPr lang="en-IE" sz="2000" dirty="0" smtClean="0">
                <a:solidFill>
                  <a:srgbClr val="990033"/>
                </a:solidFill>
              </a:rPr>
              <a:t>night for </a:t>
            </a:r>
            <a:r>
              <a:rPr lang="en-IE" sz="2000" dirty="0">
                <a:solidFill>
                  <a:srgbClr val="990033"/>
                </a:solidFill>
              </a:rPr>
              <a:t>5 nights. How </a:t>
            </a:r>
            <a:r>
              <a:rPr lang="en-IE" sz="2000" dirty="0" smtClean="0">
                <a:solidFill>
                  <a:srgbClr val="990033"/>
                </a:solidFill>
              </a:rPr>
              <a:t>much homework </a:t>
            </a:r>
            <a:r>
              <a:rPr lang="en-IE" sz="2000" dirty="0">
                <a:solidFill>
                  <a:srgbClr val="990033"/>
                </a:solidFill>
              </a:rPr>
              <a:t>does she </a:t>
            </a:r>
            <a:r>
              <a:rPr lang="en-IE" sz="2000" dirty="0" smtClean="0">
                <a:solidFill>
                  <a:srgbClr val="990033"/>
                </a:solidFill>
              </a:rPr>
              <a:t>do altogether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You </a:t>
            </a:r>
            <a:r>
              <a:rPr lang="en-IE" sz="2000" dirty="0">
                <a:solidFill>
                  <a:srgbClr val="990033"/>
                </a:solidFill>
              </a:rPr>
              <a:t>are to </a:t>
            </a:r>
            <a:r>
              <a:rPr lang="en-IE" sz="2000" dirty="0" smtClean="0">
                <a:solidFill>
                  <a:srgbClr val="990033"/>
                </a:solidFill>
              </a:rPr>
              <a:t>use words</a:t>
            </a:r>
            <a:r>
              <a:rPr lang="en-IE" sz="2000" dirty="0">
                <a:solidFill>
                  <a:srgbClr val="990033"/>
                </a:solidFill>
              </a:rPr>
              <a:t>, pictures and </a:t>
            </a:r>
            <a:r>
              <a:rPr lang="en-IE" sz="2000" dirty="0" smtClean="0">
                <a:solidFill>
                  <a:srgbClr val="990033"/>
                </a:solidFill>
              </a:rPr>
              <a:t>a multiplication </a:t>
            </a:r>
            <a:r>
              <a:rPr lang="en-IE" sz="2000" dirty="0">
                <a:solidFill>
                  <a:srgbClr val="990033"/>
                </a:solidFill>
              </a:rPr>
              <a:t>sentence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89610" y="631026"/>
            <a:ext cx="8167766" cy="5390262"/>
            <a:chOff x="8789610" y="631026"/>
            <a:chExt cx="8167766" cy="5390262"/>
          </a:xfrm>
        </p:grpSpPr>
        <p:sp>
          <p:nvSpPr>
            <p:cNvPr id="3" name="Rounded Rectangle 2"/>
            <p:cNvSpPr/>
            <p:nvPr/>
          </p:nvSpPr>
          <p:spPr>
            <a:xfrm rot="16200000">
              <a:off x="8159610" y="150289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  <p:pic>
          <p:nvPicPr>
            <p:cNvPr id="4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0512" y="631026"/>
              <a:ext cx="7776864" cy="5390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44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64704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We will now look at </a:t>
            </a:r>
            <a:r>
              <a:rPr lang="en-IE" sz="2000" dirty="0" smtClean="0">
                <a:solidFill>
                  <a:srgbClr val="990033"/>
                </a:solidFill>
              </a:rPr>
              <a:t>the fraction multiplication algorithm</a:t>
            </a:r>
            <a:r>
              <a:rPr lang="en-IE" sz="2000" dirty="0">
                <a:solidFill>
                  <a:srgbClr val="990033"/>
                </a:solidFill>
              </a:rPr>
              <a:t>. Up to now, </a:t>
            </a:r>
            <a:r>
              <a:rPr lang="en-IE" sz="2000" dirty="0" smtClean="0">
                <a:solidFill>
                  <a:srgbClr val="990033"/>
                </a:solidFill>
              </a:rPr>
              <a:t>we haven’t </a:t>
            </a:r>
            <a:r>
              <a:rPr lang="en-IE" sz="2000" dirty="0">
                <a:solidFill>
                  <a:srgbClr val="990033"/>
                </a:solidFill>
              </a:rPr>
              <a:t>written the </a:t>
            </a:r>
            <a:r>
              <a:rPr lang="en-IE" sz="2000" dirty="0" smtClean="0">
                <a:solidFill>
                  <a:srgbClr val="990033"/>
                </a:solidFill>
              </a:rPr>
              <a:t>whole number </a:t>
            </a:r>
            <a:r>
              <a:rPr lang="en-IE" sz="2000" dirty="0">
                <a:solidFill>
                  <a:srgbClr val="990033"/>
                </a:solidFill>
              </a:rPr>
              <a:t>as a fraction over 1.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For </a:t>
            </a:r>
            <a:r>
              <a:rPr lang="en-IE" sz="2000" dirty="0">
                <a:solidFill>
                  <a:srgbClr val="990033"/>
                </a:solidFill>
              </a:rPr>
              <a:t>a number to remain </a:t>
            </a:r>
            <a:r>
              <a:rPr lang="en-IE" sz="2000" dirty="0" smtClean="0">
                <a:solidFill>
                  <a:srgbClr val="990033"/>
                </a:solidFill>
              </a:rPr>
              <a:t>the same</a:t>
            </a:r>
            <a:r>
              <a:rPr lang="en-IE" sz="2000" dirty="0">
                <a:solidFill>
                  <a:srgbClr val="990033"/>
                </a:solidFill>
              </a:rPr>
              <a:t>, what do we </a:t>
            </a:r>
            <a:r>
              <a:rPr lang="en-IE" sz="2000" dirty="0" smtClean="0">
                <a:solidFill>
                  <a:srgbClr val="990033"/>
                </a:solidFill>
              </a:rPr>
              <a:t>multiply or </a:t>
            </a:r>
            <a:r>
              <a:rPr lang="en-IE" sz="2000" dirty="0">
                <a:solidFill>
                  <a:srgbClr val="990033"/>
                </a:solidFill>
              </a:rPr>
              <a:t>divide it by?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So </a:t>
            </a:r>
            <a:r>
              <a:rPr lang="en-IE" sz="2000" dirty="0">
                <a:solidFill>
                  <a:srgbClr val="990033"/>
                </a:solidFill>
              </a:rPr>
              <a:t>for the denominator </a:t>
            </a:r>
            <a:r>
              <a:rPr lang="en-IE" sz="2000" dirty="0" smtClean="0">
                <a:solidFill>
                  <a:srgbClr val="990033"/>
                </a:solidFill>
              </a:rPr>
              <a:t>to remain </a:t>
            </a:r>
            <a:r>
              <a:rPr lang="en-IE" sz="2000" dirty="0">
                <a:solidFill>
                  <a:srgbClr val="990033"/>
                </a:solidFill>
              </a:rPr>
              <a:t>the same what </a:t>
            </a:r>
            <a:r>
              <a:rPr lang="en-IE" sz="2000" dirty="0" smtClean="0">
                <a:solidFill>
                  <a:srgbClr val="990033"/>
                </a:solidFill>
              </a:rPr>
              <a:t>do we </a:t>
            </a:r>
            <a:r>
              <a:rPr lang="en-IE" sz="2000" dirty="0">
                <a:solidFill>
                  <a:srgbClr val="990033"/>
                </a:solidFill>
              </a:rPr>
              <a:t>multiply it by?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How can we write 5 as </a:t>
            </a:r>
            <a:r>
              <a:rPr lang="en-IE" sz="2000" dirty="0" smtClean="0">
                <a:solidFill>
                  <a:srgbClr val="990033"/>
                </a:solidFill>
              </a:rPr>
              <a:t>a fraction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Could you rewrite </a:t>
            </a:r>
            <a:r>
              <a:rPr lang="en-IE" sz="2000" dirty="0" smtClean="0">
                <a:solidFill>
                  <a:srgbClr val="990033"/>
                </a:solidFill>
              </a:rPr>
              <a:t>the problem </a:t>
            </a:r>
            <a:r>
              <a:rPr lang="en-IE" sz="2000" dirty="0">
                <a:solidFill>
                  <a:srgbClr val="990033"/>
                </a:solidFill>
              </a:rPr>
              <a:t>5 x ¾ to show this?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Can you explain to </a:t>
            </a:r>
            <a:r>
              <a:rPr lang="en-IE" sz="2000" dirty="0" smtClean="0">
                <a:solidFill>
                  <a:srgbClr val="990033"/>
                </a:solidFill>
              </a:rPr>
              <a:t>each other </a:t>
            </a:r>
            <a:r>
              <a:rPr lang="en-IE" sz="2000" dirty="0">
                <a:solidFill>
                  <a:srgbClr val="990033"/>
                </a:solidFill>
              </a:rPr>
              <a:t>how to </a:t>
            </a:r>
            <a:r>
              <a:rPr lang="en-IE" sz="2000" dirty="0" smtClean="0">
                <a:solidFill>
                  <a:srgbClr val="990033"/>
                </a:solidFill>
              </a:rPr>
              <a:t>multiply 5/1 </a:t>
            </a:r>
            <a:r>
              <a:rPr lang="en-IE" sz="2000" dirty="0">
                <a:solidFill>
                  <a:srgbClr val="990033"/>
                </a:solidFill>
              </a:rPr>
              <a:t>x ¾ using the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multiplication algorithm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Can you explain in </a:t>
            </a:r>
            <a:r>
              <a:rPr lang="en-IE" sz="2000" dirty="0" smtClean="0">
                <a:solidFill>
                  <a:srgbClr val="990033"/>
                </a:solidFill>
              </a:rPr>
              <a:t>words how </a:t>
            </a:r>
            <a:r>
              <a:rPr lang="en-IE" sz="2000" dirty="0">
                <a:solidFill>
                  <a:srgbClr val="990033"/>
                </a:solidFill>
              </a:rPr>
              <a:t>the </a:t>
            </a:r>
            <a:r>
              <a:rPr lang="en-IE" sz="2000" dirty="0" smtClean="0">
                <a:solidFill>
                  <a:srgbClr val="990033"/>
                </a:solidFill>
              </a:rPr>
              <a:t>multiplication algorithm </a:t>
            </a:r>
            <a:r>
              <a:rPr lang="en-IE" sz="2000" dirty="0">
                <a:solidFill>
                  <a:srgbClr val="990033"/>
                </a:solidFill>
              </a:rPr>
              <a:t>works?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89610" y="476672"/>
            <a:ext cx="8167766" cy="5779437"/>
            <a:chOff x="8789610" y="476672"/>
            <a:chExt cx="8167766" cy="5779437"/>
          </a:xfrm>
        </p:grpSpPr>
        <p:pic>
          <p:nvPicPr>
            <p:cNvPr id="4098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0512" y="476672"/>
              <a:ext cx="7776864" cy="57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 rot="16200000">
              <a:off x="8159610" y="150289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9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4317" y="233640"/>
            <a:ext cx="3215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smtClean="0">
                <a:solidFill>
                  <a:srgbClr val="990033"/>
                </a:solidFill>
              </a:rPr>
              <a:t>Student Activity 1</a:t>
            </a:r>
            <a:endParaRPr lang="en-IE" sz="3200" b="1" dirty="0">
              <a:solidFill>
                <a:srgbClr val="99003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544" y="881712"/>
            <a:ext cx="7344816" cy="4185761"/>
            <a:chOff x="467544" y="908720"/>
            <a:chExt cx="7344816" cy="4185761"/>
          </a:xfrm>
        </p:grpSpPr>
        <p:sp>
          <p:nvSpPr>
            <p:cNvPr id="5" name="Rectangle 4"/>
            <p:cNvSpPr/>
            <p:nvPr/>
          </p:nvSpPr>
          <p:spPr>
            <a:xfrm>
              <a:off x="467544" y="908720"/>
              <a:ext cx="7344816" cy="4185761"/>
            </a:xfrm>
            <a:prstGeom prst="rect">
              <a:avLst/>
            </a:prstGeom>
            <a:ln>
              <a:solidFill>
                <a:srgbClr val="990033"/>
              </a:solidFill>
            </a:ln>
          </p:spPr>
          <p:txBody>
            <a:bodyPr wrap="square">
              <a:spAutoFit/>
            </a:bodyPr>
            <a:lstStyle/>
            <a:p>
              <a:pPr marL="457200" indent="-457200">
                <a:buAutoNum type="arabicPeriod"/>
              </a:pPr>
              <a:r>
                <a:rPr lang="en-IE" sz="2000" b="1" dirty="0" smtClean="0">
                  <a:solidFill>
                    <a:srgbClr val="990033"/>
                  </a:solidFill>
                </a:rPr>
                <a:t>The unit:</a:t>
              </a:r>
            </a:p>
            <a:p>
              <a:endParaRPr lang="en-IE" sz="2000" dirty="0" smtClean="0">
                <a:solidFill>
                  <a:srgbClr val="990033"/>
                </a:solidFill>
              </a:endParaRPr>
            </a:p>
            <a:p>
              <a:r>
                <a:rPr lang="en-IE" sz="2000" b="1" dirty="0" smtClean="0">
                  <a:solidFill>
                    <a:srgbClr val="990033"/>
                  </a:solidFill>
                </a:rPr>
                <a:t>Picture:</a:t>
              </a:r>
            </a:p>
            <a:p>
              <a:endParaRPr lang="en-IE" sz="2000" dirty="0" smtClean="0">
                <a:solidFill>
                  <a:srgbClr val="990033"/>
                </a:solidFill>
              </a:endParaRPr>
            </a:p>
            <a:p>
              <a:endParaRPr lang="en-IE" sz="2000" dirty="0">
                <a:solidFill>
                  <a:srgbClr val="990033"/>
                </a:solidFill>
              </a:endParaRPr>
            </a:p>
            <a:p>
              <a:endParaRPr lang="en-IE" sz="600" dirty="0" smtClean="0">
                <a:solidFill>
                  <a:srgbClr val="990033"/>
                </a:solidFill>
              </a:endParaRPr>
            </a:p>
            <a:p>
              <a:r>
                <a:rPr lang="en-IE" sz="2000" b="1" dirty="0" smtClean="0">
                  <a:solidFill>
                    <a:srgbClr val="990033"/>
                  </a:solidFill>
                </a:rPr>
                <a:t>Words:</a:t>
              </a:r>
              <a:r>
                <a:rPr lang="en-IE" sz="2000" dirty="0" smtClean="0">
                  <a:solidFill>
                    <a:srgbClr val="990033"/>
                  </a:solidFill>
                </a:rPr>
                <a:t> 	The above diagrams show ________groups of ________</a:t>
              </a:r>
            </a:p>
            <a:p>
              <a:r>
                <a:rPr lang="en-IE" sz="2000" dirty="0" smtClean="0">
                  <a:solidFill>
                    <a:srgbClr val="990033"/>
                  </a:solidFill>
                </a:rPr>
                <a:t>	</a:t>
              </a:r>
            </a:p>
            <a:p>
              <a:r>
                <a:rPr lang="en-IE" sz="2000" b="1" dirty="0" smtClean="0">
                  <a:solidFill>
                    <a:srgbClr val="990033"/>
                  </a:solidFill>
                </a:rPr>
                <a:t>Multiplication sentence:</a:t>
              </a:r>
              <a:r>
                <a:rPr lang="en-IE" sz="2000" dirty="0" smtClean="0">
                  <a:solidFill>
                    <a:srgbClr val="990033"/>
                  </a:solidFill>
                </a:rPr>
                <a:t>    ____   x  ____  =  ________</a:t>
              </a:r>
            </a:p>
            <a:p>
              <a:endParaRPr lang="en-IE" sz="2000" dirty="0" smtClean="0">
                <a:solidFill>
                  <a:srgbClr val="990033"/>
                </a:solidFill>
              </a:endParaRPr>
            </a:p>
            <a:p>
              <a:r>
                <a:rPr lang="en-IE" sz="2000" b="1" dirty="0" smtClean="0">
                  <a:solidFill>
                    <a:srgbClr val="990033"/>
                  </a:solidFill>
                </a:rPr>
                <a:t>Algorithm:</a:t>
              </a:r>
            </a:p>
            <a:p>
              <a:endParaRPr lang="en-IE" sz="2000" b="1" dirty="0">
                <a:solidFill>
                  <a:srgbClr val="990033"/>
                </a:solidFill>
              </a:endParaRPr>
            </a:p>
            <a:p>
              <a:endParaRPr lang="en-IE" sz="2000" b="1" dirty="0" smtClean="0">
                <a:solidFill>
                  <a:srgbClr val="990033"/>
                </a:solidFill>
              </a:endParaRPr>
            </a:p>
            <a:p>
              <a:endParaRPr lang="en-IE" sz="2000" b="1" dirty="0">
                <a:solidFill>
                  <a:srgbClr val="990033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662" y="1007736"/>
              <a:ext cx="2838450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789610" y="496132"/>
            <a:ext cx="8544179" cy="5813188"/>
            <a:chOff x="8789610" y="496132"/>
            <a:chExt cx="8544179" cy="5813188"/>
          </a:xfrm>
        </p:grpSpPr>
        <p:pic>
          <p:nvPicPr>
            <p:cNvPr id="5122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0512" y="496132"/>
              <a:ext cx="8153277" cy="581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 rot="16200000">
              <a:off x="8159610" y="1502896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04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3548" y="866418"/>
            <a:ext cx="8136904" cy="3785652"/>
            <a:chOff x="683568" y="765864"/>
            <a:chExt cx="8136904" cy="3785652"/>
          </a:xfrm>
        </p:grpSpPr>
        <p:sp>
          <p:nvSpPr>
            <p:cNvPr id="2" name="Rectangle 1"/>
            <p:cNvSpPr/>
            <p:nvPr/>
          </p:nvSpPr>
          <p:spPr>
            <a:xfrm>
              <a:off x="683568" y="765864"/>
              <a:ext cx="8136904" cy="3785652"/>
            </a:xfrm>
            <a:prstGeom prst="rect">
              <a:avLst/>
            </a:prstGeom>
            <a:ln>
              <a:solidFill>
                <a:srgbClr val="990033"/>
              </a:solidFill>
            </a:ln>
          </p:spPr>
          <p:txBody>
            <a:bodyPr wrap="square">
              <a:spAutoFit/>
            </a:bodyPr>
            <a:lstStyle/>
            <a:p>
              <a:pPr marL="457200" indent="-457200">
                <a:buAutoNum type="arabicPeriod" startAt="2"/>
              </a:pPr>
              <a:r>
                <a:rPr lang="en-IE" sz="2000" dirty="0" smtClean="0">
                  <a:solidFill>
                    <a:srgbClr val="990033"/>
                  </a:solidFill>
                </a:rPr>
                <a:t>Fill in the blank spaces below. When the answers are improper 	fractions, change them into proper fractions.</a:t>
              </a:r>
            </a:p>
            <a:p>
              <a:pPr marL="457200" indent="-457200">
                <a:buAutoNum type="arabicPeriod" startAt="2"/>
              </a:pPr>
              <a:endParaRPr lang="en-IE" sz="2000" dirty="0">
                <a:solidFill>
                  <a:srgbClr val="990033"/>
                </a:solidFill>
              </a:endParaRPr>
            </a:p>
            <a:p>
              <a:pPr marL="457200" indent="-457200">
                <a:buAutoNum type="arabicPeriod" startAt="2"/>
              </a:pPr>
              <a:endParaRPr lang="en-IE" sz="2000" dirty="0" smtClean="0">
                <a:solidFill>
                  <a:srgbClr val="990033"/>
                </a:solidFill>
              </a:endParaRPr>
            </a:p>
            <a:p>
              <a:pPr marL="457200" indent="-457200">
                <a:buAutoNum type="arabicPeriod" startAt="2"/>
              </a:pPr>
              <a:endParaRPr lang="en-IE" sz="2000" dirty="0">
                <a:solidFill>
                  <a:srgbClr val="990033"/>
                </a:solidFill>
              </a:endParaRPr>
            </a:p>
            <a:p>
              <a:pPr marL="457200" indent="-457200">
                <a:buAutoNum type="arabicPeriod" startAt="2"/>
              </a:pPr>
              <a:endParaRPr lang="en-IE" sz="2000" dirty="0" smtClean="0">
                <a:solidFill>
                  <a:srgbClr val="990033"/>
                </a:solidFill>
              </a:endParaRPr>
            </a:p>
            <a:p>
              <a:pPr marL="457200" indent="-457200">
                <a:buAutoNum type="arabicPeriod" startAt="2"/>
              </a:pPr>
              <a:endParaRPr lang="en-IE" sz="2000" dirty="0">
                <a:solidFill>
                  <a:srgbClr val="990033"/>
                </a:solidFill>
              </a:endParaRPr>
            </a:p>
            <a:p>
              <a:pPr marL="457200" indent="-457200">
                <a:buAutoNum type="arabicPeriod" startAt="2"/>
              </a:pPr>
              <a:endParaRPr lang="en-IE" sz="2000" dirty="0" smtClean="0">
                <a:solidFill>
                  <a:srgbClr val="990033"/>
                </a:solidFill>
              </a:endParaRPr>
            </a:p>
            <a:p>
              <a:pPr marL="457200" indent="-457200">
                <a:buAutoNum type="arabicPeriod" startAt="2"/>
              </a:pPr>
              <a:endParaRPr lang="en-IE" sz="2000" dirty="0">
                <a:solidFill>
                  <a:srgbClr val="990033"/>
                </a:solidFill>
              </a:endParaRPr>
            </a:p>
            <a:p>
              <a:pPr marL="457200" indent="-457200">
                <a:buAutoNum type="arabicPeriod" startAt="2"/>
              </a:pPr>
              <a:endParaRPr lang="en-IE" sz="2000" dirty="0" smtClean="0">
                <a:solidFill>
                  <a:srgbClr val="990033"/>
                </a:solidFill>
              </a:endParaRPr>
            </a:p>
            <a:p>
              <a:pPr marL="457200" indent="-457200">
                <a:buAutoNum type="arabicPeriod" startAt="2"/>
              </a:pPr>
              <a:endParaRPr lang="en-IE" sz="2000" dirty="0">
                <a:solidFill>
                  <a:srgbClr val="990033"/>
                </a:solidFill>
              </a:endParaRPr>
            </a:p>
            <a:p>
              <a:pPr marL="457200" indent="-457200">
                <a:buAutoNum type="arabicPeriod" startAt="2"/>
              </a:pPr>
              <a:endParaRPr lang="en-IE" sz="2000" dirty="0">
                <a:solidFill>
                  <a:srgbClr val="990033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166" y="1473750"/>
              <a:ext cx="7822290" cy="279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503548" y="4789601"/>
            <a:ext cx="8136904" cy="1015663"/>
          </a:xfrm>
          <a:prstGeom prst="rect">
            <a:avLst/>
          </a:prstGeom>
          <a:ln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3. Mentally picture the following problems before calculating </a:t>
            </a:r>
            <a:r>
              <a:rPr lang="en-IE" sz="2000" dirty="0" smtClean="0">
                <a:solidFill>
                  <a:srgbClr val="990033"/>
                </a:solidFill>
              </a:rPr>
              <a:t>the answers: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nn-NO" sz="2000" dirty="0">
                <a:solidFill>
                  <a:srgbClr val="990033"/>
                </a:solidFill>
              </a:rPr>
              <a:t>(i) 8 x 2/3 = </a:t>
            </a:r>
            <a:r>
              <a:rPr lang="nn-NO" sz="2000" dirty="0" smtClean="0">
                <a:solidFill>
                  <a:srgbClr val="990033"/>
                </a:solidFill>
              </a:rPr>
              <a:t>		(</a:t>
            </a:r>
            <a:r>
              <a:rPr lang="nn-NO" sz="2000" dirty="0">
                <a:solidFill>
                  <a:srgbClr val="990033"/>
                </a:solidFill>
              </a:rPr>
              <a:t>ii) 5 x 3/11 = </a:t>
            </a:r>
            <a:r>
              <a:rPr lang="nn-NO" sz="2000" dirty="0" smtClean="0">
                <a:solidFill>
                  <a:srgbClr val="990033"/>
                </a:solidFill>
              </a:rPr>
              <a:t>		(</a:t>
            </a:r>
            <a:r>
              <a:rPr lang="nn-NO" sz="2000" dirty="0">
                <a:solidFill>
                  <a:srgbClr val="990033"/>
                </a:solidFill>
              </a:rPr>
              <a:t>iii) 6 x 5/8 =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317" y="260648"/>
            <a:ext cx="3215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 smtClean="0">
                <a:solidFill>
                  <a:srgbClr val="990033"/>
                </a:solidFill>
              </a:rPr>
              <a:t>Student Activity 1</a:t>
            </a:r>
            <a:endParaRPr lang="en-IE" sz="32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909</Words>
  <Application>Microsoft Office PowerPoint</Application>
  <PresentationFormat>On-screen Show (4:3)</PresentationFormat>
  <Paragraphs>169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Pádraic Kavanagh</cp:lastModifiedBy>
  <cp:revision>22</cp:revision>
  <dcterms:created xsi:type="dcterms:W3CDTF">2012-07-29T13:18:41Z</dcterms:created>
  <dcterms:modified xsi:type="dcterms:W3CDTF">2012-10-19T10:47:53Z</dcterms:modified>
</cp:coreProperties>
</file>