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39" r:id="rId3"/>
    <p:sldId id="317" r:id="rId4"/>
    <p:sldId id="373" r:id="rId5"/>
    <p:sldId id="354" r:id="rId6"/>
    <p:sldId id="357" r:id="rId7"/>
    <p:sldId id="358" r:id="rId8"/>
    <p:sldId id="355" r:id="rId9"/>
    <p:sldId id="341" r:id="rId10"/>
    <p:sldId id="342" r:id="rId11"/>
    <p:sldId id="343" r:id="rId12"/>
    <p:sldId id="359" r:id="rId13"/>
    <p:sldId id="361" r:id="rId14"/>
    <p:sldId id="344" r:id="rId15"/>
    <p:sldId id="360" r:id="rId16"/>
    <p:sldId id="375" r:id="rId17"/>
    <p:sldId id="376" r:id="rId18"/>
    <p:sldId id="363" r:id="rId19"/>
    <p:sldId id="364" r:id="rId20"/>
    <p:sldId id="366" r:id="rId21"/>
    <p:sldId id="365" r:id="rId22"/>
    <p:sldId id="367" r:id="rId23"/>
    <p:sldId id="368" r:id="rId24"/>
    <p:sldId id="370" r:id="rId25"/>
    <p:sldId id="372" r:id="rId26"/>
    <p:sldId id="371" r:id="rId27"/>
    <p:sldId id="369" r:id="rId28"/>
    <p:sldId id="347" r:id="rId29"/>
    <p:sldId id="349" r:id="rId30"/>
    <p:sldId id="350" r:id="rId31"/>
    <p:sldId id="351" r:id="rId32"/>
    <p:sldId id="352" r:id="rId33"/>
    <p:sldId id="35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921DD5-1523-458A-9E10-85132349CBEE}">
          <p14:sldIdLst>
            <p14:sldId id="256"/>
            <p14:sldId id="339"/>
          </p14:sldIdLst>
        </p14:section>
        <p14:section name="Section A" id="{536EE91F-9E9B-4A18-9A90-C59F0B4EB1DC}">
          <p14:sldIdLst>
            <p14:sldId id="317"/>
            <p14:sldId id="373"/>
            <p14:sldId id="354"/>
            <p14:sldId id="357"/>
            <p14:sldId id="358"/>
            <p14:sldId id="355"/>
            <p14:sldId id="341"/>
            <p14:sldId id="342"/>
            <p14:sldId id="343"/>
            <p14:sldId id="359"/>
          </p14:sldIdLst>
        </p14:section>
        <p14:section name="Section B" id="{B7D43D0F-6D8F-4C97-8D68-DE6DF287F547}">
          <p14:sldIdLst>
            <p14:sldId id="361"/>
            <p14:sldId id="344"/>
            <p14:sldId id="360"/>
            <p14:sldId id="375"/>
            <p14:sldId id="376"/>
            <p14:sldId id="363"/>
            <p14:sldId id="364"/>
            <p14:sldId id="366"/>
            <p14:sldId id="365"/>
            <p14:sldId id="367"/>
            <p14:sldId id="368"/>
            <p14:sldId id="370"/>
            <p14:sldId id="372"/>
            <p14:sldId id="371"/>
            <p14:sldId id="369"/>
            <p14:sldId id="347"/>
            <p14:sldId id="349"/>
            <p14:sldId id="350"/>
            <p14:sldId id="351"/>
          </p14:sldIdLst>
        </p14:section>
        <p14:section name="Appendix" id="{8CA9FBFE-0987-4836-92DC-9133B74D8F2B}">
          <p14:sldIdLst>
            <p14:sldId id="352"/>
            <p14:sldId id="35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44"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2B3A02-92DA-4612-8ECF-40437D2A8D88}" type="datetimeFigureOut">
              <a:rPr lang="en-IE" smtClean="0"/>
              <a:t>16/05/2013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A1E50-2558-418E-A872-101DC4ED0262}" type="slidenum">
              <a:rPr lang="en-IE" smtClean="0"/>
              <a:t>‹#›</a:t>
            </a:fld>
            <a:endParaRPr lang="en-IE"/>
          </a:p>
        </p:txBody>
      </p:sp>
    </p:spTree>
    <p:extLst>
      <p:ext uri="{BB962C8B-B14F-4D97-AF65-F5344CB8AC3E}">
        <p14:creationId xmlns:p14="http://schemas.microsoft.com/office/powerpoint/2010/main" val="29495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13.xml"/><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slide" Target="../slides/sl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grpSp>
        <p:nvGrpSpPr>
          <p:cNvPr id="7" name="Group 6"/>
          <p:cNvGrpSpPr/>
          <p:nvPr userDrawn="1"/>
        </p:nvGrpSpPr>
        <p:grpSpPr>
          <a:xfrm rot="10800000">
            <a:off x="8784512" y="-26601"/>
            <a:ext cx="396000" cy="7056000"/>
            <a:chOff x="-36512" y="13447"/>
            <a:chExt cx="396000" cy="6858000"/>
          </a:xfrm>
        </p:grpSpPr>
        <p:sp>
          <p:nvSpPr>
            <p:cNvPr id="8" name="Rectangle 7"/>
            <p:cNvSpPr/>
            <p:nvPr userDrawn="1"/>
          </p:nvSpPr>
          <p:spPr>
            <a:xfrm>
              <a:off x="-36512" y="88451"/>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a:off x="-49265" y="-118519"/>
            <a:ext cx="396000" cy="7056000"/>
            <a:chOff x="-36512" y="13447"/>
            <a:chExt cx="396000" cy="6858000"/>
          </a:xfrm>
        </p:grpSpPr>
        <p:sp>
          <p:nvSpPr>
            <p:cNvPr id="11" name="Rectangle 10"/>
            <p:cNvSpPr/>
            <p:nvPr userDrawn="1"/>
          </p:nvSpPr>
          <p:spPr>
            <a:xfrm>
              <a:off x="-36512" y="88451"/>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55068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32682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339496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290154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47613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F53792A-142C-4AA5-9259-EA56C043F406}" type="datetimeFigureOut">
              <a:rPr lang="en-IE" smtClean="0"/>
              <a:t>16/05/2013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304290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8F53792A-142C-4AA5-9259-EA56C043F406}" type="datetimeFigureOut">
              <a:rPr lang="en-IE" smtClean="0"/>
              <a:t>16/05/2013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236166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82"/>
            <a:ext cx="8229600" cy="1143000"/>
          </a:xfrm>
        </p:spPr>
        <p:txBody>
          <a:bodyPr/>
          <a:lstStyle>
            <a:lvl1pPr>
              <a:defRPr b="1">
                <a:solidFill>
                  <a:srgbClr val="990033"/>
                </a:solidFill>
              </a:defRPr>
            </a:lvl1p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8F53792A-142C-4AA5-9259-EA56C043F406}" type="datetimeFigureOut">
              <a:rPr lang="en-IE" smtClean="0"/>
              <a:t>16/05/2013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6837EA3-0211-434B-B34A-CBAEC8642512}" type="slidenum">
              <a:rPr lang="en-IE" smtClean="0"/>
              <a:t>‹#›</a:t>
            </a:fld>
            <a:endParaRPr lang="en-IE"/>
          </a:p>
        </p:txBody>
      </p:sp>
      <p:sp>
        <p:nvSpPr>
          <p:cNvPr id="6" name="Rounded Rectangle 5">
            <a:hlinkClick r:id="rId2" action="ppaction://hlinksldjump"/>
          </p:cNvPr>
          <p:cNvSpPr/>
          <p:nvPr userDrawn="1"/>
        </p:nvSpPr>
        <p:spPr>
          <a:xfrm rot="16200000">
            <a:off x="-235523" y="1481137"/>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dirty="0" smtClean="0"/>
              <a:t>Act </a:t>
            </a:r>
            <a:r>
              <a:rPr lang="en-IE" sz="1400" baseline="0" dirty="0" smtClean="0"/>
              <a:t>B</a:t>
            </a:r>
            <a:endParaRPr lang="en-IE" sz="1400" dirty="0" smtClean="0"/>
          </a:p>
        </p:txBody>
      </p:sp>
      <p:sp>
        <p:nvSpPr>
          <p:cNvPr id="7" name="Rounded Rectangle 6">
            <a:hlinkClick r:id="rId3" action="ppaction://hlinksldjump"/>
          </p:cNvPr>
          <p:cNvSpPr/>
          <p:nvPr userDrawn="1"/>
        </p:nvSpPr>
        <p:spPr>
          <a:xfrm rot="16200000">
            <a:off x="-235523" y="2129208"/>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App</a:t>
            </a:r>
            <a:endParaRPr lang="en-IE" sz="1400" dirty="0"/>
          </a:p>
        </p:txBody>
      </p:sp>
      <p:sp>
        <p:nvSpPr>
          <p:cNvPr id="8" name="Rounded Rectangle 7">
            <a:hlinkClick r:id="rId4" action="ppaction://hlinksldjump"/>
          </p:cNvPr>
          <p:cNvSpPr/>
          <p:nvPr userDrawn="1"/>
        </p:nvSpPr>
        <p:spPr>
          <a:xfrm rot="16200000">
            <a:off x="-235523" y="837876"/>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Act</a:t>
            </a:r>
            <a:r>
              <a:rPr lang="en-IE" sz="1400" baseline="0" dirty="0" smtClean="0"/>
              <a:t>  A</a:t>
            </a:r>
            <a:endParaRPr lang="en-IE" sz="1400" dirty="0"/>
          </a:p>
        </p:txBody>
      </p:sp>
      <p:sp>
        <p:nvSpPr>
          <p:cNvPr id="11" name="Rounded Rectangle 10">
            <a:hlinkClick r:id="rId5" action="ppaction://hlinksldjump"/>
          </p:cNvPr>
          <p:cNvSpPr/>
          <p:nvPr userDrawn="1"/>
        </p:nvSpPr>
        <p:spPr>
          <a:xfrm rot="16200000">
            <a:off x="-237778" y="184993"/>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Index</a:t>
            </a:r>
            <a:endParaRPr lang="en-IE" sz="1400" dirty="0"/>
          </a:p>
        </p:txBody>
      </p:sp>
    </p:spTree>
    <p:extLst>
      <p:ext uri="{BB962C8B-B14F-4D97-AF65-F5344CB8AC3E}">
        <p14:creationId xmlns:p14="http://schemas.microsoft.com/office/powerpoint/2010/main" val="27615010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3792A-142C-4AA5-9259-EA56C043F406}" type="datetimeFigureOut">
              <a:rPr lang="en-IE" smtClean="0"/>
              <a:t>16/05/2013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339959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3792A-142C-4AA5-9259-EA56C043F406}" type="datetimeFigureOut">
              <a:rPr lang="en-IE" smtClean="0"/>
              <a:t>16/05/2013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264330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3792A-142C-4AA5-9259-EA56C043F406}" type="datetimeFigureOut">
              <a:rPr lang="en-IE" smtClean="0"/>
              <a:t>16/05/2013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19630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3792A-142C-4AA5-9259-EA56C043F406}" type="datetimeFigureOut">
              <a:rPr lang="en-IE" smtClean="0"/>
              <a:t>16/05/2013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37EA3-0211-434B-B34A-CBAEC8642512}" type="slidenum">
              <a:rPr lang="en-IE" smtClean="0"/>
              <a:t>‹#›</a:t>
            </a:fld>
            <a:endParaRPr lang="en-IE"/>
          </a:p>
        </p:txBody>
      </p:sp>
      <p:grpSp>
        <p:nvGrpSpPr>
          <p:cNvPr id="7" name="Group 6"/>
          <p:cNvGrpSpPr/>
          <p:nvPr userDrawn="1"/>
        </p:nvGrpSpPr>
        <p:grpSpPr>
          <a:xfrm rot="10800000">
            <a:off x="8784512" y="-26601"/>
            <a:ext cx="396000" cy="7056000"/>
            <a:chOff x="-36512" y="13447"/>
            <a:chExt cx="396000" cy="6858000"/>
          </a:xfrm>
        </p:grpSpPr>
        <p:sp>
          <p:nvSpPr>
            <p:cNvPr id="8" name="Rectangle 7"/>
            <p:cNvSpPr/>
            <p:nvPr userDrawn="1"/>
          </p:nvSpPr>
          <p:spPr>
            <a:xfrm>
              <a:off x="-36512" y="88451"/>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a:off x="-49265" y="-118519"/>
            <a:ext cx="396000" cy="7056000"/>
            <a:chOff x="-36512" y="13447"/>
            <a:chExt cx="396000" cy="6858000"/>
          </a:xfrm>
        </p:grpSpPr>
        <p:sp>
          <p:nvSpPr>
            <p:cNvPr id="11" name="Rectangle 10"/>
            <p:cNvSpPr/>
            <p:nvPr userDrawn="1"/>
          </p:nvSpPr>
          <p:spPr>
            <a:xfrm>
              <a:off x="-36512" y="88451"/>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098453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1.png"/><Relationship Id="rId5" Type="http://schemas.openxmlformats.org/officeDocument/2006/relationships/image" Target="../media/image14.wmf"/><Relationship Id="rId10" Type="http://schemas.openxmlformats.org/officeDocument/2006/relationships/image" Target="../media/image20.png"/><Relationship Id="rId4" Type="http://schemas.openxmlformats.org/officeDocument/2006/relationships/oleObject" Target="../embeddings/oleObject1.bin"/><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wmf"/><Relationship Id="rId10" Type="http://schemas.openxmlformats.org/officeDocument/2006/relationships/image" Target="../media/image27.png"/><Relationship Id="rId4" Type="http://schemas.openxmlformats.org/officeDocument/2006/relationships/oleObject" Target="../embeddings/oleObject3.bin"/><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50.png"/><Relationship Id="rId7"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7.png"/><Relationship Id="rId5" Type="http://schemas.openxmlformats.org/officeDocument/2006/relationships/image" Target="../media/image34.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3" Type="http://schemas.openxmlformats.org/officeDocument/2006/relationships/image" Target="../media/image43.png"/><Relationship Id="rId7" Type="http://schemas.openxmlformats.org/officeDocument/2006/relationships/image" Target="../media/image41.png"/><Relationship Id="rId12"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11.png"/><Relationship Id="rId5" Type="http://schemas.openxmlformats.org/officeDocument/2006/relationships/image" Target="../media/image39.png"/><Relationship Id="rId4" Type="http://schemas.openxmlformats.org/officeDocument/2006/relationships/image" Target="../media/image360.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0.png"/><Relationship Id="rId12"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6.xml"/><Relationship Id="rId11" Type="http://schemas.openxmlformats.org/officeDocument/2006/relationships/image" Target="../media/image54.png"/><Relationship Id="rId5" Type="http://schemas.openxmlformats.org/officeDocument/2006/relationships/image" Target="../media/image52.png"/><Relationship Id="rId10" Type="http://schemas.openxmlformats.org/officeDocument/2006/relationships/image" Target="../media/image53.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bmlc.ca/Math40S/Pre-Calculus%20Math%20%2040s%20Standards%20Test%20-%20Geometric%20Series%20%20QUESTIONS.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hyperlink" Target="http://www.bmlc.ca/Math40S/Pre-Calculus%20Math%2040s%20%20Standards%20Test%20-%20Geometric%20Series%20QUESTIONS.pdf" TargetMode="Externa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0.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sp>
        <p:nvSpPr>
          <p:cNvPr id="3" name="Subtitle 2"/>
          <p:cNvSpPr>
            <a:spLocks noGrp="1"/>
          </p:cNvSpPr>
          <p:nvPr>
            <p:ph type="subTitle" idx="1"/>
          </p:nvPr>
        </p:nvSpPr>
        <p:spPr/>
        <p:txBody>
          <a:bodyPr/>
          <a:lstStyle/>
          <a:p>
            <a:endParaRPr lang="en-I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175" y="189000"/>
            <a:ext cx="4571650" cy="648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993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752"/>
            <a:ext cx="8229600" cy="1143000"/>
          </a:xfrm>
        </p:spPr>
        <p:txBody>
          <a:bodyPr>
            <a:normAutofit/>
          </a:bodyPr>
          <a:lstStyle/>
          <a:p>
            <a:r>
              <a:rPr lang="en-IE" b="1" dirty="0" smtClean="0"/>
              <a:t>Section A: Student Activity 1</a:t>
            </a:r>
            <a:endParaRPr lang="en-IE" dirty="0"/>
          </a:p>
        </p:txBody>
      </p:sp>
      <p:sp>
        <p:nvSpPr>
          <p:cNvPr id="5" name="Rectangle 4"/>
          <p:cNvSpPr/>
          <p:nvPr/>
        </p:nvSpPr>
        <p:spPr>
          <a:xfrm>
            <a:off x="467544" y="1196752"/>
            <a:ext cx="8280920" cy="5016758"/>
          </a:xfrm>
          <a:prstGeom prst="rect">
            <a:avLst/>
          </a:prstGeom>
        </p:spPr>
        <p:txBody>
          <a:bodyPr wrap="square">
            <a:spAutoFit/>
          </a:bodyPr>
          <a:lstStyle/>
          <a:p>
            <a:r>
              <a:rPr lang="en-IE" sz="2000" dirty="0" smtClean="0">
                <a:solidFill>
                  <a:srgbClr val="990033"/>
                </a:solidFill>
              </a:rPr>
              <a:t>11</a:t>
            </a:r>
            <a:r>
              <a:rPr lang="en-IE" sz="2000" dirty="0">
                <a:solidFill>
                  <a:srgbClr val="990033"/>
                </a:solidFill>
              </a:rPr>
              <a:t>. Alan aged 25 starts paying €2000 per annum into a pension fund and they are guaranteed a 4% interest rate throughout the savings period. How much will they have in the pension fund at the end of 30 years? Note for this particular pension the payments are made at the beginning of each year and the interest is paid at the end of each year.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12. A ball is bounced from a height of 2 metres and bounces back to ¾ of the height from which it fell. Find the total distance the ball travels, when it hits the ground for the 6th </a:t>
            </a:r>
            <a:r>
              <a:rPr lang="en-IE" sz="2000" dirty="0" smtClean="0">
                <a:solidFill>
                  <a:srgbClr val="990033"/>
                </a:solidFill>
              </a:rPr>
              <a:t>time</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a:solidFill>
                  <a:srgbClr val="990033"/>
                </a:solidFill>
              </a:rPr>
              <a:t>13. A carpenter is drilling a hole in a wall, which is a metre wide. In the first second he drills 30 centimetres and every second after that he drills ¾ the distance he drilled the previous second. How long will it be until he has completely drilled through the wall? </a:t>
            </a:r>
            <a:r>
              <a:rPr lang="en-IE" sz="2000" dirty="0" smtClean="0">
                <a:solidFill>
                  <a:srgbClr val="990033"/>
                </a:solidFill>
              </a:rPr>
              <a:t> </a:t>
            </a:r>
            <a:endParaRPr lang="en-IE" sz="2000" dirty="0">
              <a:solidFill>
                <a:srgbClr val="990033"/>
              </a:solidFill>
            </a:endParaRPr>
          </a:p>
        </p:txBody>
      </p:sp>
      <mc:AlternateContent xmlns:mc="http://schemas.openxmlformats.org/markup-compatibility/2006" xmlns:a14="http://schemas.microsoft.com/office/drawing/2010/main">
        <mc:Choice Requires="a14">
          <p:sp>
            <p:nvSpPr>
              <p:cNvPr id="3" name="TextBox 2"/>
              <p:cNvSpPr txBox="1"/>
              <p:nvPr/>
            </p:nvSpPr>
            <p:spPr>
              <a:xfrm>
                <a:off x="3851920" y="3650637"/>
                <a:ext cx="1894044" cy="11953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i="1" smtClean="0">
                              <a:solidFill>
                                <a:srgbClr val="990033"/>
                              </a:solidFill>
                              <a:latin typeface="Cambria Math"/>
                            </a:rPr>
                          </m:ctrlPr>
                        </m:fPr>
                        <m:num>
                          <m:r>
                            <a:rPr lang="en-IE" b="0" i="1" smtClean="0">
                              <a:solidFill>
                                <a:srgbClr val="990033"/>
                              </a:solidFill>
                              <a:latin typeface="Cambria Math"/>
                            </a:rPr>
                            <m:t>200 </m:t>
                          </m:r>
                          <m:d>
                            <m:dPr>
                              <m:ctrlPr>
                                <a:rPr lang="en-IE" b="0" i="1" smtClean="0">
                                  <a:solidFill>
                                    <a:srgbClr val="990033"/>
                                  </a:solidFill>
                                  <a:latin typeface="Cambria Math"/>
                                </a:rPr>
                              </m:ctrlPr>
                            </m:dPr>
                            <m:e>
                              <m:r>
                                <a:rPr lang="en-IE" i="1">
                                  <a:solidFill>
                                    <a:srgbClr val="990033"/>
                                  </a:solidFill>
                                  <a:latin typeface="Cambria Math"/>
                                </a:rPr>
                                <m:t>1−</m:t>
                              </m:r>
                              <m:sSup>
                                <m:sSupPr>
                                  <m:ctrlPr>
                                    <a:rPr lang="en-IE" i="1">
                                      <a:solidFill>
                                        <a:srgbClr val="990033"/>
                                      </a:solidFill>
                                      <a:latin typeface="Cambria Math"/>
                                    </a:rPr>
                                  </m:ctrlPr>
                                </m:sSupPr>
                                <m:e>
                                  <m:d>
                                    <m:dPr>
                                      <m:ctrlPr>
                                        <a:rPr lang="en-IE" i="1">
                                          <a:solidFill>
                                            <a:srgbClr val="990033"/>
                                          </a:solidFill>
                                          <a:latin typeface="Cambria Math"/>
                                        </a:rPr>
                                      </m:ctrlPr>
                                    </m:dPr>
                                    <m:e>
                                      <m:f>
                                        <m:fPr>
                                          <m:ctrlPr>
                                            <a:rPr lang="en-IE" i="1">
                                              <a:solidFill>
                                                <a:srgbClr val="990033"/>
                                              </a:solidFill>
                                              <a:latin typeface="Cambria Math"/>
                                            </a:rPr>
                                          </m:ctrlPr>
                                        </m:fPr>
                                        <m:num>
                                          <m:r>
                                            <a:rPr lang="en-IE" i="1">
                                              <a:solidFill>
                                                <a:srgbClr val="990033"/>
                                              </a:solidFill>
                                              <a:latin typeface="Cambria Math"/>
                                            </a:rPr>
                                            <m:t>3</m:t>
                                          </m:r>
                                        </m:num>
                                        <m:den>
                                          <m:r>
                                            <a:rPr lang="en-IE" i="1">
                                              <a:solidFill>
                                                <a:srgbClr val="990033"/>
                                              </a:solidFill>
                                              <a:latin typeface="Cambria Math"/>
                                            </a:rPr>
                                            <m:t>4</m:t>
                                          </m:r>
                                        </m:den>
                                      </m:f>
                                    </m:e>
                                  </m:d>
                                </m:e>
                                <m:sup>
                                  <m:r>
                                    <a:rPr lang="en-IE" b="0" i="1" smtClean="0">
                                      <a:solidFill>
                                        <a:srgbClr val="990033"/>
                                      </a:solidFill>
                                      <a:latin typeface="Cambria Math"/>
                                    </a:rPr>
                                    <m:t>6</m:t>
                                  </m:r>
                                </m:sup>
                              </m:sSup>
                            </m:e>
                          </m:d>
                        </m:num>
                        <m:den>
                          <m:r>
                            <a:rPr lang="en-IE" b="0" i="1" smtClean="0">
                              <a:solidFill>
                                <a:srgbClr val="990033"/>
                              </a:solidFill>
                              <a:latin typeface="Cambria Math"/>
                            </a:rPr>
                            <m:t>1−</m:t>
                          </m:r>
                          <m:f>
                            <m:fPr>
                              <m:ctrlPr>
                                <a:rPr lang="en-IE" b="0" i="1" smtClean="0">
                                  <a:solidFill>
                                    <a:srgbClr val="990033"/>
                                  </a:solidFill>
                                  <a:latin typeface="Cambria Math"/>
                                </a:rPr>
                              </m:ctrlPr>
                            </m:fPr>
                            <m:num>
                              <m:r>
                                <a:rPr lang="en-IE" b="0" i="1" smtClean="0">
                                  <a:solidFill>
                                    <a:srgbClr val="990033"/>
                                  </a:solidFill>
                                  <a:latin typeface="Cambria Math"/>
                                </a:rPr>
                                <m:t>3</m:t>
                              </m:r>
                            </m:num>
                            <m:den>
                              <m:r>
                                <a:rPr lang="en-IE" b="0" i="1" smtClean="0">
                                  <a:solidFill>
                                    <a:srgbClr val="990033"/>
                                  </a:solidFill>
                                  <a:latin typeface="Cambria Math"/>
                                </a:rPr>
                                <m:t>4</m:t>
                              </m:r>
                            </m:den>
                          </m:f>
                        </m:den>
                      </m:f>
                    </m:oMath>
                  </m:oMathPara>
                </a14:m>
                <a:endParaRPr lang="en-IE" dirty="0">
                  <a:solidFill>
                    <a:srgbClr val="990033"/>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51920" y="3650637"/>
                <a:ext cx="1894044" cy="1195327"/>
              </a:xfrm>
              <a:prstGeom prst="rect">
                <a:avLst/>
              </a:prstGeom>
              <a:blipFill rotWithShape="1">
                <a:blip r:embed="rId3"/>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46495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752"/>
            <a:ext cx="8229600" cy="1143000"/>
          </a:xfrm>
        </p:spPr>
        <p:txBody>
          <a:bodyPr>
            <a:normAutofit/>
          </a:bodyPr>
          <a:lstStyle/>
          <a:p>
            <a:r>
              <a:rPr lang="en-IE" b="1" dirty="0" smtClean="0"/>
              <a:t>Section A: Student Activity 1</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467544" y="1196752"/>
                <a:ext cx="8280920" cy="4529702"/>
              </a:xfrm>
              <a:prstGeom prst="rect">
                <a:avLst/>
              </a:prstGeom>
            </p:spPr>
            <p:txBody>
              <a:bodyPr wrap="square">
                <a:spAutoFit/>
              </a:bodyPr>
              <a:lstStyle/>
              <a:p>
                <a:r>
                  <a:rPr lang="en-IE" sz="2000" dirty="0" smtClean="0">
                    <a:solidFill>
                      <a:srgbClr val="990033"/>
                    </a:solidFill>
                  </a:rPr>
                  <a:t>14. Show that </a:t>
                </a:r>
                <a:r>
                  <a:rPr lang="en-IE" sz="2000" i="1" dirty="0">
                    <a:solidFill>
                      <a:srgbClr val="990033"/>
                    </a:solidFill>
                  </a:rPr>
                  <a:t>log</a:t>
                </a:r>
                <a:r>
                  <a:rPr lang="en-IE" sz="2000" baseline="-25000" dirty="0">
                    <a:solidFill>
                      <a:srgbClr val="990033"/>
                    </a:solidFill>
                  </a:rPr>
                  <a:t>2</a:t>
                </a:r>
                <a:r>
                  <a:rPr lang="en-IE" sz="2000" dirty="0">
                    <a:solidFill>
                      <a:srgbClr val="990033"/>
                    </a:solidFill>
                  </a:rPr>
                  <a:t> </a:t>
                </a:r>
                <a:r>
                  <a:rPr lang="en-IE" sz="2000" i="1" dirty="0">
                    <a:solidFill>
                      <a:srgbClr val="990033"/>
                    </a:solidFill>
                  </a:rPr>
                  <a:t>x</a:t>
                </a:r>
                <a:r>
                  <a:rPr lang="en-IE" sz="2000" dirty="0">
                    <a:solidFill>
                      <a:srgbClr val="990033"/>
                    </a:solidFill>
                  </a:rPr>
                  <a:t>, </a:t>
                </a:r>
                <a:r>
                  <a:rPr lang="en-IE" sz="2000" i="1" dirty="0">
                    <a:solidFill>
                      <a:srgbClr val="990033"/>
                    </a:solidFill>
                  </a:rPr>
                  <a:t>log</a:t>
                </a:r>
                <a:r>
                  <a:rPr lang="en-IE" sz="2000" baseline="-25000" dirty="0">
                    <a:solidFill>
                      <a:srgbClr val="990033"/>
                    </a:solidFill>
                  </a:rPr>
                  <a:t>4</a:t>
                </a:r>
                <a:r>
                  <a:rPr lang="en-IE" sz="2000" dirty="0">
                    <a:solidFill>
                      <a:srgbClr val="990033"/>
                    </a:solidFill>
                  </a:rPr>
                  <a:t> </a:t>
                </a:r>
                <a:r>
                  <a:rPr lang="en-IE" sz="2000" i="1" dirty="0">
                    <a:solidFill>
                      <a:srgbClr val="990033"/>
                    </a:solidFill>
                  </a:rPr>
                  <a:t>x</a:t>
                </a:r>
                <a:r>
                  <a:rPr lang="en-IE" sz="2000" dirty="0">
                    <a:solidFill>
                      <a:srgbClr val="990033"/>
                    </a:solidFill>
                  </a:rPr>
                  <a:t>, </a:t>
                </a:r>
                <a:r>
                  <a:rPr lang="en-IE" sz="2000" i="1" dirty="0">
                    <a:solidFill>
                      <a:srgbClr val="990033"/>
                    </a:solidFill>
                  </a:rPr>
                  <a:t>log</a:t>
                </a:r>
                <a:r>
                  <a:rPr lang="en-IE" sz="2000" baseline="-25000" dirty="0">
                    <a:solidFill>
                      <a:srgbClr val="990033"/>
                    </a:solidFill>
                  </a:rPr>
                  <a:t>16</a:t>
                </a:r>
                <a:r>
                  <a:rPr lang="en-IE" sz="2000" dirty="0">
                    <a:solidFill>
                      <a:srgbClr val="990033"/>
                    </a:solidFill>
                  </a:rPr>
                  <a:t> </a:t>
                </a:r>
                <a:r>
                  <a:rPr lang="en-IE" sz="2000" i="1" dirty="0">
                    <a:solidFill>
                      <a:srgbClr val="990033"/>
                    </a:solidFill>
                  </a:rPr>
                  <a:t>x</a:t>
                </a:r>
                <a:r>
                  <a:rPr lang="en-IE" sz="2000" dirty="0">
                    <a:solidFill>
                      <a:srgbClr val="990033"/>
                    </a:solidFill>
                  </a:rPr>
                  <a:t>, are three consecutive terms of a geometric sequence. </a:t>
                </a:r>
                <a:endParaRPr lang="en-IE" sz="2000" dirty="0" smtClean="0">
                  <a:solidFill>
                    <a:srgbClr val="990033"/>
                  </a:solidFill>
                </a:endParaRPr>
              </a:p>
              <a:p>
                <a:r>
                  <a:rPr lang="en-IE" sz="2000" dirty="0" smtClean="0">
                    <a:solidFill>
                      <a:srgbClr val="990033"/>
                    </a:solidFill>
                  </a:rPr>
                  <a:t>Find </a:t>
                </a:r>
                <a:r>
                  <a:rPr lang="en-IE" sz="2000" dirty="0">
                    <a:solidFill>
                      <a:srgbClr val="990033"/>
                    </a:solidFill>
                  </a:rPr>
                  <a:t>the sum of the first ten terms of the series </a:t>
                </a:r>
                <a:r>
                  <a:rPr lang="en-IE" sz="2000" i="1" dirty="0">
                    <a:solidFill>
                      <a:srgbClr val="990033"/>
                    </a:solidFill>
                  </a:rPr>
                  <a:t>log</a:t>
                </a:r>
                <a:r>
                  <a:rPr lang="en-IE" sz="2000" baseline="-25000" dirty="0">
                    <a:solidFill>
                      <a:srgbClr val="990033"/>
                    </a:solidFill>
                  </a:rPr>
                  <a:t>2</a:t>
                </a:r>
                <a:r>
                  <a:rPr lang="en-IE" sz="2000" dirty="0">
                    <a:solidFill>
                      <a:srgbClr val="990033"/>
                    </a:solidFill>
                  </a:rPr>
                  <a:t> </a:t>
                </a:r>
                <a:r>
                  <a:rPr lang="en-IE" sz="2000" i="1" dirty="0">
                    <a:solidFill>
                      <a:srgbClr val="990033"/>
                    </a:solidFill>
                  </a:rPr>
                  <a:t>x </a:t>
                </a:r>
                <a:r>
                  <a:rPr lang="en-IE" sz="2000" dirty="0">
                    <a:solidFill>
                      <a:srgbClr val="990033"/>
                    </a:solidFill>
                  </a:rPr>
                  <a:t>+ </a:t>
                </a:r>
                <a:r>
                  <a:rPr lang="en-IE" sz="2000" i="1" dirty="0">
                    <a:solidFill>
                      <a:srgbClr val="990033"/>
                    </a:solidFill>
                  </a:rPr>
                  <a:t>log</a:t>
                </a:r>
                <a:r>
                  <a:rPr lang="en-IE" sz="2000" baseline="-25000" dirty="0">
                    <a:solidFill>
                      <a:srgbClr val="990033"/>
                    </a:solidFill>
                  </a:rPr>
                  <a:t>4</a:t>
                </a:r>
                <a:r>
                  <a:rPr lang="en-IE" sz="2000" dirty="0">
                    <a:solidFill>
                      <a:srgbClr val="990033"/>
                    </a:solidFill>
                  </a:rPr>
                  <a:t> </a:t>
                </a:r>
                <a:r>
                  <a:rPr lang="en-IE" sz="2000" i="1" dirty="0">
                    <a:solidFill>
                      <a:srgbClr val="990033"/>
                    </a:solidFill>
                  </a:rPr>
                  <a:t>x </a:t>
                </a:r>
                <a:r>
                  <a:rPr lang="en-IE" sz="2000" dirty="0">
                    <a:solidFill>
                      <a:srgbClr val="990033"/>
                    </a:solidFill>
                  </a:rPr>
                  <a:t>+ </a:t>
                </a:r>
                <a:r>
                  <a:rPr lang="en-IE" sz="2000" i="1" dirty="0">
                    <a:solidFill>
                      <a:srgbClr val="990033"/>
                    </a:solidFill>
                  </a:rPr>
                  <a:t>log</a:t>
                </a:r>
                <a:r>
                  <a:rPr lang="en-IE" sz="2000" baseline="-25000" dirty="0">
                    <a:solidFill>
                      <a:srgbClr val="990033"/>
                    </a:solidFill>
                  </a:rPr>
                  <a:t>16</a:t>
                </a:r>
                <a:r>
                  <a:rPr lang="en-IE" sz="2000" dirty="0">
                    <a:solidFill>
                      <a:srgbClr val="990033"/>
                    </a:solidFill>
                  </a:rPr>
                  <a:t> </a:t>
                </a:r>
                <a:r>
                  <a:rPr lang="en-IE" sz="2000" i="1" dirty="0">
                    <a:solidFill>
                      <a:srgbClr val="990033"/>
                    </a:solidFill>
                  </a:rPr>
                  <a:t>x + ... </a:t>
                </a:r>
                <a:endParaRPr lang="en-IE" sz="2000" i="1" dirty="0" smtClean="0">
                  <a:solidFill>
                    <a:srgbClr val="990033"/>
                  </a:solidFill>
                </a:endParaRPr>
              </a:p>
              <a:p>
                <a:endParaRPr lang="en-IE" sz="2000" dirty="0">
                  <a:solidFill>
                    <a:srgbClr val="990033"/>
                  </a:solidFill>
                </a:endParaRPr>
              </a:p>
              <a:p>
                <a:r>
                  <a:rPr lang="en-IE" sz="2000" dirty="0">
                    <a:solidFill>
                      <a:srgbClr val="990033"/>
                    </a:solidFill>
                  </a:rPr>
                  <a:t>15. A child lives 200 metres from school. She walks 60 metres in the first minute and in each subsequent minute he walks 75</a:t>
                </a:r>
                <a:r>
                  <a:rPr lang="en-IE" sz="2000" dirty="0" smtClean="0">
                    <a:solidFill>
                      <a:srgbClr val="990033"/>
                    </a:solidFill>
                  </a:rPr>
                  <a:t>%.  </a:t>
                </a:r>
                <a:r>
                  <a:rPr lang="en-IE" sz="2000" dirty="0">
                    <a:solidFill>
                      <a:srgbClr val="990033"/>
                    </a:solidFill>
                  </a:rPr>
                  <a:t>lf the distance walked in the previous minute. Show that she takes between six and seven minutes to get to school.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16. If </a:t>
                </a:r>
                <a:r>
                  <a:rPr lang="en-IE" sz="2000" i="1" dirty="0">
                    <a:solidFill>
                      <a:srgbClr val="990033"/>
                    </a:solidFill>
                  </a:rPr>
                  <a:t>P</a:t>
                </a:r>
                <a:r>
                  <a:rPr lang="en-IE" sz="2000" dirty="0">
                    <a:solidFill>
                      <a:srgbClr val="990033"/>
                    </a:solidFill>
                  </a:rPr>
                  <a:t>(1.04)</a:t>
                </a:r>
                <a:r>
                  <a:rPr lang="en-IE" sz="2000" baseline="30000" dirty="0">
                    <a:solidFill>
                      <a:srgbClr val="990033"/>
                    </a:solidFill>
                  </a:rPr>
                  <a:t>-1 </a:t>
                </a:r>
                <a:r>
                  <a:rPr lang="en-IE" sz="2000" dirty="0">
                    <a:solidFill>
                      <a:srgbClr val="990033"/>
                    </a:solidFill>
                  </a:rPr>
                  <a:t>+ </a:t>
                </a:r>
                <a:r>
                  <a:rPr lang="en-IE" sz="2000" i="1" dirty="0">
                    <a:solidFill>
                      <a:srgbClr val="990033"/>
                    </a:solidFill>
                  </a:rPr>
                  <a:t>P</a:t>
                </a:r>
                <a:r>
                  <a:rPr lang="en-IE" sz="2000" dirty="0">
                    <a:solidFill>
                      <a:srgbClr val="990033"/>
                    </a:solidFill>
                  </a:rPr>
                  <a:t>(1.04)</a:t>
                </a:r>
                <a:r>
                  <a:rPr lang="en-IE" sz="2000" baseline="30000" dirty="0">
                    <a:solidFill>
                      <a:srgbClr val="990033"/>
                    </a:solidFill>
                  </a:rPr>
                  <a:t>-2 </a:t>
                </a:r>
                <a:r>
                  <a:rPr lang="en-IE" sz="2000" dirty="0">
                    <a:solidFill>
                      <a:srgbClr val="990033"/>
                    </a:solidFill>
                  </a:rPr>
                  <a:t>+ </a:t>
                </a:r>
                <a:r>
                  <a:rPr lang="en-IE" sz="2000" i="1" dirty="0">
                    <a:solidFill>
                      <a:srgbClr val="990033"/>
                    </a:solidFill>
                  </a:rPr>
                  <a:t>P</a:t>
                </a:r>
                <a:r>
                  <a:rPr lang="en-IE" sz="2000" dirty="0">
                    <a:solidFill>
                      <a:srgbClr val="990033"/>
                    </a:solidFill>
                  </a:rPr>
                  <a:t>(1.04)</a:t>
                </a:r>
                <a:r>
                  <a:rPr lang="en-IE" sz="2000" baseline="30000" dirty="0">
                    <a:solidFill>
                      <a:srgbClr val="990033"/>
                    </a:solidFill>
                  </a:rPr>
                  <a:t>-3 </a:t>
                </a:r>
                <a:r>
                  <a:rPr lang="en-IE" sz="2000" dirty="0">
                    <a:solidFill>
                      <a:srgbClr val="990033"/>
                    </a:solidFill>
                  </a:rPr>
                  <a:t>+ </a:t>
                </a:r>
                <a:r>
                  <a:rPr lang="en-IE" sz="2000" i="1" dirty="0">
                    <a:solidFill>
                      <a:srgbClr val="990033"/>
                    </a:solidFill>
                  </a:rPr>
                  <a:t>K P</a:t>
                </a:r>
                <a:r>
                  <a:rPr lang="en-IE" sz="2000" dirty="0">
                    <a:solidFill>
                      <a:srgbClr val="990033"/>
                    </a:solidFill>
                  </a:rPr>
                  <a:t>(1.04)</a:t>
                </a:r>
                <a:r>
                  <a:rPr lang="en-IE" sz="2000" baseline="30000" dirty="0">
                    <a:solidFill>
                      <a:srgbClr val="990033"/>
                    </a:solidFill>
                  </a:rPr>
                  <a:t>-20 </a:t>
                </a:r>
                <a:r>
                  <a:rPr lang="en-IE" sz="2000" dirty="0">
                    <a:solidFill>
                      <a:srgbClr val="990033"/>
                    </a:solidFill>
                  </a:rPr>
                  <a:t>=300, find the value of </a:t>
                </a:r>
                <a:r>
                  <a:rPr lang="en-IE" sz="2000" i="1" dirty="0">
                    <a:solidFill>
                      <a:srgbClr val="990033"/>
                    </a:solidFill>
                  </a:rPr>
                  <a:t>P</a:t>
                </a:r>
                <a:r>
                  <a:rPr lang="en-IE" sz="2000" dirty="0">
                    <a:solidFill>
                      <a:srgbClr val="990033"/>
                    </a:solidFill>
                  </a:rPr>
                  <a:t>, to the nearest whole number.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17. After how many terms </a:t>
                </a:r>
                <a:r>
                  <a:rPr lang="en-IE" sz="2000" dirty="0" smtClean="0">
                    <a:solidFill>
                      <a:srgbClr val="990033"/>
                    </a:solidFill>
                  </a:rPr>
                  <a:t>will </a:t>
                </a:r>
                <a14:m>
                  <m:oMath xmlns:m="http://schemas.openxmlformats.org/officeDocument/2006/math">
                    <m:r>
                      <a:rPr lang="en-IE" sz="2000" b="0" i="1" smtClean="0">
                        <a:solidFill>
                          <a:srgbClr val="990033"/>
                        </a:solidFill>
                        <a:latin typeface="Cambria Math"/>
                      </a:rPr>
                      <m:t>1+</m:t>
                    </m:r>
                    <m:f>
                      <m:fPr>
                        <m:ctrlPr>
                          <a:rPr lang="en-IE" sz="2000" b="0" i="1" smtClean="0">
                            <a:solidFill>
                              <a:srgbClr val="990033"/>
                            </a:solidFill>
                            <a:latin typeface="Cambria Math"/>
                          </a:rPr>
                        </m:ctrlPr>
                      </m:fPr>
                      <m:num>
                        <m:r>
                          <a:rPr lang="en-IE" sz="2000" b="0" i="1" smtClean="0">
                            <a:solidFill>
                              <a:srgbClr val="990033"/>
                            </a:solidFill>
                            <a:latin typeface="Cambria Math"/>
                          </a:rPr>
                          <m:t>1</m:t>
                        </m:r>
                      </m:num>
                      <m:den>
                        <m:r>
                          <a:rPr lang="en-IE" sz="2000" b="0" i="1" smtClean="0">
                            <a:solidFill>
                              <a:srgbClr val="990033"/>
                            </a:solidFill>
                            <a:latin typeface="Cambria Math"/>
                          </a:rPr>
                          <m:t>3</m:t>
                        </m:r>
                      </m:den>
                    </m:f>
                    <m:r>
                      <a:rPr lang="en-IE" sz="2000" b="0" i="1" smtClean="0">
                        <a:solidFill>
                          <a:srgbClr val="990033"/>
                        </a:solidFill>
                        <a:latin typeface="Cambria Math"/>
                      </a:rPr>
                      <m:t>+</m:t>
                    </m:r>
                    <m:f>
                      <m:fPr>
                        <m:ctrlPr>
                          <a:rPr lang="en-IE" sz="2000" b="0" i="1" smtClean="0">
                            <a:solidFill>
                              <a:srgbClr val="990033"/>
                            </a:solidFill>
                            <a:latin typeface="Cambria Math"/>
                          </a:rPr>
                        </m:ctrlPr>
                      </m:fPr>
                      <m:num>
                        <m:r>
                          <a:rPr lang="en-IE" sz="2000" b="0" i="1" smtClean="0">
                            <a:solidFill>
                              <a:srgbClr val="990033"/>
                            </a:solidFill>
                            <a:latin typeface="Cambria Math"/>
                          </a:rPr>
                          <m:t>1</m:t>
                        </m:r>
                      </m:num>
                      <m:den>
                        <m:r>
                          <a:rPr lang="en-IE" sz="2000" b="0" i="1" smtClean="0">
                            <a:solidFill>
                              <a:srgbClr val="990033"/>
                            </a:solidFill>
                            <a:latin typeface="Cambria Math"/>
                          </a:rPr>
                          <m:t>9</m:t>
                        </m:r>
                      </m:den>
                    </m:f>
                    <m:r>
                      <a:rPr lang="en-IE" sz="2000" b="0" i="1" smtClean="0">
                        <a:solidFill>
                          <a:srgbClr val="990033"/>
                        </a:solidFill>
                        <a:latin typeface="Cambria Math"/>
                      </a:rPr>
                      <m:t>+</m:t>
                    </m:r>
                    <m:r>
                      <a:rPr lang="en-IE" sz="2000" b="0" i="1" smtClean="0">
                        <a:solidFill>
                          <a:srgbClr val="990033"/>
                        </a:solidFill>
                        <a:latin typeface="Cambria Math"/>
                      </a:rPr>
                      <m:t>𝑘</m:t>
                    </m:r>
                  </m:oMath>
                </a14:m>
                <a:r>
                  <a:rPr lang="en-IE" sz="2000" dirty="0" smtClean="0">
                    <a:solidFill>
                      <a:srgbClr val="990033"/>
                    </a:solidFill>
                  </a:rPr>
                  <a:t> </a:t>
                </a:r>
                <a:r>
                  <a:rPr lang="en-IE" sz="2000" dirty="0">
                    <a:solidFill>
                      <a:srgbClr val="990033"/>
                    </a:solidFill>
                  </a:rPr>
                  <a:t>differ from 1.5 by less than 0.001?</a:t>
                </a:r>
              </a:p>
            </p:txBody>
          </p:sp>
        </mc:Choice>
        <mc:Fallback xmlns="">
          <p:sp>
            <p:nvSpPr>
              <p:cNvPr id="5" name="Rectangle 4"/>
              <p:cNvSpPr>
                <a:spLocks noRot="1" noChangeAspect="1" noMove="1" noResize="1" noEditPoints="1" noAdjustHandles="1" noChangeArrowheads="1" noChangeShapeType="1" noTextEdit="1"/>
              </p:cNvSpPr>
              <p:nvPr/>
            </p:nvSpPr>
            <p:spPr>
              <a:xfrm>
                <a:off x="467544" y="1196752"/>
                <a:ext cx="8280920" cy="4529702"/>
              </a:xfrm>
              <a:prstGeom prst="rect">
                <a:avLst/>
              </a:prstGeom>
              <a:blipFill rotWithShape="1">
                <a:blip r:embed="rId2"/>
                <a:stretch>
                  <a:fillRect l="-810" t="-673" r="-1178" b="-1480"/>
                </a:stretch>
              </a:blipFill>
            </p:spPr>
            <p:txBody>
              <a:bodyPr/>
              <a:lstStyle/>
              <a:p>
                <a:r>
                  <a:rPr lang="en-IE">
                    <a:noFill/>
                  </a:rPr>
                  <a:t> </a:t>
                </a:r>
              </a:p>
            </p:txBody>
          </p:sp>
        </mc:Fallback>
      </mc:AlternateContent>
    </p:spTree>
    <p:extLst>
      <p:ext uri="{BB962C8B-B14F-4D97-AF65-F5344CB8AC3E}">
        <p14:creationId xmlns:p14="http://schemas.microsoft.com/office/powerpoint/2010/main" val="2547225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1784"/>
            <a:ext cx="8229600" cy="1143000"/>
          </a:xfrm>
        </p:spPr>
        <p:txBody>
          <a:bodyPr>
            <a:normAutofit fontScale="90000"/>
          </a:bodyPr>
          <a:lstStyle/>
          <a:p>
            <a:r>
              <a:rPr lang="en-IE" sz="4900" b="1" dirty="0" smtClean="0"/>
              <a:t>Section A: Student Activity 1</a:t>
            </a:r>
            <a:br>
              <a:rPr lang="en-IE" sz="4900" b="1" dirty="0" smtClean="0"/>
            </a:br>
            <a:r>
              <a:rPr lang="en-IE" sz="4000" dirty="0" smtClean="0"/>
              <a:t>Summary</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467544" y="1830303"/>
                <a:ext cx="8280920" cy="3326808"/>
              </a:xfrm>
              <a:prstGeom prst="rect">
                <a:avLst/>
              </a:prstGeom>
            </p:spPr>
            <p:txBody>
              <a:bodyPr wrap="square">
                <a:spAutoFit/>
              </a:bodyPr>
              <a:lstStyle/>
              <a:p>
                <a:pPr marL="342900" indent="-342900">
                  <a:buFont typeface="Arial" pitchFamily="34" charset="0"/>
                  <a:buChar char="•"/>
                </a:pPr>
                <a:r>
                  <a:rPr lang="en-IE" sz="2000" dirty="0">
                    <a:solidFill>
                      <a:srgbClr val="990033"/>
                    </a:solidFill>
                  </a:rPr>
                  <a:t>What information does the formula </a:t>
                </a:r>
                <a14:m>
                  <m:oMath xmlns:m="http://schemas.openxmlformats.org/officeDocument/2006/math">
                    <m:sSub>
                      <m:sSubPr>
                        <m:ctrlPr>
                          <a:rPr lang="en-IE" sz="2000" i="1" smtClean="0">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𝑛</m:t>
                        </m:r>
                      </m:sub>
                    </m:sSub>
                    <m:r>
                      <a:rPr lang="en-IE" sz="2000" i="1" smtClean="0">
                        <a:solidFill>
                          <a:srgbClr val="990033"/>
                        </a:solidFill>
                        <a:latin typeface="Cambria Math"/>
                      </a:rPr>
                      <m:t>=</m:t>
                    </m:r>
                    <m:f>
                      <m:fPr>
                        <m:ctrlPr>
                          <a:rPr lang="en-IE" sz="2000" i="1" smtClean="0">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𝑛</m:t>
                                </m:r>
                              </m:sup>
                            </m:sSup>
                          </m:e>
                        </m:d>
                      </m:num>
                      <m:den>
                        <m:r>
                          <a:rPr lang="en-IE" sz="2000" i="1">
                            <a:solidFill>
                              <a:srgbClr val="990033"/>
                            </a:solidFill>
                            <a:latin typeface="Cambria Math"/>
                          </a:rPr>
                          <m:t>1−</m:t>
                        </m:r>
                        <m:r>
                          <a:rPr lang="en-IE" sz="2000" i="1">
                            <a:solidFill>
                              <a:srgbClr val="990033"/>
                            </a:solidFill>
                            <a:latin typeface="Cambria Math"/>
                          </a:rPr>
                          <m:t>𝑟</m:t>
                        </m:r>
                      </m:den>
                    </m:f>
                    <m:r>
                      <a:rPr lang="en-IE" sz="2000" i="1" smtClean="0">
                        <a:solidFill>
                          <a:srgbClr val="990033"/>
                        </a:solidFill>
                        <a:latin typeface="Cambria Math"/>
                      </a:rPr>
                      <m:t> </m:t>
                    </m:r>
                  </m:oMath>
                </a14:m>
                <a:r>
                  <a:rPr lang="en-IE" sz="2000" dirty="0">
                    <a:solidFill>
                      <a:srgbClr val="990033"/>
                    </a:solidFill>
                  </a:rPr>
                  <a:t>give us?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Does </a:t>
                </a:r>
                <a:r>
                  <a:rPr lang="en-IE" sz="2000" dirty="0">
                    <a:solidFill>
                      <a:srgbClr val="990033"/>
                    </a:solidFill>
                  </a:rPr>
                  <a:t>this formula work for all geometric series?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Provided </a:t>
                </a:r>
                <a:r>
                  <a:rPr lang="en-IE" sz="2000" dirty="0">
                    <a:solidFill>
                      <a:srgbClr val="990033"/>
                    </a:solidFill>
                  </a:rPr>
                  <a:t>we are given no further information about the equivalent sequence or the series itself what do we need to know in order to be able to apply the formula?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Questions </a:t>
                </a:r>
                <a:r>
                  <a:rPr lang="en-IE" sz="2000" dirty="0">
                    <a:solidFill>
                      <a:srgbClr val="990033"/>
                    </a:solidFill>
                  </a:rPr>
                  <a:t>not already attempted in </a:t>
                </a:r>
                <a:r>
                  <a:rPr lang="en-IE" sz="2000" b="1" dirty="0">
                    <a:solidFill>
                      <a:srgbClr val="990033"/>
                    </a:solidFill>
                  </a:rPr>
                  <a:t>Section A: Student Activity 1 </a:t>
                </a:r>
                <a:r>
                  <a:rPr lang="en-IE" sz="2000" dirty="0">
                    <a:solidFill>
                      <a:srgbClr val="990033"/>
                    </a:solidFill>
                  </a:rPr>
                  <a:t>can be completed for homework. 	</a:t>
                </a:r>
              </a:p>
            </p:txBody>
          </p:sp>
        </mc:Choice>
        <mc:Fallback xmlns="">
          <p:sp>
            <p:nvSpPr>
              <p:cNvPr id="5" name="Rectangle 4"/>
              <p:cNvSpPr>
                <a:spLocks noRot="1" noChangeAspect="1" noMove="1" noResize="1" noEditPoints="1" noAdjustHandles="1" noChangeArrowheads="1" noChangeShapeType="1" noTextEdit="1"/>
              </p:cNvSpPr>
              <p:nvPr/>
            </p:nvSpPr>
            <p:spPr>
              <a:xfrm>
                <a:off x="467544" y="1830303"/>
                <a:ext cx="8280920" cy="3326808"/>
              </a:xfrm>
              <a:prstGeom prst="rect">
                <a:avLst/>
              </a:prstGeom>
              <a:blipFill rotWithShape="1">
                <a:blip r:embed="rId2"/>
                <a:stretch>
                  <a:fillRect l="-663" b="-2198"/>
                </a:stretch>
              </a:blipFill>
            </p:spPr>
            <p:txBody>
              <a:bodyPr/>
              <a:lstStyle/>
              <a:p>
                <a:r>
                  <a:rPr lang="en-IE">
                    <a:noFill/>
                  </a:rPr>
                  <a:t> </a:t>
                </a:r>
              </a:p>
            </p:txBody>
          </p:sp>
        </mc:Fallback>
      </mc:AlternateContent>
      <p:grpSp>
        <p:nvGrpSpPr>
          <p:cNvPr id="2" name="Group 1"/>
          <p:cNvGrpSpPr/>
          <p:nvPr/>
        </p:nvGrpSpPr>
        <p:grpSpPr>
          <a:xfrm>
            <a:off x="8776547" y="476672"/>
            <a:ext cx="7597524" cy="5773308"/>
            <a:chOff x="8776547" y="476672"/>
            <a:chExt cx="7597524" cy="5773308"/>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127" y="476672"/>
              <a:ext cx="7226944" cy="577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2890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4.16667E-6 -3.7037E-6 L -0.93386 0.00394 " pathEditMode="relative" rAng="0" ptsTypes="AA">
                                      <p:cBhvr>
                                        <p:cTn id="22" dur="2000" fill="hold"/>
                                        <p:tgtEl>
                                          <p:spTgt spid="2"/>
                                        </p:tgtEl>
                                        <p:attrNameLst>
                                          <p:attrName>ppt_x</p:attrName>
                                          <p:attrName>ppt_y</p:attrName>
                                        </p:attrNameLst>
                                      </p:cBhvr>
                                      <p:rCtr x="-46701" y="185"/>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385 0.00393 L 0.00018 1.48148E-6 " pathEditMode="relative" rAng="0" ptsTypes="AA">
                                      <p:cBhvr>
                                        <p:cTn id="26" dur="2000" fill="hold"/>
                                        <p:tgtEl>
                                          <p:spTgt spid="2"/>
                                        </p:tgtEl>
                                        <p:attrNameLst>
                                          <p:attrName>ppt_x</p:attrName>
                                          <p:attrName>ppt_y</p:attrName>
                                        </p:attrNameLst>
                                      </p:cBhvr>
                                      <p:rCtr x="46701" y="-208"/>
                                    </p:animMotion>
                                  </p:childTnLst>
                                </p:cTn>
                              </p:par>
                            </p:childTnLst>
                          </p:cTn>
                        </p:par>
                      </p:childTnLst>
                    </p:cTn>
                  </p:par>
                </p:childTnLst>
              </p:cTn>
              <p:nextCondLst>
                <p:cond evt="onClick" delay="0">
                  <p:tgtEl>
                    <p:spTgt spid="2"/>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56"/>
            <a:ext cx="8229600" cy="1143000"/>
          </a:xfrm>
        </p:spPr>
        <p:txBody>
          <a:bodyPr>
            <a:normAutofit fontScale="90000"/>
          </a:bodyPr>
          <a:lstStyle/>
          <a:p>
            <a:r>
              <a:rPr lang="en-IE" dirty="0"/>
              <a:t>Section B: Student Activity 1</a:t>
            </a:r>
            <a:br>
              <a:rPr lang="en-IE" dirty="0"/>
            </a:br>
            <a:r>
              <a:rPr lang="en-IE" sz="4000" dirty="0"/>
              <a:t>To write a series using sigma notation</a:t>
            </a:r>
          </a:p>
        </p:txBody>
      </p:sp>
      <mc:AlternateContent xmlns:mc="http://schemas.openxmlformats.org/markup-compatibility/2006" xmlns:a14="http://schemas.microsoft.com/office/drawing/2010/main">
        <mc:Choice Requires="a14">
          <p:sp>
            <p:nvSpPr>
              <p:cNvPr id="5" name="Rectangle 4"/>
              <p:cNvSpPr/>
              <p:nvPr/>
            </p:nvSpPr>
            <p:spPr>
              <a:xfrm>
                <a:off x="395536" y="1103253"/>
                <a:ext cx="8064896" cy="5091074"/>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How many terms are in the series 2 + 4 + 8 + … 128?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would you get the 7th term of this series?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An </a:t>
                </a:r>
                <a:r>
                  <a:rPr lang="en-IE" sz="2000" dirty="0">
                    <a:solidFill>
                      <a:srgbClr val="990033"/>
                    </a:solidFill>
                  </a:rPr>
                  <a:t>alternative way of writing the partial sum of this series </a:t>
                </a:r>
                <a:r>
                  <a:rPr lang="en-IE" sz="2000" dirty="0" smtClean="0">
                    <a:solidFill>
                      <a:srgbClr val="990033"/>
                    </a:solidFill>
                  </a:rPr>
                  <a:t>is</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The </a:t>
                </a:r>
                <a14:m>
                  <m:oMath xmlns:m="http://schemas.openxmlformats.org/officeDocument/2006/math">
                    <m:r>
                      <m:rPr>
                        <m:sty m:val="p"/>
                      </m:rPr>
                      <a:rPr lang="en-IE" sz="2000" dirty="0">
                        <a:solidFill>
                          <a:srgbClr val="990033"/>
                        </a:solidFill>
                        <a:latin typeface="Cambria Math"/>
                      </a:rPr>
                      <m:t>Σ</m:t>
                    </m:r>
                  </m:oMath>
                </a14:m>
                <a:r>
                  <a:rPr lang="en-IE" sz="2000" dirty="0">
                    <a:solidFill>
                      <a:srgbClr val="990033"/>
                    </a:solidFill>
                  </a:rPr>
                  <a:t> notation is known as sigma and means the sum of. The initial value of the unknown (</a:t>
                </a:r>
                <a14:m>
                  <m:oMath xmlns:m="http://schemas.openxmlformats.org/officeDocument/2006/math">
                    <m:r>
                      <a:rPr lang="en-IE" sz="2000" i="1" dirty="0" smtClean="0">
                        <a:solidFill>
                          <a:srgbClr val="990033"/>
                        </a:solidFill>
                        <a:latin typeface="Cambria Math"/>
                      </a:rPr>
                      <m:t>𝑛</m:t>
                    </m:r>
                  </m:oMath>
                </a14:m>
                <a:r>
                  <a:rPr lang="en-IE" sz="2000" i="1" dirty="0">
                    <a:solidFill>
                      <a:srgbClr val="990033"/>
                    </a:solidFill>
                  </a:rPr>
                  <a:t> </a:t>
                </a:r>
                <a:r>
                  <a:rPr lang="en-IE" sz="2000" dirty="0">
                    <a:solidFill>
                      <a:srgbClr val="990033"/>
                    </a:solidFill>
                  </a:rPr>
                  <a:t>in this case) is placed underneath and the highest value of the unknown is placed on top of the sigma and the general term of the series is after the symbol.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an expression for the partial sum ,to eight terms, of the </a:t>
                </a:r>
                <a:r>
                  <a:rPr lang="en-IE" sz="2000" dirty="0" smtClean="0">
                    <a:solidFill>
                      <a:srgbClr val="990033"/>
                    </a:solidFill>
                  </a:rPr>
                  <a:t>                     series </a:t>
                </a:r>
                <a14:m>
                  <m:oMath xmlns:m="http://schemas.openxmlformats.org/officeDocument/2006/math">
                    <m:r>
                      <a:rPr lang="en-IE" sz="2000" i="1" dirty="0" smtClean="0">
                        <a:solidFill>
                          <a:srgbClr val="990033"/>
                        </a:solidFill>
                        <a:latin typeface="Cambria Math"/>
                      </a:rPr>
                      <m:t>1 + 3 + 9 + 27 + … </m:t>
                    </m:r>
                  </m:oMath>
                </a14:m>
                <a:r>
                  <a:rPr lang="en-IE" sz="2000" dirty="0">
                    <a:solidFill>
                      <a:srgbClr val="990033"/>
                    </a:solidFill>
                  </a:rPr>
                  <a:t>using</a:t>
                </a:r>
                <a:r>
                  <a:rPr lang="en-IE" sz="2000" dirty="0" smtClean="0">
                    <a:solidFill>
                      <a:srgbClr val="990033"/>
                    </a:solidFill>
                  </a:rPr>
                  <a:t> </a:t>
                </a:r>
                <a14:m>
                  <m:oMath xmlns:m="http://schemas.openxmlformats.org/officeDocument/2006/math">
                    <m:r>
                      <m:rPr>
                        <m:sty m:val="p"/>
                      </m:rPr>
                      <a:rPr lang="en-IE" sz="2000" i="0" dirty="0" smtClean="0">
                        <a:solidFill>
                          <a:srgbClr val="990033"/>
                        </a:solidFill>
                        <a:latin typeface="Cambria Math"/>
                      </a:rPr>
                      <m:t>Σ</m:t>
                    </m:r>
                  </m:oMath>
                </a14:m>
                <a:r>
                  <a:rPr lang="en-IE" sz="2000" dirty="0">
                    <a:solidFill>
                      <a:srgbClr val="990033"/>
                    </a:solidFill>
                  </a:rPr>
                  <a:t> notation.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the partial sum, to 50 terms, of the series </a:t>
                </a:r>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 </m:t>
                    </m:r>
                    <m:sSup>
                      <m:sSupPr>
                        <m:ctrlPr>
                          <a:rPr lang="en-IE" sz="2000" i="1" dirty="0" smtClean="0">
                            <a:solidFill>
                              <a:srgbClr val="990033"/>
                            </a:solidFill>
                            <a:latin typeface="Cambria Math"/>
                          </a:rPr>
                        </m:ctrlPr>
                      </m:sSupPr>
                      <m:e>
                        <m:r>
                          <a:rPr lang="en-IE" sz="2000" b="0" i="1" dirty="0" smtClean="0">
                            <a:solidFill>
                              <a:srgbClr val="990033"/>
                            </a:solidFill>
                            <a:latin typeface="Cambria Math"/>
                          </a:rPr>
                          <m:t>𝑥</m:t>
                        </m:r>
                      </m:e>
                      <m:sup>
                        <m:r>
                          <a:rPr lang="en-IE" sz="2000" b="0" i="1" dirty="0" smtClean="0">
                            <a:solidFill>
                              <a:srgbClr val="990033"/>
                            </a:solidFill>
                            <a:latin typeface="Cambria Math"/>
                          </a:rPr>
                          <m:t>2</m:t>
                        </m:r>
                      </m:sup>
                    </m:sSup>
                    <m:r>
                      <a:rPr lang="en-IE" sz="2000" i="1" dirty="0" smtClean="0">
                        <a:solidFill>
                          <a:srgbClr val="990033"/>
                        </a:solidFill>
                        <a:latin typeface="Cambria Math"/>
                      </a:rPr>
                      <m:t> + </m:t>
                    </m:r>
                    <m:sSup>
                      <m:sSupPr>
                        <m:ctrlPr>
                          <a:rPr lang="en-IE" sz="2000" i="1" dirty="0" smtClean="0">
                            <a:solidFill>
                              <a:srgbClr val="990033"/>
                            </a:solidFill>
                            <a:latin typeface="Cambria Math"/>
                          </a:rPr>
                        </m:ctrlPr>
                      </m:sSupPr>
                      <m:e>
                        <m:r>
                          <a:rPr lang="en-IE" sz="2000" b="0" i="1" dirty="0" smtClean="0">
                            <a:solidFill>
                              <a:srgbClr val="990033"/>
                            </a:solidFill>
                            <a:latin typeface="Cambria Math"/>
                          </a:rPr>
                          <m:t>𝑥</m:t>
                        </m:r>
                      </m:e>
                      <m:sup>
                        <m:r>
                          <a:rPr lang="en-IE" sz="2000" b="0" i="1" dirty="0" smtClean="0">
                            <a:solidFill>
                              <a:srgbClr val="990033"/>
                            </a:solidFill>
                            <a:latin typeface="Cambria Math"/>
                          </a:rPr>
                          <m:t>3</m:t>
                        </m:r>
                      </m:sup>
                    </m:sSup>
                    <m:r>
                      <a:rPr lang="en-IE" sz="2000" i="1" dirty="0" smtClean="0">
                        <a:solidFill>
                          <a:srgbClr val="990033"/>
                        </a:solidFill>
                        <a:latin typeface="Cambria Math"/>
                      </a:rPr>
                      <m:t> + … </m:t>
                    </m:r>
                  </m:oMath>
                </a14:m>
                <a:r>
                  <a:rPr lang="en-IE" sz="2000" dirty="0" smtClean="0">
                    <a:solidFill>
                      <a:srgbClr val="990033"/>
                    </a:solidFill>
                  </a:rPr>
                  <a:t>     in </a:t>
                </a:r>
                <a14:m>
                  <m:oMath xmlns:m="http://schemas.openxmlformats.org/officeDocument/2006/math">
                    <m:r>
                      <m:rPr>
                        <m:sty m:val="p"/>
                      </m:rPr>
                      <a:rPr lang="en-IE" sz="2000" dirty="0">
                        <a:solidFill>
                          <a:srgbClr val="990033"/>
                        </a:solidFill>
                        <a:latin typeface="Cambria Math"/>
                      </a:rPr>
                      <m:t>Σ</m:t>
                    </m:r>
                    <m:r>
                      <a:rPr lang="en-IE" sz="2000" i="1" dirty="0">
                        <a:solidFill>
                          <a:srgbClr val="990033"/>
                        </a:solidFill>
                        <a:latin typeface="Cambria Math"/>
                      </a:rPr>
                      <m:t> </m:t>
                    </m:r>
                  </m:oMath>
                </a14:m>
                <a:r>
                  <a:rPr lang="en-IE" sz="2000" dirty="0">
                    <a:solidFill>
                      <a:srgbClr val="990033"/>
                    </a:solidFill>
                  </a:rPr>
                  <a:t>notation 	</a:t>
                </a:r>
              </a:p>
            </p:txBody>
          </p:sp>
        </mc:Choice>
        <mc:Fallback xmlns="">
          <p:sp>
            <p:nvSpPr>
              <p:cNvPr id="5" name="Rectangle 4"/>
              <p:cNvSpPr>
                <a:spLocks noRot="1" noChangeAspect="1" noMove="1" noResize="1" noEditPoints="1" noAdjustHandles="1" noChangeArrowheads="1" noChangeShapeType="1" noTextEdit="1"/>
              </p:cNvSpPr>
              <p:nvPr/>
            </p:nvSpPr>
            <p:spPr>
              <a:xfrm>
                <a:off x="395536" y="1103253"/>
                <a:ext cx="8064896" cy="5091074"/>
              </a:xfrm>
              <a:prstGeom prst="rect">
                <a:avLst/>
              </a:prstGeom>
              <a:blipFill rotWithShape="1">
                <a:blip r:embed="rId3"/>
                <a:stretch>
                  <a:fillRect l="-680" t="-599" r="-1134"/>
                </a:stretch>
              </a:blipFill>
            </p:spPr>
            <p:txBody>
              <a:bodyPr/>
              <a:lstStyle/>
              <a:p>
                <a:r>
                  <a:rPr lang="en-IE">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663393094"/>
              </p:ext>
            </p:extLst>
          </p:nvPr>
        </p:nvGraphicFramePr>
        <p:xfrm>
          <a:off x="4394200" y="2362200"/>
          <a:ext cx="914400" cy="211138"/>
        </p:xfrm>
        <a:graphic>
          <a:graphicData uri="http://schemas.openxmlformats.org/presentationml/2006/ole">
            <mc:AlternateContent xmlns:mc="http://schemas.openxmlformats.org/markup-compatibility/2006">
              <mc:Choice xmlns:v="urn:schemas-microsoft-com:vml" Requires="v">
                <p:oleObj spid="_x0000_s5170" name="Equation" r:id="rId4" imgW="914400" imgH="211680" progId="Equation.DSMT4">
                  <p:embed/>
                </p:oleObj>
              </mc:Choice>
              <mc:Fallback>
                <p:oleObj name="Equation" r:id="rId4" imgW="914400" imgH="211680" progId="Equation.DSMT4">
                  <p:embed/>
                  <p:pic>
                    <p:nvPicPr>
                      <p:cNvPr id="0" name=""/>
                      <p:cNvPicPr/>
                      <p:nvPr/>
                    </p:nvPicPr>
                    <p:blipFill>
                      <a:blip r:embed="rId5"/>
                      <a:stretch>
                        <a:fillRect/>
                      </a:stretch>
                    </p:blipFill>
                    <p:spPr>
                      <a:xfrm>
                        <a:off x="4394200" y="2362200"/>
                        <a:ext cx="914400" cy="2111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44453890"/>
              </p:ext>
            </p:extLst>
          </p:nvPr>
        </p:nvGraphicFramePr>
        <p:xfrm>
          <a:off x="-756592" y="4194138"/>
          <a:ext cx="863996" cy="917996"/>
        </p:xfrm>
        <a:graphic>
          <a:graphicData uri="http://schemas.openxmlformats.org/presentationml/2006/ole">
            <mc:AlternateContent xmlns:mc="http://schemas.openxmlformats.org/markup-compatibility/2006">
              <mc:Choice xmlns:v="urn:schemas-microsoft-com:vml" Requires="v">
                <p:oleObj spid="_x0000_s5171" name="Equation" r:id="rId6" imgW="406080" imgH="431640" progId="Equation.DSMT4">
                  <p:embed/>
                </p:oleObj>
              </mc:Choice>
              <mc:Fallback>
                <p:oleObj name="Equation" r:id="rId6" imgW="406080" imgH="431640" progId="Equation.DSMT4">
                  <p:embed/>
                  <p:pic>
                    <p:nvPicPr>
                      <p:cNvPr id="0" name=""/>
                      <p:cNvPicPr>
                        <a:picLocks noChangeAspect="1" noChangeArrowheads="1"/>
                      </p:cNvPicPr>
                      <p:nvPr/>
                    </p:nvPicPr>
                    <p:blipFill>
                      <a:blip r:embed="rId7"/>
                      <a:srcRect/>
                      <a:stretch>
                        <a:fillRect/>
                      </a:stretch>
                    </p:blipFill>
                    <p:spPr bwMode="auto">
                      <a:xfrm>
                        <a:off x="-756592" y="4194138"/>
                        <a:ext cx="863996" cy="917996"/>
                      </a:xfrm>
                      <a:prstGeom prst="rect">
                        <a:avLst/>
                      </a:prstGeom>
                      <a:noFill/>
                      <a:ln>
                        <a:noFill/>
                      </a:ln>
                      <a:effectLst/>
                    </p:spPr>
                  </p:pic>
                </p:oleObj>
              </mc:Fallback>
            </mc:AlternateContent>
          </a:graphicData>
        </a:graphic>
      </p:graphicFrame>
      <p:pic>
        <p:nvPicPr>
          <p:cNvPr id="5137"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0271" y="2105698"/>
            <a:ext cx="765958"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8"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8552" y="4293096"/>
            <a:ext cx="715034"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9"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18552" y="5661248"/>
            <a:ext cx="74188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8776547" y="463024"/>
            <a:ext cx="7997950" cy="5896776"/>
            <a:chOff x="8776547" y="463024"/>
            <a:chExt cx="7997950" cy="5896776"/>
          </a:xfrm>
        </p:grpSpPr>
        <p:pic>
          <p:nvPicPr>
            <p:cNvPr id="4098"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243"/>
            <a:stretch/>
          </p:blipFill>
          <p:spPr bwMode="auto">
            <a:xfrm>
              <a:off x="9160256" y="463024"/>
              <a:ext cx="7614241" cy="589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64568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137"/>
                                        </p:tgtEl>
                                        <p:attrNameLst>
                                          <p:attrName>style.visibility</p:attrName>
                                        </p:attrNameLst>
                                      </p:cBhvr>
                                      <p:to>
                                        <p:strVal val="visible"/>
                                      </p:to>
                                    </p:set>
                                    <p:animEffect transition="in" filter="fade">
                                      <p:cBhvr>
                                        <p:cTn id="21" dur="500"/>
                                        <p:tgtEl>
                                          <p:spTgt spid="51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38"/>
                                        </p:tgtEl>
                                        <p:attrNameLst>
                                          <p:attrName>style.visibility</p:attrName>
                                        </p:attrNameLst>
                                      </p:cBhvr>
                                      <p:to>
                                        <p:strVal val="visible"/>
                                      </p:to>
                                    </p:set>
                                    <p:animEffect transition="in" filter="fade">
                                      <p:cBhvr>
                                        <p:cTn id="36" dur="500"/>
                                        <p:tgtEl>
                                          <p:spTgt spid="51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139"/>
                                        </p:tgtEl>
                                        <p:attrNameLst>
                                          <p:attrName>style.visibility</p:attrName>
                                        </p:attrNameLst>
                                      </p:cBhvr>
                                      <p:to>
                                        <p:strVal val="visible"/>
                                      </p:to>
                                    </p:set>
                                    <p:animEffect transition="in" filter="fade">
                                      <p:cBhvr>
                                        <p:cTn id="46" dur="500"/>
                                        <p:tgtEl>
                                          <p:spTgt spid="51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0018 7.40741E-7 L -0.93038 7.40741E-7 " pathEditMode="relative" rAng="0" ptsTypes="AA">
                                      <p:cBhvr>
                                        <p:cTn id="51" dur="2000" fill="hold"/>
                                        <p:tgtEl>
                                          <p:spTgt spid="2"/>
                                        </p:tgtEl>
                                        <p:attrNameLst>
                                          <p:attrName>ppt_x</p:attrName>
                                          <p:attrName>ppt_y</p:attrName>
                                        </p:attrNameLst>
                                      </p:cBhvr>
                                      <p:rCtr x="-46510"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93038 7.40741E-7 L -0.00018 0.00347 " pathEditMode="relative" rAng="0" ptsTypes="AA">
                                      <p:cBhvr>
                                        <p:cTn id="55"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56"/>
            <a:ext cx="8229600" cy="1143000"/>
          </a:xfrm>
        </p:spPr>
        <p:txBody>
          <a:bodyPr>
            <a:normAutofit fontScale="90000"/>
          </a:bodyPr>
          <a:lstStyle/>
          <a:p>
            <a:r>
              <a:rPr lang="en-IE" dirty="0"/>
              <a:t>Section B: Student Activity 1</a:t>
            </a:r>
            <a:br>
              <a:rPr lang="en-IE" dirty="0"/>
            </a:br>
            <a:r>
              <a:rPr lang="en-IE" sz="4000" dirty="0"/>
              <a:t>To write a series using sigma notation</a:t>
            </a:r>
          </a:p>
        </p:txBody>
      </p:sp>
      <mc:AlternateContent xmlns:mc="http://schemas.openxmlformats.org/markup-compatibility/2006" xmlns:a14="http://schemas.microsoft.com/office/drawing/2010/main">
        <mc:Choice Requires="a14">
          <p:sp>
            <p:nvSpPr>
              <p:cNvPr id="5" name="Rectangle 4"/>
              <p:cNvSpPr/>
              <p:nvPr/>
            </p:nvSpPr>
            <p:spPr>
              <a:xfrm>
                <a:off x="395536" y="1103253"/>
                <a:ext cx="8064896" cy="5016758"/>
              </a:xfrm>
              <a:prstGeom prst="rect">
                <a:avLst/>
              </a:prstGeom>
            </p:spPr>
            <p:txBody>
              <a:bodyPr wrap="square">
                <a:spAutoFit/>
              </a:bodyPr>
              <a:lstStyle/>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an expression for the partial sum ,to eight terms, of the series </a:t>
                </a:r>
                <a14:m>
                  <m:oMath xmlns:m="http://schemas.openxmlformats.org/officeDocument/2006/math">
                    <m:r>
                      <a:rPr lang="en-IE" sz="2000" i="1" dirty="0" smtClean="0">
                        <a:solidFill>
                          <a:srgbClr val="990033"/>
                        </a:solidFill>
                        <a:latin typeface="Cambria Math"/>
                      </a:rPr>
                      <m:t>1 + 3 + 9 + 27 + … </m:t>
                    </m:r>
                  </m:oMath>
                </a14:m>
                <a:r>
                  <a:rPr lang="en-IE" sz="2000" dirty="0">
                    <a:solidFill>
                      <a:srgbClr val="990033"/>
                    </a:solidFill>
                  </a:rPr>
                  <a:t>using</a:t>
                </a:r>
                <a:r>
                  <a:rPr lang="en-IE" sz="2000" dirty="0" smtClean="0">
                    <a:solidFill>
                      <a:srgbClr val="990033"/>
                    </a:solidFill>
                  </a:rPr>
                  <a:t> </a:t>
                </a:r>
                <a14:m>
                  <m:oMath xmlns:m="http://schemas.openxmlformats.org/officeDocument/2006/math">
                    <m:r>
                      <m:rPr>
                        <m:sty m:val="p"/>
                      </m:rPr>
                      <a:rPr lang="en-IE" sz="2000" i="0" dirty="0" smtClean="0">
                        <a:solidFill>
                          <a:srgbClr val="990033"/>
                        </a:solidFill>
                        <a:latin typeface="Cambria Math"/>
                      </a:rPr>
                      <m:t>Σ</m:t>
                    </m:r>
                  </m:oMath>
                </a14:m>
                <a:r>
                  <a:rPr lang="en-IE" sz="2000" dirty="0">
                    <a:solidFill>
                      <a:srgbClr val="990033"/>
                    </a:solidFill>
                  </a:rPr>
                  <a:t> notation. </a:t>
                </a:r>
                <a:endParaRPr lang="en-IE" sz="2000" dirty="0" smtClean="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the partial sum, to 50 terms, of the series </a:t>
                </a:r>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 </m:t>
                    </m:r>
                    <m:sSup>
                      <m:sSupPr>
                        <m:ctrlPr>
                          <a:rPr lang="en-IE" sz="2000" i="1" dirty="0" smtClean="0">
                            <a:solidFill>
                              <a:srgbClr val="990033"/>
                            </a:solidFill>
                            <a:latin typeface="Cambria Math"/>
                          </a:rPr>
                        </m:ctrlPr>
                      </m:sSupPr>
                      <m:e>
                        <m:r>
                          <a:rPr lang="en-IE" sz="2000" b="0" i="1" dirty="0" smtClean="0">
                            <a:solidFill>
                              <a:srgbClr val="990033"/>
                            </a:solidFill>
                            <a:latin typeface="Cambria Math"/>
                          </a:rPr>
                          <m:t>𝑥</m:t>
                        </m:r>
                      </m:e>
                      <m:sup>
                        <m:r>
                          <a:rPr lang="en-IE" sz="2000" b="0" i="1" dirty="0" smtClean="0">
                            <a:solidFill>
                              <a:srgbClr val="990033"/>
                            </a:solidFill>
                            <a:latin typeface="Cambria Math"/>
                          </a:rPr>
                          <m:t>2</m:t>
                        </m:r>
                      </m:sup>
                    </m:sSup>
                    <m:r>
                      <a:rPr lang="en-IE" sz="2000" i="1" dirty="0" smtClean="0">
                        <a:solidFill>
                          <a:srgbClr val="990033"/>
                        </a:solidFill>
                        <a:latin typeface="Cambria Math"/>
                      </a:rPr>
                      <m:t> + </m:t>
                    </m:r>
                    <m:sSup>
                      <m:sSupPr>
                        <m:ctrlPr>
                          <a:rPr lang="en-IE" sz="2000" i="1" dirty="0" smtClean="0">
                            <a:solidFill>
                              <a:srgbClr val="990033"/>
                            </a:solidFill>
                            <a:latin typeface="Cambria Math"/>
                          </a:rPr>
                        </m:ctrlPr>
                      </m:sSupPr>
                      <m:e>
                        <m:r>
                          <a:rPr lang="en-IE" sz="2000" b="0" i="1" dirty="0" smtClean="0">
                            <a:solidFill>
                              <a:srgbClr val="990033"/>
                            </a:solidFill>
                            <a:latin typeface="Cambria Math"/>
                          </a:rPr>
                          <m:t>𝑥</m:t>
                        </m:r>
                      </m:e>
                      <m:sup>
                        <m:r>
                          <a:rPr lang="en-IE" sz="2000" b="0" i="1" dirty="0" smtClean="0">
                            <a:solidFill>
                              <a:srgbClr val="990033"/>
                            </a:solidFill>
                            <a:latin typeface="Cambria Math"/>
                          </a:rPr>
                          <m:t>3</m:t>
                        </m:r>
                      </m:sup>
                    </m:sSup>
                    <m:r>
                      <a:rPr lang="en-IE" sz="2000" i="1" dirty="0" smtClean="0">
                        <a:solidFill>
                          <a:srgbClr val="990033"/>
                        </a:solidFill>
                        <a:latin typeface="Cambria Math"/>
                      </a:rPr>
                      <m:t> + … </m:t>
                    </m:r>
                  </m:oMath>
                </a14:m>
                <a:r>
                  <a:rPr lang="en-IE" sz="2000" dirty="0">
                    <a:solidFill>
                      <a:srgbClr val="990033"/>
                    </a:solidFill>
                  </a:rPr>
                  <a:t>in </a:t>
                </a:r>
                <a14:m>
                  <m:oMath xmlns:m="http://schemas.openxmlformats.org/officeDocument/2006/math">
                    <m:r>
                      <m:rPr>
                        <m:sty m:val="p"/>
                      </m:rPr>
                      <a:rPr lang="en-IE" sz="2000" dirty="0">
                        <a:solidFill>
                          <a:srgbClr val="990033"/>
                        </a:solidFill>
                        <a:latin typeface="Cambria Math"/>
                      </a:rPr>
                      <m:t>Σ</m:t>
                    </m:r>
                    <m:r>
                      <a:rPr lang="en-IE" sz="2000" i="1" dirty="0">
                        <a:solidFill>
                          <a:srgbClr val="990033"/>
                        </a:solidFill>
                        <a:latin typeface="Cambria Math"/>
                      </a:rPr>
                      <m:t> </m:t>
                    </m:r>
                  </m:oMath>
                </a14:m>
                <a:r>
                  <a:rPr lang="en-IE" sz="2000" dirty="0">
                    <a:solidFill>
                      <a:srgbClr val="990033"/>
                    </a:solidFill>
                  </a:rPr>
                  <a:t>notation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Evaluate</a:t>
                </a:r>
              </a:p>
              <a:p>
                <a:pPr marL="342900" indent="-342900">
                  <a:buFont typeface="Arial" pitchFamily="34" charset="0"/>
                  <a:buChar char="•"/>
                </a:pPr>
                <a:endParaRPr lang="en-IE" sz="2000" dirty="0">
                  <a:solidFill>
                    <a:srgbClr val="990033"/>
                  </a:solidFill>
                </a:endParaRPr>
              </a:p>
              <a:p>
                <a:endParaRPr lang="en-IE" sz="2000" dirty="0" smtClean="0">
                  <a:solidFill>
                    <a:srgbClr val="990033"/>
                  </a:solidFill>
                </a:endParaRPr>
              </a:p>
              <a:p>
                <a:pPr marL="342900" indent="-342900">
                  <a:buFont typeface="Arial" pitchFamily="34" charset="0"/>
                  <a:buChar char="•"/>
                </a:pPr>
                <a:r>
                  <a:rPr lang="en-IE" sz="2000" dirty="0">
                    <a:solidFill>
                      <a:srgbClr val="990033"/>
                    </a:solidFill>
                  </a:rPr>
                  <a:t>Do exercises 1 to 6 in Section </a:t>
                </a:r>
                <a:r>
                  <a:rPr lang="en-IE" sz="2000" dirty="0" smtClean="0">
                    <a:solidFill>
                      <a:srgbClr val="990033"/>
                    </a:solidFill>
                  </a:rPr>
                  <a:t>B. Student </a:t>
                </a:r>
                <a:r>
                  <a:rPr lang="en-IE" sz="2000" dirty="0">
                    <a:solidFill>
                      <a:srgbClr val="990033"/>
                    </a:solidFill>
                  </a:rPr>
                  <a:t>Activity 2.</a:t>
                </a:r>
              </a:p>
            </p:txBody>
          </p:sp>
        </mc:Choice>
        <mc:Fallback xmlns="">
          <p:sp>
            <p:nvSpPr>
              <p:cNvPr id="5" name="Rectangle 4"/>
              <p:cNvSpPr>
                <a:spLocks noRot="1" noChangeAspect="1" noMove="1" noResize="1" noEditPoints="1" noAdjustHandles="1" noChangeArrowheads="1" noChangeShapeType="1" noTextEdit="1"/>
              </p:cNvSpPr>
              <p:nvPr/>
            </p:nvSpPr>
            <p:spPr>
              <a:xfrm>
                <a:off x="395536" y="1103253"/>
                <a:ext cx="8064896" cy="5016758"/>
              </a:xfrm>
              <a:prstGeom prst="rect">
                <a:avLst/>
              </a:prstGeom>
              <a:blipFill rotWithShape="1">
                <a:blip r:embed="rId3"/>
                <a:stretch>
                  <a:fillRect l="-680" b="-1215"/>
                </a:stretch>
              </a:blipFill>
            </p:spPr>
            <p:txBody>
              <a:bodyPr/>
              <a:lstStyle/>
              <a:p>
                <a:r>
                  <a:rPr lang="en-IE">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878275726"/>
              </p:ext>
            </p:extLst>
          </p:nvPr>
        </p:nvGraphicFramePr>
        <p:xfrm>
          <a:off x="-2340768" y="3598511"/>
          <a:ext cx="1758951" cy="917575"/>
        </p:xfrm>
        <a:graphic>
          <a:graphicData uri="http://schemas.openxmlformats.org/presentationml/2006/ole">
            <mc:AlternateContent xmlns:mc="http://schemas.openxmlformats.org/markup-compatibility/2006">
              <mc:Choice xmlns:v="urn:schemas-microsoft-com:vml" Requires="v">
                <p:oleObj spid="_x0000_s4132" name="Equation" r:id="rId4" imgW="825480" imgH="431640" progId="Equation.DSMT4">
                  <p:embed/>
                </p:oleObj>
              </mc:Choice>
              <mc:Fallback>
                <p:oleObj name="Equation" r:id="rId4" imgW="825480" imgH="431640" progId="Equation.DSMT4">
                  <p:embed/>
                  <p:pic>
                    <p:nvPicPr>
                      <p:cNvPr id="0" name="Object 3"/>
                      <p:cNvPicPr>
                        <a:picLocks noChangeAspect="1" noChangeArrowheads="1"/>
                      </p:cNvPicPr>
                      <p:nvPr/>
                    </p:nvPicPr>
                    <p:blipFill>
                      <a:blip r:embed="rId5"/>
                      <a:srcRect/>
                      <a:stretch>
                        <a:fillRect/>
                      </a:stretch>
                    </p:blipFill>
                    <p:spPr bwMode="auto">
                      <a:xfrm>
                        <a:off x="-2340768" y="3598511"/>
                        <a:ext cx="1758951" cy="917575"/>
                      </a:xfrm>
                      <a:prstGeom prst="rect">
                        <a:avLst/>
                      </a:prstGeom>
                      <a:noFill/>
                      <a:ln>
                        <a:noFill/>
                      </a:ln>
                      <a:effectLst/>
                    </p:spPr>
                  </p:pic>
                </p:oleObj>
              </mc:Fallback>
            </mc:AlternateContent>
          </a:graphicData>
        </a:graphic>
      </p:graphicFrame>
      <p:sp>
        <p:nvSpPr>
          <p:cNvPr id="12" name="TextBox 11"/>
          <p:cNvSpPr txBox="1"/>
          <p:nvPr/>
        </p:nvSpPr>
        <p:spPr>
          <a:xfrm>
            <a:off x="3413307" y="4748031"/>
            <a:ext cx="2901756" cy="400110"/>
          </a:xfrm>
          <a:prstGeom prst="rect">
            <a:avLst/>
          </a:prstGeom>
          <a:noFill/>
        </p:spPr>
        <p:txBody>
          <a:bodyPr wrap="none" rtlCol="0">
            <a:spAutoFit/>
          </a:bodyPr>
          <a:lstStyle/>
          <a:p>
            <a:r>
              <a:rPr lang="en-IE" sz="2000" dirty="0" smtClean="0">
                <a:solidFill>
                  <a:srgbClr val="990033"/>
                </a:solidFill>
              </a:rPr>
              <a:t>= - 2 + 4 – 8 + 16 - 32 + 64 </a:t>
            </a:r>
            <a:endParaRPr lang="en-IE" sz="2000" dirty="0">
              <a:solidFill>
                <a:srgbClr val="990033"/>
              </a:solidFill>
            </a:endParaRPr>
          </a:p>
        </p:txBody>
      </p:sp>
      <p:sp>
        <p:nvSpPr>
          <p:cNvPr id="15" name="TextBox 14"/>
          <p:cNvSpPr txBox="1"/>
          <p:nvPr/>
        </p:nvSpPr>
        <p:spPr>
          <a:xfrm>
            <a:off x="3413307" y="5261138"/>
            <a:ext cx="630301" cy="400110"/>
          </a:xfrm>
          <a:prstGeom prst="rect">
            <a:avLst/>
          </a:prstGeom>
          <a:noFill/>
        </p:spPr>
        <p:txBody>
          <a:bodyPr wrap="none" rtlCol="0">
            <a:spAutoFit/>
          </a:bodyPr>
          <a:lstStyle/>
          <a:p>
            <a:r>
              <a:rPr lang="en-IE" sz="2000" dirty="0" smtClean="0">
                <a:solidFill>
                  <a:srgbClr val="990033"/>
                </a:solidFill>
              </a:rPr>
              <a:t>= 42</a:t>
            </a:r>
            <a:endParaRPr lang="en-IE" sz="2000" dirty="0">
              <a:solidFill>
                <a:srgbClr val="990033"/>
              </a:solidFill>
            </a:endParaRPr>
          </a:p>
        </p:txBody>
      </p:sp>
      <p:pic>
        <p:nvPicPr>
          <p:cNvPr id="4112"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8839" y="2100263"/>
            <a:ext cx="746322"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3"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1510" y="3429096"/>
            <a:ext cx="700981"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4"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7363" y="4516086"/>
            <a:ext cx="1505944"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8776547" y="463024"/>
            <a:ext cx="7997950" cy="5896776"/>
            <a:chOff x="8776547" y="463024"/>
            <a:chExt cx="7997950" cy="5896776"/>
          </a:xfrm>
        </p:grpSpPr>
        <p:pic>
          <p:nvPicPr>
            <p:cNvPr id="409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43"/>
            <a:stretch/>
          </p:blipFill>
          <p:spPr bwMode="auto">
            <a:xfrm>
              <a:off x="9160256" y="463024"/>
              <a:ext cx="7614241" cy="589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3" name="Group 2"/>
          <p:cNvGrpSpPr/>
          <p:nvPr/>
        </p:nvGrpSpPr>
        <p:grpSpPr>
          <a:xfrm>
            <a:off x="8772125" y="953705"/>
            <a:ext cx="8303596" cy="4779551"/>
            <a:chOff x="8772125" y="953705"/>
            <a:chExt cx="8303596" cy="4779551"/>
          </a:xfrm>
        </p:grpSpPr>
        <p:pic>
          <p:nvPicPr>
            <p:cNvPr id="4103" name="Picture 7"/>
            <p:cNvPicPr>
              <a:picLocks noChangeAspect="1" noChangeArrowheads="1"/>
            </p:cNvPicPr>
            <p:nvPr/>
          </p:nvPicPr>
          <p:blipFill rotWithShape="1">
            <a:blip r:embed="rId10">
              <a:extLst>
                <a:ext uri="{28A0092B-C50C-407E-A947-70E740481C1C}">
                  <a14:useLocalDpi xmlns:a14="http://schemas.microsoft.com/office/drawing/2010/main" val="0"/>
                </a:ext>
              </a:extLst>
            </a:blip>
            <a:srcRect l="274" r="1"/>
            <a:stretch/>
          </p:blipFill>
          <p:spPr bwMode="auto">
            <a:xfrm>
              <a:off x="9166796" y="953705"/>
              <a:ext cx="7908925" cy="477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rot="16200000">
              <a:off x="8142125" y="3146647"/>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94914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2"/>
                                        </p:tgtEl>
                                        <p:attrNameLst>
                                          <p:attrName>style.visibility</p:attrName>
                                        </p:attrNameLst>
                                      </p:cBhvr>
                                      <p:to>
                                        <p:strVal val="visible"/>
                                      </p:to>
                                    </p:set>
                                    <p:animEffect transition="in" filter="fade">
                                      <p:cBhvr>
                                        <p:cTn id="7" dur="500"/>
                                        <p:tgtEl>
                                          <p:spTgt spid="4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13"/>
                                        </p:tgtEl>
                                        <p:attrNameLst>
                                          <p:attrName>style.visibility</p:attrName>
                                        </p:attrNameLst>
                                      </p:cBhvr>
                                      <p:to>
                                        <p:strVal val="visible"/>
                                      </p:to>
                                    </p:set>
                                    <p:animEffect transition="in" filter="fade">
                                      <p:cBhvr>
                                        <p:cTn id="17" dur="500"/>
                                        <p:tgtEl>
                                          <p:spTgt spid="41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500"/>
                                        <p:tgtEl>
                                          <p:spTgt spid="5">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114"/>
                                        </p:tgtEl>
                                        <p:attrNameLst>
                                          <p:attrName>style.visibility</p:attrName>
                                        </p:attrNameLst>
                                      </p:cBhvr>
                                      <p:to>
                                        <p:strVal val="visible"/>
                                      </p:to>
                                    </p:set>
                                    <p:animEffect transition="in" filter="fade">
                                      <p:cBhvr>
                                        <p:cTn id="25" dur="500"/>
                                        <p:tgtEl>
                                          <p:spTgt spid="4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13" end="13"/>
                                            </p:txEl>
                                          </p:spTgt>
                                        </p:tgtEl>
                                        <p:attrNameLst>
                                          <p:attrName>style.visibility</p:attrName>
                                        </p:attrNameLst>
                                      </p:cBhvr>
                                      <p:to>
                                        <p:strVal val="visible"/>
                                      </p:to>
                                    </p:set>
                                    <p:animEffect transition="in" filter="fade">
                                      <p:cBhvr>
                                        <p:cTn id="4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
                    </p:tgtEl>
                  </p:cond>
                </p:stCondLst>
                <p:endSync evt="end" delay="0">
                  <p:rtn val="all"/>
                </p:endSync>
                <p:childTnLst>
                  <p:par>
                    <p:cTn id="42" fill="hold">
                      <p:stCondLst>
                        <p:cond delay="0"/>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0.00018 7.40741E-7 L -0.93038 7.40741E-7 " pathEditMode="relative" rAng="0" ptsTypes="AA">
                                      <p:cBhvr>
                                        <p:cTn id="45" dur="2000" fill="hold"/>
                                        <p:tgtEl>
                                          <p:spTgt spid="2"/>
                                        </p:tgtEl>
                                        <p:attrNameLst>
                                          <p:attrName>ppt_x</p:attrName>
                                          <p:attrName>ppt_y</p:attrName>
                                        </p:attrNameLst>
                                      </p:cBhvr>
                                      <p:rCtr x="-46510" y="0"/>
                                    </p:animMotion>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0.93038 7.40741E-7 L -0.00018 0.00347 " pathEditMode="relative" rAng="0" ptsTypes="AA">
                                      <p:cBhvr>
                                        <p:cTn id="49"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seq concurrent="1" nextAc="seek">
              <p:cTn id="50" restart="whenNotActive" fill="hold" evtFilter="cancelBubble" nodeType="interactiveSeq">
                <p:stCondLst>
                  <p:cond evt="onClick" delay="0">
                    <p:tgtEl>
                      <p:spTgt spid="3"/>
                    </p:tgtEl>
                  </p:cond>
                </p:stCondLst>
                <p:endSync evt="end" delay="0">
                  <p:rtn val="all"/>
                </p:endSync>
                <p:childTnLst>
                  <p:par>
                    <p:cTn id="51" fill="hold">
                      <p:stCondLst>
                        <p:cond delay="0"/>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0.00018 7.40741E-7 L -0.93038 7.40741E-7 " pathEditMode="relative" rAng="0" ptsTypes="AA">
                                      <p:cBhvr>
                                        <p:cTn id="54" dur="2000" fill="hold"/>
                                        <p:tgtEl>
                                          <p:spTgt spid="3"/>
                                        </p:tgtEl>
                                        <p:attrNameLst>
                                          <p:attrName>ppt_x</p:attrName>
                                          <p:attrName>ppt_y</p:attrName>
                                        </p:attrNameLst>
                                      </p:cBhvr>
                                      <p:rCtr x="-46510" y="0"/>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93038 7.40741E-7 L -0.00018 0.00347 " pathEditMode="relative" rAng="0" ptsTypes="AA">
                                      <p:cBhvr>
                                        <p:cTn id="58"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5" grpId="0" uiExpand="1" build="p"/>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B: Student Activity </a:t>
            </a:r>
            <a:r>
              <a:rPr lang="en-IE" dirty="0" smtClean="0"/>
              <a:t>2</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611560" y="692696"/>
                <a:ext cx="8532439" cy="4708981"/>
              </a:xfrm>
              <a:prstGeom prst="rect">
                <a:avLst/>
              </a:prstGeom>
            </p:spPr>
            <p:txBody>
              <a:bodyPr wrap="square">
                <a:spAutoFit/>
              </a:bodyPr>
              <a:lstStyle/>
              <a:p>
                <a:r>
                  <a:rPr lang="en-IE" sz="2000" dirty="0" smtClean="0">
                    <a:solidFill>
                      <a:srgbClr val="990033"/>
                    </a:solidFill>
                  </a:rPr>
                  <a:t>(Calculations must be shown in all cases.)</a:t>
                </a:r>
              </a:p>
              <a:p>
                <a:pPr>
                  <a:lnSpc>
                    <a:spcPct val="150000"/>
                  </a:lnSpc>
                </a:pPr>
                <a:r>
                  <a:rPr lang="en-IE" sz="2000" dirty="0" smtClean="0">
                    <a:solidFill>
                      <a:srgbClr val="990033"/>
                    </a:solidFill>
                  </a:rPr>
                  <a:t>1</a:t>
                </a:r>
                <a:r>
                  <a:rPr lang="en-IE" sz="2000" dirty="0">
                    <a:solidFill>
                      <a:srgbClr val="990033"/>
                    </a:solidFill>
                  </a:rPr>
                  <a:t>. Find </a:t>
                </a:r>
              </a:p>
              <a:p>
                <a:pPr>
                  <a:lnSpc>
                    <a:spcPct val="250000"/>
                  </a:lnSpc>
                </a:pPr>
                <a:r>
                  <a:rPr lang="en-IE" sz="2000" dirty="0">
                    <a:solidFill>
                      <a:srgbClr val="990033"/>
                    </a:solidFill>
                  </a:rPr>
                  <a:t>2. How does </a:t>
                </a:r>
                <a:r>
                  <a:rPr lang="en-IE" sz="2000" dirty="0" smtClean="0">
                    <a:solidFill>
                      <a:srgbClr val="990033"/>
                    </a:solidFill>
                  </a:rPr>
                  <a:t>	        differ from		 </a:t>
                </a:r>
                <a:r>
                  <a:rPr lang="en-IE" sz="2000" dirty="0">
                    <a:solidFill>
                      <a:srgbClr val="990033"/>
                    </a:solidFill>
                  </a:rPr>
                  <a:t>? </a:t>
                </a:r>
              </a:p>
              <a:p>
                <a:pPr>
                  <a:lnSpc>
                    <a:spcPct val="250000"/>
                  </a:lnSpc>
                </a:pPr>
                <a:r>
                  <a:rPr lang="en-IE" sz="2000" dirty="0">
                    <a:solidFill>
                      <a:srgbClr val="990033"/>
                    </a:solidFill>
                  </a:rPr>
                  <a:t>3. What is the common ratio of this sequence </a:t>
                </a:r>
                <a:r>
                  <a:rPr lang="en-IE" sz="2000" dirty="0" smtClean="0">
                    <a:solidFill>
                      <a:srgbClr val="990033"/>
                    </a:solidFill>
                  </a:rPr>
                  <a:t>               ? </a:t>
                </a:r>
                <a:endParaRPr lang="en-IE" sz="2000" dirty="0">
                  <a:solidFill>
                    <a:srgbClr val="990033"/>
                  </a:solidFill>
                </a:endParaRPr>
              </a:p>
              <a:p>
                <a:pPr>
                  <a:lnSpc>
                    <a:spcPct val="250000"/>
                  </a:lnSpc>
                </a:pPr>
                <a:r>
                  <a:rPr lang="en-IE" sz="2000" dirty="0">
                    <a:solidFill>
                      <a:srgbClr val="990033"/>
                    </a:solidFill>
                  </a:rPr>
                  <a:t>4. Write the following series in sigma notation </a:t>
                </a:r>
                <a14:m>
                  <m:oMath xmlns:m="http://schemas.openxmlformats.org/officeDocument/2006/math">
                    <m:r>
                      <a:rPr lang="en-IE" sz="2000" i="1" dirty="0" smtClean="0">
                        <a:solidFill>
                          <a:srgbClr val="990033"/>
                        </a:solidFill>
                        <a:latin typeface="Cambria Math"/>
                      </a:rPr>
                      <m:t>1−3+9−2</m:t>
                    </m:r>
                    <m:r>
                      <a:rPr lang="en-IE" sz="2000" b="0" i="1" dirty="0" smtClean="0">
                        <a:solidFill>
                          <a:srgbClr val="990033"/>
                        </a:solidFill>
                        <a:latin typeface="Cambria Math"/>
                      </a:rPr>
                      <m:t>7</m:t>
                    </m:r>
                    <m:r>
                      <a:rPr lang="en-IE" sz="2000" i="1" dirty="0" smtClean="0">
                        <a:solidFill>
                          <a:srgbClr val="990033"/>
                        </a:solidFill>
                        <a:latin typeface="Cambria Math"/>
                      </a:rPr>
                      <m:t>+ … 531441</m:t>
                    </m:r>
                  </m:oMath>
                </a14:m>
                <a:r>
                  <a:rPr lang="en-IE" sz="2000" dirty="0">
                    <a:solidFill>
                      <a:srgbClr val="990033"/>
                    </a:solidFill>
                  </a:rPr>
                  <a:t>. </a:t>
                </a:r>
              </a:p>
              <a:p>
                <a:pPr>
                  <a:lnSpc>
                    <a:spcPct val="250000"/>
                  </a:lnSpc>
                </a:pPr>
                <a:r>
                  <a:rPr lang="en-IE" sz="2000" dirty="0">
                    <a:solidFill>
                      <a:srgbClr val="990033"/>
                    </a:solidFill>
                  </a:rPr>
                  <a:t>5. Find the number of terms in </a:t>
                </a:r>
                <a:r>
                  <a:rPr lang="en-IE" sz="2000" dirty="0" smtClean="0">
                    <a:solidFill>
                      <a:srgbClr val="990033"/>
                    </a:solidFill>
                  </a:rPr>
                  <a:t>              and calculate               </a:t>
                </a:r>
                <a:r>
                  <a:rPr lang="en-IE" sz="2000" dirty="0">
                    <a:solidFill>
                      <a:srgbClr val="990033"/>
                    </a:solidFill>
                  </a:rPr>
                  <a:t>. </a:t>
                </a:r>
              </a:p>
              <a:p>
                <a:pPr>
                  <a:lnSpc>
                    <a:spcPct val="250000"/>
                  </a:lnSpc>
                </a:pPr>
                <a:r>
                  <a:rPr lang="en-IE" sz="2000" dirty="0">
                    <a:solidFill>
                      <a:srgbClr val="990033"/>
                    </a:solidFill>
                  </a:rPr>
                  <a:t>6. Find, correct to three significant figures, the least value of </a:t>
                </a:r>
                <a:r>
                  <a:rPr lang="en-IE" sz="2000" i="1" dirty="0">
                    <a:solidFill>
                      <a:srgbClr val="990033"/>
                    </a:solidFill>
                  </a:rPr>
                  <a:t>k </a:t>
                </a:r>
                <a:r>
                  <a:rPr lang="en-IE" sz="2000" dirty="0">
                    <a:solidFill>
                      <a:srgbClr val="990033"/>
                    </a:solidFill>
                  </a:rPr>
                  <a:t>∈ </a:t>
                </a:r>
                <a:r>
                  <a:rPr lang="en-IE" sz="2000" i="1" dirty="0">
                    <a:solidFill>
                      <a:srgbClr val="990033"/>
                    </a:solidFill>
                  </a:rPr>
                  <a:t>N </a:t>
                </a:r>
                <a:r>
                  <a:rPr lang="en-IE" sz="2000" dirty="0">
                    <a:solidFill>
                      <a:srgbClr val="990033"/>
                    </a:solidFill>
                  </a:rPr>
                  <a:t>such that </a:t>
                </a:r>
              </a:p>
            </p:txBody>
          </p:sp>
        </mc:Choice>
        <mc:Fallback xmlns="">
          <p:sp>
            <p:nvSpPr>
              <p:cNvPr id="5" name="Rectangle 4"/>
              <p:cNvSpPr>
                <a:spLocks noRot="1" noChangeAspect="1" noMove="1" noResize="1" noEditPoints="1" noAdjustHandles="1" noChangeArrowheads="1" noChangeShapeType="1" noTextEdit="1"/>
              </p:cNvSpPr>
              <p:nvPr/>
            </p:nvSpPr>
            <p:spPr>
              <a:xfrm>
                <a:off x="611560" y="692696"/>
                <a:ext cx="8532439" cy="4708981"/>
              </a:xfrm>
              <a:prstGeom prst="rect">
                <a:avLst/>
              </a:prstGeom>
              <a:blipFill rotWithShape="1">
                <a:blip r:embed="rId2"/>
                <a:stretch>
                  <a:fillRect l="-714" t="-648"/>
                </a:stretch>
              </a:blipFill>
            </p:spPr>
            <p:txBody>
              <a:bodyPr/>
              <a:lstStyle/>
              <a:p>
                <a:r>
                  <a:rPr lang="en-IE">
                    <a:noFill/>
                  </a:rPr>
                  <a:t> </a:t>
                </a:r>
              </a:p>
            </p:txBody>
          </p:sp>
        </mc:Fallback>
      </mc:AlternateContent>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980729"/>
            <a:ext cx="864000" cy="78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592699"/>
            <a:ext cx="763459"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7291" y="1592699"/>
            <a:ext cx="897828"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2368541"/>
            <a:ext cx="1138019"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7597" y="3861048"/>
            <a:ext cx="821700"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257" y="3861048"/>
            <a:ext cx="821700"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8930" y="5259078"/>
            <a:ext cx="2626140"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614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fontScale="90000"/>
          </a:bodyPr>
          <a:lstStyle/>
          <a:p>
            <a:r>
              <a:rPr lang="en-IE" dirty="0"/>
              <a:t>Section B: Student Activity 2</a:t>
            </a:r>
            <a:r>
              <a:rPr lang="en-IE" dirty="0" smtClean="0"/>
              <a:t/>
            </a:r>
            <a:br>
              <a:rPr lang="en-IE" dirty="0" smtClean="0"/>
            </a:br>
            <a:r>
              <a:rPr lang="en-IE" sz="3100" dirty="0"/>
              <a:t>To explore the fact that the partial sums of some series converge to a limit </a:t>
            </a:r>
            <a:endParaRPr lang="en-IE" sz="5300" dirty="0"/>
          </a:p>
        </p:txBody>
      </p:sp>
      <p:sp>
        <p:nvSpPr>
          <p:cNvPr id="5" name="Rectangle 4"/>
          <p:cNvSpPr/>
          <p:nvPr/>
        </p:nvSpPr>
        <p:spPr>
          <a:xfrm>
            <a:off x="539552" y="1555045"/>
            <a:ext cx="8064896" cy="2862322"/>
          </a:xfrm>
          <a:prstGeom prst="rect">
            <a:avLst/>
          </a:prstGeom>
        </p:spPr>
        <p:txBody>
          <a:bodyPr wrap="square">
            <a:spAutoFit/>
          </a:bodyPr>
          <a:lstStyle/>
          <a:p>
            <a:pPr marL="342900" indent="-342900">
              <a:lnSpc>
                <a:spcPct val="150000"/>
              </a:lnSpc>
              <a:buFont typeface="Arial" pitchFamily="34" charset="0"/>
              <a:buChar char="•"/>
            </a:pPr>
            <a:r>
              <a:rPr lang="en-IE" sz="2000" dirty="0">
                <a:solidFill>
                  <a:srgbClr val="990033"/>
                </a:solidFill>
              </a:rPr>
              <a:t>What series does this represent </a:t>
            </a:r>
          </a:p>
          <a:p>
            <a:pPr marL="342900" indent="-342900">
              <a:lnSpc>
                <a:spcPct val="150000"/>
              </a:lnSpc>
              <a:buFont typeface="Arial" pitchFamily="34" charset="0"/>
              <a:buChar char="•"/>
            </a:pPr>
            <a:r>
              <a:rPr lang="en-IE" sz="2000" dirty="0" smtClean="0">
                <a:solidFill>
                  <a:srgbClr val="0070C0"/>
                </a:solidFill>
              </a:rPr>
              <a:t>2 </a:t>
            </a:r>
            <a:r>
              <a:rPr lang="en-IE" sz="2000" dirty="0">
                <a:solidFill>
                  <a:srgbClr val="0070C0"/>
                </a:solidFill>
              </a:rPr>
              <a:t>+ 4 + 8 + 16 + 32 + …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As </a:t>
            </a:r>
            <a:r>
              <a:rPr lang="en-IE" sz="2000" i="1" dirty="0">
                <a:solidFill>
                  <a:srgbClr val="990033"/>
                </a:solidFill>
              </a:rPr>
              <a:t>n </a:t>
            </a:r>
            <a:r>
              <a:rPr lang="en-IE" sz="2000" dirty="0">
                <a:solidFill>
                  <a:srgbClr val="990033"/>
                </a:solidFill>
              </a:rPr>
              <a:t>get bigger what happens to the corresponding term? </a:t>
            </a:r>
            <a:endParaRPr lang="en-IE" sz="2000" dirty="0" smtClean="0">
              <a:solidFill>
                <a:srgbClr val="990033"/>
              </a:solidFill>
            </a:endParaRPr>
          </a:p>
          <a:p>
            <a:pPr marL="342900" indent="-342900">
              <a:lnSpc>
                <a:spcPct val="150000"/>
              </a:lnSpc>
              <a:buFont typeface="Arial" pitchFamily="34" charset="0"/>
              <a:buChar char="•"/>
            </a:pPr>
            <a:r>
              <a:rPr lang="en-IE" sz="2000" dirty="0" smtClean="0">
                <a:solidFill>
                  <a:srgbClr val="0070C0"/>
                </a:solidFill>
              </a:rPr>
              <a:t>It </a:t>
            </a:r>
            <a:r>
              <a:rPr lang="en-IE" sz="2000" dirty="0">
                <a:solidFill>
                  <a:srgbClr val="0070C0"/>
                </a:solidFill>
              </a:rPr>
              <a:t>gets bigger</a:t>
            </a:r>
            <a:r>
              <a:rPr lang="en-IE" sz="2000" dirty="0" smtClean="0">
                <a:solidFill>
                  <a:srgbClr val="0070C0"/>
                </a:solidFill>
              </a:rPr>
              <a:t>.</a:t>
            </a:r>
          </a:p>
          <a:p>
            <a:pPr marL="342900" indent="-342900">
              <a:lnSpc>
                <a:spcPct val="150000"/>
              </a:lnSpc>
              <a:buFont typeface="Arial" pitchFamily="34" charset="0"/>
              <a:buChar char="•"/>
            </a:pPr>
            <a:r>
              <a:rPr lang="en-IE" sz="2000" dirty="0" smtClean="0">
                <a:solidFill>
                  <a:srgbClr val="990033"/>
                </a:solidFill>
              </a:rPr>
              <a:t> </a:t>
            </a:r>
            <a:r>
              <a:rPr lang="en-IE" sz="2000" dirty="0">
                <a:solidFill>
                  <a:srgbClr val="990033"/>
                </a:solidFill>
              </a:rPr>
              <a:t>As </a:t>
            </a:r>
            <a:r>
              <a:rPr lang="en-IE" sz="2000" i="1" dirty="0">
                <a:solidFill>
                  <a:srgbClr val="990033"/>
                </a:solidFill>
              </a:rPr>
              <a:t>n </a:t>
            </a:r>
            <a:r>
              <a:rPr lang="en-IE" sz="2000" dirty="0">
                <a:solidFill>
                  <a:srgbClr val="990033"/>
                </a:solidFill>
              </a:rPr>
              <a:t>gets bigger what happens to the partial sums? </a:t>
            </a:r>
            <a:endParaRPr lang="en-IE" sz="2000" dirty="0">
              <a:solidFill>
                <a:srgbClr val="0070C0"/>
              </a:solidFill>
            </a:endParaRPr>
          </a:p>
          <a:p>
            <a:pPr marL="342900" indent="-342900">
              <a:lnSpc>
                <a:spcPct val="150000"/>
              </a:lnSpc>
              <a:buFont typeface="Arial" pitchFamily="34" charset="0"/>
              <a:buChar char="•"/>
            </a:pPr>
            <a:r>
              <a:rPr lang="en-IE" sz="2000" dirty="0" smtClean="0">
                <a:solidFill>
                  <a:srgbClr val="0070C0"/>
                </a:solidFill>
              </a:rPr>
              <a:t>They </a:t>
            </a:r>
            <a:r>
              <a:rPr lang="en-IE" sz="2000" dirty="0">
                <a:solidFill>
                  <a:srgbClr val="0070C0"/>
                </a:solidFill>
              </a:rPr>
              <a:t>get bigger</a:t>
            </a:r>
            <a:r>
              <a:rPr lang="en-IE" sz="2000" dirty="0" smtClean="0">
                <a:solidFill>
                  <a:srgbClr val="0070C0"/>
                </a:solidFill>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3961022300"/>
              </p:ext>
            </p:extLst>
          </p:nvPr>
        </p:nvGraphicFramePr>
        <p:xfrm>
          <a:off x="-1620688" y="3734984"/>
          <a:ext cx="1190625" cy="1103889"/>
        </p:xfrm>
        <a:graphic>
          <a:graphicData uri="http://schemas.openxmlformats.org/presentationml/2006/ole">
            <mc:AlternateContent xmlns:mc="http://schemas.openxmlformats.org/markup-compatibility/2006">
              <mc:Choice xmlns:v="urn:schemas-microsoft-com:vml" Requires="v">
                <p:oleObj spid="_x0000_s9226" name="Equation" r:id="rId3" imgW="558720" imgH="482400" progId="Equation.DSMT4">
                  <p:embed/>
                </p:oleObj>
              </mc:Choice>
              <mc:Fallback>
                <p:oleObj name="Equation" r:id="rId3" imgW="558720" imgH="482400" progId="Equation.DSMT4">
                  <p:embed/>
                  <p:pic>
                    <p:nvPicPr>
                      <p:cNvPr id="0" name=""/>
                      <p:cNvPicPr>
                        <a:picLocks noChangeAspect="1" noChangeArrowheads="1"/>
                      </p:cNvPicPr>
                      <p:nvPr/>
                    </p:nvPicPr>
                    <p:blipFill>
                      <a:blip r:embed="rId4"/>
                      <a:srcRect/>
                      <a:stretch>
                        <a:fillRect/>
                      </a:stretch>
                    </p:blipFill>
                    <p:spPr bwMode="auto">
                      <a:xfrm>
                        <a:off x="-1620688" y="3734984"/>
                        <a:ext cx="1190625" cy="1103889"/>
                      </a:xfrm>
                      <a:prstGeom prst="rect">
                        <a:avLst/>
                      </a:prstGeom>
                      <a:noFill/>
                      <a:ln>
                        <a:noFill/>
                      </a:ln>
                      <a:extLst/>
                    </p:spPr>
                  </p:pic>
                </p:oleObj>
              </mc:Fallback>
            </mc:AlternateContent>
          </a:graphicData>
        </a:graphic>
      </p:graphicFrame>
      <p:pic>
        <p:nvPicPr>
          <p:cNvPr id="615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2027" y="1340768"/>
            <a:ext cx="768045"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8776547" y="476672"/>
            <a:ext cx="7784277" cy="5971987"/>
            <a:chOff x="8776547" y="476672"/>
            <a:chExt cx="7784277" cy="5971987"/>
          </a:xfrm>
        </p:grpSpPr>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0" y="476672"/>
              <a:ext cx="7416824" cy="597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6066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2"/>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fontScale="90000"/>
          </a:bodyPr>
          <a:lstStyle/>
          <a:p>
            <a:r>
              <a:rPr lang="en-IE" dirty="0"/>
              <a:t>Section B: Student Activity 2</a:t>
            </a:r>
            <a:r>
              <a:rPr lang="en-IE" dirty="0" smtClean="0"/>
              <a:t/>
            </a:r>
            <a:br>
              <a:rPr lang="en-IE" dirty="0" smtClean="0"/>
            </a:br>
            <a:r>
              <a:rPr lang="en-IE" sz="3100" dirty="0"/>
              <a:t>To explore the fact that the partial sums of some series converge to a limit </a:t>
            </a:r>
            <a:endParaRPr lang="en-IE" sz="5300" dirty="0"/>
          </a:p>
        </p:txBody>
      </p:sp>
      <mc:AlternateContent xmlns:mc="http://schemas.openxmlformats.org/markup-compatibility/2006" xmlns:a14="http://schemas.microsoft.com/office/drawing/2010/main">
        <mc:Choice Requires="a14">
          <p:sp>
            <p:nvSpPr>
              <p:cNvPr id="5" name="Rectangle 4"/>
              <p:cNvSpPr/>
              <p:nvPr/>
            </p:nvSpPr>
            <p:spPr>
              <a:xfrm>
                <a:off x="251520" y="1268760"/>
                <a:ext cx="8820473" cy="5940088"/>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rPr>
                  <a:t>What </a:t>
                </a:r>
                <a:r>
                  <a:rPr lang="en-IE" sz="2000" dirty="0">
                    <a:solidFill>
                      <a:srgbClr val="990033"/>
                    </a:solidFill>
                  </a:rPr>
                  <a:t>series does this represent </a:t>
                </a:r>
              </a:p>
              <a:p>
                <a:pPr marL="342900" indent="-342900">
                  <a:lnSpc>
                    <a:spcPct val="150000"/>
                  </a:lnSpc>
                  <a:buFont typeface="Arial" pitchFamily="34" charset="0"/>
                  <a:buChar char="•"/>
                </a:pPr>
                <a:r>
                  <a:rPr lang="en-IE" sz="2000" dirty="0" smtClean="0">
                    <a:solidFill>
                      <a:srgbClr val="0070C0"/>
                    </a:solidFill>
                  </a:rPr>
                  <a:t>1/2 </a:t>
                </a:r>
                <a:r>
                  <a:rPr lang="en-IE" sz="2000" dirty="0">
                    <a:solidFill>
                      <a:srgbClr val="0070C0"/>
                    </a:solidFill>
                  </a:rPr>
                  <a:t>+ 1/4 + 1/8 + 1/16 + </a:t>
                </a:r>
                <a:r>
                  <a:rPr lang="en-IE" sz="2000" dirty="0" smtClean="0">
                    <a:solidFill>
                      <a:srgbClr val="0070C0"/>
                    </a:solidFill>
                  </a:rPr>
                  <a:t>…</a:t>
                </a:r>
              </a:p>
              <a:p>
                <a:pPr marL="342900" indent="-342900">
                  <a:lnSpc>
                    <a:spcPct val="150000"/>
                  </a:lnSpc>
                  <a:buFont typeface="Arial" pitchFamily="34" charset="0"/>
                  <a:buChar char="•"/>
                </a:pPr>
                <a:r>
                  <a:rPr lang="en-IE" sz="2000" dirty="0" smtClean="0">
                    <a:solidFill>
                      <a:srgbClr val="990033"/>
                    </a:solidFill>
                  </a:rPr>
                  <a:t>As </a:t>
                </a:r>
                <a:r>
                  <a:rPr lang="en-IE" sz="2000" i="1" dirty="0">
                    <a:solidFill>
                      <a:srgbClr val="990033"/>
                    </a:solidFill>
                  </a:rPr>
                  <a:t>n </a:t>
                </a:r>
                <a:r>
                  <a:rPr lang="en-IE" sz="2000" dirty="0">
                    <a:solidFill>
                      <a:srgbClr val="990033"/>
                    </a:solidFill>
                  </a:rPr>
                  <a:t>gets bigger what happens to the corresponding term? </a:t>
                </a:r>
              </a:p>
              <a:p>
                <a:pPr marL="342900" indent="-342900">
                  <a:lnSpc>
                    <a:spcPct val="150000"/>
                  </a:lnSpc>
                  <a:buFont typeface="Arial" pitchFamily="34" charset="0"/>
                  <a:buChar char="•"/>
                </a:pPr>
                <a:r>
                  <a:rPr lang="en-IE" sz="2000" dirty="0" smtClean="0">
                    <a:solidFill>
                      <a:srgbClr val="0070C0"/>
                    </a:solidFill>
                  </a:rPr>
                  <a:t>It </a:t>
                </a:r>
                <a:r>
                  <a:rPr lang="en-IE" sz="2000" dirty="0">
                    <a:solidFill>
                      <a:srgbClr val="0070C0"/>
                    </a:solidFill>
                  </a:rPr>
                  <a:t>gets smaller and smaller </a:t>
                </a:r>
                <a:r>
                  <a:rPr lang="en-IE" sz="2000" dirty="0" smtClean="0">
                    <a:solidFill>
                      <a:srgbClr val="0070C0"/>
                    </a:solidFill>
                  </a:rPr>
                  <a:t>and eventually </a:t>
                </a:r>
                <a:r>
                  <a:rPr lang="en-IE" sz="2000" dirty="0">
                    <a:solidFill>
                      <a:srgbClr val="0070C0"/>
                    </a:solidFill>
                  </a:rPr>
                  <a:t>it approaches zero</a:t>
                </a:r>
                <a:r>
                  <a:rPr lang="en-IE" sz="2000" dirty="0" smtClean="0">
                    <a:solidFill>
                      <a:srgbClr val="0070C0"/>
                    </a:solidFill>
                  </a:rPr>
                  <a:t>.</a:t>
                </a:r>
              </a:p>
              <a:p>
                <a:pPr marL="342900" indent="-342900">
                  <a:lnSpc>
                    <a:spcPct val="150000"/>
                  </a:lnSpc>
                  <a:buFont typeface="Arial" pitchFamily="34" charset="0"/>
                  <a:buChar char="•"/>
                </a:pPr>
                <a:r>
                  <a:rPr lang="en-IE" sz="2000" dirty="0" smtClean="0">
                    <a:solidFill>
                      <a:srgbClr val="990033"/>
                    </a:solidFill>
                  </a:rPr>
                  <a:t>Discuss </a:t>
                </a:r>
                <a:r>
                  <a:rPr lang="en-IE" sz="2000" dirty="0">
                    <a:solidFill>
                      <a:srgbClr val="990033"/>
                    </a:solidFill>
                  </a:rPr>
                  <a:t>in pairs what happens to the partial sums of this series as </a:t>
                </a:r>
                <a:r>
                  <a:rPr lang="en-IE" sz="2000" i="1" dirty="0">
                    <a:solidFill>
                      <a:srgbClr val="990033"/>
                    </a:solidFill>
                  </a:rPr>
                  <a:t>n </a:t>
                </a:r>
                <a:r>
                  <a:rPr lang="en-IE" sz="2000" dirty="0">
                    <a:solidFill>
                      <a:srgbClr val="990033"/>
                    </a:solidFill>
                  </a:rPr>
                  <a:t>gets bigger.</a:t>
                </a:r>
                <a:r>
                  <a:rPr lang="en-IE" sz="2000" dirty="0" smtClean="0">
                    <a:solidFill>
                      <a:srgbClr val="990033"/>
                    </a:solidFill>
                  </a:rPr>
                  <a:t> </a:t>
                </a:r>
              </a:p>
              <a:p>
                <a:pPr marL="342900" indent="-342900">
                  <a:buFont typeface="Arial" pitchFamily="34" charset="0"/>
                  <a:buChar char="•"/>
                </a:pPr>
                <a14:m>
                  <m:oMath xmlns:m="http://schemas.openxmlformats.org/officeDocument/2006/math">
                    <m:r>
                      <a:rPr lang="en-IE" sz="2000" i="1" dirty="0" smtClean="0">
                        <a:solidFill>
                          <a:srgbClr val="0070C0"/>
                        </a:solidFill>
                        <a:latin typeface="Cambria Math"/>
                      </a:rPr>
                      <m:t>𝑆</m:t>
                    </m:r>
                    <m:r>
                      <a:rPr lang="en-IE" sz="2000" i="1" baseline="-25000" dirty="0" smtClean="0">
                        <a:solidFill>
                          <a:srgbClr val="0070C0"/>
                        </a:solidFill>
                        <a:latin typeface="Cambria Math"/>
                      </a:rPr>
                      <m:t>1</m:t>
                    </m:r>
                    <m:r>
                      <a:rPr lang="en-IE" sz="2000" i="1" dirty="0" smtClean="0">
                        <a:solidFill>
                          <a:srgbClr val="0070C0"/>
                        </a:solidFill>
                        <a:latin typeface="Cambria Math"/>
                      </a:rPr>
                      <m:t> = 1/2</m:t>
                    </m:r>
                  </m:oMath>
                </a14:m>
                <a:endParaRPr lang="en-IE" sz="2000" dirty="0">
                  <a:solidFill>
                    <a:srgbClr val="0070C0"/>
                  </a:solidFill>
                </a:endParaRPr>
              </a:p>
              <a:p>
                <a:pPr marL="342900" indent="-342900">
                  <a:buFont typeface="Arial" pitchFamily="34" charset="0"/>
                  <a:buChar char="•"/>
                </a:pPr>
                <a14:m>
                  <m:oMath xmlns:m="http://schemas.openxmlformats.org/officeDocument/2006/math">
                    <m:r>
                      <a:rPr lang="en-IE" sz="2000" i="1" dirty="0" smtClean="0">
                        <a:solidFill>
                          <a:srgbClr val="0070C0"/>
                        </a:solidFill>
                        <a:latin typeface="Cambria Math"/>
                      </a:rPr>
                      <m:t>𝑆</m:t>
                    </m:r>
                    <m:r>
                      <a:rPr lang="en-IE" sz="2000" i="1" baseline="-25000" dirty="0" smtClean="0">
                        <a:solidFill>
                          <a:srgbClr val="0070C0"/>
                        </a:solidFill>
                        <a:latin typeface="Cambria Math"/>
                      </a:rPr>
                      <m:t>2</m:t>
                    </m:r>
                    <m:r>
                      <a:rPr lang="en-IE" sz="2000" i="1" dirty="0" smtClean="0">
                        <a:solidFill>
                          <a:srgbClr val="0070C0"/>
                        </a:solidFill>
                        <a:latin typeface="Cambria Math"/>
                      </a:rPr>
                      <m:t> = 1/2 + 1/4 = 3/4</m:t>
                    </m:r>
                  </m:oMath>
                </a14:m>
                <a:endParaRPr lang="en-IE" sz="2000" dirty="0">
                  <a:solidFill>
                    <a:srgbClr val="0070C0"/>
                  </a:solidFill>
                </a:endParaRPr>
              </a:p>
              <a:p>
                <a:pPr marL="342900" indent="-342900">
                  <a:buFont typeface="Arial" pitchFamily="34" charset="0"/>
                  <a:buChar char="•"/>
                </a:pPr>
                <a14:m>
                  <m:oMath xmlns:m="http://schemas.openxmlformats.org/officeDocument/2006/math">
                    <m:r>
                      <a:rPr lang="en-IE" sz="2000" i="1" dirty="0" smtClean="0">
                        <a:solidFill>
                          <a:srgbClr val="0070C0"/>
                        </a:solidFill>
                        <a:latin typeface="Cambria Math"/>
                      </a:rPr>
                      <m:t>𝑆</m:t>
                    </m:r>
                    <m:r>
                      <a:rPr lang="en-IE" sz="2000" i="1" baseline="-25000" dirty="0" smtClean="0">
                        <a:solidFill>
                          <a:srgbClr val="0070C0"/>
                        </a:solidFill>
                        <a:latin typeface="Cambria Math"/>
                      </a:rPr>
                      <m:t>3</m:t>
                    </m:r>
                    <m:r>
                      <a:rPr lang="en-IE" sz="2000" i="1" dirty="0" smtClean="0">
                        <a:solidFill>
                          <a:srgbClr val="0070C0"/>
                        </a:solidFill>
                        <a:latin typeface="Cambria Math"/>
                      </a:rPr>
                      <m:t> = 1/2 + 1/4 + 1/8 = 7/8</m:t>
                    </m:r>
                  </m:oMath>
                </a14:m>
                <a:endParaRPr lang="en-IE" sz="2000" dirty="0">
                  <a:solidFill>
                    <a:srgbClr val="0070C0"/>
                  </a:solidFill>
                </a:endParaRPr>
              </a:p>
              <a:p>
                <a:pPr marL="342900" indent="-342900">
                  <a:buFont typeface="Arial" pitchFamily="34" charset="0"/>
                  <a:buChar char="•"/>
                </a:pPr>
                <a14:m>
                  <m:oMath xmlns:m="http://schemas.openxmlformats.org/officeDocument/2006/math">
                    <m:r>
                      <a:rPr lang="en-IE" sz="2000" i="1" dirty="0" smtClean="0">
                        <a:solidFill>
                          <a:srgbClr val="0070C0"/>
                        </a:solidFill>
                        <a:latin typeface="Cambria Math"/>
                      </a:rPr>
                      <m:t>𝑆</m:t>
                    </m:r>
                    <m:r>
                      <a:rPr lang="en-IE" sz="2000" i="1" baseline="-25000" dirty="0" smtClean="0">
                        <a:solidFill>
                          <a:srgbClr val="0070C0"/>
                        </a:solidFill>
                        <a:latin typeface="Cambria Math"/>
                      </a:rPr>
                      <m:t>4</m:t>
                    </m:r>
                    <m:r>
                      <a:rPr lang="en-IE" sz="2000" i="1" dirty="0" smtClean="0">
                        <a:solidFill>
                          <a:srgbClr val="0070C0"/>
                        </a:solidFill>
                        <a:latin typeface="Cambria Math"/>
                      </a:rPr>
                      <m:t> = 1/2 + 1/4 + 1/8 + 1/16 = 15/16</m:t>
                    </m:r>
                  </m:oMath>
                </a14:m>
                <a:endParaRPr lang="en-IE" sz="2000" dirty="0">
                  <a:solidFill>
                    <a:srgbClr val="0070C0"/>
                  </a:solidFill>
                </a:endParaRPr>
              </a:p>
              <a:p>
                <a:pPr marL="342900" indent="-342900">
                  <a:buFont typeface="Arial" pitchFamily="34" charset="0"/>
                  <a:buChar char="•"/>
                </a:pPr>
                <a14:m>
                  <m:oMath xmlns:m="http://schemas.openxmlformats.org/officeDocument/2006/math">
                    <m:r>
                      <a:rPr lang="en-IE" sz="2000" i="1" dirty="0" smtClean="0">
                        <a:solidFill>
                          <a:srgbClr val="0070C0"/>
                        </a:solidFill>
                        <a:latin typeface="Cambria Math"/>
                      </a:rPr>
                      <m:t>𝑆</m:t>
                    </m:r>
                    <m:r>
                      <a:rPr lang="en-IE" sz="2000" i="1" baseline="-25000" dirty="0" smtClean="0">
                        <a:solidFill>
                          <a:srgbClr val="0070C0"/>
                        </a:solidFill>
                        <a:latin typeface="Cambria Math"/>
                      </a:rPr>
                      <m:t>5</m:t>
                    </m:r>
                    <m:r>
                      <a:rPr lang="en-IE" sz="2000" i="1" dirty="0" smtClean="0">
                        <a:solidFill>
                          <a:srgbClr val="0070C0"/>
                        </a:solidFill>
                        <a:latin typeface="Cambria Math"/>
                      </a:rPr>
                      <m:t> = 1/2 + 1/4 + 1/8 + 1/16 + 1/32 = 31/32</m:t>
                    </m:r>
                  </m:oMath>
                </a14:m>
                <a:endParaRPr lang="en-IE" sz="2000" dirty="0" smtClean="0">
                  <a:solidFill>
                    <a:srgbClr val="0070C0"/>
                  </a:solidFill>
                </a:endParaRPr>
              </a:p>
              <a:p>
                <a:pPr marL="342900" indent="-342900">
                  <a:buFont typeface="Arial" pitchFamily="34" charset="0"/>
                  <a:buChar char="•"/>
                </a:pPr>
                <a:endParaRPr lang="en-IE" sz="2000" dirty="0">
                  <a:solidFill>
                    <a:srgbClr val="0070C0"/>
                  </a:solidFill>
                </a:endParaRPr>
              </a:p>
              <a:p>
                <a:pPr marL="342900" indent="-342900">
                  <a:buFont typeface="Arial" pitchFamily="34" charset="0"/>
                  <a:buChar char="•"/>
                </a:pPr>
                <a14:m>
                  <m:oMath xmlns:m="http://schemas.openxmlformats.org/officeDocument/2006/math">
                    <m:r>
                      <a:rPr lang="en-IE" sz="2000" i="1" dirty="0" smtClean="0">
                        <a:solidFill>
                          <a:srgbClr val="0070C0"/>
                        </a:solidFill>
                        <a:latin typeface="Cambria Math"/>
                      </a:rPr>
                      <m:t>𝑆</m:t>
                    </m:r>
                    <m:r>
                      <a:rPr lang="en-IE" sz="2000" i="1" baseline="-25000" dirty="0" smtClean="0">
                        <a:solidFill>
                          <a:srgbClr val="0070C0"/>
                        </a:solidFill>
                        <a:latin typeface="Cambria Math"/>
                      </a:rPr>
                      <m:t>20</m:t>
                    </m:r>
                    <m:r>
                      <a:rPr lang="en-IE" sz="2000" i="1" dirty="0" smtClean="0">
                        <a:solidFill>
                          <a:srgbClr val="0070C0"/>
                        </a:solidFill>
                        <a:latin typeface="Cambria Math"/>
                      </a:rPr>
                      <m:t> =</m:t>
                    </m:r>
                  </m:oMath>
                </a14:m>
                <a:endParaRPr lang="en-IE" sz="2000" dirty="0" smtClean="0">
                  <a:solidFill>
                    <a:srgbClr val="0070C0"/>
                  </a:solidFill>
                </a:endParaRPr>
              </a:p>
              <a:p>
                <a:pPr marL="342900" indent="-342900">
                  <a:lnSpc>
                    <a:spcPct val="150000"/>
                  </a:lnSpc>
                  <a:buFont typeface="Arial" pitchFamily="34" charset="0"/>
                  <a:buChar char="•"/>
                </a:pPr>
                <a:endParaRPr lang="en-IE" sz="1050" dirty="0" smtClean="0">
                  <a:solidFill>
                    <a:srgbClr val="990033"/>
                  </a:solidFill>
                </a:endParaRPr>
              </a:p>
              <a:p>
                <a:pPr marL="342900" indent="-342900">
                  <a:lnSpc>
                    <a:spcPct val="150000"/>
                  </a:lnSpc>
                  <a:buFont typeface="Arial" pitchFamily="34" charset="0"/>
                  <a:buChar char="•"/>
                </a:pPr>
                <a:r>
                  <a:rPr lang="en-IE" sz="2000" dirty="0" smtClean="0">
                    <a:solidFill>
                      <a:srgbClr val="990033"/>
                    </a:solidFill>
                  </a:rPr>
                  <a:t>What </a:t>
                </a:r>
                <a:r>
                  <a:rPr lang="en-IE" sz="2000" dirty="0">
                    <a:solidFill>
                      <a:srgbClr val="990033"/>
                    </a:solidFill>
                  </a:rPr>
                  <a:t>conclusion did you arrive at regarding the partial sums as </a:t>
                </a:r>
                <a:r>
                  <a:rPr lang="en-IE" sz="2000" i="1" dirty="0">
                    <a:solidFill>
                      <a:srgbClr val="990033"/>
                    </a:solidFill>
                  </a:rPr>
                  <a:t>n </a:t>
                </a:r>
                <a:r>
                  <a:rPr lang="en-IE" sz="2000" dirty="0">
                    <a:solidFill>
                      <a:srgbClr val="990033"/>
                    </a:solidFill>
                  </a:rPr>
                  <a:t>gets bigger? </a:t>
                </a:r>
                <a:endParaRPr lang="en-IE" sz="2000" dirty="0">
                  <a:solidFill>
                    <a:srgbClr val="0070C0"/>
                  </a:solidFill>
                </a:endParaRPr>
              </a:p>
              <a:p>
                <a:pPr marL="342900" indent="-342900">
                  <a:lnSpc>
                    <a:spcPct val="150000"/>
                  </a:lnSpc>
                  <a:buFont typeface="Arial" pitchFamily="34" charset="0"/>
                  <a:buChar char="•"/>
                </a:pPr>
                <a:r>
                  <a:rPr lang="en-IE" sz="2000" dirty="0" smtClean="0">
                    <a:solidFill>
                      <a:srgbClr val="0070C0"/>
                    </a:solidFill>
                  </a:rPr>
                  <a:t>They </a:t>
                </a:r>
                <a:r>
                  <a:rPr lang="en-IE" sz="2000" dirty="0">
                    <a:solidFill>
                      <a:srgbClr val="0070C0"/>
                    </a:solidFill>
                  </a:rPr>
                  <a:t>approach 1</a:t>
                </a:r>
                <a:r>
                  <a:rPr lang="en-IE" sz="2000" dirty="0" smtClean="0">
                    <a:solidFill>
                      <a:srgbClr val="0070C0"/>
                    </a:solidFill>
                  </a:rPr>
                  <a:t>.</a:t>
                </a:r>
              </a:p>
            </p:txBody>
          </p:sp>
        </mc:Choice>
        <mc:Fallback xmlns="">
          <p:sp>
            <p:nvSpPr>
              <p:cNvPr id="5" name="Rectangle 4"/>
              <p:cNvSpPr>
                <a:spLocks noRot="1" noChangeAspect="1" noMove="1" noResize="1" noEditPoints="1" noAdjustHandles="1" noChangeArrowheads="1" noChangeShapeType="1" noTextEdit="1"/>
              </p:cNvSpPr>
              <p:nvPr/>
            </p:nvSpPr>
            <p:spPr>
              <a:xfrm>
                <a:off x="251520" y="1268760"/>
                <a:ext cx="8820473" cy="5940088"/>
              </a:xfrm>
              <a:prstGeom prst="rect">
                <a:avLst/>
              </a:prstGeom>
              <a:blipFill rotWithShape="1">
                <a:blip r:embed="rId3"/>
                <a:stretch>
                  <a:fillRect l="-553"/>
                </a:stretch>
              </a:blipFill>
            </p:spPr>
            <p:txBody>
              <a:bodyPr/>
              <a:lstStyle/>
              <a:p>
                <a:r>
                  <a:rPr lang="en-IE">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35071339"/>
              </p:ext>
            </p:extLst>
          </p:nvPr>
        </p:nvGraphicFramePr>
        <p:xfrm>
          <a:off x="-1620688" y="3734984"/>
          <a:ext cx="1190625" cy="1103889"/>
        </p:xfrm>
        <a:graphic>
          <a:graphicData uri="http://schemas.openxmlformats.org/presentationml/2006/ole">
            <mc:AlternateContent xmlns:mc="http://schemas.openxmlformats.org/markup-compatibility/2006">
              <mc:Choice xmlns:v="urn:schemas-microsoft-com:vml" Requires="v">
                <p:oleObj spid="_x0000_s11273" name="Equation" r:id="rId4" imgW="558720" imgH="482400" progId="Equation.DSMT4">
                  <p:embed/>
                </p:oleObj>
              </mc:Choice>
              <mc:Fallback>
                <p:oleObj name="Equation" r:id="rId4" imgW="558720" imgH="482400" progId="Equation.DSMT4">
                  <p:embed/>
                  <p:pic>
                    <p:nvPicPr>
                      <p:cNvPr id="0" name=""/>
                      <p:cNvPicPr>
                        <a:picLocks noChangeAspect="1" noChangeArrowheads="1"/>
                      </p:cNvPicPr>
                      <p:nvPr/>
                    </p:nvPicPr>
                    <p:blipFill>
                      <a:blip r:embed="rId5"/>
                      <a:srcRect/>
                      <a:stretch>
                        <a:fillRect/>
                      </a:stretch>
                    </p:blipFill>
                    <p:spPr bwMode="auto">
                      <a:xfrm>
                        <a:off x="-1620688" y="3734984"/>
                        <a:ext cx="1190625" cy="1103889"/>
                      </a:xfrm>
                      <a:prstGeom prst="rect">
                        <a:avLst/>
                      </a:prstGeom>
                      <a:noFill/>
                      <a:ln>
                        <a:noFill/>
                      </a:ln>
                      <a:extLst/>
                    </p:spPr>
                  </p:pic>
                </p:oleObj>
              </mc:Fallback>
            </mc:AlternateContent>
          </a:graphicData>
        </a:graphic>
      </p:graphicFrame>
      <p:pic>
        <p:nvPicPr>
          <p:cNvPr id="615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533" y="1340768"/>
            <a:ext cx="1033224"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8776547" y="476672"/>
            <a:ext cx="7784277" cy="5971987"/>
            <a:chOff x="8776547" y="476672"/>
            <a:chExt cx="7784277" cy="5971987"/>
          </a:xfrm>
        </p:grpSpPr>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0" y="476672"/>
              <a:ext cx="7416824" cy="597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mc:AlternateContent xmlns:mc="http://schemas.openxmlformats.org/markup-compatibility/2006" xmlns:a14="http://schemas.microsoft.com/office/drawing/2010/main">
        <mc:Choice Requires="a14">
          <p:sp>
            <p:nvSpPr>
              <p:cNvPr id="10" name="TextBox 9"/>
              <p:cNvSpPr txBox="1"/>
              <p:nvPr/>
            </p:nvSpPr>
            <p:spPr>
              <a:xfrm>
                <a:off x="1510134" y="5020566"/>
                <a:ext cx="2917850" cy="10727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1600" b="0" i="1" smtClean="0">
                              <a:solidFill>
                                <a:srgbClr val="0070C0"/>
                              </a:solidFill>
                              <a:latin typeface="Cambria Math"/>
                            </a:rPr>
                          </m:ctrlPr>
                        </m:fPr>
                        <m:num>
                          <m:f>
                            <m:fPr>
                              <m:ctrlPr>
                                <a:rPr lang="en-IE" sz="1600" b="0" i="1" smtClean="0">
                                  <a:solidFill>
                                    <a:srgbClr val="0070C0"/>
                                  </a:solidFill>
                                  <a:latin typeface="Cambria Math"/>
                                </a:rPr>
                              </m:ctrlPr>
                            </m:fPr>
                            <m:num>
                              <m:r>
                                <a:rPr lang="en-IE" sz="1600" b="0" i="1" smtClean="0">
                                  <a:solidFill>
                                    <a:srgbClr val="0070C0"/>
                                  </a:solidFill>
                                  <a:latin typeface="Cambria Math"/>
                                </a:rPr>
                                <m:t>1</m:t>
                              </m:r>
                            </m:num>
                            <m:den>
                              <m:r>
                                <a:rPr lang="en-IE" sz="1600" b="0" i="1" smtClean="0">
                                  <a:solidFill>
                                    <a:srgbClr val="0070C0"/>
                                  </a:solidFill>
                                  <a:latin typeface="Cambria Math"/>
                                </a:rPr>
                                <m:t>2</m:t>
                              </m:r>
                            </m:den>
                          </m:f>
                          <m:d>
                            <m:dPr>
                              <m:ctrlPr>
                                <a:rPr lang="en-IE" sz="1600" b="0" i="1" smtClean="0">
                                  <a:solidFill>
                                    <a:srgbClr val="0070C0"/>
                                  </a:solidFill>
                                  <a:latin typeface="Cambria Math"/>
                                </a:rPr>
                              </m:ctrlPr>
                            </m:dPr>
                            <m:e>
                              <m:r>
                                <a:rPr lang="en-IE" sz="1600" b="0" i="1" smtClean="0">
                                  <a:solidFill>
                                    <a:srgbClr val="0070C0"/>
                                  </a:solidFill>
                                  <a:latin typeface="Cambria Math"/>
                                </a:rPr>
                                <m:t>1−</m:t>
                              </m:r>
                              <m:sSup>
                                <m:sSupPr>
                                  <m:ctrlPr>
                                    <a:rPr lang="en-IE" sz="1600" b="0" i="1" smtClean="0">
                                      <a:solidFill>
                                        <a:srgbClr val="0070C0"/>
                                      </a:solidFill>
                                      <a:latin typeface="Cambria Math"/>
                                    </a:rPr>
                                  </m:ctrlPr>
                                </m:sSupPr>
                                <m:e>
                                  <m:d>
                                    <m:dPr>
                                      <m:ctrlPr>
                                        <a:rPr lang="en-IE" sz="1600" b="0" i="1" smtClean="0">
                                          <a:solidFill>
                                            <a:srgbClr val="0070C0"/>
                                          </a:solidFill>
                                          <a:latin typeface="Cambria Math"/>
                                        </a:rPr>
                                      </m:ctrlPr>
                                    </m:dPr>
                                    <m:e>
                                      <m:f>
                                        <m:fPr>
                                          <m:ctrlPr>
                                            <a:rPr lang="en-IE" sz="1600" b="0" i="1" smtClean="0">
                                              <a:solidFill>
                                                <a:srgbClr val="0070C0"/>
                                              </a:solidFill>
                                              <a:latin typeface="Cambria Math"/>
                                            </a:rPr>
                                          </m:ctrlPr>
                                        </m:fPr>
                                        <m:num>
                                          <m:r>
                                            <a:rPr lang="en-IE" sz="1600" b="0" i="1" smtClean="0">
                                              <a:solidFill>
                                                <a:srgbClr val="0070C0"/>
                                              </a:solidFill>
                                              <a:latin typeface="Cambria Math"/>
                                            </a:rPr>
                                            <m:t>1</m:t>
                                          </m:r>
                                        </m:num>
                                        <m:den>
                                          <m:r>
                                            <a:rPr lang="en-IE" sz="1600" b="0" i="1" smtClean="0">
                                              <a:solidFill>
                                                <a:srgbClr val="0070C0"/>
                                              </a:solidFill>
                                              <a:latin typeface="Cambria Math"/>
                                            </a:rPr>
                                            <m:t>2</m:t>
                                          </m:r>
                                        </m:den>
                                      </m:f>
                                    </m:e>
                                  </m:d>
                                </m:e>
                                <m:sup>
                                  <m:r>
                                    <a:rPr lang="en-IE" sz="1600" b="0" i="1" smtClean="0">
                                      <a:solidFill>
                                        <a:srgbClr val="0070C0"/>
                                      </a:solidFill>
                                      <a:latin typeface="Cambria Math"/>
                                    </a:rPr>
                                    <m:t>20</m:t>
                                  </m:r>
                                </m:sup>
                              </m:sSup>
                            </m:e>
                          </m:d>
                        </m:num>
                        <m:den>
                          <m:r>
                            <a:rPr lang="en-IE" sz="1600" b="0" i="1" smtClean="0">
                              <a:solidFill>
                                <a:srgbClr val="0070C0"/>
                              </a:solidFill>
                              <a:latin typeface="Cambria Math"/>
                            </a:rPr>
                            <m:t>1−</m:t>
                          </m:r>
                          <m:f>
                            <m:fPr>
                              <m:ctrlPr>
                                <a:rPr lang="en-IE" sz="1600" b="0" i="1" smtClean="0">
                                  <a:solidFill>
                                    <a:srgbClr val="0070C0"/>
                                  </a:solidFill>
                                  <a:latin typeface="Cambria Math"/>
                                </a:rPr>
                              </m:ctrlPr>
                            </m:fPr>
                            <m:num>
                              <m:r>
                                <a:rPr lang="en-IE" sz="1600" b="0" i="1" smtClean="0">
                                  <a:solidFill>
                                    <a:srgbClr val="0070C0"/>
                                  </a:solidFill>
                                  <a:latin typeface="Cambria Math"/>
                                </a:rPr>
                                <m:t>1</m:t>
                              </m:r>
                            </m:num>
                            <m:den>
                              <m:r>
                                <a:rPr lang="en-IE" sz="1600" b="0" i="1" smtClean="0">
                                  <a:solidFill>
                                    <a:srgbClr val="0070C0"/>
                                  </a:solidFill>
                                  <a:latin typeface="Cambria Math"/>
                                </a:rPr>
                                <m:t>2</m:t>
                              </m:r>
                            </m:den>
                          </m:f>
                        </m:den>
                      </m:f>
                      <m:r>
                        <a:rPr lang="en-IE" sz="1600" b="0" i="1" smtClean="0">
                          <a:solidFill>
                            <a:srgbClr val="0070C0"/>
                          </a:solidFill>
                          <a:latin typeface="Cambria Math"/>
                        </a:rPr>
                        <m:t>=0.999999046</m:t>
                      </m:r>
                    </m:oMath>
                  </m:oMathPara>
                </a14:m>
                <a:endParaRPr lang="en-IE" sz="1600" dirty="0">
                  <a:solidFill>
                    <a:srgbClr val="0070C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10134" y="5020566"/>
                <a:ext cx="2917850" cy="1072730"/>
              </a:xfrm>
              <a:prstGeom prst="rect">
                <a:avLst/>
              </a:prstGeom>
              <a:blipFill rotWithShape="1">
                <a:blip r:embed="rId8"/>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3473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xEl>
                                              <p:pRg st="13" end="13"/>
                                            </p:txEl>
                                          </p:spTgt>
                                        </p:tgtEl>
                                        <p:attrNameLst>
                                          <p:attrName>style.visibility</p:attrName>
                                        </p:attrNameLst>
                                      </p:cBhvr>
                                      <p:to>
                                        <p:strVal val="visible"/>
                                      </p:to>
                                    </p:set>
                                    <p:animEffect transition="in" filter="fade">
                                      <p:cBhvr>
                                        <p:cTn id="60" dur="500"/>
                                        <p:tgtEl>
                                          <p:spTgt spid="5">
                                            <p:txEl>
                                              <p:pRg st="13" end="1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Effect transition="in" filter="fade">
                                      <p:cBhvr>
                                        <p:cTn id="65"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2"/>
                    </p:tgtEl>
                  </p:cond>
                </p:stCondLst>
                <p:endSync evt="end" delay="0">
                  <p:rtn val="all"/>
                </p:endSync>
                <p:childTnLst>
                  <p:par>
                    <p:cTn id="67" fill="hold">
                      <p:stCondLst>
                        <p:cond delay="0"/>
                      </p:stCondLst>
                      <p:childTnLst>
                        <p:par>
                          <p:cTn id="68" fill="hold">
                            <p:stCondLst>
                              <p:cond delay="0"/>
                            </p:stCondLst>
                            <p:childTnLst>
                              <p:par>
                                <p:cTn id="69" presetID="35" presetClass="path" presetSubtype="0" accel="50000" decel="50000" fill="hold" nodeType="clickEffect">
                                  <p:stCondLst>
                                    <p:cond delay="0"/>
                                  </p:stCondLst>
                                  <p:childTnLst>
                                    <p:animMotion origin="layout" path="M -0.00018 7.40741E-7 L -0.93038 7.40741E-7 " pathEditMode="relative" rAng="0" ptsTypes="AA">
                                      <p:cBhvr>
                                        <p:cTn id="70" dur="2000" fill="hold"/>
                                        <p:tgtEl>
                                          <p:spTgt spid="2"/>
                                        </p:tgtEl>
                                        <p:attrNameLst>
                                          <p:attrName>ppt_x</p:attrName>
                                          <p:attrName>ppt_y</p:attrName>
                                        </p:attrNameLst>
                                      </p:cBhvr>
                                      <p:rCtr x="-46510" y="0"/>
                                    </p:animMotion>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0.93038 7.40741E-7 L -0.00018 0.00347 " pathEditMode="relative" rAng="0" ptsTypes="AA">
                                      <p:cBhvr>
                                        <p:cTn id="74"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5" grpId="0" uiExpand="1" build="p"/>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2744" y="3058514"/>
            <a:ext cx="3600000"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125760"/>
            <a:ext cx="8229600" cy="1143000"/>
          </a:xfrm>
        </p:spPr>
        <p:txBody>
          <a:bodyPr>
            <a:normAutofit fontScale="90000"/>
          </a:bodyPr>
          <a:lstStyle/>
          <a:p>
            <a:r>
              <a:rPr lang="en-IE" dirty="0"/>
              <a:t>Section B: Student Activity 2</a:t>
            </a:r>
            <a:r>
              <a:rPr lang="en-IE" dirty="0" smtClean="0"/>
              <a:t/>
            </a:r>
            <a:br>
              <a:rPr lang="en-IE" dirty="0" smtClean="0"/>
            </a:br>
            <a:r>
              <a:rPr lang="en-IE" sz="3100" dirty="0"/>
              <a:t>To explore the fact that the partial sums of some series converge to a limit </a:t>
            </a:r>
            <a:endParaRPr lang="en-IE" sz="5300" dirty="0"/>
          </a:p>
        </p:txBody>
      </p:sp>
      <mc:AlternateContent xmlns:mc="http://schemas.openxmlformats.org/markup-compatibility/2006" xmlns:a14="http://schemas.microsoft.com/office/drawing/2010/main">
        <mc:Choice Requires="a14">
          <p:sp>
            <p:nvSpPr>
              <p:cNvPr id="5" name="Rectangle 4"/>
              <p:cNvSpPr/>
              <p:nvPr/>
            </p:nvSpPr>
            <p:spPr>
              <a:xfrm>
                <a:off x="539552" y="1340768"/>
                <a:ext cx="8064896" cy="5884303"/>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We can use </a:t>
                </a:r>
                <a:r>
                  <a:rPr lang="en-IE" sz="2000" dirty="0" err="1">
                    <a:solidFill>
                      <a:srgbClr val="990033"/>
                    </a:solidFill>
                  </a:rPr>
                  <a:t>GeoGebra</a:t>
                </a:r>
                <a:r>
                  <a:rPr lang="en-IE" sz="2000" dirty="0">
                    <a:solidFill>
                      <a:srgbClr val="990033"/>
                    </a:solidFill>
                  </a:rPr>
                  <a:t> to draw the </a:t>
                </a:r>
                <a:r>
                  <a:rPr lang="en-IE" sz="2000" dirty="0" smtClean="0">
                    <a:solidFill>
                      <a:srgbClr val="990033"/>
                    </a:solidFill>
                  </a:rPr>
                  <a:t>function</a:t>
                </a:r>
              </a:p>
              <a:p>
                <a:pPr marL="342900" indent="-342900">
                  <a:buFont typeface="Arial" pitchFamily="34" charset="0"/>
                  <a:buChar char="•"/>
                </a:pPr>
                <a:r>
                  <a:rPr lang="en-IE" sz="2000" dirty="0" smtClean="0">
                    <a:solidFill>
                      <a:srgbClr val="990033"/>
                    </a:solidFill>
                  </a:rPr>
                  <a:t>Note</a:t>
                </a:r>
                <a:r>
                  <a:rPr lang="en-IE" sz="2000" dirty="0">
                    <a:solidFill>
                      <a:srgbClr val="990033"/>
                    </a:solidFill>
                  </a:rPr>
                  <a:t>: x stands for the number of terms and f(x) is the graph of </a:t>
                </a:r>
                <a:r>
                  <a:rPr lang="en-IE" sz="2000" dirty="0" smtClean="0">
                    <a:solidFill>
                      <a:srgbClr val="990033"/>
                    </a:solidFill>
                  </a:rPr>
                  <a:t>the partial </a:t>
                </a:r>
                <a:r>
                  <a:rPr lang="en-IE" sz="2000" dirty="0">
                    <a:solidFill>
                      <a:srgbClr val="990033"/>
                    </a:solidFill>
                  </a:rPr>
                  <a:t>sums</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r>
                  <a:rPr lang="en-IE" sz="2000" dirty="0" smtClean="0">
                    <a:solidFill>
                      <a:srgbClr val="990033"/>
                    </a:solidFill>
                  </a:rPr>
                  <a:t>The </a:t>
                </a:r>
                <a:r>
                  <a:rPr lang="en-IE" sz="2000" dirty="0">
                    <a:solidFill>
                      <a:srgbClr val="990033"/>
                    </a:solidFill>
                  </a:rPr>
                  <a:t>graph of the function representing the partial sums </a:t>
                </a:r>
                <a:r>
                  <a:rPr lang="en-IE" sz="2000" dirty="0" smtClean="0">
                    <a:solidFill>
                      <a:srgbClr val="990033"/>
                    </a:solidFill>
                  </a:rPr>
                  <a:t>would appear </a:t>
                </a:r>
                <a:r>
                  <a:rPr lang="en-IE" sz="2000" dirty="0">
                    <a:solidFill>
                      <a:srgbClr val="990033"/>
                    </a:solidFill>
                  </a:rPr>
                  <a:t>as follows: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a:solidFill>
                      <a:srgbClr val="990033"/>
                    </a:solidFill>
                  </a:rPr>
                  <a:t>What do we notice about </a:t>
                </a:r>
                <a14:m>
                  <m:oMath xmlns:m="http://schemas.openxmlformats.org/officeDocument/2006/math">
                    <m:r>
                      <a:rPr lang="en-IE" sz="2000" b="0" i="1" smtClean="0">
                        <a:solidFill>
                          <a:srgbClr val="990033"/>
                        </a:solidFill>
                        <a:latin typeface="Cambria Math"/>
                      </a:rPr>
                      <m:t>𝑙𝑖𝑚</m:t>
                    </m:r>
                    <m:sSup>
                      <m:sSupPr>
                        <m:ctrlPr>
                          <a:rPr lang="en-IE" sz="2000" b="0" i="1" smtClean="0">
                            <a:solidFill>
                              <a:srgbClr val="990033"/>
                            </a:solidFill>
                            <a:latin typeface="Cambria Math"/>
                          </a:rPr>
                        </m:ctrlPr>
                      </m:sSupPr>
                      <m:e>
                        <m:d>
                          <m:dPr>
                            <m:ctrlPr>
                              <a:rPr lang="en-IE" sz="2000" b="0" i="1" smtClean="0">
                                <a:solidFill>
                                  <a:srgbClr val="990033"/>
                                </a:solidFill>
                                <a:latin typeface="Cambria Math"/>
                              </a:rPr>
                            </m:ctrlPr>
                          </m:dPr>
                          <m:e>
                            <m:f>
                              <m:fPr>
                                <m:ctrlPr>
                                  <a:rPr lang="en-IE" sz="2000" b="0" i="1" smtClean="0">
                                    <a:solidFill>
                                      <a:srgbClr val="990033"/>
                                    </a:solidFill>
                                    <a:latin typeface="Cambria Math"/>
                                  </a:rPr>
                                </m:ctrlPr>
                              </m:fPr>
                              <m:num>
                                <m:r>
                                  <a:rPr lang="en-IE" sz="2000" b="0" i="1" smtClean="0">
                                    <a:solidFill>
                                      <a:srgbClr val="990033"/>
                                    </a:solidFill>
                                    <a:latin typeface="Cambria Math"/>
                                  </a:rPr>
                                  <m:t>1</m:t>
                                </m:r>
                              </m:num>
                              <m:den>
                                <m:r>
                                  <a:rPr lang="en-IE" sz="2000" b="0" i="1" smtClean="0">
                                    <a:solidFill>
                                      <a:srgbClr val="990033"/>
                                    </a:solidFill>
                                    <a:latin typeface="Cambria Math"/>
                                  </a:rPr>
                                  <m:t>2</m:t>
                                </m:r>
                              </m:den>
                            </m:f>
                          </m:e>
                        </m:d>
                      </m:e>
                      <m:sup>
                        <m:r>
                          <a:rPr lang="en-IE" sz="2000" b="0" i="1" smtClean="0">
                            <a:solidFill>
                              <a:srgbClr val="990033"/>
                            </a:solidFill>
                            <a:latin typeface="Cambria Math"/>
                          </a:rPr>
                          <m:t>𝑛</m:t>
                        </m:r>
                      </m:sup>
                    </m:sSup>
                  </m:oMath>
                </a14:m>
                <a:r>
                  <a:rPr lang="en-IE" sz="2000" dirty="0" smtClean="0">
                    <a:solidFill>
                      <a:srgbClr val="990033"/>
                    </a:solidFill>
                  </a:rPr>
                  <a:t>? </a:t>
                </a:r>
                <a:endParaRPr lang="en-IE" sz="2000" dirty="0">
                  <a:solidFill>
                    <a:srgbClr val="990033"/>
                  </a:solidFill>
                </a:endParaRPr>
              </a:p>
              <a:p>
                <a:pPr marL="342900" indent="-342900">
                  <a:buFont typeface="Arial" pitchFamily="34" charset="0"/>
                  <a:buChar char="•"/>
                </a:pPr>
                <a:r>
                  <a:rPr lang="en-IE" sz="2000" dirty="0" smtClean="0">
                    <a:solidFill>
                      <a:srgbClr val="990033"/>
                    </a:solidFill>
                  </a:rPr>
                  <a:t>We </a:t>
                </a:r>
                <a:r>
                  <a:rPr lang="en-IE" sz="2000" dirty="0">
                    <a:solidFill>
                      <a:srgbClr val="990033"/>
                    </a:solidFill>
                  </a:rPr>
                  <a:t>say this series converges to 1 because the partial sum of </a:t>
                </a:r>
                <a14:m>
                  <m:oMath xmlns:m="http://schemas.openxmlformats.org/officeDocument/2006/math">
                    <m:sSub>
                      <m:sSubPr>
                        <m:ctrlPr>
                          <a:rPr lang="en-IE" sz="2000" i="1" dirty="0" smtClean="0">
                            <a:solidFill>
                              <a:srgbClr val="990033"/>
                            </a:solidFill>
                            <a:latin typeface="Cambria Math"/>
                          </a:rPr>
                        </m:ctrlPr>
                      </m:sSubPr>
                      <m:e>
                        <m:r>
                          <a:rPr lang="en-IE" sz="2000" b="0" i="1" dirty="0" smtClean="0">
                            <a:solidFill>
                              <a:srgbClr val="990033"/>
                            </a:solidFill>
                            <a:latin typeface="Cambria Math"/>
                          </a:rPr>
                          <m:t>𝑆</m:t>
                        </m:r>
                      </m:e>
                      <m:sub>
                        <m:r>
                          <a:rPr lang="en-IE" sz="2000" b="0" i="1" dirty="0" smtClean="0">
                            <a:solidFill>
                              <a:srgbClr val="990033"/>
                            </a:solidFill>
                            <a:latin typeface="Cambria Math"/>
                          </a:rPr>
                          <m:t>𝑛</m:t>
                        </m:r>
                      </m:sub>
                    </m:sSub>
                  </m:oMath>
                </a14:m>
                <a:r>
                  <a:rPr lang="en-IE" sz="2000" i="1" dirty="0">
                    <a:solidFill>
                      <a:srgbClr val="990033"/>
                    </a:solidFill>
                  </a:rPr>
                  <a:t> </a:t>
                </a:r>
                <a:r>
                  <a:rPr lang="en-IE" sz="2000" dirty="0">
                    <a:solidFill>
                      <a:srgbClr val="990033"/>
                    </a:solidFill>
                  </a:rPr>
                  <a:t>approaches a number (1 in this case) and gets closer and closer to that number as n gets bigger. 	</a:t>
                </a:r>
              </a:p>
              <a:p>
                <a:pPr marL="342900" indent="-342900">
                  <a:buFont typeface="Arial" pitchFamily="34" charset="0"/>
                  <a:buChar char="•"/>
                </a:pPr>
                <a:endParaRPr lang="en-IE" sz="2000" dirty="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39552" y="1340768"/>
                <a:ext cx="8064896" cy="5884303"/>
              </a:xfrm>
              <a:prstGeom prst="rect">
                <a:avLst/>
              </a:prstGeom>
              <a:blipFill rotWithShape="1">
                <a:blip r:embed="rId4"/>
                <a:stretch>
                  <a:fillRect l="-681" t="-518" r="-1437"/>
                </a:stretch>
              </a:blipFill>
            </p:spPr>
            <p:txBody>
              <a:bodyPr/>
              <a:lstStyle/>
              <a:p>
                <a:r>
                  <a:rPr lang="en-IE">
                    <a:noFill/>
                  </a:rPr>
                  <a:t> </a:t>
                </a:r>
              </a:p>
            </p:txBody>
          </p:sp>
        </mc:Fallback>
      </mc:AlternateContent>
      <p:pic>
        <p:nvPicPr>
          <p:cNvPr id="7171"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051" y="3058514"/>
            <a:ext cx="3600000"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051" y="3058514"/>
            <a:ext cx="3600000"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051" y="3058514"/>
            <a:ext cx="3600000"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2744" y="3058514"/>
            <a:ext cx="3600000"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1657475" y="3628628"/>
                <a:ext cx="2266453" cy="10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b="0" i="1" smtClean="0">
                          <a:solidFill>
                            <a:srgbClr val="990033"/>
                          </a:solidFill>
                          <a:latin typeface="Cambria Math"/>
                        </a:rPr>
                        <m:t>𝑓</m:t>
                      </m:r>
                      <m:d>
                        <m:dPr>
                          <m:ctrlPr>
                            <a:rPr lang="en-IE" b="0" i="1" smtClean="0">
                              <a:solidFill>
                                <a:srgbClr val="990033"/>
                              </a:solidFill>
                              <a:latin typeface="Cambria Math"/>
                            </a:rPr>
                          </m:ctrlPr>
                        </m:dPr>
                        <m:e>
                          <m:r>
                            <a:rPr lang="en-IE" b="0" i="1" smtClean="0">
                              <a:solidFill>
                                <a:srgbClr val="990033"/>
                              </a:solidFill>
                              <a:latin typeface="Cambria Math"/>
                            </a:rPr>
                            <m:t>𝑥</m:t>
                          </m:r>
                        </m:e>
                      </m:d>
                      <m:r>
                        <a:rPr lang="en-IE" b="0" i="1" smtClean="0">
                          <a:solidFill>
                            <a:srgbClr val="990033"/>
                          </a:solidFill>
                          <a:latin typeface="Cambria Math"/>
                        </a:rPr>
                        <m:t>=</m:t>
                      </m:r>
                      <m:f>
                        <m:fPr>
                          <m:ctrlPr>
                            <a:rPr lang="en-IE" b="0" i="1" smtClean="0">
                              <a:solidFill>
                                <a:srgbClr val="990033"/>
                              </a:solidFill>
                              <a:latin typeface="Cambria Math"/>
                            </a:rPr>
                          </m:ctrlPr>
                        </m:fPr>
                        <m:num>
                          <m:f>
                            <m:fPr>
                              <m:ctrlPr>
                                <a:rPr lang="en-IE" b="0" i="1" smtClean="0">
                                  <a:solidFill>
                                    <a:srgbClr val="990033"/>
                                  </a:solidFill>
                                  <a:latin typeface="Cambria Math"/>
                                </a:rPr>
                              </m:ctrlPr>
                            </m:fPr>
                            <m:num>
                              <m:r>
                                <a:rPr lang="en-IE" b="0" i="1" smtClean="0">
                                  <a:solidFill>
                                    <a:srgbClr val="990033"/>
                                  </a:solidFill>
                                  <a:latin typeface="Cambria Math"/>
                                </a:rPr>
                                <m:t>1</m:t>
                              </m:r>
                            </m:num>
                            <m:den>
                              <m:r>
                                <a:rPr lang="en-IE" b="0" i="1" smtClean="0">
                                  <a:solidFill>
                                    <a:srgbClr val="990033"/>
                                  </a:solidFill>
                                  <a:latin typeface="Cambria Math"/>
                                </a:rPr>
                                <m:t>2</m:t>
                              </m:r>
                            </m:den>
                          </m:f>
                          <m:d>
                            <m:dPr>
                              <m:ctrlPr>
                                <a:rPr lang="en-IE" b="0" i="1" smtClean="0">
                                  <a:solidFill>
                                    <a:srgbClr val="990033"/>
                                  </a:solidFill>
                                  <a:latin typeface="Cambria Math"/>
                                </a:rPr>
                              </m:ctrlPr>
                            </m:dPr>
                            <m:e>
                              <m:r>
                                <a:rPr lang="en-IE" b="0" i="1" smtClean="0">
                                  <a:solidFill>
                                    <a:srgbClr val="990033"/>
                                  </a:solidFill>
                                  <a:latin typeface="Cambria Math"/>
                                </a:rPr>
                                <m:t>1−</m:t>
                              </m:r>
                              <m:sSup>
                                <m:sSupPr>
                                  <m:ctrlPr>
                                    <a:rPr lang="en-IE" b="0" i="1" smtClean="0">
                                      <a:solidFill>
                                        <a:srgbClr val="990033"/>
                                      </a:solidFill>
                                      <a:latin typeface="Cambria Math"/>
                                    </a:rPr>
                                  </m:ctrlPr>
                                </m:sSupPr>
                                <m:e>
                                  <m:d>
                                    <m:dPr>
                                      <m:ctrlPr>
                                        <a:rPr lang="en-IE" b="0" i="1" smtClean="0">
                                          <a:solidFill>
                                            <a:srgbClr val="990033"/>
                                          </a:solidFill>
                                          <a:latin typeface="Cambria Math"/>
                                        </a:rPr>
                                      </m:ctrlPr>
                                    </m:dPr>
                                    <m:e>
                                      <m:f>
                                        <m:fPr>
                                          <m:ctrlPr>
                                            <a:rPr lang="en-IE" b="0" i="1" smtClean="0">
                                              <a:solidFill>
                                                <a:srgbClr val="990033"/>
                                              </a:solidFill>
                                              <a:latin typeface="Cambria Math"/>
                                            </a:rPr>
                                          </m:ctrlPr>
                                        </m:fPr>
                                        <m:num>
                                          <m:r>
                                            <a:rPr lang="en-IE" b="0" i="1" smtClean="0">
                                              <a:solidFill>
                                                <a:srgbClr val="990033"/>
                                              </a:solidFill>
                                              <a:latin typeface="Cambria Math"/>
                                            </a:rPr>
                                            <m:t>1</m:t>
                                          </m:r>
                                        </m:num>
                                        <m:den>
                                          <m:r>
                                            <a:rPr lang="en-IE" b="0" i="1" smtClean="0">
                                              <a:solidFill>
                                                <a:srgbClr val="990033"/>
                                              </a:solidFill>
                                              <a:latin typeface="Cambria Math"/>
                                            </a:rPr>
                                            <m:t>2</m:t>
                                          </m:r>
                                        </m:den>
                                      </m:f>
                                    </m:e>
                                  </m:d>
                                </m:e>
                                <m:sup>
                                  <m:r>
                                    <a:rPr lang="en-IE" b="0" i="1" smtClean="0">
                                      <a:solidFill>
                                        <a:srgbClr val="990033"/>
                                      </a:solidFill>
                                      <a:latin typeface="Cambria Math"/>
                                    </a:rPr>
                                    <m:t>𝑥</m:t>
                                  </m:r>
                                </m:sup>
                              </m:sSup>
                            </m:e>
                          </m:d>
                        </m:num>
                        <m:den>
                          <m:r>
                            <a:rPr lang="en-IE" b="0" i="1" smtClean="0">
                              <a:solidFill>
                                <a:srgbClr val="990033"/>
                              </a:solidFill>
                              <a:latin typeface="Cambria Math"/>
                            </a:rPr>
                            <m:t>1−</m:t>
                          </m:r>
                          <m:f>
                            <m:fPr>
                              <m:ctrlPr>
                                <a:rPr lang="en-IE" b="0" i="1" smtClean="0">
                                  <a:solidFill>
                                    <a:srgbClr val="990033"/>
                                  </a:solidFill>
                                  <a:latin typeface="Cambria Math"/>
                                </a:rPr>
                              </m:ctrlPr>
                            </m:fPr>
                            <m:num>
                              <m:r>
                                <a:rPr lang="en-IE" b="0" i="1" smtClean="0">
                                  <a:solidFill>
                                    <a:srgbClr val="990033"/>
                                  </a:solidFill>
                                  <a:latin typeface="Cambria Math"/>
                                </a:rPr>
                                <m:t>1</m:t>
                              </m:r>
                            </m:num>
                            <m:den>
                              <m:r>
                                <a:rPr lang="en-IE" b="0" i="1" smtClean="0">
                                  <a:solidFill>
                                    <a:srgbClr val="990033"/>
                                  </a:solidFill>
                                  <a:latin typeface="Cambria Math"/>
                                </a:rPr>
                                <m:t>2</m:t>
                              </m:r>
                            </m:den>
                          </m:f>
                        </m:den>
                      </m:f>
                    </m:oMath>
                  </m:oMathPara>
                </a14:m>
                <a:endParaRPr lang="en-IE" dirty="0">
                  <a:solidFill>
                    <a:srgbClr val="990033"/>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657475" y="3628628"/>
                <a:ext cx="2266453" cy="1091902"/>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931932" y="3801175"/>
                <a:ext cx="1506118" cy="7468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b="0" i="1" smtClean="0">
                          <a:solidFill>
                            <a:srgbClr val="990033"/>
                          </a:solidFill>
                          <a:latin typeface="Cambria Math"/>
                        </a:rPr>
                        <m:t>𝑓</m:t>
                      </m:r>
                      <m:d>
                        <m:dPr>
                          <m:ctrlPr>
                            <a:rPr lang="en-IE" b="0" i="1" smtClean="0">
                              <a:solidFill>
                                <a:srgbClr val="990033"/>
                              </a:solidFill>
                              <a:latin typeface="Cambria Math"/>
                            </a:rPr>
                          </m:ctrlPr>
                        </m:dPr>
                        <m:e>
                          <m:r>
                            <a:rPr lang="en-IE" b="0" i="1" smtClean="0">
                              <a:solidFill>
                                <a:srgbClr val="990033"/>
                              </a:solidFill>
                              <a:latin typeface="Cambria Math"/>
                            </a:rPr>
                            <m:t>𝑥</m:t>
                          </m:r>
                        </m:e>
                      </m:d>
                      <m:r>
                        <a:rPr lang="en-IE" b="0" i="1" smtClean="0">
                          <a:solidFill>
                            <a:srgbClr val="990033"/>
                          </a:solidFill>
                          <a:latin typeface="Cambria Math"/>
                        </a:rPr>
                        <m:t>=</m:t>
                      </m:r>
                      <m:sSup>
                        <m:sSupPr>
                          <m:ctrlPr>
                            <a:rPr lang="en-IE" i="1">
                              <a:solidFill>
                                <a:srgbClr val="990033"/>
                              </a:solidFill>
                              <a:latin typeface="Cambria Math"/>
                            </a:rPr>
                          </m:ctrlPr>
                        </m:sSupPr>
                        <m:e>
                          <m:d>
                            <m:dPr>
                              <m:ctrlPr>
                                <a:rPr lang="en-IE" i="1">
                                  <a:solidFill>
                                    <a:srgbClr val="990033"/>
                                  </a:solidFill>
                                  <a:latin typeface="Cambria Math"/>
                                </a:rPr>
                              </m:ctrlPr>
                            </m:dPr>
                            <m:e>
                              <m:f>
                                <m:fPr>
                                  <m:ctrlPr>
                                    <a:rPr lang="en-IE" i="1">
                                      <a:solidFill>
                                        <a:srgbClr val="990033"/>
                                      </a:solidFill>
                                      <a:latin typeface="Cambria Math"/>
                                    </a:rPr>
                                  </m:ctrlPr>
                                </m:fPr>
                                <m:num>
                                  <m:r>
                                    <a:rPr lang="en-IE" i="1">
                                      <a:solidFill>
                                        <a:srgbClr val="990033"/>
                                      </a:solidFill>
                                      <a:latin typeface="Cambria Math"/>
                                    </a:rPr>
                                    <m:t>1</m:t>
                                  </m:r>
                                </m:num>
                                <m:den>
                                  <m:r>
                                    <a:rPr lang="en-IE" i="1">
                                      <a:solidFill>
                                        <a:srgbClr val="990033"/>
                                      </a:solidFill>
                                      <a:latin typeface="Cambria Math"/>
                                    </a:rPr>
                                    <m:t>2</m:t>
                                  </m:r>
                                </m:den>
                              </m:f>
                            </m:e>
                          </m:d>
                        </m:e>
                        <m:sup>
                          <m:r>
                            <a:rPr lang="en-IE" i="1">
                              <a:solidFill>
                                <a:srgbClr val="990033"/>
                              </a:solidFill>
                              <a:latin typeface="Cambria Math"/>
                            </a:rPr>
                            <m:t>𝑥</m:t>
                          </m:r>
                        </m:sup>
                      </m:sSup>
                    </m:oMath>
                  </m:oMathPara>
                </a14:m>
                <a:endParaRPr lang="en-IE" dirty="0">
                  <a:solidFill>
                    <a:srgbClr val="990033"/>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931932" y="3801175"/>
                <a:ext cx="1506118" cy="746808"/>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478811" y="5590987"/>
                <a:ext cx="7331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1400" b="0" i="1" smtClean="0">
                          <a:solidFill>
                            <a:srgbClr val="990033"/>
                          </a:solidFill>
                          <a:latin typeface="Cambria Math"/>
                        </a:rPr>
                        <m:t>𝑛</m:t>
                      </m:r>
                      <m:r>
                        <a:rPr lang="en-IE" sz="1400" b="0" i="1" smtClean="0">
                          <a:solidFill>
                            <a:srgbClr val="990033"/>
                          </a:solidFill>
                          <a:latin typeface="Cambria Math"/>
                          <a:ea typeface="Cambria Math"/>
                        </a:rPr>
                        <m:t>→∞</m:t>
                      </m:r>
                    </m:oMath>
                  </m:oMathPara>
                </a14:m>
                <a:endParaRPr lang="en-IE" sz="1400" dirty="0">
                  <a:solidFill>
                    <a:srgbClr val="990033"/>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478811" y="5590987"/>
                <a:ext cx="733149" cy="307777"/>
              </a:xfrm>
              <a:prstGeom prst="rect">
                <a:avLst/>
              </a:prstGeom>
              <a:blipFill rotWithShape="1">
                <a:blip r:embed="rId13"/>
                <a:stretch>
                  <a:fillRect/>
                </a:stretch>
              </a:blipFill>
            </p:spPr>
            <p:txBody>
              <a:bodyPr/>
              <a:lstStyle/>
              <a:p>
                <a:r>
                  <a:rPr lang="en-IE">
                    <a:noFill/>
                  </a:rPr>
                  <a:t> </a:t>
                </a:r>
              </a:p>
            </p:txBody>
          </p:sp>
        </mc:Fallback>
      </mc:AlternateContent>
      <p:grpSp>
        <p:nvGrpSpPr>
          <p:cNvPr id="9" name="Group 8"/>
          <p:cNvGrpSpPr/>
          <p:nvPr/>
        </p:nvGrpSpPr>
        <p:grpSpPr>
          <a:xfrm>
            <a:off x="8776547" y="476672"/>
            <a:ext cx="7980000" cy="5638800"/>
            <a:chOff x="8776547" y="476672"/>
            <a:chExt cx="7980000" cy="5638800"/>
          </a:xfrm>
        </p:grpSpPr>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717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36547" y="476672"/>
              <a:ext cx="7620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415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down)">
                                      <p:cBhvr>
                                        <p:cTn id="7" dur="5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wipe(left)">
                                      <p:cBhvr>
                                        <p:cTn id="15" dur="500"/>
                                        <p:tgtEl>
                                          <p:spTgt spid="71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1" end="11"/>
                                            </p:txEl>
                                          </p:spTgt>
                                        </p:tgtEl>
                                        <p:attrNameLst>
                                          <p:attrName>style.visibility</p:attrName>
                                        </p:attrNameLst>
                                      </p:cBhvr>
                                      <p:to>
                                        <p:strVal val="visible"/>
                                      </p:to>
                                    </p:set>
                                    <p:animEffect transition="in" filter="fade">
                                      <p:cBhvr>
                                        <p:cTn id="20" dur="500"/>
                                        <p:tgtEl>
                                          <p:spTgt spid="5">
                                            <p:txEl>
                                              <p:pRg st="11" end="1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71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wipe(left)">
                                      <p:cBhvr>
                                        <p:cTn id="31" dur="500"/>
                                        <p:tgtEl>
                                          <p:spTgt spid="71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animEffect transition="in" filter="fade">
                                      <p:cBhvr>
                                        <p:cTn id="39"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0.00018 7.40741E-7 L -0.93038 7.40741E-7 " pathEditMode="relative" rAng="0" ptsTypes="AA">
                                      <p:cBhvr>
                                        <p:cTn id="44" dur="2000" fill="hold"/>
                                        <p:tgtEl>
                                          <p:spTgt spid="9"/>
                                        </p:tgtEl>
                                        <p:attrNameLst>
                                          <p:attrName>ppt_x</p:attrName>
                                          <p:attrName>ppt_y</p:attrName>
                                        </p:attrNameLst>
                                      </p:cBhvr>
                                      <p:rCtr x="-46510" y="0"/>
                                    </p:animMotion>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0.93038 7.40741E-7 L -0.00018 0.00347 " pathEditMode="relative" rAng="0" ptsTypes="AA">
                                      <p:cBhvr>
                                        <p:cTn id="48"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childTnLst>
        </p:cTn>
      </p:par>
    </p:tnLst>
    <p:bldLst>
      <p:bldP spid="5" grpId="0" uiExpand="1" build="p"/>
      <p:bldP spid="10" grpId="0"/>
      <p:bldP spid="1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fontScale="90000"/>
          </a:bodyPr>
          <a:lstStyle/>
          <a:p>
            <a:r>
              <a:rPr lang="en-IE" dirty="0"/>
              <a:t>Section B: Student Activity 2</a:t>
            </a:r>
            <a:r>
              <a:rPr lang="en-IE" dirty="0" smtClean="0"/>
              <a:t/>
            </a:r>
            <a:br>
              <a:rPr lang="en-IE" dirty="0" smtClean="0"/>
            </a:br>
            <a:r>
              <a:rPr lang="en-IE" sz="3100" dirty="0"/>
              <a:t>To explore the fact that the partial sums of some series converge to a limit </a:t>
            </a:r>
            <a:endParaRPr lang="en-IE" sz="5300" dirty="0"/>
          </a:p>
        </p:txBody>
      </p:sp>
      <p:sp>
        <p:nvSpPr>
          <p:cNvPr id="5" name="Rectangle 4"/>
          <p:cNvSpPr/>
          <p:nvPr/>
        </p:nvSpPr>
        <p:spPr>
          <a:xfrm>
            <a:off x="539552" y="1340768"/>
            <a:ext cx="8064896" cy="3785652"/>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The </a:t>
            </a:r>
            <a:r>
              <a:rPr lang="en-IE" sz="2000" dirty="0">
                <a:solidFill>
                  <a:srgbClr val="990033"/>
                </a:solidFill>
              </a:rPr>
              <a:t>partial sum in this case will never be exactly 1, but as </a:t>
            </a:r>
            <a:r>
              <a:rPr lang="en-IE" sz="2000" i="1" dirty="0">
                <a:solidFill>
                  <a:srgbClr val="990033"/>
                </a:solidFill>
              </a:rPr>
              <a:t>n </a:t>
            </a:r>
            <a:r>
              <a:rPr lang="en-IE" sz="2000" dirty="0">
                <a:solidFill>
                  <a:srgbClr val="990033"/>
                </a:solidFill>
              </a:rPr>
              <a:t>gets bigger, the difference between the partial sum and 1 will be so small as to be insignificant.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If </a:t>
            </a:r>
            <a:r>
              <a:rPr lang="en-IE" sz="2000" dirty="0">
                <a:solidFill>
                  <a:srgbClr val="990033"/>
                </a:solidFill>
              </a:rPr>
              <a:t>the partial sum of a particular series converges to a particular number does this mean consecutive terms are increasing or decreasing? Why?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When </a:t>
            </a:r>
            <a:r>
              <a:rPr lang="en-IE" sz="2000" dirty="0">
                <a:solidFill>
                  <a:srgbClr val="990033"/>
                </a:solidFill>
              </a:rPr>
              <a:t>the partial sum of a series has a limit we say that the </a:t>
            </a:r>
            <a:r>
              <a:rPr lang="en-IE" sz="2000" b="1" dirty="0">
                <a:solidFill>
                  <a:srgbClr val="990033"/>
                </a:solidFill>
              </a:rPr>
              <a:t>series converges </a:t>
            </a:r>
            <a:r>
              <a:rPr lang="en-IE" sz="2000" dirty="0">
                <a:solidFill>
                  <a:srgbClr val="990033"/>
                </a:solidFill>
              </a:rPr>
              <a:t>to that limit or is </a:t>
            </a:r>
            <a:r>
              <a:rPr lang="en-IE" sz="2000" b="1" dirty="0">
                <a:solidFill>
                  <a:srgbClr val="990033"/>
                </a:solidFill>
              </a:rPr>
              <a:t>convergent</a:t>
            </a:r>
            <a:r>
              <a:rPr lang="en-IE" sz="2000" dirty="0">
                <a:solidFill>
                  <a:srgbClr val="990033"/>
                </a:solidFill>
              </a:rPr>
              <a:t>.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When </a:t>
            </a:r>
            <a:r>
              <a:rPr lang="en-IE" sz="2000" dirty="0">
                <a:solidFill>
                  <a:srgbClr val="990033"/>
                </a:solidFill>
              </a:rPr>
              <a:t>the partial sum of a series has no limit we say that the series is </a:t>
            </a:r>
            <a:r>
              <a:rPr lang="en-IE" sz="2000" b="1" dirty="0">
                <a:solidFill>
                  <a:srgbClr val="990033"/>
                </a:solidFill>
              </a:rPr>
              <a:t>divergent. </a:t>
            </a:r>
            <a:r>
              <a:rPr lang="en-IE" sz="2000" dirty="0">
                <a:solidFill>
                  <a:srgbClr val="990033"/>
                </a:solidFill>
              </a:rPr>
              <a:t>	</a:t>
            </a:r>
          </a:p>
        </p:txBody>
      </p:sp>
      <p:grpSp>
        <p:nvGrpSpPr>
          <p:cNvPr id="9" name="Group 8"/>
          <p:cNvGrpSpPr/>
          <p:nvPr/>
        </p:nvGrpSpPr>
        <p:grpSpPr>
          <a:xfrm>
            <a:off x="8776547" y="476672"/>
            <a:ext cx="7980000" cy="5638800"/>
            <a:chOff x="8776547" y="476672"/>
            <a:chExt cx="7980000" cy="5638800"/>
          </a:xfrm>
        </p:grpSpPr>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547" y="476672"/>
              <a:ext cx="7620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718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0018 7.40741E-7 L -0.93038 7.40741E-7 " pathEditMode="relative" rAng="0" ptsTypes="AA">
                                      <p:cBhvr>
                                        <p:cTn id="22" dur="2000" fill="hold"/>
                                        <p:tgtEl>
                                          <p:spTgt spid="9"/>
                                        </p:tgtEl>
                                        <p:attrNameLst>
                                          <p:attrName>ppt_x</p:attrName>
                                          <p:attrName>ppt_y</p:attrName>
                                        </p:attrNameLst>
                                      </p:cBhvr>
                                      <p:rCtr x="-4651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038 7.40741E-7 L -0.00018 0.00347 " pathEditMode="relative" rAng="0" ptsTypes="AA">
                                      <p:cBhvr>
                                        <p:cTn id="26"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INDEX</a:t>
            </a:r>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2895997628"/>
              </p:ext>
            </p:extLst>
          </p:nvPr>
        </p:nvGraphicFramePr>
        <p:xfrm>
          <a:off x="755576" y="809648"/>
          <a:ext cx="7920880" cy="2262960"/>
        </p:xfrm>
        <a:graphic>
          <a:graphicData uri="http://schemas.openxmlformats.org/drawingml/2006/table">
            <a:tbl>
              <a:tblPr firstRow="1" bandRow="1">
                <a:tableStyleId>{5940675A-B579-460E-94D1-54222C63F5DA}</a:tableStyleId>
              </a:tblPr>
              <a:tblGrid>
                <a:gridCol w="1728192"/>
                <a:gridCol w="6192688"/>
              </a:tblGrid>
              <a:tr h="720000">
                <a:tc>
                  <a:txBody>
                    <a:bodyPr/>
                    <a:lstStyle/>
                    <a:p>
                      <a:pPr algn="l"/>
                      <a:r>
                        <a:rPr lang="en-IE" sz="2400" b="1" dirty="0" smtClean="0">
                          <a:solidFill>
                            <a:srgbClr val="990033"/>
                          </a:solidFill>
                        </a:rPr>
                        <a:t>Section A:</a:t>
                      </a:r>
                      <a:endParaRPr lang="en-IE" sz="2400" b="1"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0" i="0" kern="1200" dirty="0" smtClean="0">
                          <a:solidFill>
                            <a:srgbClr val="990033"/>
                          </a:solidFill>
                          <a:effectLst/>
                          <a:latin typeface="+mn-lt"/>
                          <a:ea typeface="+mn-ea"/>
                          <a:cs typeface="+mn-cs"/>
                        </a:rPr>
                        <a:t>An Introduction to Geometric Series</a:t>
                      </a:r>
                      <a:r>
                        <a:rPr lang="en-IE" sz="2400" b="1" i="0" u="none" strike="noStrike" kern="1200" baseline="0" dirty="0" smtClean="0">
                          <a:solidFill>
                            <a:srgbClr val="990033"/>
                          </a:solidFill>
                          <a:latin typeface="+mn-lt"/>
                          <a:ea typeface="+mn-ea"/>
                          <a:cs typeface="+mn-cs"/>
                        </a:rPr>
                        <a:t>. </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dirty="0" smtClean="0">
                          <a:solidFill>
                            <a:srgbClr val="990033"/>
                          </a:solidFill>
                        </a:rPr>
                        <a:t>To write a series using sigma </a:t>
                      </a:r>
                      <a:r>
                        <a:rPr lang="en-IE" sz="2400" b="0" dirty="0" smtClean="0">
                          <a:solidFill>
                            <a:srgbClr val="990033"/>
                          </a:solidFill>
                        </a:rPr>
                        <a:t>notation</a:t>
                      </a:r>
                      <a:r>
                        <a:rPr lang="en-IE" sz="2400" b="0" u="none" dirty="0" smtClean="0">
                          <a:solidFill>
                            <a:srgbClr val="990033"/>
                          </a:solidFill>
                        </a:rPr>
                        <a:t>s</a:t>
                      </a:r>
                      <a:endParaRPr lang="en-IE" sz="2400" b="0"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Appendix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dirty="0" smtClean="0">
                          <a:solidFill>
                            <a:srgbClr val="990033"/>
                          </a:solidFill>
                        </a:rPr>
                        <a:t>To prove by induction the formula for the</a:t>
                      </a:r>
                      <a:br>
                        <a:rPr lang="en-IE" sz="2400" dirty="0" smtClean="0">
                          <a:solidFill>
                            <a:srgbClr val="990033"/>
                          </a:solidFill>
                        </a:rPr>
                      </a:br>
                      <a:r>
                        <a:rPr lang="en-IE" sz="2400" dirty="0" smtClean="0">
                          <a:solidFill>
                            <a:srgbClr val="990033"/>
                          </a:solidFill>
                        </a:rPr>
                        <a:t>sum of the first n terms of a geometric series.</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0451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fontScale="90000"/>
          </a:bodyPr>
          <a:lstStyle/>
          <a:p>
            <a:r>
              <a:rPr lang="en-IE" dirty="0"/>
              <a:t>Section B: Student Activity 2</a:t>
            </a:r>
            <a:r>
              <a:rPr lang="en-IE" dirty="0" smtClean="0"/>
              <a:t/>
            </a:r>
            <a:br>
              <a:rPr lang="en-IE" dirty="0" smtClean="0"/>
            </a:br>
            <a:r>
              <a:rPr lang="en-IE" sz="3100" dirty="0"/>
              <a:t>To explore the fact that the partial sums of some series converge to a limit </a:t>
            </a:r>
            <a:endParaRPr lang="en-IE" sz="5300" dirty="0"/>
          </a:p>
        </p:txBody>
      </p:sp>
      <mc:AlternateContent xmlns:mc="http://schemas.openxmlformats.org/markup-compatibility/2006" xmlns:a14="http://schemas.microsoft.com/office/drawing/2010/main">
        <mc:Choice Requires="a14">
          <p:sp>
            <p:nvSpPr>
              <p:cNvPr id="5" name="Rectangle 4"/>
              <p:cNvSpPr/>
              <p:nvPr/>
            </p:nvSpPr>
            <p:spPr>
              <a:xfrm>
                <a:off x="539551" y="1340768"/>
                <a:ext cx="8236995" cy="2470933"/>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Discuss in pairs what happens to the partial sums of this series as n gets bigger</a:t>
                </a:r>
                <a:r>
                  <a:rPr lang="en-IE" sz="2400" dirty="0" smtClean="0">
                    <a:solidFill>
                      <a:srgbClr val="990033"/>
                    </a:solidFill>
                  </a:rPr>
                  <a:t> </a:t>
                </a:r>
                <a14:m>
                  <m:oMath xmlns:m="http://schemas.openxmlformats.org/officeDocument/2006/math">
                    <m:r>
                      <a:rPr lang="en-IE" sz="2400" b="0" i="1" smtClean="0">
                        <a:solidFill>
                          <a:srgbClr val="990033"/>
                        </a:solidFill>
                        <a:latin typeface="Cambria Math"/>
                      </a:rPr>
                      <m:t>2+</m:t>
                    </m:r>
                    <m:f>
                      <m:fPr>
                        <m:ctrlPr>
                          <a:rPr lang="en-IE" sz="2400" b="0" i="1" smtClean="0">
                            <a:solidFill>
                              <a:srgbClr val="990033"/>
                            </a:solidFill>
                            <a:latin typeface="Cambria Math"/>
                          </a:rPr>
                        </m:ctrlPr>
                      </m:fPr>
                      <m:num>
                        <m:r>
                          <a:rPr lang="en-IE" sz="2400" b="0" i="1" smtClean="0">
                            <a:solidFill>
                              <a:srgbClr val="990033"/>
                            </a:solidFill>
                            <a:latin typeface="Cambria Math"/>
                          </a:rPr>
                          <m:t>2</m:t>
                        </m:r>
                      </m:num>
                      <m:den>
                        <m:r>
                          <a:rPr lang="en-IE" sz="2400" b="0" i="1" smtClean="0">
                            <a:solidFill>
                              <a:srgbClr val="990033"/>
                            </a:solidFill>
                            <a:latin typeface="Cambria Math"/>
                          </a:rPr>
                          <m:t>3</m:t>
                        </m:r>
                      </m:den>
                    </m:f>
                    <m:r>
                      <a:rPr lang="en-IE" sz="2400" i="1">
                        <a:solidFill>
                          <a:srgbClr val="990033"/>
                        </a:solidFill>
                        <a:latin typeface="Cambria Math"/>
                      </a:rPr>
                      <m:t>+</m:t>
                    </m:r>
                    <m:f>
                      <m:fPr>
                        <m:ctrlPr>
                          <a:rPr lang="en-IE" sz="2400" i="1">
                            <a:solidFill>
                              <a:srgbClr val="990033"/>
                            </a:solidFill>
                            <a:latin typeface="Cambria Math"/>
                          </a:rPr>
                        </m:ctrlPr>
                      </m:fPr>
                      <m:num>
                        <m:r>
                          <a:rPr lang="en-IE" sz="2400" i="1">
                            <a:solidFill>
                              <a:srgbClr val="990033"/>
                            </a:solidFill>
                            <a:latin typeface="Cambria Math"/>
                          </a:rPr>
                          <m:t>2</m:t>
                        </m:r>
                      </m:num>
                      <m:den>
                        <m:r>
                          <a:rPr lang="en-IE" sz="2400" b="0" i="1" smtClean="0">
                            <a:solidFill>
                              <a:srgbClr val="990033"/>
                            </a:solidFill>
                            <a:latin typeface="Cambria Math"/>
                          </a:rPr>
                          <m:t>9</m:t>
                        </m:r>
                      </m:den>
                    </m:f>
                  </m:oMath>
                </a14:m>
                <a:r>
                  <a:rPr lang="en-IE" sz="2400" dirty="0">
                    <a:solidFill>
                      <a:srgbClr val="990033"/>
                    </a:solidFill>
                  </a:rPr>
                  <a:t> </a:t>
                </a:r>
                <a14:m>
                  <m:oMath xmlns:m="http://schemas.openxmlformats.org/officeDocument/2006/math">
                    <m:r>
                      <a:rPr lang="en-IE" sz="2400" i="1">
                        <a:solidFill>
                          <a:srgbClr val="990033"/>
                        </a:solidFill>
                        <a:latin typeface="Cambria Math"/>
                      </a:rPr>
                      <m:t>+</m:t>
                    </m:r>
                    <m:f>
                      <m:fPr>
                        <m:ctrlPr>
                          <a:rPr lang="en-IE" sz="2400" i="1">
                            <a:solidFill>
                              <a:srgbClr val="990033"/>
                            </a:solidFill>
                            <a:latin typeface="Cambria Math"/>
                          </a:rPr>
                        </m:ctrlPr>
                      </m:fPr>
                      <m:num>
                        <m:r>
                          <a:rPr lang="en-IE" sz="2400" i="1">
                            <a:solidFill>
                              <a:srgbClr val="990033"/>
                            </a:solidFill>
                            <a:latin typeface="Cambria Math"/>
                          </a:rPr>
                          <m:t>2</m:t>
                        </m:r>
                      </m:num>
                      <m:den>
                        <m:r>
                          <a:rPr lang="en-IE" sz="2400" b="0" i="1" smtClean="0">
                            <a:solidFill>
                              <a:srgbClr val="990033"/>
                            </a:solidFill>
                            <a:latin typeface="Cambria Math"/>
                          </a:rPr>
                          <m:t>27</m:t>
                        </m:r>
                      </m:den>
                    </m:f>
                    <m:r>
                      <a:rPr lang="en-IE" sz="2400" b="0" i="1" smtClean="0">
                        <a:solidFill>
                          <a:srgbClr val="990033"/>
                        </a:solidFill>
                        <a:latin typeface="Cambria Math"/>
                      </a:rPr>
                      <m:t>+…</m:t>
                    </m:r>
                  </m:oMath>
                </a14:m>
                <a:endParaRPr lang="en-IE" sz="2000" dirty="0" smtClean="0">
                  <a:solidFill>
                    <a:srgbClr val="990033"/>
                  </a:solidFill>
                </a:endParaRPr>
              </a:p>
              <a:p>
                <a:endParaRPr lang="en-IE" sz="1050" dirty="0">
                  <a:solidFill>
                    <a:srgbClr val="990033"/>
                  </a:solidFill>
                </a:endParaRPr>
              </a:p>
              <a:p>
                <a:pPr marL="342900" indent="-342900">
                  <a:buFont typeface="Arial" pitchFamily="34" charset="0"/>
                  <a:buChar char="•"/>
                </a:pPr>
                <a:r>
                  <a:rPr lang="en-IE" sz="2000" dirty="0" smtClean="0">
                    <a:solidFill>
                      <a:srgbClr val="990033"/>
                    </a:solidFill>
                  </a:rPr>
                  <a:t>As </a:t>
                </a:r>
                <a:r>
                  <a:rPr lang="en-IE" sz="2000" i="1" dirty="0">
                    <a:solidFill>
                      <a:srgbClr val="990033"/>
                    </a:solidFill>
                  </a:rPr>
                  <a:t>n </a:t>
                </a:r>
                <a:r>
                  <a:rPr lang="en-IE" sz="2000" dirty="0">
                    <a:solidFill>
                      <a:srgbClr val="990033"/>
                    </a:solidFill>
                  </a:rPr>
                  <a:t>gets bigger do the partial sums converge to any particular number? </a:t>
                </a:r>
              </a:p>
              <a:p>
                <a:pPr marL="342900" indent="-342900">
                  <a:buFont typeface="Arial" pitchFamily="34" charset="0"/>
                  <a:buChar char="•"/>
                </a:pPr>
                <a:endParaRPr lang="en-IE" sz="1000" dirty="0" smtClean="0">
                  <a:solidFill>
                    <a:srgbClr val="990033"/>
                  </a:solidFill>
                </a:endParaRPr>
              </a:p>
              <a:p>
                <a:pPr marL="342900" indent="-342900">
                  <a:buFont typeface="Arial" pitchFamily="34" charset="0"/>
                  <a:buChar char="•"/>
                </a:pPr>
                <a:r>
                  <a:rPr lang="en-IE" sz="2000" dirty="0" smtClean="0">
                    <a:solidFill>
                      <a:srgbClr val="990033"/>
                    </a:solidFill>
                  </a:rPr>
                  <a:t>Depending </a:t>
                </a:r>
                <a:r>
                  <a:rPr lang="en-IE" sz="2000" dirty="0">
                    <a:solidFill>
                      <a:srgbClr val="990033"/>
                    </a:solidFill>
                  </a:rPr>
                  <a:t>on the decimal point setting on your calculator the partial sum of this series might show 3 but it will only have been rounded up to 3. 	</a:t>
                </a:r>
                <a:endParaRPr lang="en-IE" sz="2000" dirty="0" smtClean="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39551" y="1340768"/>
                <a:ext cx="8236995" cy="2470933"/>
              </a:xfrm>
              <a:prstGeom prst="rect">
                <a:avLst/>
              </a:prstGeom>
              <a:blipFill rotWithShape="1">
                <a:blip r:embed="rId3"/>
                <a:stretch>
                  <a:fillRect l="-666" t="-1235" r="-296"/>
                </a:stretch>
              </a:blipFill>
            </p:spPr>
            <p:txBody>
              <a:bodyPr/>
              <a:lstStyle/>
              <a:p>
                <a:r>
                  <a:rPr lang="en-IE">
                    <a:noFill/>
                  </a:rPr>
                  <a:t> </a:t>
                </a:r>
              </a:p>
            </p:txBody>
          </p:sp>
        </mc:Fallback>
      </mc:AlternateContent>
      <p:pic>
        <p:nvPicPr>
          <p:cNvPr id="10242"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973849"/>
            <a:ext cx="2232248"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3973849"/>
            <a:ext cx="2232248"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539552" y="3382628"/>
                <a:ext cx="5976664" cy="3520323"/>
              </a:xfrm>
              <a:prstGeom prst="rect">
                <a:avLst/>
              </a:prstGeom>
            </p:spPr>
            <p:txBody>
              <a:bodyPr wrap="square">
                <a:spAutoFit/>
              </a:bodyPr>
              <a:lstStyle/>
              <a:p>
                <a:pPr marL="342900" lvl="0" indent="-342900">
                  <a:buFont typeface="Arial" pitchFamily="34" charset="0"/>
                  <a:buChar char="•"/>
                </a:pPr>
                <a:r>
                  <a:rPr lang="en-IE" sz="2000" dirty="0" smtClean="0">
                    <a:solidFill>
                      <a:srgbClr val="990033"/>
                    </a:solidFill>
                  </a:rPr>
                  <a:t>We can now draw the function </a:t>
                </a:r>
                <a14:m>
                  <m:oMath xmlns:m="http://schemas.openxmlformats.org/officeDocument/2006/math">
                    <m:r>
                      <a:rPr lang="en-IE" sz="2000" b="0" i="1" smtClean="0">
                        <a:solidFill>
                          <a:srgbClr val="990033"/>
                        </a:solidFill>
                        <a:latin typeface="Cambria Math"/>
                      </a:rPr>
                      <m:t>𝑓</m:t>
                    </m:r>
                    <m:d>
                      <m:dPr>
                        <m:ctrlPr>
                          <a:rPr lang="en-IE" sz="2000" b="0" i="1" smtClean="0">
                            <a:solidFill>
                              <a:srgbClr val="990033"/>
                            </a:solidFill>
                            <a:latin typeface="Cambria Math"/>
                          </a:rPr>
                        </m:ctrlPr>
                      </m:dPr>
                      <m:e>
                        <m:r>
                          <a:rPr lang="en-IE" sz="2000" b="0" i="1" smtClean="0">
                            <a:solidFill>
                              <a:srgbClr val="990033"/>
                            </a:solidFill>
                            <a:latin typeface="Cambria Math"/>
                          </a:rPr>
                          <m:t>𝑥</m:t>
                        </m:r>
                      </m:e>
                    </m:d>
                    <m:r>
                      <a:rPr lang="en-IE" sz="2000" b="0" i="1" smtClean="0">
                        <a:solidFill>
                          <a:srgbClr val="990033"/>
                        </a:solidFill>
                        <a:latin typeface="Cambria Math"/>
                      </a:rPr>
                      <m:t>=2</m:t>
                    </m:r>
                    <m:sSup>
                      <m:sSupPr>
                        <m:ctrlPr>
                          <a:rPr lang="en-IE" sz="2000" b="0" i="1" smtClean="0">
                            <a:solidFill>
                              <a:srgbClr val="990033"/>
                            </a:solidFill>
                            <a:latin typeface="Cambria Math"/>
                          </a:rPr>
                        </m:ctrlPr>
                      </m:sSupPr>
                      <m:e>
                        <m:d>
                          <m:dPr>
                            <m:ctrlPr>
                              <a:rPr lang="en-IE" sz="2000" b="0" i="1" smtClean="0">
                                <a:solidFill>
                                  <a:srgbClr val="990033"/>
                                </a:solidFill>
                                <a:latin typeface="Cambria Math"/>
                              </a:rPr>
                            </m:ctrlPr>
                          </m:dPr>
                          <m:e>
                            <m:f>
                              <m:fPr>
                                <m:ctrlPr>
                                  <a:rPr lang="en-IE" sz="2000" b="0" i="1" smtClean="0">
                                    <a:solidFill>
                                      <a:srgbClr val="990033"/>
                                    </a:solidFill>
                                    <a:latin typeface="Cambria Math"/>
                                  </a:rPr>
                                </m:ctrlPr>
                              </m:fPr>
                              <m:num>
                                <m:r>
                                  <a:rPr lang="en-IE" sz="2000" b="0" i="1" smtClean="0">
                                    <a:solidFill>
                                      <a:srgbClr val="990033"/>
                                    </a:solidFill>
                                    <a:latin typeface="Cambria Math"/>
                                  </a:rPr>
                                  <m:t>1</m:t>
                                </m:r>
                              </m:num>
                              <m:den>
                                <m:r>
                                  <a:rPr lang="en-IE" sz="2000" b="0" i="1" smtClean="0">
                                    <a:solidFill>
                                      <a:srgbClr val="990033"/>
                                    </a:solidFill>
                                    <a:latin typeface="Cambria Math"/>
                                  </a:rPr>
                                  <m:t>3</m:t>
                                </m:r>
                              </m:den>
                            </m:f>
                          </m:e>
                        </m:d>
                      </m:e>
                      <m:sup>
                        <m:r>
                          <a:rPr lang="en-IE" sz="2000" b="0" i="1" smtClean="0">
                            <a:solidFill>
                              <a:srgbClr val="990033"/>
                            </a:solidFill>
                            <a:latin typeface="Cambria Math"/>
                          </a:rPr>
                          <m:t>𝑥</m:t>
                        </m:r>
                      </m:sup>
                    </m:sSup>
                  </m:oMath>
                </a14:m>
                <a:r>
                  <a:rPr lang="en-IE" sz="2000" dirty="0" smtClean="0">
                    <a:solidFill>
                      <a:srgbClr val="990033"/>
                    </a:solidFill>
                  </a:rPr>
                  <a:t>using </a:t>
                </a:r>
                <a:r>
                  <a:rPr lang="en-IE" sz="2000" dirty="0">
                    <a:solidFill>
                      <a:srgbClr val="990033"/>
                    </a:solidFill>
                  </a:rPr>
                  <a:t>the </a:t>
                </a:r>
                <a:r>
                  <a:rPr lang="en-IE" sz="2000" dirty="0" smtClean="0">
                    <a:solidFill>
                      <a:srgbClr val="990033"/>
                    </a:solidFill>
                  </a:rPr>
                  <a:t>free software package </a:t>
                </a:r>
                <a:r>
                  <a:rPr lang="en-IE" sz="2000" dirty="0" err="1" smtClean="0">
                    <a:solidFill>
                      <a:srgbClr val="990033"/>
                    </a:solidFill>
                  </a:rPr>
                  <a:t>geogebra</a:t>
                </a:r>
                <a:r>
                  <a:rPr lang="en-IE" sz="2000" dirty="0" smtClean="0">
                    <a:solidFill>
                      <a:srgbClr val="990033"/>
                    </a:solidFill>
                  </a:rPr>
                  <a:t>.</a:t>
                </a:r>
                <a:endParaRPr lang="en-IE" sz="2000" dirty="0">
                  <a:solidFill>
                    <a:srgbClr val="990033"/>
                  </a:solidFill>
                </a:endParaRPr>
              </a:p>
              <a:p>
                <a:pPr lvl="0"/>
                <a:r>
                  <a:rPr lang="en-IE" sz="2000" dirty="0">
                    <a:solidFill>
                      <a:srgbClr val="990033"/>
                    </a:solidFill>
                  </a:rPr>
                  <a:t>Note: </a:t>
                </a:r>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m:t>
                    </m:r>
                  </m:oMath>
                </a14:m>
                <a:r>
                  <a:rPr lang="en-IE" sz="2000" dirty="0">
                    <a:solidFill>
                      <a:srgbClr val="990033"/>
                    </a:solidFill>
                  </a:rPr>
                  <a:t>stands for the number </a:t>
                </a:r>
                <a:r>
                  <a:rPr lang="en-IE" sz="2000" dirty="0" smtClean="0">
                    <a:solidFill>
                      <a:srgbClr val="990033"/>
                    </a:solidFill>
                  </a:rPr>
                  <a:t>of terms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m:t>
                    </m:r>
                  </m:oMath>
                </a14:m>
                <a:r>
                  <a:rPr lang="en-IE" sz="2000" dirty="0">
                    <a:solidFill>
                      <a:srgbClr val="990033"/>
                    </a:solidFill>
                  </a:rPr>
                  <a:t>and </a:t>
                </a:r>
                <a14:m>
                  <m:oMath xmlns:m="http://schemas.openxmlformats.org/officeDocument/2006/math">
                    <m:r>
                      <a:rPr lang="en-IE" sz="2000" i="1" dirty="0" smtClean="0">
                        <a:solidFill>
                          <a:srgbClr val="990033"/>
                        </a:solidFill>
                        <a:latin typeface="Cambria Math"/>
                      </a:rPr>
                      <m:t>𝑓</m:t>
                    </m:r>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m:t>
                    </m:r>
                  </m:oMath>
                </a14:m>
                <a:r>
                  <a:rPr lang="en-IE" sz="2000" dirty="0">
                    <a:solidFill>
                      <a:srgbClr val="990033"/>
                    </a:solidFill>
                  </a:rPr>
                  <a:t>is the graph </a:t>
                </a:r>
                <a:r>
                  <a:rPr lang="en-IE" sz="2000" dirty="0" smtClean="0">
                    <a:solidFill>
                      <a:srgbClr val="990033"/>
                    </a:solidFill>
                  </a:rPr>
                  <a:t>that represents </a:t>
                </a:r>
                <a:r>
                  <a:rPr lang="en-IE" sz="2000" dirty="0">
                    <a:solidFill>
                      <a:srgbClr val="990033"/>
                    </a:solidFill>
                  </a:rPr>
                  <a:t>the terms of the series </a:t>
                </a:r>
                <a14:m>
                  <m:oMath xmlns:m="http://schemas.openxmlformats.org/officeDocument/2006/math">
                    <m:sSub>
                      <m:sSubPr>
                        <m:ctrlPr>
                          <a:rPr lang="en-IE" sz="2000" i="1" dirty="0" smtClean="0">
                            <a:solidFill>
                              <a:srgbClr val="990033"/>
                            </a:solidFill>
                            <a:latin typeface="Cambria Math"/>
                          </a:rPr>
                        </m:ctrlPr>
                      </m:sSubPr>
                      <m:e>
                        <m:r>
                          <a:rPr lang="en-IE" sz="2000" b="0" i="1" dirty="0" smtClean="0">
                            <a:solidFill>
                              <a:srgbClr val="990033"/>
                            </a:solidFill>
                            <a:latin typeface="Cambria Math"/>
                          </a:rPr>
                          <m:t>𝑇</m:t>
                        </m:r>
                      </m:e>
                      <m:sub>
                        <m:r>
                          <a:rPr lang="en-IE" sz="2000" b="0" i="1" dirty="0" smtClean="0">
                            <a:solidFill>
                              <a:srgbClr val="990033"/>
                            </a:solidFill>
                            <a:latin typeface="Cambria Math"/>
                          </a:rPr>
                          <m:t>𝑛</m:t>
                        </m:r>
                      </m:sub>
                    </m:sSub>
                  </m:oMath>
                </a14:m>
                <a:r>
                  <a:rPr lang="en-IE" sz="2000" dirty="0">
                    <a:solidFill>
                      <a:srgbClr val="990033"/>
                    </a:solidFill>
                  </a:rPr>
                  <a:t>.</a:t>
                </a:r>
                <a:endParaRPr lang="en-IE" sz="2000" dirty="0" smtClean="0">
                  <a:solidFill>
                    <a:srgbClr val="990033"/>
                  </a:solidFill>
                </a:endParaRPr>
              </a:p>
              <a:p>
                <a:pPr lvl="0"/>
                <a:endParaRPr lang="en-IE" sz="1000" dirty="0">
                  <a:solidFill>
                    <a:srgbClr val="990033"/>
                  </a:solidFill>
                </a:endParaRPr>
              </a:p>
              <a:p>
                <a:pPr marL="342900" lvl="0" indent="-342900">
                  <a:buFont typeface="Arial" pitchFamily="34" charset="0"/>
                  <a:buChar char="•"/>
                </a:pPr>
                <a:r>
                  <a:rPr lang="en-IE" sz="2000" dirty="0" smtClean="0">
                    <a:solidFill>
                      <a:srgbClr val="990033"/>
                    </a:solidFill>
                  </a:rPr>
                  <a:t>What </a:t>
                </a:r>
                <a:r>
                  <a:rPr lang="en-IE" sz="2000" dirty="0">
                    <a:solidFill>
                      <a:srgbClr val="990033"/>
                    </a:solidFill>
                  </a:rPr>
                  <a:t>do you notice about </a:t>
                </a:r>
                <a:r>
                  <a:rPr lang="en-IE" sz="2000" dirty="0" smtClean="0">
                    <a:solidFill>
                      <a:srgbClr val="990033"/>
                    </a:solidFill>
                  </a:rPr>
                  <a:t>this curve?</a:t>
                </a:r>
              </a:p>
              <a:p>
                <a:pPr marL="342900" lvl="0" indent="-342900">
                  <a:buFont typeface="Arial" pitchFamily="34" charset="0"/>
                  <a:buChar char="•"/>
                </a:pPr>
                <a:endParaRPr lang="en-IE" sz="1000" dirty="0">
                  <a:solidFill>
                    <a:srgbClr val="990033"/>
                  </a:solidFill>
                </a:endParaRPr>
              </a:p>
              <a:p>
                <a:pPr marL="342900" lvl="0" indent="-342900">
                  <a:buFont typeface="Arial" pitchFamily="34" charset="0"/>
                  <a:buChar char="•"/>
                </a:pPr>
                <a:r>
                  <a:rPr lang="en-IE" sz="2000" dirty="0" smtClean="0">
                    <a:solidFill>
                      <a:srgbClr val="990033"/>
                    </a:solidFill>
                  </a:rPr>
                  <a:t>Does </a:t>
                </a:r>
                <a:r>
                  <a:rPr lang="en-IE" sz="2000" dirty="0">
                    <a:solidFill>
                      <a:srgbClr val="990033"/>
                    </a:solidFill>
                  </a:rPr>
                  <a:t>this agree with your </a:t>
                </a:r>
                <a:r>
                  <a:rPr lang="en-IE" sz="2000" dirty="0" smtClean="0">
                    <a:solidFill>
                      <a:srgbClr val="990033"/>
                    </a:solidFill>
                  </a:rPr>
                  <a:t>theory that </a:t>
                </a:r>
                <a:r>
                  <a:rPr lang="en-IE" sz="2000" dirty="0">
                    <a:solidFill>
                      <a:srgbClr val="990033"/>
                    </a:solidFill>
                  </a:rPr>
                  <a:t>as n gets bigger, </a:t>
                </a:r>
                <a:r>
                  <a:rPr lang="en-IE" sz="2000" dirty="0" smtClean="0">
                    <a:solidFill>
                      <a:srgbClr val="990033"/>
                    </a:solidFill>
                  </a:rPr>
                  <a:t>terms get </a:t>
                </a:r>
                <a:r>
                  <a:rPr lang="en-IE" sz="2000" dirty="0">
                    <a:solidFill>
                      <a:srgbClr val="990033"/>
                    </a:solidFill>
                  </a:rPr>
                  <a:t>successively smaller </a:t>
                </a:r>
                <a:r>
                  <a:rPr lang="en-IE" sz="2000" dirty="0" smtClean="0">
                    <a:solidFill>
                      <a:srgbClr val="990033"/>
                    </a:solidFill>
                  </a:rPr>
                  <a:t>and eventually </a:t>
                </a:r>
                <a:r>
                  <a:rPr lang="en-IE" sz="2000" dirty="0">
                    <a:solidFill>
                      <a:srgbClr val="990033"/>
                    </a:solidFill>
                  </a:rPr>
                  <a:t>converge to zero</a:t>
                </a:r>
                <a:r>
                  <a:rPr lang="en-IE" sz="2000" dirty="0" smtClean="0">
                    <a:solidFill>
                      <a:srgbClr val="990033"/>
                    </a:solidFill>
                  </a:rPr>
                  <a:t>?</a:t>
                </a:r>
              </a:p>
              <a:p>
                <a:pPr marL="342900" lvl="0" indent="-342900">
                  <a:buFont typeface="Arial" pitchFamily="34" charset="0"/>
                  <a:buChar char="•"/>
                </a:pPr>
                <a:endParaRPr lang="en-IE" sz="1050" dirty="0">
                  <a:solidFill>
                    <a:srgbClr val="990033"/>
                  </a:solidFill>
                </a:endParaRPr>
              </a:p>
              <a:p>
                <a:pPr marL="342900" lvl="0" indent="-342900">
                  <a:buFont typeface="Arial" pitchFamily="34" charset="0"/>
                  <a:buChar char="•"/>
                </a:pPr>
                <a:r>
                  <a:rPr lang="en-IE" sz="2000" dirty="0" smtClean="0">
                    <a:solidFill>
                      <a:srgbClr val="990033"/>
                    </a:solidFill>
                  </a:rPr>
                  <a:t>What </a:t>
                </a:r>
                <a:r>
                  <a:rPr lang="en-IE" sz="2000" dirty="0">
                    <a:solidFill>
                      <a:srgbClr val="990033"/>
                    </a:solidFill>
                  </a:rPr>
                  <a:t>happens as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 ∞</m:t>
                    </m:r>
                  </m:oMath>
                </a14:m>
                <a:r>
                  <a:rPr lang="en-IE" sz="2000" dirty="0">
                    <a:solidFill>
                      <a:srgbClr val="990033"/>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539552" y="3382628"/>
                <a:ext cx="5976664" cy="3520323"/>
              </a:xfrm>
              <a:prstGeom prst="rect">
                <a:avLst/>
              </a:prstGeom>
              <a:blipFill rotWithShape="1">
                <a:blip r:embed="rId6"/>
                <a:stretch>
                  <a:fillRect l="-1122" r="-1531" b="-2253"/>
                </a:stretch>
              </a:blipFill>
            </p:spPr>
            <p:txBody>
              <a:bodyPr/>
              <a:lstStyle/>
              <a:p>
                <a:r>
                  <a:rPr lang="en-IE">
                    <a:noFill/>
                  </a:rPr>
                  <a:t> </a:t>
                </a:r>
              </a:p>
            </p:txBody>
          </p:sp>
        </mc:Fallback>
      </mc:AlternateContent>
      <p:grpSp>
        <p:nvGrpSpPr>
          <p:cNvPr id="2" name="Group 1"/>
          <p:cNvGrpSpPr/>
          <p:nvPr/>
        </p:nvGrpSpPr>
        <p:grpSpPr>
          <a:xfrm>
            <a:off x="8776547" y="249035"/>
            <a:ext cx="8144318" cy="4505325"/>
            <a:chOff x="8776547" y="249035"/>
            <a:chExt cx="8144318" cy="4505325"/>
          </a:xfrm>
        </p:grpSpPr>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0" y="249035"/>
              <a:ext cx="777686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8786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fade">
                                      <p:cBhvr>
                                        <p:cTn id="23" dur="5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243"/>
                                        </p:tgtEl>
                                        <p:attrNameLst>
                                          <p:attrName>style.visibility</p:attrName>
                                        </p:attrNameLst>
                                      </p:cBhvr>
                                      <p:to>
                                        <p:strVal val="visible"/>
                                      </p:to>
                                    </p:set>
                                    <p:animEffect transition="in" filter="wipe(left)">
                                      <p:cBhvr>
                                        <p:cTn id="28" dur="500"/>
                                        <p:tgtEl>
                                          <p:spTgt spid="102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
                    </p:tgtEl>
                  </p:cond>
                </p:stCondLst>
                <p:endSync evt="end" delay="0">
                  <p:rtn val="all"/>
                </p:endSync>
                <p:childTnLst>
                  <p:par>
                    <p:cTn id="45" fill="hold">
                      <p:stCondLst>
                        <p:cond delay="0"/>
                      </p:stCondLst>
                      <p:childTnLst>
                        <p:par>
                          <p:cTn id="46" fill="hold">
                            <p:stCondLst>
                              <p:cond delay="0"/>
                            </p:stCondLst>
                            <p:childTnLst>
                              <p:par>
                                <p:cTn id="47" presetID="35" presetClass="path" presetSubtype="0" accel="50000" decel="50000" fill="hold" nodeType="clickEffect">
                                  <p:stCondLst>
                                    <p:cond delay="0"/>
                                  </p:stCondLst>
                                  <p:childTnLst>
                                    <p:animMotion origin="layout" path="M -0.00018 7.40741E-7 L -0.93038 7.40741E-7 " pathEditMode="relative" rAng="0" ptsTypes="AA">
                                      <p:cBhvr>
                                        <p:cTn id="48" dur="2000" fill="hold"/>
                                        <p:tgtEl>
                                          <p:spTgt spid="2"/>
                                        </p:tgtEl>
                                        <p:attrNameLst>
                                          <p:attrName>ppt_x</p:attrName>
                                          <p:attrName>ppt_y</p:attrName>
                                        </p:attrNameLst>
                                      </p:cBhvr>
                                      <p:rCtr x="-46510" y="0"/>
                                    </p:animMotion>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0.93038 7.40741E-7 L -0.00018 0.00347 " pathEditMode="relative" rAng="0" ptsTypes="AA">
                                      <p:cBhvr>
                                        <p:cTn id="52"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5" grpId="0" build="p"/>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fontScale="90000"/>
          </a:bodyPr>
          <a:lstStyle/>
          <a:p>
            <a:r>
              <a:rPr lang="en-IE" dirty="0"/>
              <a:t>Section B: Student Activity 2</a:t>
            </a:r>
            <a:r>
              <a:rPr lang="en-IE" dirty="0" smtClean="0"/>
              <a:t/>
            </a:r>
            <a:br>
              <a:rPr lang="en-IE" dirty="0" smtClean="0"/>
            </a:br>
            <a:r>
              <a:rPr lang="en-IE" sz="3100" dirty="0"/>
              <a:t>To explore the fact that the partial sums of some series converge to a limit </a:t>
            </a:r>
            <a:endParaRPr lang="en-IE" sz="5300" dirty="0"/>
          </a:p>
        </p:txBody>
      </p:sp>
      <mc:AlternateContent xmlns:mc="http://schemas.openxmlformats.org/markup-compatibility/2006" xmlns:a14="http://schemas.microsoft.com/office/drawing/2010/main">
        <mc:Choice Requires="a14">
          <p:sp>
            <p:nvSpPr>
              <p:cNvPr id="5" name="Rectangle 4"/>
              <p:cNvSpPr/>
              <p:nvPr/>
            </p:nvSpPr>
            <p:spPr>
              <a:xfrm>
                <a:off x="539552" y="1340768"/>
                <a:ext cx="8064896" cy="1621534"/>
              </a:xfrm>
              <a:prstGeom prst="rect">
                <a:avLst/>
              </a:prstGeom>
            </p:spPr>
            <p:txBody>
              <a:bodyPr wrap="square">
                <a:spAutoFit/>
              </a:bodyPr>
              <a:lstStyle/>
              <a:p>
                <a:r>
                  <a:rPr lang="en-IE" sz="2000" dirty="0" smtClean="0">
                    <a:solidFill>
                      <a:srgbClr val="990033"/>
                    </a:solidFill>
                  </a:rPr>
                  <a:t>We  can now use </a:t>
                </a:r>
                <a:r>
                  <a:rPr lang="en-IE" sz="2000" i="1" dirty="0" err="1">
                    <a:solidFill>
                      <a:srgbClr val="990033"/>
                    </a:solidFill>
                  </a:rPr>
                  <a:t>GeoGebra</a:t>
                </a:r>
                <a:r>
                  <a:rPr lang="en-IE" sz="2000" i="1" dirty="0">
                    <a:solidFill>
                      <a:srgbClr val="990033"/>
                    </a:solidFill>
                  </a:rPr>
                  <a:t> </a:t>
                </a:r>
                <a:r>
                  <a:rPr lang="en-IE" sz="2000" dirty="0">
                    <a:solidFill>
                      <a:srgbClr val="990033"/>
                    </a:solidFill>
                  </a:rPr>
                  <a:t>to draw the function </a:t>
                </a:r>
                <a14:m>
                  <m:oMath xmlns:m="http://schemas.openxmlformats.org/officeDocument/2006/math">
                    <m:r>
                      <a:rPr lang="en-IE" sz="2400" b="0" i="1" smtClean="0">
                        <a:solidFill>
                          <a:srgbClr val="990033"/>
                        </a:solidFill>
                        <a:latin typeface="Cambria Math"/>
                      </a:rPr>
                      <m:t>𝑓</m:t>
                    </m:r>
                    <m:d>
                      <m:dPr>
                        <m:ctrlPr>
                          <a:rPr lang="en-IE" sz="2400" b="0" i="1" smtClean="0">
                            <a:solidFill>
                              <a:srgbClr val="990033"/>
                            </a:solidFill>
                            <a:latin typeface="Cambria Math"/>
                          </a:rPr>
                        </m:ctrlPr>
                      </m:dPr>
                      <m:e>
                        <m:r>
                          <a:rPr lang="en-IE" sz="2400" b="0" i="1" smtClean="0">
                            <a:solidFill>
                              <a:srgbClr val="990033"/>
                            </a:solidFill>
                            <a:latin typeface="Cambria Math"/>
                          </a:rPr>
                          <m:t>𝑥</m:t>
                        </m:r>
                      </m:e>
                    </m:d>
                    <m:r>
                      <a:rPr lang="en-IE" sz="2400" b="0" i="1" smtClean="0">
                        <a:solidFill>
                          <a:srgbClr val="990033"/>
                        </a:solidFill>
                        <a:latin typeface="Cambria Math"/>
                      </a:rPr>
                      <m:t>=</m:t>
                    </m:r>
                    <m:f>
                      <m:fPr>
                        <m:ctrlPr>
                          <a:rPr lang="en-IE" sz="2400" b="0" i="1" smtClean="0">
                            <a:solidFill>
                              <a:srgbClr val="990033"/>
                            </a:solidFill>
                            <a:latin typeface="Cambria Math"/>
                          </a:rPr>
                        </m:ctrlPr>
                      </m:fPr>
                      <m:num>
                        <m:r>
                          <a:rPr lang="en-IE" sz="2400" b="0" i="1" smtClean="0">
                            <a:solidFill>
                              <a:srgbClr val="990033"/>
                            </a:solidFill>
                            <a:latin typeface="Cambria Math"/>
                          </a:rPr>
                          <m:t>2</m:t>
                        </m:r>
                        <m:d>
                          <m:dPr>
                            <m:ctrlPr>
                              <a:rPr lang="en-IE" sz="2400" b="0" i="1" smtClean="0">
                                <a:solidFill>
                                  <a:srgbClr val="990033"/>
                                </a:solidFill>
                                <a:latin typeface="Cambria Math"/>
                              </a:rPr>
                            </m:ctrlPr>
                          </m:dPr>
                          <m:e>
                            <m:r>
                              <a:rPr lang="en-IE" sz="2400" b="0" i="1" smtClean="0">
                                <a:solidFill>
                                  <a:srgbClr val="990033"/>
                                </a:solidFill>
                                <a:latin typeface="Cambria Math"/>
                              </a:rPr>
                              <m:t>1−</m:t>
                            </m:r>
                            <m:sSup>
                              <m:sSupPr>
                                <m:ctrlPr>
                                  <a:rPr lang="en-IE" sz="2400" b="0" i="1" smtClean="0">
                                    <a:solidFill>
                                      <a:srgbClr val="990033"/>
                                    </a:solidFill>
                                    <a:latin typeface="Cambria Math"/>
                                  </a:rPr>
                                </m:ctrlPr>
                              </m:sSupPr>
                              <m:e>
                                <m:d>
                                  <m:dPr>
                                    <m:ctrlPr>
                                      <a:rPr lang="en-IE" sz="2400" b="0" i="1" smtClean="0">
                                        <a:solidFill>
                                          <a:srgbClr val="990033"/>
                                        </a:solidFill>
                                        <a:latin typeface="Cambria Math"/>
                                      </a:rPr>
                                    </m:ctrlPr>
                                  </m:dPr>
                                  <m:e>
                                    <m:f>
                                      <m:fPr>
                                        <m:ctrlPr>
                                          <a:rPr lang="en-IE" sz="2400" b="0" i="1" smtClean="0">
                                            <a:solidFill>
                                              <a:srgbClr val="990033"/>
                                            </a:solidFill>
                                            <a:latin typeface="Cambria Math"/>
                                          </a:rPr>
                                        </m:ctrlPr>
                                      </m:fPr>
                                      <m:num>
                                        <m:r>
                                          <a:rPr lang="en-IE" sz="2400" b="0" i="1" smtClean="0">
                                            <a:solidFill>
                                              <a:srgbClr val="990033"/>
                                            </a:solidFill>
                                            <a:latin typeface="Cambria Math"/>
                                          </a:rPr>
                                          <m:t>1</m:t>
                                        </m:r>
                                      </m:num>
                                      <m:den>
                                        <m:r>
                                          <a:rPr lang="en-IE" sz="2400" b="0" i="1" smtClean="0">
                                            <a:solidFill>
                                              <a:srgbClr val="990033"/>
                                            </a:solidFill>
                                            <a:latin typeface="Cambria Math"/>
                                          </a:rPr>
                                          <m:t>3</m:t>
                                        </m:r>
                                      </m:den>
                                    </m:f>
                                  </m:e>
                                </m:d>
                              </m:e>
                              <m:sup>
                                <m:r>
                                  <a:rPr lang="en-IE" sz="2400" b="0" i="1" smtClean="0">
                                    <a:solidFill>
                                      <a:srgbClr val="990033"/>
                                    </a:solidFill>
                                    <a:latin typeface="Cambria Math"/>
                                  </a:rPr>
                                  <m:t>𝑥</m:t>
                                </m:r>
                              </m:sup>
                            </m:sSup>
                          </m:e>
                        </m:d>
                      </m:num>
                      <m:den>
                        <m:r>
                          <a:rPr lang="en-IE" sz="2400" b="0" i="1" smtClean="0">
                            <a:solidFill>
                              <a:srgbClr val="990033"/>
                            </a:solidFill>
                            <a:latin typeface="Cambria Math"/>
                          </a:rPr>
                          <m:t>1−</m:t>
                        </m:r>
                        <m:f>
                          <m:fPr>
                            <m:ctrlPr>
                              <a:rPr lang="en-IE" sz="2400" b="0" i="1" smtClean="0">
                                <a:solidFill>
                                  <a:srgbClr val="990033"/>
                                </a:solidFill>
                                <a:latin typeface="Cambria Math"/>
                              </a:rPr>
                            </m:ctrlPr>
                          </m:fPr>
                          <m:num>
                            <m:r>
                              <a:rPr lang="en-IE" sz="2400" b="0" i="1" smtClean="0">
                                <a:solidFill>
                                  <a:srgbClr val="990033"/>
                                </a:solidFill>
                                <a:latin typeface="Cambria Math"/>
                              </a:rPr>
                              <m:t>1</m:t>
                            </m:r>
                          </m:num>
                          <m:den>
                            <m:r>
                              <a:rPr lang="en-IE" sz="2400" b="0" i="1" smtClean="0">
                                <a:solidFill>
                                  <a:srgbClr val="990033"/>
                                </a:solidFill>
                                <a:latin typeface="Cambria Math"/>
                              </a:rPr>
                              <m:t>3</m:t>
                            </m:r>
                          </m:den>
                        </m:f>
                      </m:den>
                    </m:f>
                  </m:oMath>
                </a14:m>
                <a:endParaRPr lang="en-IE" sz="2000" dirty="0">
                  <a:solidFill>
                    <a:srgbClr val="990033"/>
                  </a:solidFill>
                </a:endParaRPr>
              </a:p>
              <a:p>
                <a:r>
                  <a:rPr lang="en-IE" sz="2000" b="1" dirty="0">
                    <a:solidFill>
                      <a:srgbClr val="990033"/>
                    </a:solidFill>
                  </a:rPr>
                  <a:t>Note: </a:t>
                </a:r>
                <a14:m>
                  <m:oMath xmlns:m="http://schemas.openxmlformats.org/officeDocument/2006/math">
                    <m:r>
                      <a:rPr lang="en-IE" sz="2000" i="1" dirty="0" smtClean="0">
                        <a:solidFill>
                          <a:srgbClr val="990033"/>
                        </a:solidFill>
                        <a:latin typeface="Cambria Math"/>
                      </a:rPr>
                      <m:t>𝑥</m:t>
                    </m:r>
                  </m:oMath>
                </a14:m>
                <a:r>
                  <a:rPr lang="en-IE" sz="2000" dirty="0">
                    <a:solidFill>
                      <a:srgbClr val="990033"/>
                    </a:solidFill>
                  </a:rPr>
                  <a:t> stands for the number of terms and </a:t>
                </a:r>
                <a14:m>
                  <m:oMath xmlns:m="http://schemas.openxmlformats.org/officeDocument/2006/math">
                    <m:r>
                      <a:rPr lang="en-IE" sz="2000" i="1" dirty="0" smtClean="0">
                        <a:solidFill>
                          <a:srgbClr val="990033"/>
                        </a:solidFill>
                        <a:latin typeface="Cambria Math"/>
                      </a:rPr>
                      <m:t>𝑓</m:t>
                    </m:r>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m:t>
                    </m:r>
                  </m:oMath>
                </a14:m>
                <a:r>
                  <a:rPr lang="en-IE" sz="2000" dirty="0">
                    <a:solidFill>
                      <a:srgbClr val="990033"/>
                    </a:solidFill>
                  </a:rPr>
                  <a:t>is the graph of the partial sums. 	</a:t>
                </a:r>
              </a:p>
            </p:txBody>
          </p:sp>
        </mc:Choice>
        <mc:Fallback xmlns="">
          <p:sp>
            <p:nvSpPr>
              <p:cNvPr id="5" name="Rectangle 4"/>
              <p:cNvSpPr>
                <a:spLocks noRot="1" noChangeAspect="1" noMove="1" noResize="1" noEditPoints="1" noAdjustHandles="1" noChangeArrowheads="1" noChangeShapeType="1" noTextEdit="1"/>
              </p:cNvSpPr>
              <p:nvPr/>
            </p:nvSpPr>
            <p:spPr>
              <a:xfrm>
                <a:off x="539552" y="1340768"/>
                <a:ext cx="8064896" cy="1621534"/>
              </a:xfrm>
              <a:prstGeom prst="rect">
                <a:avLst/>
              </a:prstGeom>
              <a:blipFill rotWithShape="1">
                <a:blip r:embed="rId2"/>
                <a:stretch>
                  <a:fillRect l="-832" b="-5639"/>
                </a:stretch>
              </a:blipFill>
            </p:spPr>
            <p:txBody>
              <a:bodyPr/>
              <a:lstStyle/>
              <a:p>
                <a:r>
                  <a:rPr lang="en-IE">
                    <a:noFill/>
                  </a:rPr>
                  <a:t> </a:t>
                </a:r>
              </a:p>
            </p:txBody>
          </p:sp>
        </mc:Fallback>
      </mc:AlternateContent>
      <p:pic>
        <p:nvPicPr>
          <p:cNvPr id="9219"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690" y="2865932"/>
            <a:ext cx="3600000"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1690" y="2865932"/>
            <a:ext cx="3600000"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690" y="2865932"/>
            <a:ext cx="3600000" cy="21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5910900" y="3399083"/>
                <a:ext cx="2032929" cy="9824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i="1">
                          <a:solidFill>
                            <a:srgbClr val="990033"/>
                          </a:solidFill>
                          <a:latin typeface="Cambria Math"/>
                        </a:rPr>
                        <m:t>𝑓</m:t>
                      </m:r>
                      <m:d>
                        <m:dPr>
                          <m:ctrlPr>
                            <a:rPr lang="en-IE" sz="1600" i="1">
                              <a:solidFill>
                                <a:srgbClr val="990033"/>
                              </a:solidFill>
                              <a:latin typeface="Cambria Math"/>
                            </a:rPr>
                          </m:ctrlPr>
                        </m:dPr>
                        <m:e>
                          <m:r>
                            <a:rPr lang="en-IE" sz="1600" i="1">
                              <a:solidFill>
                                <a:srgbClr val="990033"/>
                              </a:solidFill>
                              <a:latin typeface="Cambria Math"/>
                            </a:rPr>
                            <m:t>𝑥</m:t>
                          </m:r>
                        </m:e>
                      </m:d>
                      <m:r>
                        <a:rPr lang="en-IE" sz="1600" i="1">
                          <a:solidFill>
                            <a:srgbClr val="990033"/>
                          </a:solidFill>
                          <a:latin typeface="Cambria Math"/>
                        </a:rPr>
                        <m:t>=</m:t>
                      </m:r>
                      <m:f>
                        <m:fPr>
                          <m:ctrlPr>
                            <a:rPr lang="en-IE" sz="1600" i="1">
                              <a:solidFill>
                                <a:srgbClr val="990033"/>
                              </a:solidFill>
                              <a:latin typeface="Cambria Math"/>
                            </a:rPr>
                          </m:ctrlPr>
                        </m:fPr>
                        <m:num>
                          <m:r>
                            <a:rPr lang="en-IE" sz="1600" i="1">
                              <a:solidFill>
                                <a:srgbClr val="990033"/>
                              </a:solidFill>
                              <a:latin typeface="Cambria Math"/>
                            </a:rPr>
                            <m:t>2</m:t>
                          </m:r>
                          <m:d>
                            <m:dPr>
                              <m:ctrlPr>
                                <a:rPr lang="en-IE" sz="1600" i="1">
                                  <a:solidFill>
                                    <a:srgbClr val="990033"/>
                                  </a:solidFill>
                                  <a:latin typeface="Cambria Math"/>
                                </a:rPr>
                              </m:ctrlPr>
                            </m:dPr>
                            <m:e>
                              <m:r>
                                <a:rPr lang="en-IE" sz="1600" i="1">
                                  <a:solidFill>
                                    <a:srgbClr val="990033"/>
                                  </a:solidFill>
                                  <a:latin typeface="Cambria Math"/>
                                </a:rPr>
                                <m:t>1−</m:t>
                              </m:r>
                              <m:sSup>
                                <m:sSupPr>
                                  <m:ctrlPr>
                                    <a:rPr lang="en-IE" sz="1600" i="1">
                                      <a:solidFill>
                                        <a:srgbClr val="990033"/>
                                      </a:solidFill>
                                      <a:latin typeface="Cambria Math"/>
                                    </a:rPr>
                                  </m:ctrlPr>
                                </m:sSupPr>
                                <m:e>
                                  <m:d>
                                    <m:dPr>
                                      <m:ctrlPr>
                                        <a:rPr lang="en-IE" sz="1600" i="1">
                                          <a:solidFill>
                                            <a:srgbClr val="990033"/>
                                          </a:solidFill>
                                          <a:latin typeface="Cambria Math"/>
                                        </a:rPr>
                                      </m:ctrlPr>
                                    </m:dPr>
                                    <m:e>
                                      <m:f>
                                        <m:fPr>
                                          <m:ctrlPr>
                                            <a:rPr lang="en-IE" sz="1600" i="1">
                                              <a:solidFill>
                                                <a:srgbClr val="990033"/>
                                              </a:solidFill>
                                              <a:latin typeface="Cambria Math"/>
                                            </a:rPr>
                                          </m:ctrlPr>
                                        </m:fPr>
                                        <m:num>
                                          <m:r>
                                            <a:rPr lang="en-IE" sz="1600" i="1">
                                              <a:solidFill>
                                                <a:srgbClr val="990033"/>
                                              </a:solidFill>
                                              <a:latin typeface="Cambria Math"/>
                                            </a:rPr>
                                            <m:t>1</m:t>
                                          </m:r>
                                        </m:num>
                                        <m:den>
                                          <m:r>
                                            <a:rPr lang="en-IE" sz="1600" i="1">
                                              <a:solidFill>
                                                <a:srgbClr val="990033"/>
                                              </a:solidFill>
                                              <a:latin typeface="Cambria Math"/>
                                            </a:rPr>
                                            <m:t>3</m:t>
                                          </m:r>
                                        </m:den>
                                      </m:f>
                                    </m:e>
                                  </m:d>
                                </m:e>
                                <m:sup>
                                  <m:r>
                                    <a:rPr lang="en-IE" sz="1600" i="1">
                                      <a:solidFill>
                                        <a:srgbClr val="990033"/>
                                      </a:solidFill>
                                      <a:latin typeface="Cambria Math"/>
                                    </a:rPr>
                                    <m:t>𝑥</m:t>
                                  </m:r>
                                </m:sup>
                              </m:sSup>
                            </m:e>
                          </m:d>
                        </m:num>
                        <m:den>
                          <m:r>
                            <a:rPr lang="en-IE" sz="1600" i="1">
                              <a:solidFill>
                                <a:srgbClr val="990033"/>
                              </a:solidFill>
                              <a:latin typeface="Cambria Math"/>
                            </a:rPr>
                            <m:t>1−</m:t>
                          </m:r>
                          <m:f>
                            <m:fPr>
                              <m:ctrlPr>
                                <a:rPr lang="en-IE" sz="1600" i="1">
                                  <a:solidFill>
                                    <a:srgbClr val="990033"/>
                                  </a:solidFill>
                                  <a:latin typeface="Cambria Math"/>
                                </a:rPr>
                              </m:ctrlPr>
                            </m:fPr>
                            <m:num>
                              <m:r>
                                <a:rPr lang="en-IE" sz="1600" i="1">
                                  <a:solidFill>
                                    <a:srgbClr val="990033"/>
                                  </a:solidFill>
                                  <a:latin typeface="Cambria Math"/>
                                </a:rPr>
                                <m:t>1</m:t>
                              </m:r>
                            </m:num>
                            <m:den>
                              <m:r>
                                <a:rPr lang="en-IE" sz="1600" i="1">
                                  <a:solidFill>
                                    <a:srgbClr val="990033"/>
                                  </a:solidFill>
                                  <a:latin typeface="Cambria Math"/>
                                </a:rPr>
                                <m:t>3</m:t>
                              </m:r>
                            </m:den>
                          </m:f>
                        </m:den>
                      </m:f>
                    </m:oMath>
                  </m:oMathPara>
                </a14:m>
                <a:endParaRPr lang="en-IE" sz="1600" dirty="0"/>
              </a:p>
            </p:txBody>
          </p:sp>
        </mc:Choice>
        <mc:Fallback xmlns="">
          <p:sp>
            <p:nvSpPr>
              <p:cNvPr id="7" name="Rectangle 6"/>
              <p:cNvSpPr>
                <a:spLocks noRot="1" noChangeAspect="1" noMove="1" noResize="1" noEditPoints="1" noAdjustHandles="1" noChangeArrowheads="1" noChangeShapeType="1" noTextEdit="1"/>
              </p:cNvSpPr>
              <p:nvPr/>
            </p:nvSpPr>
            <p:spPr>
              <a:xfrm>
                <a:off x="5910900" y="3399083"/>
                <a:ext cx="2032929" cy="982448"/>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11560" y="2962302"/>
                <a:ext cx="4104456" cy="1631216"/>
              </a:xfrm>
              <a:prstGeom prst="rect">
                <a:avLst/>
              </a:prstGeom>
            </p:spPr>
            <p:txBody>
              <a:bodyPr wrap="square">
                <a:spAutoFit/>
              </a:bodyPr>
              <a:lstStyle/>
              <a:p>
                <a:pPr marL="342900" indent="-342900">
                  <a:buFont typeface="Arial" pitchFamily="34" charset="0"/>
                  <a:buChar char="•"/>
                </a:pPr>
                <a:r>
                  <a:rPr lang="en-IE" sz="2000" dirty="0">
                    <a:solidFill>
                      <a:srgbClr val="990033"/>
                    </a:solidFill>
                  </a:rPr>
                  <a:t>What do you notice about this curve? </a:t>
                </a:r>
              </a:p>
              <a:p>
                <a:pPr marL="342900" indent="-342900">
                  <a:buFont typeface="Arial" pitchFamily="34" charset="0"/>
                  <a:buChar char="•"/>
                </a:pPr>
                <a:r>
                  <a:rPr lang="en-IE" sz="2000" dirty="0" smtClean="0">
                    <a:solidFill>
                      <a:srgbClr val="990033"/>
                    </a:solidFill>
                  </a:rPr>
                  <a:t>Does </a:t>
                </a:r>
                <a:r>
                  <a:rPr lang="en-IE" sz="2000" dirty="0">
                    <a:solidFill>
                      <a:srgbClr val="990033"/>
                    </a:solidFill>
                  </a:rPr>
                  <a:t>this agree with your theory that the partial sums of this series converges to 3 as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 ∞</m:t>
                    </m:r>
                  </m:oMath>
                </a14:m>
                <a:r>
                  <a:rPr lang="en-IE" sz="2000" dirty="0">
                    <a:solidFill>
                      <a:srgbClr val="990033"/>
                    </a:solidFill>
                  </a:rPr>
                  <a:t>? 	</a:t>
                </a:r>
              </a:p>
            </p:txBody>
          </p:sp>
        </mc:Choice>
        <mc:Fallback xmlns="">
          <p:sp>
            <p:nvSpPr>
              <p:cNvPr id="8" name="Rectangle 7"/>
              <p:cNvSpPr>
                <a:spLocks noRot="1" noChangeAspect="1" noMove="1" noResize="1" noEditPoints="1" noAdjustHandles="1" noChangeArrowheads="1" noChangeShapeType="1" noTextEdit="1"/>
              </p:cNvSpPr>
              <p:nvPr/>
            </p:nvSpPr>
            <p:spPr>
              <a:xfrm>
                <a:off x="611560" y="2962302"/>
                <a:ext cx="4104456" cy="1631216"/>
              </a:xfrm>
              <a:prstGeom prst="rect">
                <a:avLst/>
              </a:prstGeom>
              <a:blipFill rotWithShape="1">
                <a:blip r:embed="rId11"/>
                <a:stretch>
                  <a:fillRect l="-1187" t="-1866" r="-1187" b="-5597"/>
                </a:stretch>
              </a:blipFill>
            </p:spPr>
            <p:txBody>
              <a:bodyPr/>
              <a:lstStyle/>
              <a:p>
                <a:r>
                  <a:rPr lang="en-IE">
                    <a:noFill/>
                  </a:rPr>
                  <a:t> </a:t>
                </a:r>
              </a:p>
            </p:txBody>
          </p:sp>
        </mc:Fallback>
      </mc:AlternateContent>
      <p:grpSp>
        <p:nvGrpSpPr>
          <p:cNvPr id="2" name="Group 1"/>
          <p:cNvGrpSpPr/>
          <p:nvPr/>
        </p:nvGrpSpPr>
        <p:grpSpPr>
          <a:xfrm>
            <a:off x="8776547" y="249035"/>
            <a:ext cx="8144318" cy="4505325"/>
            <a:chOff x="8776547" y="249035"/>
            <a:chExt cx="8144318" cy="4505325"/>
          </a:xfrm>
        </p:grpSpPr>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92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0" y="249035"/>
              <a:ext cx="777686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8776547" y="548680"/>
            <a:ext cx="8072309" cy="5616624"/>
            <a:chOff x="8776547" y="548680"/>
            <a:chExt cx="8072309" cy="5616624"/>
          </a:xfrm>
        </p:grpSpPr>
        <p:sp>
          <p:nvSpPr>
            <p:cNvPr id="13" name="Rounded Rectangle 12"/>
            <p:cNvSpPr/>
            <p:nvPr/>
          </p:nvSpPr>
          <p:spPr>
            <a:xfrm rot="16200000">
              <a:off x="8146547" y="3140312"/>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0" y="548680"/>
              <a:ext cx="770485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196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down)">
                                      <p:cBhvr>
                                        <p:cTn id="7" dur="500"/>
                                        <p:tgtEl>
                                          <p:spTgt spid="92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wipe(left)">
                                      <p:cBhvr>
                                        <p:cTn id="24"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0.00018 7.40741E-7 L -0.93038 7.40741E-7 " pathEditMode="relative" rAng="0" ptsTypes="AA">
                                      <p:cBhvr>
                                        <p:cTn id="29" dur="2000" fill="hold"/>
                                        <p:tgtEl>
                                          <p:spTgt spid="2"/>
                                        </p:tgtEl>
                                        <p:attrNameLst>
                                          <p:attrName>ppt_x</p:attrName>
                                          <p:attrName>ppt_y</p:attrName>
                                        </p:attrNameLst>
                                      </p:cBhvr>
                                      <p:rCtr x="-46510" y="0"/>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0.93038 7.40741E-7 L -0.00018 0.00347 " pathEditMode="relative" rAng="0" ptsTypes="AA">
                                      <p:cBhvr>
                                        <p:cTn id="33"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0.00018 7.40741E-7 L -0.93038 7.40741E-7 " pathEditMode="relative" rAng="0" ptsTypes="AA">
                                      <p:cBhvr>
                                        <p:cTn id="38" dur="2000" fill="hold"/>
                                        <p:tgtEl>
                                          <p:spTgt spid="12"/>
                                        </p:tgtEl>
                                        <p:attrNameLst>
                                          <p:attrName>ppt_x</p:attrName>
                                          <p:attrName>ppt_y</p:attrName>
                                        </p:attrNameLst>
                                      </p:cBhvr>
                                      <p:rCtr x="-46510"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93038 7.40741E-7 L -0.00018 0.00347 " pathEditMode="relative" rAng="0" ptsTypes="AA">
                                      <p:cBhvr>
                                        <p:cTn id="42" dur="2000" fill="hold"/>
                                        <p:tgtEl>
                                          <p:spTgt spid="12"/>
                                        </p:tgtEl>
                                        <p:attrNameLst>
                                          <p:attrName>ppt_x</p:attrName>
                                          <p:attrName>ppt_y</p:attrName>
                                        </p:attrNameLst>
                                      </p:cBhvr>
                                      <p:rCtr x="46510" y="162"/>
                                    </p:animMotion>
                                  </p:childTnLst>
                                </p:cTn>
                              </p:par>
                            </p:childTnLst>
                          </p:cTn>
                        </p:par>
                      </p:childTnLst>
                    </p:cTn>
                  </p:par>
                </p:childTnLst>
              </p:cTn>
              <p:nextCondLst>
                <p:cond evt="onClick" delay="0">
                  <p:tgtEl>
                    <p:spTgt spid="12"/>
                  </p:tgtEl>
                </p:cond>
              </p:nextCondLst>
            </p:seq>
          </p:childTnLst>
        </p:cTn>
      </p:par>
    </p:tnLst>
    <p:bldLst>
      <p:bldP spid="7" grpId="0"/>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fontScale="90000"/>
          </a:bodyPr>
          <a:lstStyle/>
          <a:p>
            <a:r>
              <a:rPr lang="en-IE" dirty="0"/>
              <a:t>Section B: Student Activity </a:t>
            </a:r>
            <a:r>
              <a:rPr lang="en-IE" dirty="0" smtClean="0"/>
              <a:t>2</a:t>
            </a:r>
            <a:br>
              <a:rPr lang="en-IE" dirty="0" smtClean="0"/>
            </a:br>
            <a:r>
              <a:rPr lang="en-IE" sz="3100" dirty="0"/>
              <a:t>To explore the fact that the partial sums of some series converge to a limit </a:t>
            </a:r>
            <a:endParaRPr lang="en-IE" sz="5300" dirty="0"/>
          </a:p>
        </p:txBody>
      </p:sp>
      <p:sp>
        <p:nvSpPr>
          <p:cNvPr id="5" name="Rectangle 4"/>
          <p:cNvSpPr/>
          <p:nvPr/>
        </p:nvSpPr>
        <p:spPr>
          <a:xfrm>
            <a:off x="539552" y="1340768"/>
            <a:ext cx="8064896" cy="3170099"/>
          </a:xfrm>
          <a:prstGeom prst="rect">
            <a:avLst/>
          </a:prstGeom>
        </p:spPr>
        <p:txBody>
          <a:bodyPr wrap="square">
            <a:spAutoFit/>
          </a:bodyPr>
          <a:lstStyle/>
          <a:p>
            <a:pPr marL="342900" indent="-342900">
              <a:buFont typeface="Arial" pitchFamily="34" charset="0"/>
              <a:buChar char="•"/>
            </a:pPr>
            <a:r>
              <a:rPr lang="en-IE" sz="2000" dirty="0">
                <a:solidFill>
                  <a:srgbClr val="990033"/>
                </a:solidFill>
              </a:rPr>
              <a:t>When </a:t>
            </a:r>
            <a:r>
              <a:rPr lang="en-IE" sz="2000" i="1" dirty="0">
                <a:solidFill>
                  <a:srgbClr val="990033"/>
                </a:solidFill>
              </a:rPr>
              <a:t>r </a:t>
            </a:r>
            <a:r>
              <a:rPr lang="en-IE" sz="2000" dirty="0">
                <a:solidFill>
                  <a:srgbClr val="990033"/>
                </a:solidFill>
              </a:rPr>
              <a:t>the common ratio of a geometric series is a negative proper fraction do the partials sums of this series converge? Why?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When </a:t>
            </a:r>
            <a:r>
              <a:rPr lang="en-IE" sz="2000" i="1" dirty="0">
                <a:solidFill>
                  <a:srgbClr val="990033"/>
                </a:solidFill>
              </a:rPr>
              <a:t>r </a:t>
            </a:r>
            <a:r>
              <a:rPr lang="en-IE" sz="2000" dirty="0">
                <a:solidFill>
                  <a:srgbClr val="990033"/>
                </a:solidFill>
              </a:rPr>
              <a:t>the common ratio of a geometric series is a positive proper fraction do the partials sums of this series converge? Why?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When </a:t>
            </a:r>
            <a:r>
              <a:rPr lang="en-IE" sz="2000" i="1" dirty="0">
                <a:solidFill>
                  <a:srgbClr val="990033"/>
                </a:solidFill>
              </a:rPr>
              <a:t>r </a:t>
            </a:r>
            <a:r>
              <a:rPr lang="en-IE" sz="2000" dirty="0">
                <a:solidFill>
                  <a:srgbClr val="990033"/>
                </a:solidFill>
              </a:rPr>
              <a:t>the common ratio of a geometric series is a positive improper fraction do the partial sums of this series converge?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Do </a:t>
            </a:r>
            <a:r>
              <a:rPr lang="en-IE" sz="2000" dirty="0">
                <a:solidFill>
                  <a:srgbClr val="990033"/>
                </a:solidFill>
              </a:rPr>
              <a:t>question 7 </a:t>
            </a:r>
            <a:r>
              <a:rPr lang="en-IE" sz="2000" dirty="0" smtClean="0">
                <a:solidFill>
                  <a:srgbClr val="990033"/>
                </a:solidFill>
              </a:rPr>
              <a:t>in </a:t>
            </a:r>
            <a:r>
              <a:rPr lang="en-IE" sz="2000" b="1" dirty="0">
                <a:solidFill>
                  <a:srgbClr val="990033"/>
                </a:solidFill>
              </a:rPr>
              <a:t>Section B. Student Activity 2. </a:t>
            </a:r>
            <a:r>
              <a:rPr lang="en-IE" sz="2000" dirty="0">
                <a:solidFill>
                  <a:srgbClr val="990033"/>
                </a:solidFill>
              </a:rPr>
              <a:t>	</a:t>
            </a:r>
          </a:p>
        </p:txBody>
      </p:sp>
      <p:grpSp>
        <p:nvGrpSpPr>
          <p:cNvPr id="3" name="Group 2"/>
          <p:cNvGrpSpPr/>
          <p:nvPr/>
        </p:nvGrpSpPr>
        <p:grpSpPr>
          <a:xfrm>
            <a:off x="8776547" y="548680"/>
            <a:ext cx="8072309" cy="5616624"/>
            <a:chOff x="8776547" y="548680"/>
            <a:chExt cx="8072309" cy="5616624"/>
          </a:xfrm>
        </p:grpSpPr>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548680"/>
              <a:ext cx="770485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252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0018 7.40741E-7 L -0.93038 7.40741E-7 " pathEditMode="relative" rAng="0" ptsTypes="AA">
                                      <p:cBhvr>
                                        <p:cTn id="22" dur="2000" fill="hold"/>
                                        <p:tgtEl>
                                          <p:spTgt spid="3"/>
                                        </p:tgtEl>
                                        <p:attrNameLst>
                                          <p:attrName>ppt_x</p:attrName>
                                          <p:attrName>ppt_y</p:attrName>
                                        </p:attrNameLst>
                                      </p:cBhvr>
                                      <p:rCtr x="-4651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038 7.40741E-7 L -0.00018 0.00347 " pathEditMode="relative" rAng="0" ptsTypes="AA">
                                      <p:cBhvr>
                                        <p:cTn id="2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B: Student Activity </a:t>
            </a:r>
            <a:r>
              <a:rPr lang="en-IE" dirty="0" smtClean="0"/>
              <a:t>2</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467544" y="692696"/>
                <a:ext cx="8064896" cy="2344488"/>
              </a:xfrm>
              <a:prstGeom prst="rect">
                <a:avLst/>
              </a:prstGeom>
            </p:spPr>
            <p:txBody>
              <a:bodyPr wrap="square">
                <a:spAutoFit/>
              </a:bodyPr>
              <a:lstStyle/>
              <a:p>
                <a:r>
                  <a:rPr lang="en-IE" sz="2000" dirty="0" smtClean="0">
                    <a:solidFill>
                      <a:srgbClr val="990033"/>
                    </a:solidFill>
                  </a:rPr>
                  <a:t>(Calculations must be shown in all cases.)</a:t>
                </a:r>
              </a:p>
              <a:p>
                <a:r>
                  <a:rPr lang="en-IE" sz="2000" dirty="0">
                    <a:solidFill>
                      <a:srgbClr val="990033"/>
                    </a:solidFill>
                  </a:rPr>
                  <a:t>7. Examine the partial sums of the series shown below and determine if they converge to a particular value. Explain your reasoning. </a:t>
                </a:r>
              </a:p>
              <a:p>
                <a:r>
                  <a:rPr lang="en-IE" sz="2000" dirty="0" smtClean="0">
                    <a:solidFill>
                      <a:srgbClr val="990033"/>
                    </a:solidFill>
                  </a:rPr>
                  <a:t>a.  </a:t>
                </a:r>
                <a14:m>
                  <m:oMath xmlns:m="http://schemas.openxmlformats.org/officeDocument/2006/math">
                    <m:f>
                      <m:fPr>
                        <m:ctrlPr>
                          <a:rPr lang="en-IE" sz="2000" i="1">
                            <a:solidFill>
                              <a:srgbClr val="990033"/>
                            </a:solidFill>
                            <a:latin typeface="Cambria Math"/>
                          </a:rPr>
                        </m:ctrlPr>
                      </m:fPr>
                      <m:num>
                        <m:r>
                          <a:rPr lang="en-IE" sz="2000" b="0" i="1" smtClean="0">
                            <a:solidFill>
                              <a:srgbClr val="990033"/>
                            </a:solidFill>
                            <a:latin typeface="Cambria Math"/>
                          </a:rPr>
                          <m:t>1</m:t>
                        </m:r>
                      </m:num>
                      <m:den>
                        <m:r>
                          <a:rPr lang="en-IE" sz="2000" i="1">
                            <a:solidFill>
                              <a:srgbClr val="990033"/>
                            </a:solidFill>
                            <a:latin typeface="Cambria Math"/>
                          </a:rPr>
                          <m:t>3</m:t>
                        </m:r>
                      </m:den>
                    </m:f>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1</m:t>
                        </m:r>
                      </m:num>
                      <m:den>
                        <m:r>
                          <a:rPr lang="en-IE" sz="2000" i="1">
                            <a:solidFill>
                              <a:srgbClr val="990033"/>
                            </a:solidFill>
                            <a:latin typeface="Cambria Math"/>
                          </a:rPr>
                          <m:t>9</m:t>
                        </m:r>
                      </m:den>
                    </m:f>
                  </m:oMath>
                </a14:m>
                <a:r>
                  <a:rPr lang="en-IE" sz="2000" dirty="0">
                    <a:solidFill>
                      <a:srgbClr val="990033"/>
                    </a:solidFill>
                  </a:rPr>
                  <a:t> </a:t>
                </a:r>
                <a14:m>
                  <m:oMath xmlns:m="http://schemas.openxmlformats.org/officeDocument/2006/math">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1</m:t>
                        </m:r>
                      </m:num>
                      <m:den>
                        <m:r>
                          <a:rPr lang="en-IE" sz="2000" i="1">
                            <a:solidFill>
                              <a:srgbClr val="990033"/>
                            </a:solidFill>
                            <a:latin typeface="Cambria Math"/>
                          </a:rPr>
                          <m:t>27</m:t>
                        </m:r>
                      </m:den>
                    </m:f>
                    <m:r>
                      <a:rPr lang="en-IE" sz="2000" i="1">
                        <a:solidFill>
                          <a:srgbClr val="990033"/>
                        </a:solidFill>
                        <a:latin typeface="Cambria Math"/>
                      </a:rPr>
                      <m:t>+…</m:t>
                    </m:r>
                  </m:oMath>
                </a14:m>
                <a:endParaRPr lang="en-IE" sz="2000" dirty="0" smtClean="0">
                  <a:solidFill>
                    <a:srgbClr val="990033"/>
                  </a:solidFill>
                </a:endParaRPr>
              </a:p>
              <a:p>
                <a:pPr marL="457200" indent="-457200">
                  <a:buAutoNum type="alphaLcPeriod"/>
                </a:pPr>
                <a:endParaRPr lang="en-IE" dirty="0">
                  <a:solidFill>
                    <a:srgbClr val="990033"/>
                  </a:solidFill>
                </a:endParaRPr>
              </a:p>
              <a:p>
                <a:r>
                  <a:rPr lang="en-IE" sz="2000" dirty="0">
                    <a:solidFill>
                      <a:srgbClr val="990033"/>
                    </a:solidFill>
                  </a:rPr>
                  <a:t>b. </a:t>
                </a:r>
                <a14:m>
                  <m:oMath xmlns:m="http://schemas.openxmlformats.org/officeDocument/2006/math">
                    <m:r>
                      <a:rPr lang="en-IE" sz="2000" i="1" dirty="0" smtClean="0">
                        <a:solidFill>
                          <a:srgbClr val="990033"/>
                        </a:solidFill>
                        <a:latin typeface="Cambria Math"/>
                      </a:rPr>
                      <m:t>1 + 3 + 9 + … </m:t>
                    </m:r>
                  </m:oMath>
                </a14:m>
                <a:endParaRPr lang="en-IE" sz="2000" dirty="0" smtClean="0">
                  <a:solidFill>
                    <a:srgbClr val="990033"/>
                  </a:solidFill>
                </a:endParaRPr>
              </a:p>
              <a:p>
                <a:r>
                  <a:rPr lang="en-IE" sz="2000" dirty="0" smtClean="0">
                    <a:solidFill>
                      <a:srgbClr val="990033"/>
                    </a:solidFill>
                  </a:rPr>
                  <a:t> </a:t>
                </a:r>
                <a:endParaRPr lang="en-IE" sz="2000" dirty="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67544" y="692696"/>
                <a:ext cx="8064896" cy="2344488"/>
              </a:xfrm>
              <a:prstGeom prst="rect">
                <a:avLst/>
              </a:prstGeom>
              <a:blipFill rotWithShape="1">
                <a:blip r:embed="rId2"/>
                <a:stretch>
                  <a:fillRect l="-831" t="-1302"/>
                </a:stretch>
              </a:blipFill>
            </p:spPr>
            <p:txBody>
              <a:bodyPr/>
              <a:lstStyle/>
              <a:p>
                <a:r>
                  <a:rPr lang="en-IE">
                    <a:noFill/>
                  </a:rPr>
                  <a:t> </a:t>
                </a:r>
              </a:p>
            </p:txBody>
          </p:sp>
        </mc:Fallback>
      </mc:AlternateContent>
    </p:spTree>
    <p:extLst>
      <p:ext uri="{BB962C8B-B14F-4D97-AF65-F5344CB8AC3E}">
        <p14:creationId xmlns:p14="http://schemas.microsoft.com/office/powerpoint/2010/main" val="3037372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457200" y="-152866"/>
                <a:ext cx="8229600" cy="1853674"/>
              </a:xfrm>
            </p:spPr>
            <p:txBody>
              <a:bodyPr>
                <a:normAutofit/>
              </a:bodyPr>
              <a:lstStyle/>
              <a:p>
                <a:r>
                  <a:rPr lang="en-IE" dirty="0"/>
                  <a:t>Section B: Student Activity </a:t>
                </a:r>
                <a:r>
                  <a:rPr lang="en-IE" dirty="0" smtClean="0"/>
                  <a:t>1</a:t>
                </a:r>
                <a:br>
                  <a:rPr lang="en-IE" dirty="0" smtClean="0"/>
                </a:br>
                <a:r>
                  <a:rPr lang="en-IE" sz="2700" dirty="0"/>
                  <a:t>To develop the concept of the sum to infinity of a geometric series when </a:t>
                </a:r>
                <a14:m>
                  <m:oMath xmlns:m="http://schemas.openxmlformats.org/officeDocument/2006/math">
                    <m:r>
                      <a:rPr lang="en-IE" sz="2400" i="1" dirty="0" smtClean="0">
                        <a:latin typeface="Cambria Math"/>
                      </a:rPr>
                      <m:t>−1&lt; </m:t>
                    </m:r>
                    <m:r>
                      <a:rPr lang="en-IE" sz="2400" b="0" i="1" dirty="0">
                        <a:latin typeface="Cambria Math"/>
                      </a:rPr>
                      <m:t>𝑟</m:t>
                    </m:r>
                    <m:r>
                      <a:rPr lang="en-IE" sz="2400" b="0" i="1" dirty="0">
                        <a:latin typeface="Cambria Math"/>
                      </a:rPr>
                      <m:t> &lt;1 </m:t>
                    </m:r>
                  </m:oMath>
                </a14:m>
                <a:r>
                  <a:rPr lang="en-IE" b="0" dirty="0"/>
                  <a:t>	</a:t>
                </a:r>
                <a:endParaRPr lang="en-IE"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457200" y="-152866"/>
                <a:ext cx="8229600" cy="1853674"/>
              </a:xfrm>
              <a:blipFill rotWithShape="1">
                <a:blip r:embed="rId2"/>
                <a:stretch>
                  <a:fillRect t="-6250" b="-526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95536" y="1457366"/>
                <a:ext cx="8496944" cy="5225405"/>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Now we are going to develop a formula for the sum to infinity of a geometric series when </a:t>
                </a:r>
                <a14:m>
                  <m:oMath xmlns:m="http://schemas.openxmlformats.org/officeDocument/2006/math">
                    <m:r>
                      <a:rPr lang="en-IE" sz="2000" dirty="0">
                        <a:solidFill>
                          <a:srgbClr val="990033"/>
                        </a:solidFill>
                        <a:latin typeface="Cambria Math"/>
                      </a:rPr>
                      <m:t>−</m:t>
                    </m:r>
                    <m:r>
                      <a:rPr lang="en-IE" sz="2000" i="1" dirty="0" smtClean="0">
                        <a:solidFill>
                          <a:srgbClr val="990033"/>
                        </a:solidFill>
                        <a:latin typeface="Cambria Math"/>
                      </a:rPr>
                      <m:t>1 &lt; </m:t>
                    </m:r>
                    <m:r>
                      <a:rPr lang="en-IE" sz="2000" i="1" dirty="0" smtClean="0">
                        <a:solidFill>
                          <a:srgbClr val="990033"/>
                        </a:solidFill>
                        <a:latin typeface="Cambria Math"/>
                      </a:rPr>
                      <m:t>𝑟</m:t>
                    </m:r>
                    <m:r>
                      <a:rPr lang="en-IE" sz="2000" i="1" dirty="0" smtClean="0">
                        <a:solidFill>
                          <a:srgbClr val="990033"/>
                        </a:solidFill>
                        <a:latin typeface="Cambria Math"/>
                      </a:rPr>
                      <m:t> &lt; 1. </m:t>
                    </m:r>
                  </m:oMath>
                </a14:m>
                <a:r>
                  <a:rPr lang="en-IE" sz="2000" dirty="0">
                    <a:solidFill>
                      <a:srgbClr val="990033"/>
                    </a:solidFill>
                  </a:rPr>
                  <a:t>That is when </a:t>
                </a:r>
                <a:r>
                  <a:rPr lang="en-IE" sz="2000" i="1" dirty="0">
                    <a:solidFill>
                      <a:srgbClr val="990033"/>
                    </a:solidFill>
                  </a:rPr>
                  <a:t>r </a:t>
                </a:r>
                <a:r>
                  <a:rPr lang="en-IE" sz="2000" dirty="0">
                    <a:solidFill>
                      <a:srgbClr val="990033"/>
                    </a:solidFill>
                  </a:rPr>
                  <a:t>is either a positive or negative proper fraction. </a:t>
                </a:r>
                <a:endParaRPr lang="en-IE" sz="2000" dirty="0" smtClean="0">
                  <a:solidFill>
                    <a:srgbClr val="990033"/>
                  </a:solidFill>
                </a:endParaRPr>
              </a:p>
              <a:p>
                <a:pPr marL="342900" indent="-342900">
                  <a:buFont typeface="Arial" pitchFamily="34" charset="0"/>
                  <a:buChar char="•"/>
                </a:pPr>
                <a:endParaRPr lang="en-IE" sz="1050" dirty="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is the formula for </a:t>
                </a:r>
                <a14:m>
                  <m:oMath xmlns:m="http://schemas.openxmlformats.org/officeDocument/2006/math">
                    <m:sSub>
                      <m:sSubPr>
                        <m:ctrlPr>
                          <a:rPr lang="en-IE" sz="2000" i="1" dirty="0" smtClean="0">
                            <a:solidFill>
                              <a:srgbClr val="990033"/>
                            </a:solidFill>
                            <a:latin typeface="Cambria Math"/>
                          </a:rPr>
                        </m:ctrlPr>
                      </m:sSubPr>
                      <m:e>
                        <m:r>
                          <a:rPr lang="en-IE" sz="2000" b="0" i="1" dirty="0" smtClean="0">
                            <a:solidFill>
                              <a:srgbClr val="990033"/>
                            </a:solidFill>
                            <a:latin typeface="Cambria Math"/>
                          </a:rPr>
                          <m:t>𝑆</m:t>
                        </m:r>
                      </m:e>
                      <m:sub>
                        <m:r>
                          <a:rPr lang="en-IE" sz="2000" b="0" i="1" dirty="0" smtClean="0">
                            <a:solidFill>
                              <a:srgbClr val="990033"/>
                            </a:solidFill>
                            <a:latin typeface="Cambria Math"/>
                          </a:rPr>
                          <m:t>𝑛</m:t>
                        </m:r>
                      </m:sub>
                    </m:sSub>
                  </m:oMath>
                </a14:m>
                <a:r>
                  <a:rPr lang="en-IE" sz="2000" dirty="0">
                    <a:solidFill>
                      <a:srgbClr val="990033"/>
                    </a:solidFill>
                  </a:rPr>
                  <a:t>? </a:t>
                </a:r>
                <a:endParaRPr lang="en-IE" sz="2000" dirty="0" smtClean="0">
                  <a:solidFill>
                    <a:srgbClr val="990033"/>
                  </a:solidFill>
                </a:endParaRP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Now </a:t>
                </a:r>
                <a:r>
                  <a:rPr lang="en-IE" sz="2000" dirty="0">
                    <a:solidFill>
                      <a:srgbClr val="990033"/>
                    </a:solidFill>
                  </a:rPr>
                  <a:t>we take the limit of this as </a:t>
                </a:r>
                <a14:m>
                  <m:oMath xmlns:m="http://schemas.openxmlformats.org/officeDocument/2006/math">
                    <m:r>
                      <a:rPr lang="en-IE" sz="2000" i="1" dirty="0" smtClean="0">
                        <a:solidFill>
                          <a:srgbClr val="990033"/>
                        </a:solidFill>
                        <a:latin typeface="Cambria Math"/>
                      </a:rPr>
                      <m:t>𝑛</m:t>
                    </m:r>
                  </m:oMath>
                </a14:m>
                <a:r>
                  <a:rPr lang="en-IE" sz="2000" i="1" dirty="0">
                    <a:solidFill>
                      <a:srgbClr val="990033"/>
                    </a:solidFill>
                  </a:rPr>
                  <a:t> </a:t>
                </a:r>
                <a:r>
                  <a:rPr lang="en-IE" sz="2000" dirty="0">
                    <a:solidFill>
                      <a:srgbClr val="990033"/>
                    </a:solidFill>
                  </a:rPr>
                  <a:t>goes to infinity</a:t>
                </a:r>
                <a:r>
                  <a:rPr lang="en-IE" sz="2000" dirty="0" smtClean="0">
                    <a:solidFill>
                      <a:srgbClr val="990033"/>
                    </a:solidFill>
                  </a:rPr>
                  <a:t>:</a:t>
                </a:r>
              </a:p>
              <a:p>
                <a:pPr marL="342900" indent="-342900">
                  <a:buFont typeface="Arial" pitchFamily="34" charset="0"/>
                  <a:buChar char="•"/>
                </a:pPr>
                <a14:m>
                  <m:oMath xmlns:m="http://schemas.openxmlformats.org/officeDocument/2006/math">
                    <m:r>
                      <a:rPr lang="en-IE" sz="2400" b="0" i="1" smtClean="0">
                        <a:solidFill>
                          <a:srgbClr val="990033"/>
                        </a:solidFill>
                        <a:latin typeface="Cambria Math"/>
                      </a:rPr>
                      <m:t>𝑙𝑖𝑚</m:t>
                    </m:r>
                    <m:sSub>
                      <m:sSubPr>
                        <m:ctrlPr>
                          <a:rPr lang="en-IE" sz="2400" b="0" i="1" smtClean="0">
                            <a:solidFill>
                              <a:srgbClr val="990033"/>
                            </a:solidFill>
                            <a:latin typeface="Cambria Math"/>
                          </a:rPr>
                        </m:ctrlPr>
                      </m:sSubPr>
                      <m:e>
                        <m:r>
                          <a:rPr lang="en-IE" sz="2400" b="0" i="1" smtClean="0">
                            <a:solidFill>
                              <a:srgbClr val="990033"/>
                            </a:solidFill>
                            <a:latin typeface="Cambria Math"/>
                          </a:rPr>
                          <m:t>𝑆</m:t>
                        </m:r>
                      </m:e>
                      <m:sub>
                        <m:r>
                          <a:rPr lang="en-IE" sz="2400" b="0" i="1" smtClean="0">
                            <a:solidFill>
                              <a:srgbClr val="990033"/>
                            </a:solidFill>
                            <a:latin typeface="Cambria Math"/>
                          </a:rPr>
                          <m:t>𝑛</m:t>
                        </m:r>
                      </m:sub>
                    </m:sSub>
                    <m:r>
                      <a:rPr lang="en-IE" sz="2400" b="0" i="1" smtClean="0">
                        <a:solidFill>
                          <a:srgbClr val="990033"/>
                        </a:solidFill>
                        <a:latin typeface="Cambria Math"/>
                      </a:rPr>
                      <m:t>=</m:t>
                    </m:r>
                    <m:r>
                      <a:rPr lang="en-IE" sz="2400" b="0" i="1" smtClean="0">
                        <a:solidFill>
                          <a:srgbClr val="990033"/>
                        </a:solidFill>
                        <a:latin typeface="Cambria Math"/>
                      </a:rPr>
                      <m:t>𝑙𝑖𝑚</m:t>
                    </m:r>
                    <m:d>
                      <m:dPr>
                        <m:ctrlPr>
                          <a:rPr lang="en-IE" sz="2400" b="0" i="1" smtClean="0">
                            <a:solidFill>
                              <a:srgbClr val="990033"/>
                            </a:solidFill>
                            <a:latin typeface="Cambria Math"/>
                          </a:rPr>
                        </m:ctrlPr>
                      </m:dPr>
                      <m:e>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𝑛</m:t>
                                    </m:r>
                                  </m:sup>
                                </m:sSup>
                              </m:e>
                            </m:d>
                          </m:num>
                          <m:den>
                            <m:r>
                              <a:rPr lang="en-IE" sz="2000" i="1">
                                <a:solidFill>
                                  <a:srgbClr val="990033"/>
                                </a:solidFill>
                                <a:latin typeface="Cambria Math"/>
                              </a:rPr>
                              <m:t>1−</m:t>
                            </m:r>
                            <m:r>
                              <a:rPr lang="en-IE" sz="2000" i="1">
                                <a:solidFill>
                                  <a:srgbClr val="990033"/>
                                </a:solidFill>
                                <a:latin typeface="Cambria Math"/>
                              </a:rPr>
                              <m:t>𝑟</m:t>
                            </m:r>
                          </m:den>
                        </m:f>
                        <m:r>
                          <a:rPr lang="en-IE" sz="2000" i="1">
                            <a:solidFill>
                              <a:srgbClr val="990033"/>
                            </a:solidFill>
                            <a:latin typeface="Cambria Math"/>
                          </a:rPr>
                          <m:t> </m:t>
                        </m:r>
                        <m:r>
                          <m:rPr>
                            <m:nor/>
                          </m:rPr>
                          <a:rPr lang="en-IE" sz="2000" dirty="0"/>
                          <m:t> </m:t>
                        </m:r>
                      </m:e>
                    </m:d>
                  </m:oMath>
                </a14:m>
                <a:endParaRPr lang="en-IE" sz="2000" dirty="0">
                  <a:solidFill>
                    <a:srgbClr val="990033"/>
                  </a:solidFill>
                </a:endParaRPr>
              </a:p>
              <a:p>
                <a:pPr marL="342900" indent="-342900">
                  <a:buFont typeface="Arial" pitchFamily="34" charset="0"/>
                  <a:buChar char="•"/>
                </a:pPr>
                <a:endParaRPr lang="en-IE" sz="900" dirty="0" smtClean="0">
                  <a:solidFill>
                    <a:srgbClr val="990033"/>
                  </a:solidFill>
                </a:endParaRPr>
              </a:p>
              <a:p>
                <a:pPr marL="342900" indent="-342900">
                  <a:buFont typeface="Arial" pitchFamily="34" charset="0"/>
                  <a:buChar char="•"/>
                </a:pPr>
                <a14:m>
                  <m:oMath xmlns:m="http://schemas.openxmlformats.org/officeDocument/2006/math">
                    <m:r>
                      <a:rPr lang="en-IE" sz="2400" i="1">
                        <a:solidFill>
                          <a:srgbClr val="990033"/>
                        </a:solidFill>
                        <a:latin typeface="Cambria Math"/>
                      </a:rPr>
                      <m:t>𝑙𝑖𝑚</m:t>
                    </m:r>
                    <m:sSub>
                      <m:sSubPr>
                        <m:ctrlPr>
                          <a:rPr lang="en-IE" sz="2400" i="1">
                            <a:solidFill>
                              <a:srgbClr val="990033"/>
                            </a:solidFill>
                            <a:latin typeface="Cambria Math"/>
                          </a:rPr>
                        </m:ctrlPr>
                      </m:sSubPr>
                      <m:e>
                        <m:r>
                          <a:rPr lang="en-IE" sz="2400" i="1">
                            <a:solidFill>
                              <a:srgbClr val="990033"/>
                            </a:solidFill>
                            <a:latin typeface="Cambria Math"/>
                          </a:rPr>
                          <m:t>𝑆</m:t>
                        </m:r>
                      </m:e>
                      <m:sub>
                        <m:r>
                          <a:rPr lang="en-IE" sz="2400" i="1">
                            <a:solidFill>
                              <a:srgbClr val="990033"/>
                            </a:solidFill>
                            <a:latin typeface="Cambria Math"/>
                          </a:rPr>
                          <m:t>𝑛</m:t>
                        </m:r>
                      </m:sub>
                    </m:sSub>
                    <m:r>
                      <a:rPr lang="en-IE" sz="2400" i="1">
                        <a:solidFill>
                          <a:srgbClr val="990033"/>
                        </a:solidFill>
                        <a:latin typeface="Cambria Math"/>
                      </a:rPr>
                      <m:t>=</m:t>
                    </m:r>
                    <m:r>
                      <a:rPr lang="en-IE" sz="2400" i="1">
                        <a:solidFill>
                          <a:srgbClr val="990033"/>
                        </a:solidFill>
                        <a:latin typeface="Cambria Math"/>
                      </a:rPr>
                      <m:t>𝑙𝑖𝑚</m:t>
                    </m:r>
                    <m:d>
                      <m:dPr>
                        <m:ctrlPr>
                          <a:rPr lang="en-IE" sz="2400" i="1">
                            <a:solidFill>
                              <a:srgbClr val="990033"/>
                            </a:solidFill>
                            <a:latin typeface="Cambria Math"/>
                          </a:rPr>
                        </m:ctrlPr>
                      </m:dPr>
                      <m:e>
                        <m:f>
                          <m:fPr>
                            <m:ctrlPr>
                              <a:rPr lang="en-IE" sz="2000" i="1">
                                <a:solidFill>
                                  <a:srgbClr val="990033"/>
                                </a:solidFill>
                                <a:latin typeface="Cambria Math"/>
                              </a:rPr>
                            </m:ctrlPr>
                          </m:fPr>
                          <m:num>
                            <m:r>
                              <a:rPr lang="en-IE" sz="2000" i="1">
                                <a:solidFill>
                                  <a:srgbClr val="990033"/>
                                </a:solidFill>
                                <a:latin typeface="Cambria Math"/>
                              </a:rPr>
                              <m:t>𝑎</m:t>
                            </m:r>
                          </m:num>
                          <m:den>
                            <m:r>
                              <a:rPr lang="en-IE" sz="2000" i="1">
                                <a:solidFill>
                                  <a:srgbClr val="990033"/>
                                </a:solidFill>
                                <a:latin typeface="Cambria Math"/>
                              </a:rPr>
                              <m:t>1−</m:t>
                            </m:r>
                            <m:r>
                              <a:rPr lang="en-IE" sz="2000" i="1">
                                <a:solidFill>
                                  <a:srgbClr val="990033"/>
                                </a:solidFill>
                                <a:latin typeface="Cambria Math"/>
                              </a:rPr>
                              <m:t>𝑟</m:t>
                            </m:r>
                          </m:den>
                        </m:f>
                      </m:e>
                    </m:d>
                    <m:r>
                      <a:rPr lang="en-IE" sz="2000" b="0" i="1" dirty="0" smtClean="0">
                        <a:latin typeface="Cambria Math"/>
                      </a:rPr>
                      <m:t>−</m:t>
                    </m:r>
                    <m:r>
                      <a:rPr lang="en-IE" sz="2400" i="1">
                        <a:solidFill>
                          <a:srgbClr val="990033"/>
                        </a:solidFill>
                        <a:latin typeface="Cambria Math"/>
                      </a:rPr>
                      <m:t>𝑙𝑖𝑚</m:t>
                    </m:r>
                    <m:d>
                      <m:dPr>
                        <m:ctrlPr>
                          <a:rPr lang="en-IE" sz="2400" i="1">
                            <a:solidFill>
                              <a:srgbClr val="990033"/>
                            </a:solidFill>
                            <a:latin typeface="Cambria Math"/>
                          </a:rPr>
                        </m:ctrlPr>
                      </m:dPr>
                      <m:e>
                        <m:f>
                          <m:fPr>
                            <m:ctrlPr>
                              <a:rPr lang="en-IE" sz="2000" i="1">
                                <a:solidFill>
                                  <a:srgbClr val="990033"/>
                                </a:solidFill>
                                <a:latin typeface="Cambria Math"/>
                              </a:rPr>
                            </m:ctrlPr>
                          </m:fPr>
                          <m:num>
                            <m:r>
                              <a:rPr lang="en-IE" sz="2000" i="1">
                                <a:solidFill>
                                  <a:srgbClr val="990033"/>
                                </a:solidFill>
                                <a:latin typeface="Cambria Math"/>
                              </a:rPr>
                              <m:t>𝑎</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𝑛</m:t>
                                </m:r>
                              </m:sup>
                            </m:sSup>
                          </m:num>
                          <m:den>
                            <m:r>
                              <a:rPr lang="en-IE" sz="2000" i="1">
                                <a:solidFill>
                                  <a:srgbClr val="990033"/>
                                </a:solidFill>
                                <a:latin typeface="Cambria Math"/>
                              </a:rPr>
                              <m:t>1−</m:t>
                            </m:r>
                            <m:r>
                              <a:rPr lang="en-IE" sz="2000" i="1">
                                <a:solidFill>
                                  <a:srgbClr val="990033"/>
                                </a:solidFill>
                                <a:latin typeface="Cambria Math"/>
                              </a:rPr>
                              <m:t>𝑟</m:t>
                            </m:r>
                          </m:den>
                        </m:f>
                      </m:e>
                    </m:d>
                  </m:oMath>
                </a14:m>
                <a:endParaRPr lang="en-IE" sz="2000" dirty="0">
                  <a:solidFill>
                    <a:srgbClr val="990033"/>
                  </a:solidFill>
                </a:endParaRPr>
              </a:p>
              <a:p>
                <a:endParaRPr lang="en-IE" sz="900" dirty="0" smtClean="0">
                  <a:solidFill>
                    <a:srgbClr val="990033"/>
                  </a:solidFill>
                </a:endParaRPr>
              </a:p>
              <a:p>
                <a:pPr marL="342900" indent="-342900">
                  <a:buFont typeface="Arial" pitchFamily="34" charset="0"/>
                  <a:buChar char="•"/>
                </a:pPr>
                <a:r>
                  <a:rPr lang="en-IE" sz="2000" dirty="0">
                    <a:solidFill>
                      <a:srgbClr val="990033"/>
                    </a:solidFill>
                  </a:rPr>
                  <a:t>What value </a:t>
                </a:r>
                <a:r>
                  <a:rPr lang="en-IE" sz="2000" dirty="0" smtClean="0">
                    <a:solidFill>
                      <a:srgbClr val="990033"/>
                    </a:solidFill>
                  </a:rPr>
                  <a:t>does </a:t>
                </a:r>
                <a:r>
                  <a:rPr lang="en-IE" sz="2000" i="1" dirty="0">
                    <a:solidFill>
                      <a:srgbClr val="990033"/>
                    </a:solidFill>
                  </a:rPr>
                  <a:t>r </a:t>
                </a:r>
                <a:r>
                  <a:rPr lang="en-IE" sz="2000" dirty="0" smtClean="0">
                    <a:solidFill>
                      <a:srgbClr val="990033"/>
                    </a:solidFill>
                  </a:rPr>
                  <a:t>have </a:t>
                </a:r>
                <a:r>
                  <a:rPr lang="en-IE" sz="2000" dirty="0">
                    <a:solidFill>
                      <a:srgbClr val="990033"/>
                    </a:solidFill>
                  </a:rPr>
                  <a:t>in this special case? 	</a:t>
                </a:r>
                <a:endParaRPr lang="en-IE" sz="2000" dirty="0" smtClean="0">
                  <a:solidFill>
                    <a:srgbClr val="990033"/>
                  </a:solidFill>
                </a:endParaRP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a:solidFill>
                      <a:srgbClr val="990033"/>
                    </a:solidFill>
                  </a:rPr>
                  <a:t>So as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 ∞ </m:t>
                    </m:r>
                  </m:oMath>
                </a14:m>
                <a:r>
                  <a:rPr lang="en-IE" sz="2000" dirty="0">
                    <a:solidFill>
                      <a:srgbClr val="990033"/>
                    </a:solidFill>
                  </a:rPr>
                  <a:t>what value has </a:t>
                </a:r>
                <a14:m>
                  <m:oMath xmlns:m="http://schemas.openxmlformats.org/officeDocument/2006/math">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𝑛</m:t>
                        </m:r>
                      </m:sup>
                    </m:sSup>
                  </m:oMath>
                </a14:m>
                <a:r>
                  <a:rPr lang="en-IE" sz="2000" dirty="0" smtClean="0">
                    <a:solidFill>
                      <a:srgbClr val="990033"/>
                    </a:solidFill>
                  </a:rPr>
                  <a:t>?</a:t>
                </a:r>
              </a:p>
              <a:p>
                <a:pPr marL="342900" indent="-342900">
                  <a:buFont typeface="Arial" pitchFamily="34" charset="0"/>
                  <a:buChar char="•"/>
                </a:pPr>
                <a:endParaRPr lang="en-IE" sz="1000" dirty="0" smtClean="0">
                  <a:solidFill>
                    <a:srgbClr val="990033"/>
                  </a:solidFill>
                </a:endParaRPr>
              </a:p>
              <a:p>
                <a:pPr marL="342900" indent="-342900">
                  <a:buFont typeface="Arial" pitchFamily="34" charset="0"/>
                  <a:buChar char="•"/>
                </a:pPr>
                <a:r>
                  <a:rPr lang="en-IE" sz="2000" dirty="0" smtClean="0">
                    <a:solidFill>
                      <a:srgbClr val="990033"/>
                    </a:solidFill>
                  </a:rPr>
                  <a:t>Hence	</a:t>
                </a:r>
                <a14:m>
                  <m:oMath xmlns:m="http://schemas.openxmlformats.org/officeDocument/2006/math">
                    <m:r>
                      <a:rPr lang="en-IE" sz="2000" b="0" i="0" smtClean="0">
                        <a:solidFill>
                          <a:srgbClr val="990033"/>
                        </a:solidFill>
                        <a:latin typeface="Cambria Math"/>
                      </a:rPr>
                      <m:t> </m:t>
                    </m:r>
                    <m:r>
                      <a:rPr lang="en-IE" sz="2000" i="1">
                        <a:solidFill>
                          <a:srgbClr val="990033"/>
                        </a:solidFill>
                        <a:latin typeface="Cambria Math"/>
                      </a:rPr>
                      <m:t>𝑙𝑖𝑚</m:t>
                    </m:r>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𝑛</m:t>
                        </m:r>
                      </m:sub>
                    </m:sSub>
                    <m:r>
                      <a:rPr lang="en-IE" sz="2000" i="1">
                        <a:solidFill>
                          <a:srgbClr val="990033"/>
                        </a:solidFill>
                        <a:latin typeface="Cambria Math"/>
                      </a:rPr>
                      <m:t>=</m:t>
                    </m:r>
                    <m:r>
                      <a:rPr lang="en-IE" sz="2000" i="1">
                        <a:solidFill>
                          <a:srgbClr val="990033"/>
                        </a:solidFill>
                        <a:latin typeface="Cambria Math"/>
                      </a:rPr>
                      <m:t>𝑙𝑖𝑚</m:t>
                    </m:r>
                    <m:d>
                      <m:dPr>
                        <m:ctrlPr>
                          <a:rPr lang="en-IE" sz="2000" i="1">
                            <a:solidFill>
                              <a:srgbClr val="990033"/>
                            </a:solidFill>
                            <a:latin typeface="Cambria Math"/>
                          </a:rPr>
                        </m:ctrlPr>
                      </m:dPr>
                      <m:e>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𝑛</m:t>
                                    </m:r>
                                  </m:sup>
                                </m:sSup>
                              </m:e>
                            </m:d>
                          </m:num>
                          <m:den>
                            <m:r>
                              <a:rPr lang="en-IE" sz="2000" i="1">
                                <a:solidFill>
                                  <a:srgbClr val="990033"/>
                                </a:solidFill>
                                <a:latin typeface="Cambria Math"/>
                              </a:rPr>
                              <m:t>1−</m:t>
                            </m:r>
                            <m:r>
                              <a:rPr lang="en-IE" sz="2000" i="1">
                                <a:solidFill>
                                  <a:srgbClr val="990033"/>
                                </a:solidFill>
                                <a:latin typeface="Cambria Math"/>
                              </a:rPr>
                              <m:t>𝑟</m:t>
                            </m:r>
                          </m:den>
                        </m:f>
                        <m:r>
                          <a:rPr lang="en-IE" sz="2000" i="1">
                            <a:solidFill>
                              <a:srgbClr val="990033"/>
                            </a:solidFill>
                            <a:latin typeface="Cambria Math"/>
                          </a:rPr>
                          <m:t> </m:t>
                        </m:r>
                        <m:r>
                          <m:rPr>
                            <m:nor/>
                          </m:rPr>
                          <a:rPr lang="en-IE" sz="2000" dirty="0"/>
                          <m:t> </m:t>
                        </m:r>
                      </m:e>
                    </m:d>
                    <m:r>
                      <a:rPr lang="en-IE" sz="2000" b="0" i="0" dirty="0" smtClean="0">
                        <a:latin typeface="Cambria Math"/>
                      </a:rPr>
                      <m:t>=</m:t>
                    </m:r>
                    <m:d>
                      <m:dPr>
                        <m:ctrlPr>
                          <a:rPr lang="en-IE" sz="2000" i="1">
                            <a:solidFill>
                              <a:srgbClr val="990033"/>
                            </a:solidFill>
                            <a:latin typeface="Cambria Math"/>
                          </a:rPr>
                        </m:ctrlPr>
                      </m:dPr>
                      <m:e>
                        <m:f>
                          <m:fPr>
                            <m:ctrlPr>
                              <a:rPr lang="en-IE" sz="2000" i="1">
                                <a:solidFill>
                                  <a:srgbClr val="990033"/>
                                </a:solidFill>
                                <a:latin typeface="Cambria Math"/>
                              </a:rPr>
                            </m:ctrlPr>
                          </m:fPr>
                          <m:num>
                            <m:r>
                              <a:rPr lang="en-IE" sz="2000" i="1">
                                <a:solidFill>
                                  <a:srgbClr val="990033"/>
                                </a:solidFill>
                                <a:latin typeface="Cambria Math"/>
                              </a:rPr>
                              <m:t>𝑎</m:t>
                            </m:r>
                          </m:num>
                          <m:den>
                            <m:r>
                              <a:rPr lang="en-IE" sz="2000" i="1">
                                <a:solidFill>
                                  <a:srgbClr val="990033"/>
                                </a:solidFill>
                                <a:latin typeface="Cambria Math"/>
                              </a:rPr>
                              <m:t>1−</m:t>
                            </m:r>
                            <m:r>
                              <a:rPr lang="en-IE" sz="2000" i="1">
                                <a:solidFill>
                                  <a:srgbClr val="990033"/>
                                </a:solidFill>
                                <a:latin typeface="Cambria Math"/>
                              </a:rPr>
                              <m:t>𝑟</m:t>
                            </m:r>
                          </m:den>
                        </m:f>
                      </m:e>
                    </m:d>
                  </m:oMath>
                </a14:m>
                <a:endParaRPr lang="en-IE" sz="2000" dirty="0">
                  <a:solidFill>
                    <a:srgbClr val="990033"/>
                  </a:solidFill>
                </a:endParaRPr>
              </a:p>
              <a:p>
                <a:pPr marL="342900" indent="-342900">
                  <a:buFont typeface="Arial" pitchFamily="34" charset="0"/>
                  <a:buChar char="•"/>
                </a:pPr>
                <a:endParaRPr lang="en-IE" sz="1000" dirty="0" smtClean="0">
                  <a:solidFill>
                    <a:srgbClr val="990033"/>
                  </a:solidFill>
                </a:endParaRPr>
              </a:p>
              <a:p>
                <a:r>
                  <a:rPr lang="en-IE" sz="2000" dirty="0">
                    <a:solidFill>
                      <a:srgbClr val="990033"/>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395536" y="1457366"/>
                <a:ext cx="8496944" cy="5225405"/>
              </a:xfrm>
              <a:prstGeom prst="rect">
                <a:avLst/>
              </a:prstGeom>
              <a:blipFill rotWithShape="1">
                <a:blip r:embed="rId3"/>
                <a:stretch>
                  <a:fillRect l="-646" t="-583" r="-574"/>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211960" y="2396601"/>
                <a:ext cx="1794529" cy="628057"/>
              </a:xfrm>
              <a:prstGeom prst="rect">
                <a:avLst/>
              </a:prstGeom>
              <a:ln>
                <a:solidFill>
                  <a:srgbClr val="990033"/>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i="1">
                              <a:solidFill>
                                <a:srgbClr val="990033"/>
                              </a:solidFill>
                              <a:latin typeface="Cambria Math"/>
                            </a:rPr>
                          </m:ctrlPr>
                        </m:sSubPr>
                        <m:e>
                          <m:r>
                            <a:rPr lang="en-IE" i="1">
                              <a:solidFill>
                                <a:srgbClr val="990033"/>
                              </a:solidFill>
                              <a:latin typeface="Cambria Math"/>
                            </a:rPr>
                            <m:t>𝑆</m:t>
                          </m:r>
                        </m:e>
                        <m:sub>
                          <m:r>
                            <a:rPr lang="en-IE" i="1">
                              <a:solidFill>
                                <a:srgbClr val="990033"/>
                              </a:solidFill>
                              <a:latin typeface="Cambria Math"/>
                            </a:rPr>
                            <m:t>𝑛</m:t>
                          </m:r>
                        </m:sub>
                      </m:sSub>
                      <m:r>
                        <a:rPr lang="en-IE" i="1">
                          <a:solidFill>
                            <a:srgbClr val="990033"/>
                          </a:solidFill>
                          <a:latin typeface="Cambria Math"/>
                        </a:rPr>
                        <m:t>=</m:t>
                      </m:r>
                      <m:f>
                        <m:fPr>
                          <m:ctrlPr>
                            <a:rPr lang="en-IE" i="1">
                              <a:solidFill>
                                <a:srgbClr val="990033"/>
                              </a:solidFill>
                              <a:latin typeface="Cambria Math"/>
                            </a:rPr>
                          </m:ctrlPr>
                        </m:fPr>
                        <m:num>
                          <m:r>
                            <a:rPr lang="en-IE" i="1">
                              <a:solidFill>
                                <a:srgbClr val="990033"/>
                              </a:solidFill>
                              <a:latin typeface="Cambria Math"/>
                            </a:rPr>
                            <m:t>𝑎</m:t>
                          </m:r>
                          <m:d>
                            <m:dPr>
                              <m:ctrlPr>
                                <a:rPr lang="en-IE" i="1">
                                  <a:solidFill>
                                    <a:srgbClr val="990033"/>
                                  </a:solidFill>
                                  <a:latin typeface="Cambria Math"/>
                                </a:rPr>
                              </m:ctrlPr>
                            </m:dPr>
                            <m:e>
                              <m:r>
                                <a:rPr lang="en-IE" i="1">
                                  <a:solidFill>
                                    <a:srgbClr val="990033"/>
                                  </a:solidFill>
                                  <a:latin typeface="Cambria Math"/>
                                </a:rPr>
                                <m:t>1−</m:t>
                              </m:r>
                              <m:sSup>
                                <m:sSupPr>
                                  <m:ctrlPr>
                                    <a:rPr lang="en-IE" i="1">
                                      <a:solidFill>
                                        <a:srgbClr val="990033"/>
                                      </a:solidFill>
                                      <a:latin typeface="Cambria Math"/>
                                    </a:rPr>
                                  </m:ctrlPr>
                                </m:sSupPr>
                                <m:e>
                                  <m:r>
                                    <a:rPr lang="en-IE" i="1">
                                      <a:solidFill>
                                        <a:srgbClr val="990033"/>
                                      </a:solidFill>
                                      <a:latin typeface="Cambria Math"/>
                                    </a:rPr>
                                    <m:t>𝑟</m:t>
                                  </m:r>
                                </m:e>
                                <m:sup>
                                  <m:r>
                                    <a:rPr lang="en-IE" i="1">
                                      <a:solidFill>
                                        <a:srgbClr val="990033"/>
                                      </a:solidFill>
                                      <a:latin typeface="Cambria Math"/>
                                    </a:rPr>
                                    <m:t>𝑛</m:t>
                                  </m:r>
                                </m:sup>
                              </m:sSup>
                            </m:e>
                          </m:d>
                        </m:num>
                        <m:den>
                          <m:r>
                            <a:rPr lang="en-IE" i="1">
                              <a:solidFill>
                                <a:srgbClr val="990033"/>
                              </a:solidFill>
                              <a:latin typeface="Cambria Math"/>
                            </a:rPr>
                            <m:t>1−</m:t>
                          </m:r>
                          <m:r>
                            <a:rPr lang="en-IE" i="1">
                              <a:solidFill>
                                <a:srgbClr val="990033"/>
                              </a:solidFill>
                              <a:latin typeface="Cambria Math"/>
                            </a:rPr>
                            <m:t>𝑟</m:t>
                          </m:r>
                        </m:den>
                      </m:f>
                      <m:r>
                        <a:rPr lang="en-IE" i="1">
                          <a:solidFill>
                            <a:srgbClr val="990033"/>
                          </a:solidFill>
                          <a:latin typeface="Cambria Math"/>
                        </a:rPr>
                        <m:t> </m:t>
                      </m:r>
                    </m:oMath>
                  </m:oMathPara>
                </a14:m>
                <a:endParaRPr lang="en-IE" dirty="0"/>
              </a:p>
            </p:txBody>
          </p:sp>
        </mc:Choice>
        <mc:Fallback xmlns="">
          <p:sp>
            <p:nvSpPr>
              <p:cNvPr id="2" name="Rectangle 1"/>
              <p:cNvSpPr>
                <a:spLocks noRot="1" noChangeAspect="1" noMove="1" noResize="1" noEditPoints="1" noAdjustHandles="1" noChangeArrowheads="1" noChangeShapeType="1" noTextEdit="1"/>
              </p:cNvSpPr>
              <p:nvPr/>
            </p:nvSpPr>
            <p:spPr>
              <a:xfrm>
                <a:off x="4211960" y="2396601"/>
                <a:ext cx="1794529" cy="628057"/>
              </a:xfrm>
              <a:prstGeom prst="rect">
                <a:avLst/>
              </a:prstGeom>
              <a:blipFill rotWithShape="1">
                <a:blip r:embed="rId4"/>
                <a:stretch>
                  <a:fillRect/>
                </a:stretch>
              </a:blipFill>
              <a:ln>
                <a:solidFill>
                  <a:srgbClr val="990033"/>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3568" y="3715881"/>
                <a:ext cx="7331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1400" b="0" i="1" smtClean="0">
                          <a:solidFill>
                            <a:srgbClr val="990033"/>
                          </a:solidFill>
                          <a:latin typeface="Cambria Math"/>
                        </a:rPr>
                        <m:t>𝑛</m:t>
                      </m:r>
                      <m:r>
                        <a:rPr lang="en-IE" sz="1400" b="0" i="1" smtClean="0">
                          <a:solidFill>
                            <a:srgbClr val="990033"/>
                          </a:solidFill>
                          <a:latin typeface="Cambria Math"/>
                          <a:ea typeface="Cambria Math"/>
                        </a:rPr>
                        <m:t>→∞</m:t>
                      </m:r>
                    </m:oMath>
                  </m:oMathPara>
                </a14:m>
                <a:endParaRPr lang="en-IE" sz="1400" dirty="0">
                  <a:solidFill>
                    <a:srgbClr val="990033"/>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83568" y="3715881"/>
                <a:ext cx="733149" cy="30777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35696" y="3715881"/>
                <a:ext cx="7331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1400" b="0" i="1" smtClean="0">
                          <a:solidFill>
                            <a:srgbClr val="990033"/>
                          </a:solidFill>
                          <a:latin typeface="Cambria Math"/>
                        </a:rPr>
                        <m:t>𝑛</m:t>
                      </m:r>
                      <m:r>
                        <a:rPr lang="en-IE" sz="1400" b="0" i="1" smtClean="0">
                          <a:solidFill>
                            <a:srgbClr val="990033"/>
                          </a:solidFill>
                          <a:latin typeface="Cambria Math"/>
                          <a:ea typeface="Cambria Math"/>
                        </a:rPr>
                        <m:t>→∞</m:t>
                      </m:r>
                    </m:oMath>
                  </m:oMathPara>
                </a14:m>
                <a:endParaRPr lang="en-IE" sz="1400" dirty="0">
                  <a:solidFill>
                    <a:srgbClr val="990033"/>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35696" y="3715881"/>
                <a:ext cx="733149" cy="30777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804846" y="4399968"/>
                <a:ext cx="7331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1400" b="0" i="1" smtClean="0">
                          <a:solidFill>
                            <a:srgbClr val="990033"/>
                          </a:solidFill>
                          <a:latin typeface="Cambria Math"/>
                        </a:rPr>
                        <m:t>𝑛</m:t>
                      </m:r>
                      <m:r>
                        <a:rPr lang="en-IE" sz="1400" b="0" i="1" smtClean="0">
                          <a:solidFill>
                            <a:srgbClr val="990033"/>
                          </a:solidFill>
                          <a:latin typeface="Cambria Math"/>
                          <a:ea typeface="Cambria Math"/>
                        </a:rPr>
                        <m:t>→∞</m:t>
                      </m:r>
                    </m:oMath>
                  </m:oMathPara>
                </a14:m>
                <a:endParaRPr lang="en-IE" sz="1400" dirty="0">
                  <a:solidFill>
                    <a:srgbClr val="990033"/>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804846" y="4399968"/>
                <a:ext cx="733149" cy="30777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83568" y="4399968"/>
                <a:ext cx="7331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1400" b="0" i="1" smtClean="0">
                          <a:solidFill>
                            <a:srgbClr val="990033"/>
                          </a:solidFill>
                          <a:latin typeface="Cambria Math"/>
                        </a:rPr>
                        <m:t>𝑛</m:t>
                      </m:r>
                      <m:r>
                        <a:rPr lang="en-IE" sz="1400" b="0" i="1" smtClean="0">
                          <a:solidFill>
                            <a:srgbClr val="990033"/>
                          </a:solidFill>
                          <a:latin typeface="Cambria Math"/>
                          <a:ea typeface="Cambria Math"/>
                        </a:rPr>
                        <m:t>→∞</m:t>
                      </m:r>
                    </m:oMath>
                  </m:oMathPara>
                </a14:m>
                <a:endParaRPr lang="en-IE" sz="1400" dirty="0">
                  <a:solidFill>
                    <a:srgbClr val="990033"/>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83568" y="4399968"/>
                <a:ext cx="733149" cy="30777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47864" y="4399968"/>
                <a:ext cx="7331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1400" b="0" i="1" smtClean="0">
                          <a:solidFill>
                            <a:srgbClr val="990033"/>
                          </a:solidFill>
                          <a:latin typeface="Cambria Math"/>
                        </a:rPr>
                        <m:t>𝑛</m:t>
                      </m:r>
                      <m:r>
                        <a:rPr lang="en-IE" sz="1400" b="0" i="1" smtClean="0">
                          <a:solidFill>
                            <a:srgbClr val="990033"/>
                          </a:solidFill>
                          <a:latin typeface="Cambria Math"/>
                          <a:ea typeface="Cambria Math"/>
                        </a:rPr>
                        <m:t>→∞</m:t>
                      </m:r>
                    </m:oMath>
                  </m:oMathPara>
                </a14:m>
                <a:endParaRPr lang="en-IE" sz="1400" dirty="0">
                  <a:solidFill>
                    <a:srgbClr val="990033"/>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47864" y="4399968"/>
                <a:ext cx="733149" cy="30777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131840" y="5974007"/>
                <a:ext cx="7331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1400" b="0" i="1" smtClean="0">
                          <a:solidFill>
                            <a:srgbClr val="990033"/>
                          </a:solidFill>
                          <a:latin typeface="Cambria Math"/>
                        </a:rPr>
                        <m:t>𝑛</m:t>
                      </m:r>
                      <m:r>
                        <a:rPr lang="en-IE" sz="1400" b="0" i="1" smtClean="0">
                          <a:solidFill>
                            <a:srgbClr val="990033"/>
                          </a:solidFill>
                          <a:latin typeface="Cambria Math"/>
                          <a:ea typeface="Cambria Math"/>
                        </a:rPr>
                        <m:t>→∞</m:t>
                      </m:r>
                    </m:oMath>
                  </m:oMathPara>
                </a14:m>
                <a:endParaRPr lang="en-IE" sz="1400" dirty="0">
                  <a:solidFill>
                    <a:srgbClr val="990033"/>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131840" y="5974007"/>
                <a:ext cx="733149" cy="307777"/>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206847" y="5974007"/>
                <a:ext cx="7331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1400" b="0" i="1" smtClean="0">
                          <a:solidFill>
                            <a:srgbClr val="990033"/>
                          </a:solidFill>
                          <a:latin typeface="Cambria Math"/>
                        </a:rPr>
                        <m:t>𝑛</m:t>
                      </m:r>
                      <m:r>
                        <a:rPr lang="en-IE" sz="1400" b="0" i="1" smtClean="0">
                          <a:solidFill>
                            <a:srgbClr val="990033"/>
                          </a:solidFill>
                          <a:latin typeface="Cambria Math"/>
                          <a:ea typeface="Cambria Math"/>
                        </a:rPr>
                        <m:t>→∞</m:t>
                      </m:r>
                    </m:oMath>
                  </m:oMathPara>
                </a14:m>
                <a:endParaRPr lang="en-IE" sz="1400" dirty="0">
                  <a:solidFill>
                    <a:srgbClr val="990033"/>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206847" y="5974007"/>
                <a:ext cx="733149" cy="307777"/>
              </a:xfrm>
              <a:prstGeom prst="rect">
                <a:avLst/>
              </a:prstGeom>
              <a:blipFill rotWithShape="1">
                <a:blip r:embed="rId6"/>
                <a:stretch>
                  <a:fillRect/>
                </a:stretch>
              </a:blipFill>
            </p:spPr>
            <p:txBody>
              <a:bodyPr/>
              <a:lstStyle/>
              <a:p>
                <a:r>
                  <a:rPr lang="en-IE">
                    <a:noFill/>
                  </a:rPr>
                  <a:t> </a:t>
                </a:r>
              </a:p>
            </p:txBody>
          </p:sp>
        </mc:Fallback>
      </mc:AlternateContent>
      <p:grpSp>
        <p:nvGrpSpPr>
          <p:cNvPr id="9" name="Group 8"/>
          <p:cNvGrpSpPr/>
          <p:nvPr/>
        </p:nvGrpSpPr>
        <p:grpSpPr>
          <a:xfrm>
            <a:off x="8776547" y="474333"/>
            <a:ext cx="7949353" cy="5857875"/>
            <a:chOff x="8776547" y="474333"/>
            <a:chExt cx="7949353" cy="5857875"/>
          </a:xfrm>
        </p:grpSpPr>
        <p:pic>
          <p:nvPicPr>
            <p:cNvPr id="12297"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144000" y="474333"/>
              <a:ext cx="7581900"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406068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fade">
                                      <p:cBhvr>
                                        <p:cTn id="57" dur="500"/>
                                        <p:tgtEl>
                                          <p:spTgt spid="5">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9"/>
                    </p:tgtEl>
                  </p:cond>
                </p:stCondLst>
                <p:endSync evt="end" delay="0">
                  <p:rtn val="all"/>
                </p:endSync>
                <p:childTnLst>
                  <p:par>
                    <p:cTn id="65" fill="hold">
                      <p:stCondLst>
                        <p:cond delay="0"/>
                      </p:stCondLst>
                      <p:childTnLst>
                        <p:par>
                          <p:cTn id="66" fill="hold">
                            <p:stCondLst>
                              <p:cond delay="0"/>
                            </p:stCondLst>
                            <p:childTnLst>
                              <p:par>
                                <p:cTn id="67" presetID="35" presetClass="path" presetSubtype="0" accel="50000" decel="50000" fill="hold" nodeType="clickEffect">
                                  <p:stCondLst>
                                    <p:cond delay="0"/>
                                  </p:stCondLst>
                                  <p:childTnLst>
                                    <p:animMotion origin="layout" path="M -0.00018 7.40741E-7 L -0.93038 7.40741E-7 " pathEditMode="relative" rAng="0" ptsTypes="AA">
                                      <p:cBhvr>
                                        <p:cTn id="68" dur="2000" fill="hold"/>
                                        <p:tgtEl>
                                          <p:spTgt spid="9"/>
                                        </p:tgtEl>
                                        <p:attrNameLst>
                                          <p:attrName>ppt_x</p:attrName>
                                          <p:attrName>ppt_y</p:attrName>
                                        </p:attrNameLst>
                                      </p:cBhvr>
                                      <p:rCtr x="-46510" y="0"/>
                                    </p:animMotion>
                                  </p:childTnLst>
                                </p:cTn>
                              </p:par>
                            </p:childTnLst>
                          </p:cTn>
                        </p:par>
                      </p:childTnLst>
                    </p:cTn>
                  </p:par>
                  <p:par>
                    <p:cTn id="69" fill="hold">
                      <p:stCondLst>
                        <p:cond delay="indefinite"/>
                      </p:stCondLst>
                      <p:childTnLst>
                        <p:par>
                          <p:cTn id="70" fill="hold">
                            <p:stCondLst>
                              <p:cond delay="0"/>
                            </p:stCondLst>
                            <p:childTnLst>
                              <p:par>
                                <p:cTn id="71" presetID="63" presetClass="path" presetSubtype="0" accel="50000" decel="50000" fill="hold" nodeType="clickEffect">
                                  <p:stCondLst>
                                    <p:cond delay="0"/>
                                  </p:stCondLst>
                                  <p:childTnLst>
                                    <p:animMotion origin="layout" path="M -0.93038 7.40741E-7 L -0.00018 0.00347 " pathEditMode="relative" rAng="0" ptsTypes="AA">
                                      <p:cBhvr>
                                        <p:cTn id="72"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childTnLst>
        </p:cTn>
      </p:par>
    </p:tnLst>
    <p:bldLst>
      <p:bldP spid="5" grpId="0" uiExpand="1" build="p"/>
      <p:bldP spid="2" grpId="0" animBg="1"/>
      <p:bldP spid="7" grpId="0"/>
      <p:bldP spid="16" grpId="0"/>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457200" y="-152866"/>
                <a:ext cx="8229600" cy="1853674"/>
              </a:xfrm>
            </p:spPr>
            <p:txBody>
              <a:bodyPr>
                <a:normAutofit/>
              </a:bodyPr>
              <a:lstStyle/>
              <a:p>
                <a:r>
                  <a:rPr lang="en-IE" dirty="0"/>
                  <a:t>Section B: Student Activity </a:t>
                </a:r>
                <a:r>
                  <a:rPr lang="en-IE" dirty="0" smtClean="0"/>
                  <a:t>1</a:t>
                </a:r>
                <a:br>
                  <a:rPr lang="en-IE" dirty="0" smtClean="0"/>
                </a:br>
                <a:r>
                  <a:rPr lang="en-IE" sz="2700" dirty="0"/>
                  <a:t>To develop the concept of the sum to infinity of a geometric series when </a:t>
                </a:r>
                <a14:m>
                  <m:oMath xmlns:m="http://schemas.openxmlformats.org/officeDocument/2006/math">
                    <m:r>
                      <a:rPr lang="en-IE" sz="2700" i="1" dirty="0" smtClean="0">
                        <a:latin typeface="Cambria Math"/>
                      </a:rPr>
                      <m:t>−1&lt; </m:t>
                    </m:r>
                    <m:r>
                      <a:rPr lang="en-IE" sz="2700" b="0" i="1" dirty="0">
                        <a:latin typeface="Cambria Math"/>
                      </a:rPr>
                      <m:t>𝑟</m:t>
                    </m:r>
                    <m:r>
                      <a:rPr lang="en-IE" sz="2700" b="0" i="1" dirty="0">
                        <a:latin typeface="Cambria Math"/>
                      </a:rPr>
                      <m:t> &lt;1 </m:t>
                    </m:r>
                  </m:oMath>
                </a14:m>
                <a:r>
                  <a:rPr lang="en-IE" b="0" dirty="0"/>
                  <a:t>	</a:t>
                </a:r>
                <a:endParaRPr lang="en-IE"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457200" y="-152866"/>
                <a:ext cx="8229600" cy="1853674"/>
              </a:xfrm>
              <a:blipFill rotWithShape="1">
                <a:blip r:embed="rId2"/>
                <a:stretch>
                  <a:fillRect t="-6250" b="-526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95536" y="1700808"/>
                <a:ext cx="8496944" cy="3170099"/>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This is the formula for the sum to infinity </a:t>
                </a:r>
                <a:r>
                  <a:rPr lang="en-IE" sz="2000" dirty="0">
                    <a:solidFill>
                      <a:srgbClr val="990033"/>
                    </a:solidFill>
                  </a:rPr>
                  <a:t>of a                                           geometric series when </a:t>
                </a:r>
                <a14:m>
                  <m:oMath xmlns:m="http://schemas.openxmlformats.org/officeDocument/2006/math">
                    <m:r>
                      <a:rPr lang="en-IE" sz="2000" dirty="0">
                        <a:solidFill>
                          <a:srgbClr val="990033"/>
                        </a:solidFill>
                        <a:latin typeface="Cambria Math"/>
                      </a:rPr>
                      <m:t>−</m:t>
                    </m:r>
                    <m:r>
                      <a:rPr lang="en-IE" sz="2000" i="1" dirty="0">
                        <a:solidFill>
                          <a:srgbClr val="990033"/>
                        </a:solidFill>
                        <a:latin typeface="Cambria Math"/>
                      </a:rPr>
                      <m:t>1 &lt; </m:t>
                    </m:r>
                    <m:r>
                      <a:rPr lang="en-IE" sz="2000" i="1" dirty="0">
                        <a:solidFill>
                          <a:srgbClr val="990033"/>
                        </a:solidFill>
                        <a:latin typeface="Cambria Math"/>
                      </a:rPr>
                      <m:t>𝑟</m:t>
                    </m:r>
                    <m:r>
                      <a:rPr lang="en-IE" sz="2000" i="1" dirty="0">
                        <a:solidFill>
                          <a:srgbClr val="990033"/>
                        </a:solidFill>
                        <a:latin typeface="Cambria Math"/>
                      </a:rPr>
                      <m:t> &lt; 1.</m:t>
                    </m:r>
                  </m:oMath>
                </a14:m>
                <a:endParaRPr lang="en-IE" sz="2000" dirty="0" smtClean="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Why </a:t>
                </a:r>
                <a:r>
                  <a:rPr lang="en-IE" sz="2000" dirty="0">
                    <a:solidFill>
                      <a:srgbClr val="990033"/>
                    </a:solidFill>
                  </a:rPr>
                  <a:t>does the sum to </a:t>
                </a:r>
                <a:r>
                  <a:rPr lang="en-IE" sz="2000" dirty="0" smtClean="0">
                    <a:solidFill>
                      <a:srgbClr val="990033"/>
                    </a:solidFill>
                  </a:rPr>
                  <a:t>infinity formula </a:t>
                </a:r>
                <a:r>
                  <a:rPr lang="en-IE" sz="2000" dirty="0">
                    <a:solidFill>
                      <a:srgbClr val="990033"/>
                    </a:solidFill>
                  </a:rPr>
                  <a:t>for a geometric </a:t>
                </a:r>
                <a:r>
                  <a:rPr lang="en-IE" sz="2000" dirty="0" smtClean="0">
                    <a:solidFill>
                      <a:srgbClr val="990033"/>
                    </a:solidFill>
                  </a:rPr>
                  <a:t>series only </a:t>
                </a:r>
                <a:r>
                  <a:rPr lang="en-IE" sz="2000" dirty="0">
                    <a:solidFill>
                      <a:srgbClr val="990033"/>
                    </a:solidFill>
                  </a:rPr>
                  <a:t>work </a:t>
                </a:r>
                <a:r>
                  <a:rPr lang="en-IE" sz="2000" i="0" dirty="0" smtClean="0">
                    <a:solidFill>
                      <a:srgbClr val="990033"/>
                    </a:solidFill>
                    <a:latin typeface="+mj-lt"/>
                  </a:rPr>
                  <a:t>when </a:t>
                </a:r>
                <a14:m>
                  <m:oMath xmlns:m="http://schemas.openxmlformats.org/officeDocument/2006/math">
                    <m:r>
                      <a:rPr lang="en-IE" sz="2000" i="1" dirty="0" smtClean="0">
                        <a:solidFill>
                          <a:srgbClr val="990033"/>
                        </a:solidFill>
                        <a:latin typeface="Cambria Math"/>
                      </a:rPr>
                      <m:t>−1 &lt;</m:t>
                    </m:r>
                    <m:r>
                      <a:rPr lang="en-IE" sz="2000" b="0" i="1" dirty="0" smtClean="0">
                        <a:solidFill>
                          <a:srgbClr val="990033"/>
                        </a:solidFill>
                        <a:latin typeface="Cambria Math"/>
                      </a:rPr>
                      <m:t>𝑟</m:t>
                    </m:r>
                    <m:r>
                      <a:rPr lang="en-IE" sz="2000" i="1" dirty="0" smtClean="0">
                        <a:solidFill>
                          <a:srgbClr val="990033"/>
                        </a:solidFill>
                        <a:latin typeface="Cambria Math"/>
                      </a:rPr>
                      <m:t> &lt; 1</m:t>
                    </m:r>
                  </m:oMath>
                </a14:m>
                <a:r>
                  <a:rPr lang="en-IE" sz="2000" dirty="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a:solidFill>
                      <a:srgbClr val="990033"/>
                    </a:solidFill>
                  </a:rPr>
                  <a:t>Now do question </a:t>
                </a:r>
                <a:r>
                  <a:rPr lang="en-IE" sz="2000" dirty="0" smtClean="0">
                    <a:solidFill>
                      <a:srgbClr val="990033"/>
                    </a:solidFill>
                  </a:rPr>
                  <a:t>8 </a:t>
                </a:r>
                <a:r>
                  <a:rPr lang="en-IE" sz="2000" dirty="0">
                    <a:solidFill>
                      <a:srgbClr val="990033"/>
                    </a:solidFill>
                  </a:rPr>
                  <a:t>onwards </a:t>
                </a:r>
                <a:r>
                  <a:rPr lang="en-IE" sz="2000" dirty="0" smtClean="0">
                    <a:solidFill>
                      <a:srgbClr val="990033"/>
                    </a:solidFill>
                  </a:rPr>
                  <a:t>in Section </a:t>
                </a:r>
                <a:r>
                  <a:rPr lang="en-IE" sz="2000" dirty="0">
                    <a:solidFill>
                      <a:srgbClr val="990033"/>
                    </a:solidFill>
                  </a:rPr>
                  <a:t>B. Student Activity 2.</a:t>
                </a:r>
              </a:p>
              <a:p>
                <a:pPr marL="342900" indent="-342900">
                  <a:buFont typeface="Arial" pitchFamily="34" charset="0"/>
                  <a:buChar char="•"/>
                </a:pPr>
                <a:endParaRPr lang="en-IE" sz="2000" dirty="0">
                  <a:solidFill>
                    <a:srgbClr val="990033"/>
                  </a:solidFill>
                </a:endParaRPr>
              </a:p>
              <a:p>
                <a:r>
                  <a:rPr lang="en-IE" sz="2000" dirty="0">
                    <a:solidFill>
                      <a:srgbClr val="990033"/>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395536" y="1700808"/>
                <a:ext cx="8496944" cy="3170099"/>
              </a:xfrm>
              <a:prstGeom prst="rect">
                <a:avLst/>
              </a:prstGeom>
              <a:blipFill rotWithShape="1">
                <a:blip r:embed="rId3"/>
                <a:stretch>
                  <a:fillRect l="-646" t="-96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456426" y="1691697"/>
                <a:ext cx="2292038" cy="939553"/>
              </a:xfrm>
              <a:prstGeom prst="rect">
                <a:avLst/>
              </a:prstGeom>
              <a:solidFill>
                <a:srgbClr val="FFFF00"/>
              </a:solidFill>
              <a:ln>
                <a:solidFill>
                  <a:srgbClr val="990033"/>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E" sz="3200" b="1" i="1" smtClean="0">
                              <a:solidFill>
                                <a:srgbClr val="990033"/>
                              </a:solidFill>
                              <a:latin typeface="Cambria Math"/>
                            </a:rPr>
                          </m:ctrlPr>
                        </m:sSubPr>
                        <m:e>
                          <m:r>
                            <a:rPr lang="en-IE" sz="3200" b="1" i="1" smtClean="0">
                              <a:solidFill>
                                <a:srgbClr val="990033"/>
                              </a:solidFill>
                              <a:latin typeface="Cambria Math"/>
                            </a:rPr>
                            <m:t>𝑺</m:t>
                          </m:r>
                        </m:e>
                        <m:sub>
                          <m:r>
                            <a:rPr lang="en-IE" sz="3200" b="1" i="1" smtClean="0">
                              <a:solidFill>
                                <a:srgbClr val="990033"/>
                              </a:solidFill>
                              <a:latin typeface="Cambria Math"/>
                              <a:ea typeface="Cambria Math"/>
                            </a:rPr>
                            <m:t>∞</m:t>
                          </m:r>
                        </m:sub>
                      </m:sSub>
                      <m:r>
                        <a:rPr lang="en-IE" sz="3200" b="1" i="1" smtClean="0">
                          <a:solidFill>
                            <a:srgbClr val="990033"/>
                          </a:solidFill>
                          <a:latin typeface="Cambria Math"/>
                          <a:ea typeface="Cambria Math"/>
                        </a:rPr>
                        <m:t>=</m:t>
                      </m:r>
                      <m:f>
                        <m:fPr>
                          <m:ctrlPr>
                            <a:rPr lang="en-IE" sz="3200" b="1" i="1" smtClean="0">
                              <a:solidFill>
                                <a:srgbClr val="990033"/>
                              </a:solidFill>
                              <a:latin typeface="Cambria Math"/>
                              <a:ea typeface="Cambria Math"/>
                            </a:rPr>
                          </m:ctrlPr>
                        </m:fPr>
                        <m:num>
                          <m:r>
                            <a:rPr lang="en-IE" sz="3200" b="1" i="1" smtClean="0">
                              <a:solidFill>
                                <a:srgbClr val="990033"/>
                              </a:solidFill>
                              <a:latin typeface="Cambria Math"/>
                              <a:ea typeface="Cambria Math"/>
                            </a:rPr>
                            <m:t>𝒂</m:t>
                          </m:r>
                        </m:num>
                        <m:den>
                          <m:r>
                            <a:rPr lang="en-IE" sz="3200" b="1" i="1" smtClean="0">
                              <a:solidFill>
                                <a:srgbClr val="990033"/>
                              </a:solidFill>
                              <a:latin typeface="Cambria Math"/>
                              <a:ea typeface="Cambria Math"/>
                            </a:rPr>
                            <m:t>𝟏</m:t>
                          </m:r>
                          <m:r>
                            <a:rPr lang="en-IE" sz="3200" b="1" i="1" smtClean="0">
                              <a:solidFill>
                                <a:srgbClr val="990033"/>
                              </a:solidFill>
                              <a:latin typeface="Cambria Math"/>
                              <a:ea typeface="Cambria Math"/>
                            </a:rPr>
                            <m:t>−</m:t>
                          </m:r>
                          <m:r>
                            <a:rPr lang="en-IE" sz="3200" b="1" i="1" smtClean="0">
                              <a:solidFill>
                                <a:srgbClr val="990033"/>
                              </a:solidFill>
                              <a:latin typeface="Cambria Math"/>
                              <a:ea typeface="Cambria Math"/>
                            </a:rPr>
                            <m:t>𝒓</m:t>
                          </m:r>
                        </m:den>
                      </m:f>
                    </m:oMath>
                  </m:oMathPara>
                </a14:m>
                <a:endParaRPr lang="en-IE" sz="3200" b="1" dirty="0">
                  <a:solidFill>
                    <a:srgbClr val="990033"/>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456426" y="1691697"/>
                <a:ext cx="2292038" cy="939553"/>
              </a:xfrm>
              <a:prstGeom prst="rect">
                <a:avLst/>
              </a:prstGeom>
              <a:blipFill rotWithShape="1">
                <a:blip r:embed="rId4"/>
                <a:stretch>
                  <a:fillRect/>
                </a:stretch>
              </a:blipFill>
              <a:ln>
                <a:solidFill>
                  <a:srgbClr val="990033"/>
                </a:solidFill>
              </a:ln>
            </p:spPr>
            <p:txBody>
              <a:bodyPr/>
              <a:lstStyle/>
              <a:p>
                <a:r>
                  <a:rPr lang="en-IE">
                    <a:noFill/>
                  </a:rPr>
                  <a:t> </a:t>
                </a:r>
              </a:p>
            </p:txBody>
          </p:sp>
        </mc:Fallback>
      </mc:AlternateContent>
      <p:grpSp>
        <p:nvGrpSpPr>
          <p:cNvPr id="3" name="Group 2"/>
          <p:cNvGrpSpPr/>
          <p:nvPr/>
        </p:nvGrpSpPr>
        <p:grpSpPr>
          <a:xfrm>
            <a:off x="8783502" y="485077"/>
            <a:ext cx="7757102" cy="5724525"/>
            <a:chOff x="8783502" y="485077"/>
            <a:chExt cx="7757102" cy="5724525"/>
          </a:xfrm>
        </p:grpSpPr>
        <p:sp>
          <p:nvSpPr>
            <p:cNvPr id="22" name="Rounded Rectangle 21"/>
            <p:cNvSpPr/>
            <p:nvPr/>
          </p:nvSpPr>
          <p:spPr>
            <a:xfrm rot="16200000">
              <a:off x="8153751" y="3139554"/>
              <a:ext cx="1620000" cy="360498"/>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779" y="485077"/>
              <a:ext cx="736282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8776547" y="474333"/>
            <a:ext cx="7949353" cy="5857875"/>
            <a:chOff x="8776547" y="474333"/>
            <a:chExt cx="7949353" cy="5857875"/>
          </a:xfrm>
        </p:grpSpPr>
        <p:pic>
          <p:nvPicPr>
            <p:cNvPr id="12297"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144000" y="474333"/>
              <a:ext cx="7581900"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4759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3"/>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00018 7.40741E-7 L -0.93038 7.40741E-7 " pathEditMode="relative" rAng="0" ptsTypes="AA">
                                      <p:cBhvr>
                                        <p:cTn id="21" dur="2000" fill="hold"/>
                                        <p:tgtEl>
                                          <p:spTgt spid="9"/>
                                        </p:tgtEl>
                                        <p:attrNameLst>
                                          <p:attrName>ppt_x</p:attrName>
                                          <p:attrName>ppt_y</p:attrName>
                                        </p:attrNameLst>
                                      </p:cBhvr>
                                      <p:rCtr x="-46510" y="0"/>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93038 7.40741E-7 L -0.00018 0.00347 " pathEditMode="relative" rAng="0" ptsTypes="AA">
                                      <p:cBhvr>
                                        <p:cTn id="25"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B: Student Activity 1</a:t>
            </a:r>
          </a:p>
        </p:txBody>
      </p:sp>
      <mc:AlternateContent xmlns:mc="http://schemas.openxmlformats.org/markup-compatibility/2006" xmlns:a14="http://schemas.microsoft.com/office/drawing/2010/main">
        <mc:Choice Requires="a14">
          <p:sp>
            <p:nvSpPr>
              <p:cNvPr id="5" name="Rectangle 4"/>
              <p:cNvSpPr/>
              <p:nvPr/>
            </p:nvSpPr>
            <p:spPr>
              <a:xfrm>
                <a:off x="467544" y="692696"/>
                <a:ext cx="8064896" cy="5890652"/>
              </a:xfrm>
              <a:prstGeom prst="rect">
                <a:avLst/>
              </a:prstGeom>
            </p:spPr>
            <p:txBody>
              <a:bodyPr wrap="square">
                <a:spAutoFit/>
              </a:bodyPr>
              <a:lstStyle/>
              <a:p>
                <a:r>
                  <a:rPr lang="en-IE" sz="2000" dirty="0" smtClean="0">
                    <a:solidFill>
                      <a:srgbClr val="990033"/>
                    </a:solidFill>
                  </a:rPr>
                  <a:t>8</a:t>
                </a:r>
                <a:r>
                  <a:rPr lang="en-IE" sz="2000" dirty="0">
                    <a:solidFill>
                      <a:srgbClr val="990033"/>
                    </a:solidFill>
                  </a:rPr>
                  <a:t>. Find the sum to infinity of the geometric series </a:t>
                </a:r>
                <a14:m>
                  <m:oMath xmlns:m="http://schemas.openxmlformats.org/officeDocument/2006/math">
                    <m:r>
                      <a:rPr lang="en-IE" sz="2000" b="0" i="0" smtClean="0">
                        <a:solidFill>
                          <a:srgbClr val="990033"/>
                        </a:solidFill>
                        <a:latin typeface="Cambria Math"/>
                      </a:rPr>
                      <m:t>3</m:t>
                    </m:r>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3</m:t>
                        </m:r>
                      </m:num>
                      <m:den>
                        <m:r>
                          <a:rPr lang="en-IE" sz="2000" b="0" i="1" smtClean="0">
                            <a:solidFill>
                              <a:srgbClr val="990033"/>
                            </a:solidFill>
                            <a:latin typeface="Cambria Math"/>
                          </a:rPr>
                          <m:t>4</m:t>
                        </m:r>
                      </m:den>
                    </m:f>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3</m:t>
                        </m:r>
                      </m:num>
                      <m:den>
                        <m:r>
                          <a:rPr lang="en-IE" sz="2000" b="0" i="1" smtClean="0">
                            <a:solidFill>
                              <a:srgbClr val="990033"/>
                            </a:solidFill>
                            <a:latin typeface="Cambria Math"/>
                          </a:rPr>
                          <m:t>16</m:t>
                        </m:r>
                      </m:den>
                    </m:f>
                  </m:oMath>
                </a14:m>
                <a:r>
                  <a:rPr lang="en-IE" sz="2000" dirty="0">
                    <a:solidFill>
                      <a:srgbClr val="990033"/>
                    </a:solidFill>
                  </a:rPr>
                  <a:t> </a:t>
                </a:r>
                <a14:m>
                  <m:oMath xmlns:m="http://schemas.openxmlformats.org/officeDocument/2006/math">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3</m:t>
                        </m:r>
                      </m:num>
                      <m:den>
                        <m:r>
                          <a:rPr lang="en-IE" sz="2000" b="0" i="1" smtClean="0">
                            <a:solidFill>
                              <a:srgbClr val="990033"/>
                            </a:solidFill>
                            <a:latin typeface="Cambria Math"/>
                          </a:rPr>
                          <m:t>64</m:t>
                        </m:r>
                      </m:den>
                    </m:f>
                    <m:r>
                      <a:rPr lang="en-IE" sz="2000" i="1">
                        <a:solidFill>
                          <a:srgbClr val="990033"/>
                        </a:solidFill>
                        <a:latin typeface="Cambria Math"/>
                      </a:rPr>
                      <m:t>+… </m:t>
                    </m:r>
                  </m:oMath>
                </a14:m>
                <a:r>
                  <a:rPr lang="en-IE" sz="2000" dirty="0">
                    <a:solidFill>
                      <a:srgbClr val="990033"/>
                    </a:solidFill>
                  </a:rPr>
                  <a:t>and explain what information this number provides.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9. Find the sum to infinity of the geometric series </a:t>
                </a:r>
                <a14:m>
                  <m:oMath xmlns:m="http://schemas.openxmlformats.org/officeDocument/2006/math">
                    <m:r>
                      <a:rPr lang="en-IE" sz="2000" b="0" i="0" smtClean="0">
                        <a:solidFill>
                          <a:srgbClr val="990033"/>
                        </a:solidFill>
                        <a:latin typeface="Cambria Math"/>
                      </a:rPr>
                      <m:t>1</m:t>
                    </m:r>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1</m:t>
                        </m:r>
                      </m:num>
                      <m:den>
                        <m:r>
                          <a:rPr lang="en-IE" sz="2000" b="0" i="1" smtClean="0">
                            <a:solidFill>
                              <a:srgbClr val="990033"/>
                            </a:solidFill>
                            <a:latin typeface="Cambria Math"/>
                          </a:rPr>
                          <m:t>2</m:t>
                        </m:r>
                      </m:den>
                    </m:f>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1</m:t>
                        </m:r>
                      </m:num>
                      <m:den>
                        <m:r>
                          <a:rPr lang="en-IE" sz="2000" b="0" i="1" smtClean="0">
                            <a:solidFill>
                              <a:srgbClr val="990033"/>
                            </a:solidFill>
                            <a:latin typeface="Cambria Math"/>
                          </a:rPr>
                          <m:t>4</m:t>
                        </m:r>
                      </m:den>
                    </m:f>
                  </m:oMath>
                </a14:m>
                <a:r>
                  <a:rPr lang="en-IE" sz="2000" dirty="0">
                    <a:solidFill>
                      <a:srgbClr val="990033"/>
                    </a:solidFill>
                  </a:rPr>
                  <a:t> </a:t>
                </a:r>
                <a14:m>
                  <m:oMath xmlns:m="http://schemas.openxmlformats.org/officeDocument/2006/math">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1</m:t>
                        </m:r>
                      </m:num>
                      <m:den>
                        <m:r>
                          <a:rPr lang="en-IE" sz="2000" b="0" i="1" smtClean="0">
                            <a:solidFill>
                              <a:srgbClr val="990033"/>
                            </a:solidFill>
                            <a:latin typeface="Cambria Math"/>
                          </a:rPr>
                          <m:t>8</m:t>
                        </m:r>
                      </m:den>
                    </m:f>
                    <m:r>
                      <a:rPr lang="en-IE" sz="2000" i="1">
                        <a:solidFill>
                          <a:srgbClr val="990033"/>
                        </a:solidFill>
                        <a:latin typeface="Cambria Math"/>
                      </a:rPr>
                      <m:t>+… </m:t>
                    </m:r>
                  </m:oMath>
                </a14:m>
                <a:r>
                  <a:rPr lang="en-IE" sz="2000" dirty="0">
                    <a:solidFill>
                      <a:srgbClr val="990033"/>
                    </a:solidFill>
                  </a:rPr>
                  <a:t>and explain what information this number provides.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10. The cost of laying a cable comprises a fixed amount of €3,000 for every 50m and a variable cost of €3,000 for the first 50m, €2,400 for the next 50m, and €1,920 for the next 50m and this geometric decrease continues. </a:t>
                </a:r>
              </a:p>
              <a:p>
                <a:r>
                  <a:rPr lang="en-IE" sz="2000" dirty="0">
                    <a:solidFill>
                      <a:srgbClr val="990033"/>
                    </a:solidFill>
                  </a:rPr>
                  <a:t>a. Calculate the total cost of laying a 300m long cable. </a:t>
                </a:r>
              </a:p>
              <a:p>
                <a:r>
                  <a:rPr lang="en-IE" sz="2000" dirty="0">
                    <a:solidFill>
                      <a:srgbClr val="990033"/>
                    </a:solidFill>
                  </a:rPr>
                  <a:t>b. Show that theoretically the total variable cost cannot exceed €15000.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11. The first term of a geometric series is 2 and the sum to infinity of this geometric sequence is 3 find the common ratio. </a:t>
                </a:r>
              </a:p>
              <a:p>
                <a:endParaRPr lang="en-IE" sz="2000" dirty="0">
                  <a:solidFill>
                    <a:srgbClr val="990033"/>
                  </a:solidFill>
                </a:endParaRPr>
              </a:p>
              <a:p>
                <a:r>
                  <a:rPr lang="en-IE" sz="2000" dirty="0">
                    <a:solidFill>
                      <a:srgbClr val="990033"/>
                    </a:solidFill>
                  </a:rPr>
                  <a:t>12. Find the sum to infinity of the geometric series 49 + 14 + 2 + ... </a:t>
                </a:r>
              </a:p>
              <a:p>
                <a:endParaRPr lang="en-IE" sz="2000" dirty="0">
                  <a:solidFill>
                    <a:srgbClr val="990033"/>
                  </a:solidFill>
                </a:endParaRPr>
              </a:p>
              <a:p>
                <a:endParaRPr lang="en-IE" sz="2000" dirty="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67544" y="692696"/>
                <a:ext cx="8064896" cy="5890652"/>
              </a:xfrm>
              <a:prstGeom prst="rect">
                <a:avLst/>
              </a:prstGeom>
              <a:blipFill rotWithShape="1">
                <a:blip r:embed="rId2"/>
                <a:stretch>
                  <a:fillRect l="-831"/>
                </a:stretch>
              </a:blipFill>
            </p:spPr>
            <p:txBody>
              <a:bodyPr/>
              <a:lstStyle/>
              <a:p>
                <a:r>
                  <a:rPr lang="en-IE">
                    <a:noFill/>
                  </a:rPr>
                  <a:t> </a:t>
                </a:r>
              </a:p>
            </p:txBody>
          </p:sp>
        </mc:Fallback>
      </mc:AlternateContent>
      <p:grpSp>
        <p:nvGrpSpPr>
          <p:cNvPr id="2" name="Group 1"/>
          <p:cNvGrpSpPr/>
          <p:nvPr/>
        </p:nvGrpSpPr>
        <p:grpSpPr>
          <a:xfrm>
            <a:off x="8776547" y="476672"/>
            <a:ext cx="7730278" cy="5724525"/>
            <a:chOff x="8776547" y="476672"/>
            <a:chExt cx="7730278" cy="5724525"/>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76672"/>
              <a:ext cx="736282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717679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2"/>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B: Student Activity 1</a:t>
            </a:r>
          </a:p>
        </p:txBody>
      </p:sp>
      <p:sp>
        <p:nvSpPr>
          <p:cNvPr id="5" name="Rectangle 4"/>
          <p:cNvSpPr/>
          <p:nvPr/>
        </p:nvSpPr>
        <p:spPr>
          <a:xfrm>
            <a:off x="467544" y="692696"/>
            <a:ext cx="8064896" cy="1323439"/>
          </a:xfrm>
          <a:prstGeom prst="rect">
            <a:avLst/>
          </a:prstGeom>
        </p:spPr>
        <p:txBody>
          <a:bodyPr wrap="square">
            <a:spAutoFit/>
          </a:bodyPr>
          <a:lstStyle/>
          <a:p>
            <a:r>
              <a:rPr lang="en-IE" sz="2000" dirty="0" smtClean="0">
                <a:solidFill>
                  <a:srgbClr val="990033"/>
                </a:solidFill>
              </a:rPr>
              <a:t>13</a:t>
            </a:r>
            <a:r>
              <a:rPr lang="en-IE" sz="2000" dirty="0">
                <a:solidFill>
                  <a:srgbClr val="990033"/>
                </a:solidFill>
              </a:rPr>
              <a:t>. Evaluate </a:t>
            </a:r>
            <a:endParaRPr lang="en-IE" sz="2000" dirty="0" smtClean="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a:solidFill>
                  <a:srgbClr val="990033"/>
                </a:solidFill>
              </a:rPr>
              <a:t>14. Evaluate</a:t>
            </a:r>
            <a:endParaRPr lang="en-IE" sz="2000" dirty="0" smtClean="0">
              <a:solidFill>
                <a:srgbClr val="990033"/>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55" y="620688"/>
            <a:ext cx="1565029"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597" y="1484784"/>
            <a:ext cx="1633193"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467544" y="2410632"/>
                <a:ext cx="8064896" cy="4402744"/>
              </a:xfrm>
              <a:prstGeom prst="rect">
                <a:avLst/>
              </a:prstGeom>
            </p:spPr>
            <p:txBody>
              <a:bodyPr wrap="square">
                <a:spAutoFit/>
              </a:bodyPr>
              <a:lstStyle/>
              <a:p>
                <a:r>
                  <a:rPr lang="en-IE" sz="2000" dirty="0" smtClean="0">
                    <a:solidFill>
                      <a:srgbClr val="990033"/>
                    </a:solidFill>
                  </a:rPr>
                  <a:t>15</a:t>
                </a:r>
                <a:r>
                  <a:rPr lang="en-IE" sz="2000" dirty="0">
                    <a:solidFill>
                      <a:srgbClr val="990033"/>
                    </a:solidFill>
                  </a:rPr>
                  <a:t>. Why can you not find the sum to infinity of the series 1 - 1 + 1 - 1 + 1 + … using the formula </a:t>
                </a:r>
                <a14:m>
                  <m:oMath xmlns:m="http://schemas.openxmlformats.org/officeDocument/2006/math">
                    <m:sSub>
                      <m:sSubPr>
                        <m:ctrlPr>
                          <a:rPr lang="en-IE" sz="2000" i="1" smtClean="0">
                            <a:solidFill>
                              <a:srgbClr val="990033"/>
                            </a:solidFill>
                            <a:latin typeface="Cambria Math"/>
                          </a:rPr>
                        </m:ctrlPr>
                      </m:sSubPr>
                      <m:e>
                        <m:r>
                          <a:rPr lang="en-IE" sz="2000" b="0" i="1" smtClean="0">
                            <a:solidFill>
                              <a:srgbClr val="990033"/>
                            </a:solidFill>
                            <a:latin typeface="Cambria Math"/>
                          </a:rPr>
                          <m:t>𝑆</m:t>
                        </m:r>
                      </m:e>
                      <m:sub>
                        <m:r>
                          <a:rPr lang="en-IE" sz="2000" i="1" smtClean="0">
                            <a:solidFill>
                              <a:srgbClr val="990033"/>
                            </a:solidFill>
                            <a:latin typeface="Cambria Math"/>
                            <a:ea typeface="Cambria Math"/>
                          </a:rPr>
                          <m:t>∞</m:t>
                        </m:r>
                      </m:sub>
                    </m:sSub>
                    <m:r>
                      <a:rPr lang="en-IE" sz="2000" b="0" i="1" smtClean="0">
                        <a:solidFill>
                          <a:srgbClr val="990033"/>
                        </a:solidFill>
                        <a:latin typeface="Cambria Math"/>
                      </a:rPr>
                      <m:t>=</m:t>
                    </m:r>
                    <m:f>
                      <m:fPr>
                        <m:ctrlPr>
                          <a:rPr lang="en-IE" sz="2000" b="0" i="1" smtClean="0">
                            <a:solidFill>
                              <a:srgbClr val="990033"/>
                            </a:solidFill>
                            <a:latin typeface="Cambria Math"/>
                          </a:rPr>
                        </m:ctrlPr>
                      </m:fPr>
                      <m:num>
                        <m:r>
                          <a:rPr lang="en-IE" sz="2000" b="0" i="1" smtClean="0">
                            <a:solidFill>
                              <a:srgbClr val="990033"/>
                            </a:solidFill>
                            <a:latin typeface="Cambria Math"/>
                          </a:rPr>
                          <m:t>𝑎</m:t>
                        </m:r>
                      </m:num>
                      <m:den>
                        <m:r>
                          <a:rPr lang="en-IE" sz="2000" b="0" i="1" smtClean="0">
                            <a:solidFill>
                              <a:srgbClr val="990033"/>
                            </a:solidFill>
                            <a:latin typeface="Cambria Math"/>
                          </a:rPr>
                          <m:t>1−</m:t>
                        </m:r>
                        <m:r>
                          <a:rPr lang="en-IE" sz="2000" b="0" i="1" smtClean="0">
                            <a:solidFill>
                              <a:srgbClr val="990033"/>
                            </a:solidFill>
                            <a:latin typeface="Cambria Math"/>
                          </a:rPr>
                          <m:t>𝑟</m:t>
                        </m:r>
                      </m:den>
                    </m:f>
                    <m:r>
                      <a:rPr lang="en-IE" sz="2000" b="0" i="1" smtClean="0">
                        <a:solidFill>
                          <a:srgbClr val="990033"/>
                        </a:solidFill>
                        <a:latin typeface="Cambria Math"/>
                      </a:rPr>
                      <m:t>=</m:t>
                    </m:r>
                    <m:f>
                      <m:fPr>
                        <m:ctrlPr>
                          <a:rPr lang="en-IE" sz="2000" b="0" i="1" smtClean="0">
                            <a:solidFill>
                              <a:srgbClr val="990033"/>
                            </a:solidFill>
                            <a:latin typeface="Cambria Math"/>
                          </a:rPr>
                        </m:ctrlPr>
                      </m:fPr>
                      <m:num>
                        <m:r>
                          <a:rPr lang="en-IE" sz="2000" b="0" i="1" smtClean="0">
                            <a:solidFill>
                              <a:srgbClr val="990033"/>
                            </a:solidFill>
                            <a:latin typeface="Cambria Math"/>
                          </a:rPr>
                          <m:t>1</m:t>
                        </m:r>
                      </m:num>
                      <m:den>
                        <m:r>
                          <a:rPr lang="en-IE" sz="2000" b="0" i="1" smtClean="0">
                            <a:solidFill>
                              <a:srgbClr val="990033"/>
                            </a:solidFill>
                            <a:latin typeface="Cambria Math"/>
                          </a:rPr>
                          <m:t>1−(−1)</m:t>
                        </m:r>
                      </m:den>
                    </m:f>
                    <m:r>
                      <a:rPr lang="en-IE" sz="2000" b="0" i="1" smtClean="0">
                        <a:solidFill>
                          <a:srgbClr val="990033"/>
                        </a:solidFill>
                        <a:latin typeface="Cambria Math"/>
                      </a:rPr>
                      <m:t>=</m:t>
                    </m:r>
                    <m:f>
                      <m:fPr>
                        <m:ctrlPr>
                          <a:rPr lang="en-IE" sz="2000" b="0" i="1" smtClean="0">
                            <a:solidFill>
                              <a:srgbClr val="990033"/>
                            </a:solidFill>
                            <a:latin typeface="Cambria Math"/>
                          </a:rPr>
                        </m:ctrlPr>
                      </m:fPr>
                      <m:num>
                        <m:r>
                          <a:rPr lang="en-IE" sz="2000" b="0" i="1" smtClean="0">
                            <a:solidFill>
                              <a:srgbClr val="990033"/>
                            </a:solidFill>
                            <a:latin typeface="Cambria Math"/>
                          </a:rPr>
                          <m:t>1</m:t>
                        </m:r>
                      </m:num>
                      <m:den>
                        <m:r>
                          <a:rPr lang="en-IE" sz="2000" b="0" i="1" smtClean="0">
                            <a:solidFill>
                              <a:srgbClr val="990033"/>
                            </a:solidFill>
                            <a:latin typeface="Cambria Math"/>
                          </a:rPr>
                          <m:t>2</m:t>
                        </m:r>
                      </m:den>
                    </m:f>
                  </m:oMath>
                </a14:m>
                <a:endParaRPr lang="en-IE" sz="2000" dirty="0" smtClean="0">
                  <a:solidFill>
                    <a:srgbClr val="990033"/>
                  </a:solidFill>
                </a:endParaRPr>
              </a:p>
              <a:p>
                <a:endParaRPr lang="en-IE" sz="2000" dirty="0">
                  <a:solidFill>
                    <a:srgbClr val="990033"/>
                  </a:solidFill>
                </a:endParaRPr>
              </a:p>
              <a:p>
                <a:r>
                  <a:rPr lang="en-IE" sz="2000" dirty="0">
                    <a:solidFill>
                      <a:srgbClr val="990033"/>
                    </a:solidFill>
                  </a:rPr>
                  <a:t>16. Why is it not possible to find the sum to infinity of the geometric sequence 1 + 2 + 4 + 8 + 16 + ... ?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17. a. Do you agree that </a:t>
                </a:r>
                <a:r>
                  <a:rPr lang="en-IE" sz="2000" dirty="0" smtClean="0">
                    <a:solidFill>
                      <a:srgbClr val="990033"/>
                    </a:solidFill>
                  </a:rPr>
                  <a:t>.</a:t>
                </a:r>
                <a14:m>
                  <m:oMath xmlns:m="http://schemas.openxmlformats.org/officeDocument/2006/math">
                    <m:acc>
                      <m:accPr>
                        <m:chr m:val="̇"/>
                        <m:ctrlPr>
                          <a:rPr lang="en-IE" sz="2000" i="1" smtClean="0">
                            <a:solidFill>
                              <a:srgbClr val="990033"/>
                            </a:solidFill>
                            <a:latin typeface="Cambria Math"/>
                          </a:rPr>
                        </m:ctrlPr>
                      </m:accPr>
                      <m:e>
                        <m:r>
                          <a:rPr lang="en-IE" sz="2000" b="0" i="1" smtClean="0">
                            <a:solidFill>
                              <a:srgbClr val="990033"/>
                            </a:solidFill>
                            <a:latin typeface="Cambria Math"/>
                          </a:rPr>
                          <m:t>3</m:t>
                        </m:r>
                      </m:e>
                    </m:acc>
                    <m:r>
                      <a:rPr lang="en-IE" sz="2000" b="0" i="1" smtClean="0">
                        <a:solidFill>
                          <a:srgbClr val="990033"/>
                        </a:solidFill>
                        <a:latin typeface="Cambria Math"/>
                      </a:rPr>
                      <m:t>=.33333=</m:t>
                    </m:r>
                    <m:f>
                      <m:fPr>
                        <m:ctrlPr>
                          <a:rPr lang="en-IE" sz="2000" b="0" i="1" smtClean="0">
                            <a:solidFill>
                              <a:srgbClr val="990033"/>
                            </a:solidFill>
                            <a:latin typeface="Cambria Math"/>
                          </a:rPr>
                        </m:ctrlPr>
                      </m:fPr>
                      <m:num>
                        <m:r>
                          <a:rPr lang="en-IE" sz="2000" b="0" i="1" smtClean="0">
                            <a:solidFill>
                              <a:srgbClr val="990033"/>
                            </a:solidFill>
                            <a:latin typeface="Cambria Math"/>
                          </a:rPr>
                          <m:t>3</m:t>
                        </m:r>
                      </m:num>
                      <m:den>
                        <m:r>
                          <a:rPr lang="en-IE" sz="2000" b="0" i="1" smtClean="0">
                            <a:solidFill>
                              <a:srgbClr val="990033"/>
                            </a:solidFill>
                            <a:latin typeface="Cambria Math"/>
                          </a:rPr>
                          <m:t>10</m:t>
                        </m:r>
                      </m:den>
                    </m:f>
                    <m:r>
                      <a:rPr lang="en-IE" sz="2000" b="0" i="1" smtClean="0">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3</m:t>
                        </m:r>
                      </m:num>
                      <m:den>
                        <m:r>
                          <a:rPr lang="en-IE" sz="2000" i="1">
                            <a:solidFill>
                              <a:srgbClr val="990033"/>
                            </a:solidFill>
                            <a:latin typeface="Cambria Math"/>
                          </a:rPr>
                          <m:t>1</m:t>
                        </m:r>
                        <m:r>
                          <a:rPr lang="en-IE" sz="2000" b="0" i="1" smtClean="0">
                            <a:solidFill>
                              <a:srgbClr val="990033"/>
                            </a:solidFill>
                            <a:latin typeface="Cambria Math"/>
                          </a:rPr>
                          <m:t>0</m:t>
                        </m:r>
                        <m:r>
                          <a:rPr lang="en-IE" sz="2000" i="1">
                            <a:solidFill>
                              <a:srgbClr val="990033"/>
                            </a:solidFill>
                            <a:latin typeface="Cambria Math"/>
                          </a:rPr>
                          <m:t>0</m:t>
                        </m:r>
                      </m:den>
                    </m:f>
                    <m:r>
                      <a:rPr lang="en-IE" sz="2000" b="0" i="1" smtClean="0">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3</m:t>
                        </m:r>
                      </m:num>
                      <m:den>
                        <m:r>
                          <a:rPr lang="en-IE" sz="2000" i="1">
                            <a:solidFill>
                              <a:srgbClr val="990033"/>
                            </a:solidFill>
                            <a:latin typeface="Cambria Math"/>
                          </a:rPr>
                          <m:t>1</m:t>
                        </m:r>
                        <m:r>
                          <a:rPr lang="en-IE" sz="2000" b="0" i="1" smtClean="0">
                            <a:solidFill>
                              <a:srgbClr val="990033"/>
                            </a:solidFill>
                            <a:latin typeface="Cambria Math"/>
                          </a:rPr>
                          <m:t>00</m:t>
                        </m:r>
                        <m:r>
                          <a:rPr lang="en-IE" sz="2000" i="1">
                            <a:solidFill>
                              <a:srgbClr val="990033"/>
                            </a:solidFill>
                            <a:latin typeface="Cambria Math"/>
                          </a:rPr>
                          <m:t>0</m:t>
                        </m:r>
                      </m:den>
                    </m:f>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3</m:t>
                        </m:r>
                      </m:num>
                      <m:den>
                        <m:r>
                          <a:rPr lang="en-IE" sz="2000" i="1">
                            <a:solidFill>
                              <a:srgbClr val="990033"/>
                            </a:solidFill>
                            <a:latin typeface="Cambria Math"/>
                          </a:rPr>
                          <m:t>100</m:t>
                        </m:r>
                        <m:r>
                          <a:rPr lang="en-IE" sz="2000" b="0" i="1" smtClean="0">
                            <a:solidFill>
                              <a:srgbClr val="990033"/>
                            </a:solidFill>
                            <a:latin typeface="Cambria Math"/>
                          </a:rPr>
                          <m:t>0</m:t>
                        </m:r>
                        <m:r>
                          <a:rPr lang="en-IE" sz="2000" i="1">
                            <a:solidFill>
                              <a:srgbClr val="990033"/>
                            </a:solidFill>
                            <a:latin typeface="Cambria Math"/>
                          </a:rPr>
                          <m:t>0</m:t>
                        </m:r>
                      </m:den>
                    </m:f>
                    <m:r>
                      <a:rPr lang="en-IE" sz="2000" b="0" i="1" smtClean="0">
                        <a:solidFill>
                          <a:srgbClr val="990033"/>
                        </a:solidFill>
                        <a:latin typeface="Cambria Math"/>
                      </a:rPr>
                      <m:t>+ …?</m:t>
                    </m:r>
                  </m:oMath>
                </a14:m>
                <a:endParaRPr lang="en-IE" sz="2000" dirty="0">
                  <a:solidFill>
                    <a:srgbClr val="990033"/>
                  </a:solidFill>
                </a:endParaRPr>
              </a:p>
              <a:p>
                <a:r>
                  <a:rPr lang="en-IE" sz="2000" dirty="0">
                    <a:solidFill>
                      <a:srgbClr val="990033"/>
                    </a:solidFill>
                  </a:rPr>
                  <a:t>b. Find the sum to infinity of the geometric series shown in part a. </a:t>
                </a:r>
              </a:p>
              <a:p>
                <a:r>
                  <a:rPr lang="en-IE" sz="2000" dirty="0">
                    <a:solidFill>
                      <a:srgbClr val="990033"/>
                    </a:solidFill>
                  </a:rPr>
                  <a:t>c. If the above sum to infinity is equal </a:t>
                </a:r>
                <a:r>
                  <a:rPr lang="en-IE" sz="2000" dirty="0" smtClean="0">
                    <a:solidFill>
                      <a:srgbClr val="990033"/>
                    </a:solidFill>
                  </a:rPr>
                  <a:t>to </a:t>
                </a:r>
                <a:r>
                  <a:rPr lang="en-IE" sz="2000" dirty="0">
                    <a:solidFill>
                      <a:srgbClr val="990033"/>
                    </a:solidFill>
                  </a:rPr>
                  <a:t>.</a:t>
                </a:r>
                <a14:m>
                  <m:oMath xmlns:m="http://schemas.openxmlformats.org/officeDocument/2006/math">
                    <m:acc>
                      <m:accPr>
                        <m:chr m:val="̇"/>
                        <m:ctrlPr>
                          <a:rPr lang="en-IE" sz="2000" i="1">
                            <a:solidFill>
                              <a:srgbClr val="990033"/>
                            </a:solidFill>
                            <a:latin typeface="Cambria Math"/>
                          </a:rPr>
                        </m:ctrlPr>
                      </m:accPr>
                      <m:e>
                        <m:r>
                          <a:rPr lang="en-IE" sz="2000" i="1">
                            <a:solidFill>
                              <a:srgbClr val="990033"/>
                            </a:solidFill>
                            <a:latin typeface="Cambria Math"/>
                          </a:rPr>
                          <m:t>3</m:t>
                        </m:r>
                      </m:e>
                    </m:acc>
                  </m:oMath>
                </a14:m>
                <a:r>
                  <a:rPr lang="en-IE" sz="2000" dirty="0" smtClean="0">
                    <a:solidFill>
                      <a:srgbClr val="990033"/>
                    </a:solidFill>
                  </a:rPr>
                  <a:t> </a:t>
                </a:r>
                <a:r>
                  <a:rPr lang="en-IE" sz="2000" dirty="0">
                    <a:solidFill>
                      <a:srgbClr val="990033"/>
                    </a:solidFill>
                  </a:rPr>
                  <a:t>, what does it tell us about .</a:t>
                </a:r>
                <a14:m>
                  <m:oMath xmlns:m="http://schemas.openxmlformats.org/officeDocument/2006/math">
                    <m:acc>
                      <m:accPr>
                        <m:chr m:val="̇"/>
                        <m:ctrlPr>
                          <a:rPr lang="en-IE" sz="2000" i="1">
                            <a:solidFill>
                              <a:srgbClr val="990033"/>
                            </a:solidFill>
                            <a:latin typeface="Cambria Math"/>
                          </a:rPr>
                        </m:ctrlPr>
                      </m:accPr>
                      <m:e>
                        <m:r>
                          <a:rPr lang="en-IE" sz="2000" i="1">
                            <a:solidFill>
                              <a:srgbClr val="990033"/>
                            </a:solidFill>
                            <a:latin typeface="Cambria Math"/>
                          </a:rPr>
                          <m:t>3</m:t>
                        </m:r>
                      </m:e>
                    </m:acc>
                  </m:oMath>
                </a14:m>
                <a:r>
                  <a:rPr lang="en-IE" sz="2000" dirty="0" smtClean="0">
                    <a:solidFill>
                      <a:srgbClr val="990033"/>
                    </a:solidFill>
                  </a:rPr>
                  <a:t> </a:t>
                </a:r>
                <a:r>
                  <a:rPr lang="en-IE" sz="2000" dirty="0">
                    <a:solidFill>
                      <a:srgbClr val="990033"/>
                    </a:solidFill>
                  </a:rPr>
                  <a:t>in fraction format? </a:t>
                </a:r>
              </a:p>
              <a:p>
                <a:endParaRPr lang="en-IE" sz="2000" dirty="0" smtClean="0">
                  <a:solidFill>
                    <a:srgbClr val="990033"/>
                  </a:solidFill>
                </a:endParaRPr>
              </a:p>
              <a:p>
                <a:r>
                  <a:rPr lang="en-IE" sz="2000" dirty="0" smtClean="0">
                    <a:solidFill>
                      <a:srgbClr val="990033"/>
                    </a:solidFill>
                  </a:rPr>
                  <a:t>18. Using the sum to infinity formula for a geometric series write each of the following recurring decimals as a fraction.  </a:t>
                </a:r>
              </a:p>
            </p:txBody>
          </p:sp>
        </mc:Choice>
        <mc:Fallback xmlns="">
          <p:sp>
            <p:nvSpPr>
              <p:cNvPr id="6" name="Rectangle 5"/>
              <p:cNvSpPr>
                <a:spLocks noRot="1" noChangeAspect="1" noMove="1" noResize="1" noEditPoints="1" noAdjustHandles="1" noChangeArrowheads="1" noChangeShapeType="1" noTextEdit="1"/>
              </p:cNvSpPr>
              <p:nvPr/>
            </p:nvSpPr>
            <p:spPr>
              <a:xfrm>
                <a:off x="467544" y="2410632"/>
                <a:ext cx="8064896" cy="4402744"/>
              </a:xfrm>
              <a:prstGeom prst="rect">
                <a:avLst/>
              </a:prstGeom>
              <a:blipFill rotWithShape="1">
                <a:blip r:embed="rId4"/>
                <a:stretch>
                  <a:fillRect l="-831" t="-692" r="-1436" b="-1383"/>
                </a:stretch>
              </a:blipFill>
            </p:spPr>
            <p:txBody>
              <a:bodyPr/>
              <a:lstStyle/>
              <a:p>
                <a:r>
                  <a:rPr lang="en-IE">
                    <a:noFill/>
                  </a:rPr>
                  <a:t> </a:t>
                </a:r>
              </a:p>
            </p:txBody>
          </p:sp>
        </mc:Fallback>
      </mc:AlternateContent>
    </p:spTree>
    <p:extLst>
      <p:ext uri="{BB962C8B-B14F-4D97-AF65-F5344CB8AC3E}">
        <p14:creationId xmlns:p14="http://schemas.microsoft.com/office/powerpoint/2010/main" val="1260843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B: Student Activity 1</a:t>
            </a:r>
          </a:p>
        </p:txBody>
      </p:sp>
      <mc:AlternateContent xmlns:mc="http://schemas.openxmlformats.org/markup-compatibility/2006" xmlns:a14="http://schemas.microsoft.com/office/drawing/2010/main">
        <mc:Choice Requires="a14">
          <p:sp>
            <p:nvSpPr>
              <p:cNvPr id="5" name="Rectangle 4"/>
              <p:cNvSpPr/>
              <p:nvPr/>
            </p:nvSpPr>
            <p:spPr>
              <a:xfrm>
                <a:off x="539552" y="694196"/>
                <a:ext cx="8064896" cy="5603265"/>
              </a:xfrm>
              <a:prstGeom prst="rect">
                <a:avLst/>
              </a:prstGeom>
            </p:spPr>
            <p:txBody>
              <a:bodyPr wrap="square">
                <a:spAutoFit/>
              </a:bodyPr>
              <a:lstStyle/>
              <a:p>
                <a:r>
                  <a:rPr lang="en-IE" sz="2000" dirty="0" smtClean="0">
                    <a:solidFill>
                      <a:srgbClr val="990033"/>
                    </a:solidFill>
                  </a:rPr>
                  <a:t>18. Using the sum to infinity formula for a geometric series write each of the following recurring decimals as a fraction.</a:t>
                </a:r>
              </a:p>
              <a:p>
                <a:endParaRPr lang="en-IE" sz="2000" dirty="0">
                  <a:solidFill>
                    <a:srgbClr val="990033"/>
                  </a:solidFill>
                </a:endParaRPr>
              </a:p>
              <a:p>
                <a:pPr marL="457200" indent="-457200">
                  <a:buAutoNum type="alphaLcPeriod"/>
                </a:pPr>
                <a:r>
                  <a:rPr lang="en-IE" sz="2000" dirty="0">
                    <a:solidFill>
                      <a:srgbClr val="990033"/>
                    </a:solidFill>
                  </a:rPr>
                  <a:t>.</a:t>
                </a:r>
                <a14:m>
                  <m:oMath xmlns:m="http://schemas.openxmlformats.org/officeDocument/2006/math">
                    <m:acc>
                      <m:accPr>
                        <m:chr m:val="̇"/>
                        <m:ctrlPr>
                          <a:rPr lang="en-IE" sz="2000" i="1">
                            <a:solidFill>
                              <a:srgbClr val="990033"/>
                            </a:solidFill>
                            <a:latin typeface="Cambria Math"/>
                          </a:rPr>
                        </m:ctrlPr>
                      </m:accPr>
                      <m:e>
                        <m:r>
                          <a:rPr lang="en-IE" sz="2000" b="0" i="1" smtClean="0">
                            <a:solidFill>
                              <a:srgbClr val="990033"/>
                            </a:solidFill>
                            <a:latin typeface="Cambria Math"/>
                          </a:rPr>
                          <m:t>7</m:t>
                        </m:r>
                      </m:e>
                    </m:acc>
                  </m:oMath>
                </a14:m>
                <a:r>
                  <a:rPr lang="en-IE" sz="2000" dirty="0" smtClean="0">
                    <a:solidFill>
                      <a:srgbClr val="990033"/>
                    </a:solidFill>
                  </a:rPr>
                  <a:t>		b.    </a:t>
                </a:r>
                <a:r>
                  <a:rPr lang="en-IE" sz="2000" dirty="0">
                    <a:solidFill>
                      <a:srgbClr val="990033"/>
                    </a:solidFill>
                  </a:rPr>
                  <a:t>.</a:t>
                </a:r>
                <a14:m>
                  <m:oMath xmlns:m="http://schemas.openxmlformats.org/officeDocument/2006/math">
                    <m:acc>
                      <m:accPr>
                        <m:chr m:val="̇"/>
                        <m:ctrlPr>
                          <a:rPr lang="en-IE" sz="2000" i="1">
                            <a:solidFill>
                              <a:srgbClr val="990033"/>
                            </a:solidFill>
                            <a:latin typeface="Cambria Math"/>
                          </a:rPr>
                        </m:ctrlPr>
                      </m:accPr>
                      <m:e>
                        <m:r>
                          <a:rPr lang="en-IE" sz="2000" b="0" i="1" smtClean="0">
                            <a:solidFill>
                              <a:srgbClr val="990033"/>
                            </a:solidFill>
                            <a:latin typeface="Cambria Math"/>
                          </a:rPr>
                          <m:t>4</m:t>
                        </m:r>
                      </m:e>
                    </m:acc>
                  </m:oMath>
                </a14:m>
                <a:r>
                  <a:rPr lang="en-IE" sz="2000" dirty="0" smtClean="0">
                    <a:solidFill>
                      <a:srgbClr val="990033"/>
                    </a:solidFill>
                  </a:rPr>
                  <a:t>		c.    1</a:t>
                </a:r>
                <a:r>
                  <a:rPr lang="en-IE" sz="2000" dirty="0">
                    <a:solidFill>
                      <a:srgbClr val="990033"/>
                    </a:solidFill>
                  </a:rPr>
                  <a:t>.</a:t>
                </a:r>
                <a14:m>
                  <m:oMath xmlns:m="http://schemas.openxmlformats.org/officeDocument/2006/math">
                    <m:acc>
                      <m:accPr>
                        <m:chr m:val="̇"/>
                        <m:ctrlPr>
                          <a:rPr lang="en-IE" sz="2000" i="1">
                            <a:solidFill>
                              <a:srgbClr val="990033"/>
                            </a:solidFill>
                            <a:latin typeface="Cambria Math"/>
                          </a:rPr>
                        </m:ctrlPr>
                      </m:accPr>
                      <m:e>
                        <m:r>
                          <a:rPr lang="en-IE" sz="2000" b="0" i="1" smtClean="0">
                            <a:solidFill>
                              <a:srgbClr val="990033"/>
                            </a:solidFill>
                            <a:latin typeface="Cambria Math"/>
                          </a:rPr>
                          <m:t>6</m:t>
                        </m:r>
                      </m:e>
                    </m:acc>
                  </m:oMath>
                </a14:m>
                <a:r>
                  <a:rPr lang="en-IE" sz="2000" dirty="0" smtClean="0">
                    <a:solidFill>
                      <a:srgbClr val="990033"/>
                    </a:solidFill>
                  </a:rPr>
                  <a:t>		d.    2</a:t>
                </a:r>
                <a14:m>
                  <m:oMath xmlns:m="http://schemas.openxmlformats.org/officeDocument/2006/math">
                    <m:r>
                      <m:rPr>
                        <m:nor/>
                      </m:rPr>
                      <a:rPr lang="en-IE" sz="2000" dirty="0">
                        <a:solidFill>
                          <a:srgbClr val="990033"/>
                        </a:solidFill>
                      </a:rPr>
                      <m:t>.</m:t>
                    </m:r>
                    <m:acc>
                      <m:accPr>
                        <m:chr m:val="̇"/>
                        <m:ctrlPr>
                          <a:rPr lang="en-IE" sz="2000" i="1">
                            <a:solidFill>
                              <a:srgbClr val="990033"/>
                            </a:solidFill>
                            <a:latin typeface="Cambria Math"/>
                          </a:rPr>
                        </m:ctrlPr>
                      </m:accPr>
                      <m:e>
                        <m:r>
                          <a:rPr lang="en-IE" sz="2000" b="0" i="1" smtClean="0">
                            <a:solidFill>
                              <a:srgbClr val="990033"/>
                            </a:solidFill>
                            <a:latin typeface="Cambria Math"/>
                          </a:rPr>
                          <m:t>4</m:t>
                        </m:r>
                      </m:e>
                    </m:acc>
                    <m:acc>
                      <m:accPr>
                        <m:chr m:val="̇"/>
                        <m:ctrlPr>
                          <a:rPr lang="en-IE" sz="2000" i="1" smtClean="0">
                            <a:solidFill>
                              <a:srgbClr val="990033"/>
                            </a:solidFill>
                            <a:latin typeface="Cambria Math"/>
                          </a:rPr>
                        </m:ctrlPr>
                      </m:accPr>
                      <m:e>
                        <m:r>
                          <a:rPr lang="en-IE" sz="2000" b="0" i="1" smtClean="0">
                            <a:solidFill>
                              <a:srgbClr val="990033"/>
                            </a:solidFill>
                            <a:latin typeface="Cambria Math"/>
                          </a:rPr>
                          <m:t>2</m:t>
                        </m:r>
                      </m:e>
                    </m:acc>
                  </m:oMath>
                </a14:m>
                <a:r>
                  <a:rPr lang="en-IE" sz="2000" dirty="0" smtClean="0">
                    <a:solidFill>
                      <a:srgbClr val="990033"/>
                    </a:solidFill>
                  </a:rPr>
                  <a:t>		</a:t>
                </a:r>
              </a:p>
              <a:p>
                <a:pPr marL="457200" indent="-457200">
                  <a:buAutoNum type="alphaLcPeriod" startAt="5"/>
                </a:pPr>
                <a14:m>
                  <m:oMath xmlns:m="http://schemas.openxmlformats.org/officeDocument/2006/math">
                    <m:r>
                      <a:rPr lang="en-IE" sz="2000" b="0" i="0" smtClean="0">
                        <a:solidFill>
                          <a:srgbClr val="990033"/>
                        </a:solidFill>
                        <a:latin typeface="Cambria Math"/>
                      </a:rPr>
                      <m:t>2.4</m:t>
                    </m:r>
                    <m:acc>
                      <m:accPr>
                        <m:chr m:val="̇"/>
                        <m:ctrlPr>
                          <a:rPr lang="en-IE" sz="2000" i="1">
                            <a:solidFill>
                              <a:srgbClr val="990033"/>
                            </a:solidFill>
                            <a:latin typeface="Cambria Math"/>
                          </a:rPr>
                        </m:ctrlPr>
                      </m:accPr>
                      <m:e>
                        <m:r>
                          <a:rPr lang="en-IE" sz="2000" b="0" i="1" smtClean="0">
                            <a:solidFill>
                              <a:srgbClr val="990033"/>
                            </a:solidFill>
                            <a:latin typeface="Cambria Math"/>
                          </a:rPr>
                          <m:t>2</m:t>
                        </m:r>
                      </m:e>
                    </m:acc>
                  </m:oMath>
                </a14:m>
                <a:r>
                  <a:rPr lang="en-IE" sz="2000" dirty="0" smtClean="0">
                    <a:solidFill>
                      <a:srgbClr val="990033"/>
                    </a:solidFill>
                  </a:rPr>
                  <a:t>	f. </a:t>
                </a:r>
                <a14:m>
                  <m:oMath xmlns:m="http://schemas.openxmlformats.org/officeDocument/2006/math">
                    <m:r>
                      <a:rPr lang="en-IE" sz="2000" b="0" i="0" dirty="0" smtClean="0">
                        <a:solidFill>
                          <a:srgbClr val="990033"/>
                        </a:solidFill>
                        <a:latin typeface="Cambria Math"/>
                      </a:rPr>
                      <m:t>  0.4</m:t>
                    </m:r>
                    <m:acc>
                      <m:accPr>
                        <m:chr m:val="̇"/>
                        <m:ctrlPr>
                          <a:rPr lang="en-IE" sz="2000" i="1">
                            <a:solidFill>
                              <a:srgbClr val="990033"/>
                            </a:solidFill>
                            <a:latin typeface="Cambria Math"/>
                          </a:rPr>
                        </m:ctrlPr>
                      </m:accPr>
                      <m:e>
                        <m:r>
                          <a:rPr lang="en-IE" sz="2000" b="0" i="1" smtClean="0">
                            <a:solidFill>
                              <a:srgbClr val="990033"/>
                            </a:solidFill>
                            <a:latin typeface="Cambria Math"/>
                          </a:rPr>
                          <m:t>2</m:t>
                        </m:r>
                      </m:e>
                    </m:acc>
                    <m:acc>
                      <m:accPr>
                        <m:chr m:val="̇"/>
                        <m:ctrlPr>
                          <a:rPr lang="en-IE" sz="2000" i="1">
                            <a:solidFill>
                              <a:srgbClr val="990033"/>
                            </a:solidFill>
                            <a:latin typeface="Cambria Math"/>
                          </a:rPr>
                        </m:ctrlPr>
                      </m:accPr>
                      <m:e>
                        <m:r>
                          <a:rPr lang="en-IE" sz="2000" b="0" i="1" smtClean="0">
                            <a:solidFill>
                              <a:srgbClr val="990033"/>
                            </a:solidFill>
                            <a:latin typeface="Cambria Math"/>
                          </a:rPr>
                          <m:t>1</m:t>
                        </m:r>
                      </m:e>
                    </m:acc>
                  </m:oMath>
                </a14:m>
                <a:r>
                  <a:rPr lang="en-IE" sz="2000" dirty="0" smtClean="0">
                    <a:solidFill>
                      <a:srgbClr val="990033"/>
                    </a:solidFill>
                  </a:rPr>
                  <a:t>		g.    3</a:t>
                </a:r>
                <a14:m>
                  <m:oMath xmlns:m="http://schemas.openxmlformats.org/officeDocument/2006/math">
                    <m:r>
                      <m:rPr>
                        <m:nor/>
                      </m:rPr>
                      <a:rPr lang="en-IE" sz="2000" dirty="0">
                        <a:solidFill>
                          <a:srgbClr val="990033"/>
                        </a:solidFill>
                      </a:rPr>
                      <m:t>.</m:t>
                    </m:r>
                    <m:acc>
                      <m:accPr>
                        <m:chr m:val="̇"/>
                        <m:ctrlPr>
                          <a:rPr lang="en-IE" sz="2000" i="1">
                            <a:solidFill>
                              <a:srgbClr val="990033"/>
                            </a:solidFill>
                            <a:latin typeface="Cambria Math"/>
                          </a:rPr>
                        </m:ctrlPr>
                      </m:accPr>
                      <m:e>
                        <m:r>
                          <a:rPr lang="en-IE" sz="2000" b="0" i="1" smtClean="0">
                            <a:solidFill>
                              <a:srgbClr val="990033"/>
                            </a:solidFill>
                            <a:latin typeface="Cambria Math"/>
                          </a:rPr>
                          <m:t>0</m:t>
                        </m:r>
                      </m:e>
                    </m:acc>
                    <m:acc>
                      <m:accPr>
                        <m:chr m:val="̇"/>
                        <m:ctrlPr>
                          <a:rPr lang="en-IE" sz="2000" i="1">
                            <a:solidFill>
                              <a:srgbClr val="990033"/>
                            </a:solidFill>
                            <a:latin typeface="Cambria Math"/>
                          </a:rPr>
                        </m:ctrlPr>
                      </m:accPr>
                      <m:e>
                        <m:r>
                          <a:rPr lang="en-IE" sz="2000" i="1">
                            <a:solidFill>
                              <a:srgbClr val="990033"/>
                            </a:solidFill>
                            <a:latin typeface="Cambria Math"/>
                          </a:rPr>
                          <m:t>2</m:t>
                        </m:r>
                      </m:e>
                    </m:acc>
                  </m:oMath>
                </a14:m>
                <a:r>
                  <a:rPr lang="en-IE" sz="2000" dirty="0" smtClean="0">
                    <a:solidFill>
                      <a:srgbClr val="990033"/>
                    </a:solidFill>
                  </a:rPr>
                  <a:t>  </a:t>
                </a:r>
              </a:p>
              <a:p>
                <a:endParaRPr lang="en-IE" sz="2000" dirty="0">
                  <a:solidFill>
                    <a:srgbClr val="990033"/>
                  </a:solidFill>
                </a:endParaRPr>
              </a:p>
              <a:p>
                <a:r>
                  <a:rPr lang="en-IE" sz="2000" dirty="0">
                    <a:solidFill>
                      <a:srgbClr val="990033"/>
                    </a:solidFill>
                  </a:rPr>
                  <a:t>19. Find the first 4 terms of the geometric series if the first term is 6 and the sum to infinity is 12. </a:t>
                </a:r>
              </a:p>
              <a:p>
                <a:endParaRPr lang="en-IE" sz="2000" dirty="0">
                  <a:solidFill>
                    <a:srgbClr val="990033"/>
                  </a:solidFill>
                </a:endParaRPr>
              </a:p>
              <a:p>
                <a:r>
                  <a:rPr lang="en-IE" sz="2000" dirty="0">
                    <a:solidFill>
                      <a:srgbClr val="990033"/>
                    </a:solidFill>
                  </a:rPr>
                  <a:t>20. The sum to infinity of a geometric series is </a:t>
                </a:r>
                <a14:m>
                  <m:oMath xmlns:m="http://schemas.openxmlformats.org/officeDocument/2006/math">
                    <m:r>
                      <a:rPr lang="en-IE" sz="2000" i="1">
                        <a:solidFill>
                          <a:srgbClr val="990033"/>
                        </a:solidFill>
                        <a:latin typeface="Cambria Math"/>
                      </a:rPr>
                      <m:t>5</m:t>
                    </m:r>
                    <m:f>
                      <m:fPr>
                        <m:ctrlPr>
                          <a:rPr lang="en-IE" sz="2000" i="1">
                            <a:solidFill>
                              <a:srgbClr val="990033"/>
                            </a:solidFill>
                            <a:latin typeface="Cambria Math"/>
                          </a:rPr>
                        </m:ctrlPr>
                      </m:fPr>
                      <m:num>
                        <m:r>
                          <a:rPr lang="en-IE" sz="2000" i="1">
                            <a:solidFill>
                              <a:srgbClr val="990033"/>
                            </a:solidFill>
                            <a:latin typeface="Cambria Math"/>
                          </a:rPr>
                          <m:t>1</m:t>
                        </m:r>
                      </m:num>
                      <m:den>
                        <m:r>
                          <a:rPr lang="en-IE" sz="2000" i="1">
                            <a:solidFill>
                              <a:srgbClr val="990033"/>
                            </a:solidFill>
                            <a:latin typeface="Cambria Math"/>
                          </a:rPr>
                          <m:t>3</m:t>
                        </m:r>
                      </m:den>
                    </m:f>
                  </m:oMath>
                </a14:m>
                <a:r>
                  <a:rPr lang="en-IE" sz="2000" dirty="0">
                    <a:solidFill>
                      <a:srgbClr val="990033"/>
                    </a:solidFill>
                  </a:rPr>
                  <a:t> and the common ratio is </a:t>
                </a:r>
                <a14:m>
                  <m:oMath xmlns:m="http://schemas.openxmlformats.org/officeDocument/2006/math">
                    <m:r>
                      <a:rPr lang="en-IE" sz="2000">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1</m:t>
                        </m:r>
                      </m:num>
                      <m:den>
                        <m:r>
                          <a:rPr lang="en-IE" sz="2000" i="1">
                            <a:solidFill>
                              <a:srgbClr val="990033"/>
                            </a:solidFill>
                            <a:latin typeface="Cambria Math"/>
                          </a:rPr>
                          <m:t>2</m:t>
                        </m:r>
                      </m:den>
                    </m:f>
                  </m:oMath>
                </a14:m>
                <a:r>
                  <a:rPr lang="en-IE" sz="2000" dirty="0">
                    <a:solidFill>
                      <a:srgbClr val="990033"/>
                    </a:solidFill>
                  </a:rPr>
                  <a:t>. Determine the first term. </a:t>
                </a:r>
              </a:p>
              <a:p>
                <a:endParaRPr lang="en-IE" sz="2000" dirty="0">
                  <a:solidFill>
                    <a:srgbClr val="990033"/>
                  </a:solidFill>
                </a:endParaRPr>
              </a:p>
              <a:p>
                <a:r>
                  <a:rPr lang="en-IE" sz="2000" dirty="0">
                    <a:solidFill>
                      <a:srgbClr val="990033"/>
                    </a:solidFill>
                  </a:rPr>
                  <a:t>21. The sum to infinity of a geometric sequence is 8 and the first term is 2, find the common ratio and the 5th term. </a:t>
                </a:r>
              </a:p>
              <a:p>
                <a:endParaRPr lang="en-IE" sz="2000" dirty="0">
                  <a:solidFill>
                    <a:srgbClr val="990033"/>
                  </a:solidFill>
                </a:endParaRPr>
              </a:p>
              <a:p>
                <a:r>
                  <a:rPr lang="en-IE" sz="2000" dirty="0">
                    <a:solidFill>
                      <a:srgbClr val="990033"/>
                    </a:solidFill>
                  </a:rPr>
                  <a:t>22. The 2nd term of a geometric sequence is 9 and the 4th term is 1. Find the sum to infinity</a:t>
                </a:r>
                <a:r>
                  <a:rPr lang="en-IE" sz="2000" dirty="0" smtClean="0">
                    <a:solidFill>
                      <a:srgbClr val="990033"/>
                    </a:solidFill>
                  </a:rPr>
                  <a:t>.</a:t>
                </a:r>
                <a:endParaRPr lang="en-IE" sz="2000" dirty="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39552" y="694196"/>
                <a:ext cx="8064896" cy="5603265"/>
              </a:xfrm>
              <a:prstGeom prst="rect">
                <a:avLst/>
              </a:prstGeom>
              <a:blipFill rotWithShape="1">
                <a:blip r:embed="rId2"/>
                <a:stretch>
                  <a:fillRect l="-832" t="-544" r="-1513" b="-979"/>
                </a:stretch>
              </a:blipFill>
            </p:spPr>
            <p:txBody>
              <a:bodyPr/>
              <a:lstStyle/>
              <a:p>
                <a:r>
                  <a:rPr lang="en-IE">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744" y="1589391"/>
            <a:ext cx="9144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442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B: Student Activity 1</a:t>
            </a:r>
          </a:p>
        </p:txBody>
      </p:sp>
      <p:sp>
        <p:nvSpPr>
          <p:cNvPr id="5" name="Rectangle 4"/>
          <p:cNvSpPr/>
          <p:nvPr/>
        </p:nvSpPr>
        <p:spPr>
          <a:xfrm>
            <a:off x="395536" y="476672"/>
            <a:ext cx="6552728" cy="4093428"/>
          </a:xfrm>
          <a:prstGeom prst="rect">
            <a:avLst/>
          </a:prstGeom>
        </p:spPr>
        <p:txBody>
          <a:bodyPr wrap="square">
            <a:spAutoFit/>
          </a:bodyPr>
          <a:lstStyle/>
          <a:p>
            <a:r>
              <a:rPr lang="en-IE" sz="2000" dirty="0" smtClean="0">
                <a:solidFill>
                  <a:srgbClr val="990033"/>
                </a:solidFill>
              </a:rPr>
              <a:t>(Calculations must be shown in all cases.)</a:t>
            </a:r>
          </a:p>
          <a:p>
            <a:endParaRPr lang="en-IE" sz="2000" dirty="0" smtClean="0">
              <a:solidFill>
                <a:srgbClr val="990033"/>
              </a:solidFill>
            </a:endParaRPr>
          </a:p>
          <a:p>
            <a:r>
              <a:rPr lang="en-IE" sz="2000" dirty="0">
                <a:solidFill>
                  <a:srgbClr val="990033"/>
                </a:solidFill>
              </a:rPr>
              <a:t>23. An art student starts with a white triangle that has a base of 16cm and a height of80 cm. Using different colours of construction paper the student places smaller triangles on top of the initial triangle. The side lengths of each triangle are exactly half the lengths of the previous triangle. </a:t>
            </a:r>
          </a:p>
          <a:p>
            <a:r>
              <a:rPr lang="en-IE" sz="2000" dirty="0">
                <a:solidFill>
                  <a:srgbClr val="990033"/>
                </a:solidFill>
              </a:rPr>
              <a:t>© </a:t>
            </a:r>
            <a:r>
              <a:rPr lang="en-IE" sz="2000" u="sng" dirty="0">
                <a:solidFill>
                  <a:srgbClr val="990033"/>
                </a:solidFill>
                <a:hlinkClick r:id="rId2"/>
              </a:rPr>
              <a:t>http://www.bmlc.ca/Math40S/Pre-Calculus%20Math%20 40s%20Standards%20Test%20-%20Geometric%20Series%20 QUESTIONS.pdf </a:t>
            </a:r>
            <a:endParaRPr lang="en-IE" sz="2000" dirty="0">
              <a:solidFill>
                <a:srgbClr val="990033"/>
              </a:solidFill>
            </a:endParaRPr>
          </a:p>
          <a:p>
            <a:r>
              <a:rPr lang="en-IE" sz="2000" dirty="0">
                <a:solidFill>
                  <a:srgbClr val="990033"/>
                </a:solidFill>
              </a:rPr>
              <a:t>If in theory the student can continue this process an infinite number of times, determine the total area of all the triangles.</a:t>
            </a:r>
            <a:r>
              <a:rPr lang="en-IE" sz="2000" dirty="0" smtClean="0">
                <a:solidFill>
                  <a:srgbClr val="990033"/>
                </a:solidFill>
              </a:rPr>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428" y="1229033"/>
            <a:ext cx="1501028" cy="320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802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752"/>
            <a:ext cx="8229600" cy="1143000"/>
          </a:xfrm>
        </p:spPr>
        <p:txBody>
          <a:bodyPr>
            <a:normAutofit fontScale="90000"/>
          </a:bodyPr>
          <a:lstStyle/>
          <a:p>
            <a:r>
              <a:rPr lang="en-IE" b="1" dirty="0" smtClean="0"/>
              <a:t>Section A: Student Activity 1</a:t>
            </a:r>
            <a:br>
              <a:rPr lang="en-IE" b="1" dirty="0" smtClean="0"/>
            </a:br>
            <a:r>
              <a:rPr lang="en-IE" sz="3600" dirty="0"/>
              <a:t>An Introduction to Geometric Series</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467544" y="1105655"/>
                <a:ext cx="8280920" cy="5419689"/>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Give me an example of a geometric </a:t>
                </a:r>
                <a:r>
                  <a:rPr lang="en-IE" sz="2000" dirty="0">
                    <a:solidFill>
                      <a:srgbClr val="990033"/>
                    </a:solidFill>
                  </a:rPr>
                  <a:t>sequence </a:t>
                </a:r>
                <a:r>
                  <a:rPr lang="en-IE" sz="2000" dirty="0" smtClean="0">
                    <a:solidFill>
                      <a:srgbClr val="990033"/>
                    </a:solidFill>
                  </a:rPr>
                  <a:t>and tell </a:t>
                </a:r>
                <a:r>
                  <a:rPr lang="en-IE" sz="2000" dirty="0">
                    <a:solidFill>
                      <a:srgbClr val="990033"/>
                    </a:solidFill>
                  </a:rPr>
                  <a:t>me why you say it </a:t>
                </a:r>
                <a:r>
                  <a:rPr lang="en-IE" sz="2000" dirty="0" smtClean="0">
                    <a:solidFill>
                      <a:srgbClr val="990033"/>
                    </a:solidFill>
                  </a:rPr>
                  <a:t>is geometric.</a:t>
                </a: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out the first eight terms of the geometric sequence {1, 2, 4,…} and give the corresponding series. </a:t>
                </a:r>
                <a:endParaRPr lang="en-IE" sz="2000" dirty="0" smtClean="0">
                  <a:solidFill>
                    <a:srgbClr val="990033"/>
                  </a:solidFill>
                </a:endParaRP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is the sum to eight terms of this series? 	</a:t>
                </a:r>
                <a:endParaRPr lang="en-IE" sz="2000" dirty="0" smtClean="0">
                  <a:solidFill>
                    <a:srgbClr val="990033"/>
                  </a:solidFill>
                </a:endParaRP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a:solidFill>
                      <a:srgbClr val="990033"/>
                    </a:solidFill>
                  </a:rPr>
                  <a:t>Finding the sum of the first 8 terms </a:t>
                </a:r>
                <a:r>
                  <a:rPr lang="en-IE" sz="2000" dirty="0" smtClean="0">
                    <a:solidFill>
                      <a:srgbClr val="990033"/>
                    </a:solidFill>
                  </a:rPr>
                  <a:t>was easy </a:t>
                </a:r>
                <a:r>
                  <a:rPr lang="en-IE" sz="2000" dirty="0">
                    <a:solidFill>
                      <a:srgbClr val="990033"/>
                    </a:solidFill>
                  </a:rPr>
                  <a:t>but there is a formula that </a:t>
                </a:r>
                <a:r>
                  <a:rPr lang="en-IE" sz="2000" dirty="0" smtClean="0">
                    <a:solidFill>
                      <a:srgbClr val="990033"/>
                    </a:solidFill>
                  </a:rPr>
                  <a:t>helps us </a:t>
                </a:r>
                <a:r>
                  <a:rPr lang="en-IE" sz="2000" dirty="0">
                    <a:solidFill>
                      <a:srgbClr val="990033"/>
                    </a:solidFill>
                  </a:rPr>
                  <a:t>especially when the sequence has </a:t>
                </a:r>
                <a:r>
                  <a:rPr lang="en-IE" sz="2000" dirty="0" smtClean="0">
                    <a:solidFill>
                      <a:srgbClr val="990033"/>
                    </a:solidFill>
                  </a:rPr>
                  <a:t>a large </a:t>
                </a:r>
                <a:r>
                  <a:rPr lang="en-IE" sz="2000" dirty="0">
                    <a:solidFill>
                      <a:srgbClr val="990033"/>
                    </a:solidFill>
                  </a:rPr>
                  <a:t>number of terms</a:t>
                </a:r>
                <a:r>
                  <a:rPr lang="en-IE" sz="2000" dirty="0" smtClean="0">
                    <a:solidFill>
                      <a:srgbClr val="990033"/>
                    </a:solidFill>
                  </a:rPr>
                  <a:t>.</a:t>
                </a: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The </a:t>
                </a:r>
                <a:r>
                  <a:rPr lang="en-IE" sz="2000" dirty="0">
                    <a:solidFill>
                      <a:srgbClr val="990033"/>
                    </a:solidFill>
                  </a:rPr>
                  <a:t>formula </a:t>
                </a:r>
                <a:r>
                  <a:rPr lang="en-IE" sz="2000" dirty="0" smtClean="0">
                    <a:solidFill>
                      <a:srgbClr val="990033"/>
                    </a:solidFill>
                  </a:rPr>
                  <a:t>is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𝑛</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b="0" i="1" smtClean="0">
                                    <a:solidFill>
                                      <a:srgbClr val="990033"/>
                                    </a:solidFill>
                                    <a:latin typeface="Cambria Math"/>
                                  </a:rPr>
                                  <m:t>𝑛</m:t>
                                </m:r>
                              </m:sup>
                            </m:sSup>
                          </m:e>
                        </m:d>
                      </m:num>
                      <m:den>
                        <m:r>
                          <a:rPr lang="en-IE" sz="2000" i="1">
                            <a:solidFill>
                              <a:srgbClr val="990033"/>
                            </a:solidFill>
                            <a:latin typeface="Cambria Math"/>
                          </a:rPr>
                          <m:t>1−</m:t>
                        </m:r>
                        <m:r>
                          <a:rPr lang="en-IE" sz="2000" i="1">
                            <a:solidFill>
                              <a:srgbClr val="990033"/>
                            </a:solidFill>
                            <a:latin typeface="Cambria Math"/>
                          </a:rPr>
                          <m:t>𝑟</m:t>
                        </m:r>
                      </m:den>
                    </m:f>
                    <m:r>
                      <a:rPr lang="en-IE" sz="2000" i="1">
                        <a:solidFill>
                          <a:srgbClr val="990033"/>
                        </a:solidFill>
                        <a:latin typeface="Cambria Math"/>
                      </a:rPr>
                      <m:t> </m:t>
                    </m:r>
                  </m:oMath>
                </a14:m>
                <a:r>
                  <a:rPr lang="en-IE" sz="2000" dirty="0" smtClean="0">
                    <a:solidFill>
                      <a:srgbClr val="990033"/>
                    </a:solidFill>
                  </a:rPr>
                  <a:t>and </a:t>
                </a:r>
                <a:r>
                  <a:rPr lang="en-IE" sz="2000" dirty="0">
                    <a:solidFill>
                      <a:srgbClr val="990033"/>
                    </a:solidFill>
                  </a:rPr>
                  <a:t>it tells us the sum of the first </a:t>
                </a:r>
                <a:r>
                  <a:rPr lang="en-IE" sz="2000" dirty="0" smtClean="0">
                    <a:solidFill>
                      <a:srgbClr val="990033"/>
                    </a:solidFill>
                  </a:rPr>
                  <a:t>n terms </a:t>
                </a:r>
                <a:r>
                  <a:rPr lang="en-IE" sz="2000" dirty="0">
                    <a:solidFill>
                      <a:srgbClr val="990033"/>
                    </a:solidFill>
                  </a:rPr>
                  <a:t>of the series, which is partial </a:t>
                </a:r>
                <a:r>
                  <a:rPr lang="en-IE" sz="2000" dirty="0" smtClean="0">
                    <a:solidFill>
                      <a:srgbClr val="990033"/>
                    </a:solidFill>
                  </a:rPr>
                  <a:t>sum of </a:t>
                </a:r>
                <a:r>
                  <a:rPr lang="en-IE" sz="2000" dirty="0">
                    <a:solidFill>
                      <a:srgbClr val="990033"/>
                    </a:solidFill>
                  </a:rPr>
                  <a:t>a geometric series</a:t>
                </a:r>
                <a:r>
                  <a:rPr lang="en-IE" sz="2000" dirty="0" smtClean="0">
                    <a:solidFill>
                      <a:srgbClr val="990033"/>
                    </a:solidFill>
                  </a:rPr>
                  <a:t>.</a:t>
                </a: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a:solidFill>
                      <a:srgbClr val="990033"/>
                    </a:solidFill>
                  </a:rPr>
                  <a:t>This formula appears on page 22 of </a:t>
                </a:r>
                <a:r>
                  <a:rPr lang="en-IE" sz="2000" dirty="0" smtClean="0">
                    <a:solidFill>
                      <a:srgbClr val="990033"/>
                    </a:solidFill>
                  </a:rPr>
                  <a:t>the formula </a:t>
                </a:r>
                <a:r>
                  <a:rPr lang="en-IE" sz="2000" dirty="0">
                    <a:solidFill>
                      <a:srgbClr val="990033"/>
                    </a:solidFill>
                  </a:rPr>
                  <a:t>and tables booklet</a:t>
                </a:r>
                <a:r>
                  <a:rPr lang="en-IE" sz="2000" dirty="0" smtClean="0">
                    <a:solidFill>
                      <a:srgbClr val="990033"/>
                    </a:solidFill>
                  </a:rPr>
                  <a:t>.</a:t>
                </a: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does this formula </a:t>
                </a:r>
                <a:r>
                  <a:rPr lang="en-IE" sz="2000" dirty="0" smtClean="0">
                    <a:solidFill>
                      <a:srgbClr val="990033"/>
                    </a:solidFill>
                  </a:rPr>
                  <a:t>and </a:t>
                </a:r>
                <a14:m>
                  <m:oMath xmlns:m="http://schemas.openxmlformats.org/officeDocument/2006/math">
                    <m:sSub>
                      <m:sSubPr>
                        <m:ctrlPr>
                          <a:rPr lang="en-IE" sz="2000" i="1" dirty="0" smtClean="0">
                            <a:solidFill>
                              <a:srgbClr val="990033"/>
                            </a:solidFill>
                            <a:latin typeface="Cambria Math"/>
                          </a:rPr>
                        </m:ctrlPr>
                      </m:sSubPr>
                      <m:e>
                        <m:r>
                          <a:rPr lang="en-IE" sz="2000" b="0" i="1" dirty="0" smtClean="0">
                            <a:solidFill>
                              <a:srgbClr val="990033"/>
                            </a:solidFill>
                            <a:latin typeface="Cambria Math"/>
                          </a:rPr>
                          <m:t>𝑇</m:t>
                        </m:r>
                      </m:e>
                      <m:sub>
                        <m:r>
                          <a:rPr lang="en-IE" sz="2000" b="0" i="1" dirty="0" smtClean="0">
                            <a:solidFill>
                              <a:srgbClr val="990033"/>
                            </a:solidFill>
                            <a:latin typeface="Cambria Math"/>
                          </a:rPr>
                          <m:t>𝑛</m:t>
                        </m:r>
                      </m:sub>
                    </m:sSub>
                    <m:r>
                      <a:rPr lang="en-IE" sz="2000" i="1" dirty="0" smtClean="0">
                        <a:solidFill>
                          <a:srgbClr val="990033"/>
                        </a:solidFill>
                        <a:latin typeface="Cambria Math"/>
                      </a:rPr>
                      <m:t> </m:t>
                    </m:r>
                    <m:r>
                      <a:rPr lang="en-IE" sz="2000" i="1" dirty="0">
                        <a:solidFill>
                          <a:srgbClr val="990033"/>
                        </a:solidFill>
                        <a:latin typeface="Cambria Math"/>
                      </a:rPr>
                      <m:t>= </m:t>
                    </m:r>
                    <m:r>
                      <a:rPr lang="en-IE" sz="2000" i="1" dirty="0">
                        <a:solidFill>
                          <a:srgbClr val="990033"/>
                        </a:solidFill>
                        <a:latin typeface="Cambria Math"/>
                      </a:rPr>
                      <m:t>𝑎</m:t>
                    </m:r>
                    <m:sSup>
                      <m:sSupPr>
                        <m:ctrlPr>
                          <a:rPr lang="en-IE" sz="2000" i="1" dirty="0" smtClean="0">
                            <a:solidFill>
                              <a:srgbClr val="990033"/>
                            </a:solidFill>
                            <a:latin typeface="Cambria Math"/>
                          </a:rPr>
                        </m:ctrlPr>
                      </m:sSupPr>
                      <m:e>
                        <m:r>
                          <a:rPr lang="en-IE" sz="2000" b="0" i="1" dirty="0" smtClean="0">
                            <a:solidFill>
                              <a:srgbClr val="990033"/>
                            </a:solidFill>
                            <a:latin typeface="Cambria Math"/>
                          </a:rPr>
                          <m:t>𝑟</m:t>
                        </m:r>
                      </m:e>
                      <m:sup>
                        <m:r>
                          <a:rPr lang="en-IE" sz="2000" b="0" i="1" dirty="0" smtClean="0">
                            <a:solidFill>
                              <a:srgbClr val="990033"/>
                            </a:solidFill>
                            <a:latin typeface="Cambria Math"/>
                          </a:rPr>
                          <m:t>𝑛</m:t>
                        </m:r>
                        <m:r>
                          <a:rPr lang="en-IE" sz="2000" b="0" i="1" dirty="0" smtClean="0">
                            <a:solidFill>
                              <a:srgbClr val="990033"/>
                            </a:solidFill>
                            <a:latin typeface="Cambria Math"/>
                          </a:rPr>
                          <m:t>−1</m:t>
                        </m:r>
                      </m:sup>
                    </m:sSup>
                    <m:r>
                      <a:rPr lang="en-IE" sz="2000" i="1" dirty="0">
                        <a:solidFill>
                          <a:srgbClr val="990033"/>
                        </a:solidFill>
                        <a:latin typeface="Cambria Math"/>
                      </a:rPr>
                      <m:t> </m:t>
                    </m:r>
                  </m:oMath>
                </a14:m>
                <a:r>
                  <a:rPr lang="en-IE" sz="2000" dirty="0">
                    <a:solidFill>
                      <a:srgbClr val="990033"/>
                    </a:solidFill>
                  </a:rPr>
                  <a:t>differ</a:t>
                </a:r>
                <a:r>
                  <a:rPr lang="en-IE" sz="2000" dirty="0" smtClean="0">
                    <a:solidFill>
                      <a:srgbClr val="990033"/>
                    </a:solidFill>
                  </a:rPr>
                  <a:t>?</a:t>
                </a: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a:solidFill>
                      <a:srgbClr val="990033"/>
                    </a:solidFill>
                  </a:rPr>
                  <a:t>Do the first 3 questions in </a:t>
                </a:r>
                <a:r>
                  <a:rPr lang="en-IE" sz="2000" b="1" dirty="0">
                    <a:solidFill>
                      <a:srgbClr val="990033"/>
                    </a:solidFill>
                  </a:rPr>
                  <a:t>Section A: Student Activity 1 </a:t>
                </a:r>
                <a:r>
                  <a:rPr lang="en-IE" sz="2000" dirty="0">
                    <a:solidFill>
                      <a:srgbClr val="990033"/>
                    </a:solidFill>
                  </a:rPr>
                  <a:t>using the formula for the sum to </a:t>
                </a:r>
                <a:r>
                  <a:rPr lang="en-IE" sz="2000" i="1" dirty="0">
                    <a:solidFill>
                      <a:srgbClr val="990033"/>
                    </a:solidFill>
                  </a:rPr>
                  <a:t>n </a:t>
                </a:r>
                <a:r>
                  <a:rPr lang="en-IE" sz="2000" dirty="0">
                    <a:solidFill>
                      <a:srgbClr val="990033"/>
                    </a:solidFill>
                  </a:rPr>
                  <a:t>terms 	</a:t>
                </a:r>
              </a:p>
            </p:txBody>
          </p:sp>
        </mc:Choice>
        <mc:Fallback xmlns="">
          <p:sp>
            <p:nvSpPr>
              <p:cNvPr id="5" name="Rectangle 4"/>
              <p:cNvSpPr>
                <a:spLocks noRot="1" noChangeAspect="1" noMove="1" noResize="1" noEditPoints="1" noAdjustHandles="1" noChangeArrowheads="1" noChangeShapeType="1" noTextEdit="1"/>
              </p:cNvSpPr>
              <p:nvPr/>
            </p:nvSpPr>
            <p:spPr>
              <a:xfrm>
                <a:off x="467544" y="1105655"/>
                <a:ext cx="8280920" cy="5419689"/>
              </a:xfrm>
              <a:prstGeom prst="rect">
                <a:avLst/>
              </a:prstGeom>
              <a:blipFill rotWithShape="1">
                <a:blip r:embed="rId2"/>
                <a:stretch>
                  <a:fillRect l="-663" t="-562"/>
                </a:stretch>
              </a:blipFill>
            </p:spPr>
            <p:txBody>
              <a:bodyPr/>
              <a:lstStyle/>
              <a:p>
                <a:r>
                  <a:rPr lang="en-IE">
                    <a:noFill/>
                  </a:rPr>
                  <a:t> </a:t>
                </a:r>
              </a:p>
            </p:txBody>
          </p:sp>
        </mc:Fallback>
      </mc:AlternateContent>
      <p:grpSp>
        <p:nvGrpSpPr>
          <p:cNvPr id="7" name="Group 6"/>
          <p:cNvGrpSpPr/>
          <p:nvPr/>
        </p:nvGrpSpPr>
        <p:grpSpPr>
          <a:xfrm>
            <a:off x="8776547" y="548680"/>
            <a:ext cx="7397332" cy="5381625"/>
            <a:chOff x="8783502" y="569981"/>
            <a:chExt cx="7397332" cy="5381625"/>
          </a:xfrm>
        </p:grpSpPr>
        <p:sp>
          <p:nvSpPr>
            <p:cNvPr id="9" name="Rounded Rectangle 8"/>
            <p:cNvSpPr/>
            <p:nvPr/>
          </p:nvSpPr>
          <p:spPr>
            <a:xfrm rot="16200000">
              <a:off x="8153751" y="3139554"/>
              <a:ext cx="1620000" cy="360498"/>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3"/>
            <a:stretch/>
          </p:blipFill>
          <p:spPr bwMode="auto">
            <a:xfrm>
              <a:off x="9146101" y="569981"/>
              <a:ext cx="7034733"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 1"/>
          <p:cNvGrpSpPr/>
          <p:nvPr/>
        </p:nvGrpSpPr>
        <p:grpSpPr>
          <a:xfrm>
            <a:off x="8776547" y="881697"/>
            <a:ext cx="8426208" cy="5722076"/>
            <a:chOff x="8776547" y="881697"/>
            <a:chExt cx="8426208" cy="5722076"/>
          </a:xfrm>
        </p:grpSpPr>
        <p:sp>
          <p:nvSpPr>
            <p:cNvPr id="6" name="Rounded Rectangle 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1" t="539" r="1"/>
            <a:stretch/>
          </p:blipFill>
          <p:spPr bwMode="auto">
            <a:xfrm>
              <a:off x="9169533" y="881697"/>
              <a:ext cx="8033222" cy="572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8748464" y="764704"/>
            <a:ext cx="7198544" cy="4572000"/>
            <a:chOff x="8783960" y="764704"/>
            <a:chExt cx="7198544" cy="4572000"/>
          </a:xfrm>
        </p:grpSpPr>
        <p:sp>
          <p:nvSpPr>
            <p:cNvPr id="13" name="Snip Single Corner Rectangle 12"/>
            <p:cNvSpPr/>
            <p:nvPr/>
          </p:nvSpPr>
          <p:spPr>
            <a:xfrm flipH="1">
              <a:off x="8783960" y="4132832"/>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22</a:t>
              </a:r>
              <a:endParaRPr lang="en-IE"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6800" y="764704"/>
              <a:ext cx="6775704"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7323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5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2" end="12"/>
                                            </p:txEl>
                                          </p:spTgt>
                                        </p:tgtEl>
                                        <p:attrNameLst>
                                          <p:attrName>style.visibility</p:attrName>
                                        </p:attrNameLst>
                                      </p:cBhvr>
                                      <p:to>
                                        <p:strVal val="visible"/>
                                      </p:to>
                                    </p:set>
                                    <p:animEffect transition="in" filter="fade">
                                      <p:cBhvr>
                                        <p:cTn id="32" dur="500"/>
                                        <p:tgtEl>
                                          <p:spTgt spid="5">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Effect transition="in" filter="fade">
                                      <p:cBhvr>
                                        <p:cTn id="37"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4.16667E-6 -3.7037E-6 L -0.93386 0.00394 " pathEditMode="relative" rAng="0" ptsTypes="AA">
                                      <p:cBhvr>
                                        <p:cTn id="42" dur="2000" fill="hold"/>
                                        <p:tgtEl>
                                          <p:spTgt spid="12"/>
                                        </p:tgtEl>
                                        <p:attrNameLst>
                                          <p:attrName>ppt_x</p:attrName>
                                          <p:attrName>ppt_y</p:attrName>
                                        </p:attrNameLst>
                                      </p:cBhvr>
                                      <p:rCtr x="-46701" y="185"/>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385 0.00393 L 0.00018 1.48148E-6 " pathEditMode="relative" rAng="0" ptsTypes="AA">
                                      <p:cBhvr>
                                        <p:cTn id="46" dur="2000" fill="hold"/>
                                        <p:tgtEl>
                                          <p:spTgt spid="12"/>
                                        </p:tgtEl>
                                        <p:attrNameLst>
                                          <p:attrName>ppt_x</p:attrName>
                                          <p:attrName>ppt_y</p:attrName>
                                        </p:attrNameLst>
                                      </p:cBhvr>
                                      <p:rCtr x="46701" y="-208"/>
                                    </p:animMotion>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16667E-6 -3.7037E-6 L -0.93386 0.00394 " pathEditMode="relative" rAng="0" ptsTypes="AA">
                                      <p:cBhvr>
                                        <p:cTn id="51" dur="2000" fill="hold"/>
                                        <p:tgtEl>
                                          <p:spTgt spid="7"/>
                                        </p:tgtEl>
                                        <p:attrNameLst>
                                          <p:attrName>ppt_x</p:attrName>
                                          <p:attrName>ppt_y</p:attrName>
                                        </p:attrNameLst>
                                      </p:cBhvr>
                                      <p:rCtr x="-46701" y="185"/>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93385 0.00393 L 0.00018 1.48148E-6 " pathEditMode="relative" rAng="0" ptsTypes="AA">
                                      <p:cBhvr>
                                        <p:cTn id="55" dur="2000" fill="hold"/>
                                        <p:tgtEl>
                                          <p:spTgt spid="7"/>
                                        </p:tgtEl>
                                        <p:attrNameLst>
                                          <p:attrName>ppt_x</p:attrName>
                                          <p:attrName>ppt_y</p:attrName>
                                        </p:attrNameLst>
                                      </p:cBhvr>
                                      <p:rCtr x="46701" y="-208"/>
                                    </p:animMotion>
                                  </p:childTnLst>
                                </p:cTn>
                              </p:par>
                            </p:childTnLst>
                          </p:cTn>
                        </p:par>
                      </p:childTnLst>
                    </p:cTn>
                  </p:par>
                </p:childTnLst>
              </p:cTn>
              <p:nextCondLst>
                <p:cond evt="onClick" delay="0">
                  <p:tgtEl>
                    <p:spTgt spid="7"/>
                  </p:tgtEl>
                </p:cond>
              </p:nextCondLst>
            </p:seq>
            <p:seq concurrent="1" nextAc="seek">
              <p:cTn id="56" restart="whenNotActive" fill="hold" evtFilter="cancelBubble" nodeType="interactiveSeq">
                <p:stCondLst>
                  <p:cond evt="onClick" delay="0">
                    <p:tgtEl>
                      <p:spTgt spid="2"/>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4.16667E-6 -3.7037E-6 L -0.93386 0.00394 " pathEditMode="relative" rAng="0" ptsTypes="AA">
                                      <p:cBhvr>
                                        <p:cTn id="60" dur="2000" fill="hold"/>
                                        <p:tgtEl>
                                          <p:spTgt spid="2"/>
                                        </p:tgtEl>
                                        <p:attrNameLst>
                                          <p:attrName>ppt_x</p:attrName>
                                          <p:attrName>ppt_y</p:attrName>
                                        </p:attrNameLst>
                                      </p:cBhvr>
                                      <p:rCtr x="-46701" y="185"/>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93385 0.00393 L 0.00018 1.48148E-6 " pathEditMode="relative" rAng="0" ptsTypes="AA">
                                      <p:cBhvr>
                                        <p:cTn id="64" dur="2000" fill="hold"/>
                                        <p:tgtEl>
                                          <p:spTgt spid="2"/>
                                        </p:tgtEl>
                                        <p:attrNameLst>
                                          <p:attrName>ppt_x</p:attrName>
                                          <p:attrName>ppt_y</p:attrName>
                                        </p:attrNameLst>
                                      </p:cBhvr>
                                      <p:rCtr x="46701" y="-208"/>
                                    </p:animMotion>
                                  </p:childTnLst>
                                </p:cTn>
                              </p:par>
                            </p:childTnLst>
                          </p:cTn>
                        </p:par>
                      </p:childTnLst>
                    </p:cTn>
                  </p:par>
                </p:childTnLst>
              </p:cTn>
              <p:nextCondLst>
                <p:cond evt="onClick" delay="0">
                  <p:tgtEl>
                    <p:spTgt spid="2"/>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B: Student Activity 1</a:t>
            </a:r>
          </a:p>
        </p:txBody>
      </p:sp>
      <mc:AlternateContent xmlns:mc="http://schemas.openxmlformats.org/markup-compatibility/2006" xmlns:a14="http://schemas.microsoft.com/office/drawing/2010/main">
        <mc:Choice Requires="a14">
          <p:sp>
            <p:nvSpPr>
              <p:cNvPr id="5" name="Rectangle 4"/>
              <p:cNvSpPr/>
              <p:nvPr/>
            </p:nvSpPr>
            <p:spPr>
              <a:xfrm>
                <a:off x="395536" y="476672"/>
                <a:ext cx="5760640" cy="5324535"/>
              </a:xfrm>
              <a:prstGeom prst="rect">
                <a:avLst/>
              </a:prstGeom>
            </p:spPr>
            <p:txBody>
              <a:bodyPr wrap="square">
                <a:spAutoFit/>
              </a:bodyPr>
              <a:lstStyle/>
              <a:p>
                <a:r>
                  <a:rPr lang="en-IE" sz="2000" dirty="0" smtClean="0">
                    <a:solidFill>
                      <a:srgbClr val="990033"/>
                    </a:solidFill>
                  </a:rPr>
                  <a:t>(Calculations must be shown in all cases.)</a:t>
                </a:r>
              </a:p>
              <a:p>
                <a:endParaRPr lang="en-IE" sz="2000" dirty="0" smtClean="0">
                  <a:solidFill>
                    <a:srgbClr val="990033"/>
                  </a:solidFill>
                </a:endParaRPr>
              </a:p>
              <a:p>
                <a:r>
                  <a:rPr lang="en-IE" sz="2000" dirty="0">
                    <a:solidFill>
                      <a:srgbClr val="990033"/>
                    </a:solidFill>
                  </a:rPr>
                  <a:t>24. A square is drawn with a side length of 16cm. A second square is drawn using the midpoints of the first square, and has a side length of </a:t>
                </a:r>
                <a14:m>
                  <m:oMath xmlns:m="http://schemas.openxmlformats.org/officeDocument/2006/math">
                    <m:r>
                      <a:rPr lang="en-IE" sz="2000" i="1" dirty="0" smtClean="0">
                        <a:solidFill>
                          <a:srgbClr val="990033"/>
                        </a:solidFill>
                        <a:latin typeface="Cambria Math"/>
                      </a:rPr>
                      <m:t>8</m:t>
                    </m:r>
                    <m:rad>
                      <m:radPr>
                        <m:degHide m:val="on"/>
                        <m:ctrlPr>
                          <a:rPr lang="en-IE" sz="2000" i="1" dirty="0" smtClean="0">
                            <a:solidFill>
                              <a:srgbClr val="990033"/>
                            </a:solidFill>
                            <a:latin typeface="Cambria Math"/>
                          </a:rPr>
                        </m:ctrlPr>
                      </m:radPr>
                      <m:deg/>
                      <m:e>
                        <m:r>
                          <a:rPr lang="en-IE" sz="2000" b="0" i="1" dirty="0" smtClean="0">
                            <a:solidFill>
                              <a:srgbClr val="990033"/>
                            </a:solidFill>
                            <a:latin typeface="Cambria Math"/>
                          </a:rPr>
                          <m:t>2</m:t>
                        </m:r>
                      </m:e>
                    </m:rad>
                    <m:r>
                      <a:rPr lang="en-IE" sz="2000" i="1" dirty="0" smtClean="0">
                        <a:solidFill>
                          <a:srgbClr val="990033"/>
                        </a:solidFill>
                        <a:latin typeface="Cambria Math"/>
                      </a:rPr>
                      <m:t> </m:t>
                    </m:r>
                  </m:oMath>
                </a14:m>
                <a:r>
                  <a:rPr lang="en-IE" sz="2000" dirty="0">
                    <a:solidFill>
                      <a:srgbClr val="990033"/>
                    </a:solidFill>
                  </a:rPr>
                  <a:t>cm. The process continues infinitely. </a:t>
                </a:r>
              </a:p>
              <a:p>
                <a:r>
                  <a:rPr lang="en-IE" sz="2000" dirty="0">
                    <a:solidFill>
                      <a:srgbClr val="990033"/>
                    </a:solidFill>
                  </a:rPr>
                  <a:t>a. If the side lengths form a geometric sequence, determine the length of </a:t>
                </a:r>
                <a:r>
                  <a:rPr lang="en-IE" sz="2000" i="1" dirty="0">
                    <a:solidFill>
                      <a:srgbClr val="990033"/>
                    </a:solidFill>
                  </a:rPr>
                  <a:t>S</a:t>
                </a:r>
                <a:r>
                  <a:rPr lang="en-IE" sz="2000" dirty="0">
                    <a:solidFill>
                      <a:srgbClr val="990033"/>
                    </a:solidFill>
                  </a:rPr>
                  <a:t>4. </a:t>
                </a:r>
              </a:p>
              <a:p>
                <a:r>
                  <a:rPr lang="en-IE" sz="2000" dirty="0">
                    <a:solidFill>
                      <a:srgbClr val="990033"/>
                    </a:solidFill>
                  </a:rPr>
                  <a:t>b. The perimeter of the squares forms a geometric sequence. Find the perimeter of </a:t>
                </a:r>
                <a:r>
                  <a:rPr lang="en-IE" sz="2000" i="1" dirty="0">
                    <a:solidFill>
                      <a:srgbClr val="990033"/>
                    </a:solidFill>
                  </a:rPr>
                  <a:t>S</a:t>
                </a:r>
                <a:r>
                  <a:rPr lang="en-IE" sz="2000" dirty="0">
                    <a:solidFill>
                      <a:srgbClr val="990033"/>
                    </a:solidFill>
                  </a:rPr>
                  <a:t>6 to the nearest tenth. </a:t>
                </a:r>
              </a:p>
              <a:p>
                <a:r>
                  <a:rPr lang="en-IE" sz="2000" dirty="0">
                    <a:solidFill>
                      <a:srgbClr val="990033"/>
                    </a:solidFill>
                  </a:rPr>
                  <a:t>c. The areas of consecutive squares form a geometric sequence. Determine the common ratio of this sequence. </a:t>
                </a:r>
              </a:p>
              <a:p>
                <a:r>
                  <a:rPr lang="en-IE" sz="2000" dirty="0">
                    <a:solidFill>
                      <a:srgbClr val="990033"/>
                    </a:solidFill>
                  </a:rPr>
                  <a:t>© </a:t>
                </a:r>
                <a:r>
                  <a:rPr lang="en-IE" sz="2000" u="sng" dirty="0">
                    <a:solidFill>
                      <a:srgbClr val="990033"/>
                    </a:solidFill>
                    <a:hlinkClick r:id="rId2"/>
                  </a:rPr>
                  <a:t>http://www.bmlc.ca/Math40S/Pre-Calculus%20Math%2040s%20 Standards%20Test%20-%20Geometric%20Series%20QUESTIONS.pdf</a:t>
                </a:r>
                <a:endParaRPr lang="en-IE" sz="2000" dirty="0" smtClean="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95536" y="476672"/>
                <a:ext cx="5760640" cy="5324535"/>
              </a:xfrm>
              <a:prstGeom prst="rect">
                <a:avLst/>
              </a:prstGeom>
              <a:blipFill rotWithShape="1">
                <a:blip r:embed="rId3"/>
                <a:stretch>
                  <a:fillRect l="-1164" t="-572" r="-212" b="-1602"/>
                </a:stretch>
              </a:blipFill>
            </p:spPr>
            <p:txBody>
              <a:bodyPr/>
              <a:lstStyle/>
              <a:p>
                <a:r>
                  <a:rPr lang="en-IE">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210763"/>
            <a:ext cx="2889498" cy="279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15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37026" y="1294494"/>
            <a:ext cx="1404000" cy="1404000"/>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p:cNvSpPr/>
          <p:nvPr/>
        </p:nvSpPr>
        <p:spPr>
          <a:xfrm>
            <a:off x="7244609" y="1294494"/>
            <a:ext cx="1404000" cy="1404000"/>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Rectangle 11"/>
          <p:cNvSpPr/>
          <p:nvPr/>
        </p:nvSpPr>
        <p:spPr>
          <a:xfrm>
            <a:off x="7244609" y="2707886"/>
            <a:ext cx="1404000" cy="1404000"/>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Rectangle 12"/>
          <p:cNvSpPr/>
          <p:nvPr/>
        </p:nvSpPr>
        <p:spPr>
          <a:xfrm>
            <a:off x="5837026" y="2707886"/>
            <a:ext cx="1404000" cy="1404000"/>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p:cNvSpPr>
            <a:spLocks noGrp="1"/>
          </p:cNvSpPr>
          <p:nvPr>
            <p:ph type="title"/>
          </p:nvPr>
        </p:nvSpPr>
        <p:spPr/>
        <p:txBody>
          <a:bodyPr/>
          <a:lstStyle/>
          <a:p>
            <a:r>
              <a:rPr lang="en-IE" dirty="0"/>
              <a:t>Section B: Student Activity 1</a:t>
            </a:r>
          </a:p>
        </p:txBody>
      </p:sp>
      <p:sp>
        <p:nvSpPr>
          <p:cNvPr id="5" name="Rectangle 4"/>
          <p:cNvSpPr/>
          <p:nvPr/>
        </p:nvSpPr>
        <p:spPr>
          <a:xfrm>
            <a:off x="395536" y="476672"/>
            <a:ext cx="5400600" cy="2554545"/>
          </a:xfrm>
          <a:prstGeom prst="rect">
            <a:avLst/>
          </a:prstGeom>
        </p:spPr>
        <p:txBody>
          <a:bodyPr wrap="square">
            <a:spAutoFit/>
          </a:bodyPr>
          <a:lstStyle/>
          <a:p>
            <a:r>
              <a:rPr lang="en-IE" sz="2000" dirty="0" smtClean="0">
                <a:solidFill>
                  <a:srgbClr val="990033"/>
                </a:solidFill>
              </a:rPr>
              <a:t>(Calculations must be shown in all cases.)</a:t>
            </a:r>
          </a:p>
          <a:p>
            <a:endParaRPr lang="en-IE" sz="2000" dirty="0" smtClean="0">
              <a:solidFill>
                <a:srgbClr val="990033"/>
              </a:solidFill>
            </a:endParaRPr>
          </a:p>
          <a:p>
            <a:r>
              <a:rPr lang="en-IE" sz="2000" dirty="0">
                <a:solidFill>
                  <a:srgbClr val="990033"/>
                </a:solidFill>
              </a:rPr>
              <a:t>25. The area of square 1 is ¼ of the area of the square ABCD and the area of Square 2 is a ¼ of the area of square 1. Assuming this pattern continues for an infinite number of times, what fraction of the square ABCD will be covered by the coloured squares.</a:t>
            </a:r>
            <a:endParaRPr lang="en-IE" sz="2000" dirty="0" smtClean="0">
              <a:solidFill>
                <a:srgbClr val="990033"/>
              </a:solidFill>
            </a:endParaRPr>
          </a:p>
        </p:txBody>
      </p:sp>
      <p:sp>
        <p:nvSpPr>
          <p:cNvPr id="2" name="Rectangle 1"/>
          <p:cNvSpPr/>
          <p:nvPr/>
        </p:nvSpPr>
        <p:spPr>
          <a:xfrm>
            <a:off x="5837026" y="2707886"/>
            <a:ext cx="1404000" cy="1404000"/>
          </a:xfrm>
          <a:prstGeom prst="rect">
            <a:avLst/>
          </a:prstGeom>
          <a:solidFill>
            <a:schemeClr val="accent2">
              <a:lumMod val="20000"/>
              <a:lumOff val="8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Square 1</a:t>
            </a:r>
            <a:endParaRPr lang="en-IE" dirty="0"/>
          </a:p>
        </p:txBody>
      </p:sp>
      <p:sp>
        <p:nvSpPr>
          <p:cNvPr id="7" name="Rectangle 6"/>
          <p:cNvSpPr/>
          <p:nvPr/>
        </p:nvSpPr>
        <p:spPr>
          <a:xfrm>
            <a:off x="7253504" y="1977934"/>
            <a:ext cx="720000" cy="720000"/>
          </a:xfrm>
          <a:prstGeom prst="rect">
            <a:avLst/>
          </a:prstGeom>
          <a:solidFill>
            <a:schemeClr val="accent2">
              <a:lumMod val="20000"/>
              <a:lumOff val="8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E" sz="1400" dirty="0" smtClean="0"/>
              <a:t>Square 2</a:t>
            </a:r>
            <a:endParaRPr lang="en-IE" sz="1400" dirty="0"/>
          </a:p>
        </p:txBody>
      </p:sp>
      <p:sp>
        <p:nvSpPr>
          <p:cNvPr id="8" name="Rectangle 7"/>
          <p:cNvSpPr/>
          <p:nvPr/>
        </p:nvSpPr>
        <p:spPr>
          <a:xfrm>
            <a:off x="7968205" y="1629343"/>
            <a:ext cx="360000" cy="360000"/>
          </a:xfrm>
          <a:prstGeom prst="rect">
            <a:avLst/>
          </a:prstGeom>
          <a:solidFill>
            <a:schemeClr val="accent2">
              <a:lumMod val="20000"/>
              <a:lumOff val="8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E" sz="1400" dirty="0" err="1" smtClean="0"/>
              <a:t>Sq</a:t>
            </a:r>
            <a:r>
              <a:rPr lang="en-IE" sz="1400" dirty="0" smtClean="0"/>
              <a:t> 3</a:t>
            </a:r>
            <a:endParaRPr lang="en-IE" sz="1400" dirty="0"/>
          </a:p>
        </p:txBody>
      </p:sp>
      <p:sp>
        <p:nvSpPr>
          <p:cNvPr id="9" name="Rectangle 8"/>
          <p:cNvSpPr/>
          <p:nvPr/>
        </p:nvSpPr>
        <p:spPr>
          <a:xfrm>
            <a:off x="8319704" y="1449343"/>
            <a:ext cx="180000" cy="180000"/>
          </a:xfrm>
          <a:prstGeom prst="rect">
            <a:avLst/>
          </a:prstGeom>
          <a:solidFill>
            <a:schemeClr val="accent2">
              <a:lumMod val="20000"/>
              <a:lumOff val="8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E" sz="1400" dirty="0" smtClean="0"/>
              <a:t>4</a:t>
            </a:r>
            <a:endParaRPr lang="en-IE" sz="1400" dirty="0"/>
          </a:p>
        </p:txBody>
      </p:sp>
    </p:spTree>
    <p:extLst>
      <p:ext uri="{BB962C8B-B14F-4D97-AF65-F5344CB8AC3E}">
        <p14:creationId xmlns:p14="http://schemas.microsoft.com/office/powerpoint/2010/main" val="257132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750"/>
                            </p:stCondLst>
                            <p:childTnLst>
                              <p:par>
                                <p:cTn id="13" presetID="10" presetClass="entr" presetSubtype="0" fill="hold" grpId="0" nodeType="after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7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fontScale="90000"/>
          </a:bodyPr>
          <a:lstStyle/>
          <a:p>
            <a:r>
              <a:rPr lang="en-IE" sz="5300" dirty="0"/>
              <a:t>Appendix A</a:t>
            </a:r>
            <a:r>
              <a:rPr lang="en-IE" dirty="0"/>
              <a:t/>
            </a:r>
            <a:br>
              <a:rPr lang="en-IE" dirty="0"/>
            </a:br>
            <a:r>
              <a:rPr lang="en-IE" sz="3600" dirty="0"/>
              <a:t>To prove by induction the formula for the</a:t>
            </a:r>
            <a:br>
              <a:rPr lang="en-IE" sz="3600" dirty="0"/>
            </a:br>
            <a:r>
              <a:rPr lang="en-IE" sz="3600" dirty="0"/>
              <a:t>sum of the first n terms of a geometric series.</a:t>
            </a:r>
          </a:p>
        </p:txBody>
      </p:sp>
      <mc:AlternateContent xmlns:mc="http://schemas.openxmlformats.org/markup-compatibility/2006" xmlns:a14="http://schemas.microsoft.com/office/drawing/2010/main">
        <mc:Choice Requires="a14">
          <p:sp>
            <p:nvSpPr>
              <p:cNvPr id="5" name="Rectangle 4"/>
              <p:cNvSpPr/>
              <p:nvPr/>
            </p:nvSpPr>
            <p:spPr>
              <a:xfrm>
                <a:off x="423678" y="1809343"/>
                <a:ext cx="8180770" cy="3921458"/>
              </a:xfrm>
              <a:prstGeom prst="rect">
                <a:avLst/>
              </a:prstGeom>
            </p:spPr>
            <p:txBody>
              <a:bodyPr wrap="square">
                <a:spAutoFit/>
              </a:bodyPr>
              <a:lstStyle/>
              <a:p>
                <a:r>
                  <a:rPr lang="en-IE" sz="2000" b="1" dirty="0" smtClean="0">
                    <a:solidFill>
                      <a:srgbClr val="990033"/>
                    </a:solidFill>
                  </a:rPr>
                  <a:t>Aim: </a:t>
                </a:r>
                <a:endParaRPr lang="en-IE" sz="2000" dirty="0">
                  <a:solidFill>
                    <a:srgbClr val="990033"/>
                  </a:solidFill>
                </a:endParaRPr>
              </a:p>
              <a:p>
                <a:pPr>
                  <a:tabLst>
                    <a:tab pos="7446963" algn="l"/>
                  </a:tabLst>
                </a:pPr>
                <a:r>
                  <a:rPr lang="en-IE" sz="2000" dirty="0">
                    <a:solidFill>
                      <a:srgbClr val="990033"/>
                    </a:solidFill>
                  </a:rPr>
                  <a:t>To prove that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𝑛</m:t>
                        </m:r>
                      </m:sub>
                    </m:sSub>
                  </m:oMath>
                </a14:m>
                <a:r>
                  <a:rPr lang="en-IE" sz="2000" i="1" dirty="0">
                    <a:solidFill>
                      <a:srgbClr val="990033"/>
                    </a:solidFill>
                  </a:rPr>
                  <a:t> </a:t>
                </a:r>
                <a:r>
                  <a:rPr lang="en-IE" sz="2000" dirty="0">
                    <a:solidFill>
                      <a:srgbClr val="990033"/>
                    </a:solidFill>
                  </a:rPr>
                  <a:t>is equal </a:t>
                </a:r>
                <a:r>
                  <a:rPr lang="en-IE" sz="2000" dirty="0" smtClean="0">
                    <a:solidFill>
                      <a:srgbClr val="990033"/>
                    </a:solidFill>
                  </a:rPr>
                  <a:t>to </a:t>
                </a:r>
                <a14:m>
                  <m:oMath xmlns:m="http://schemas.openxmlformats.org/officeDocument/2006/math">
                    <m:f>
                      <m:fPr>
                        <m:ctrlPr>
                          <a:rPr lang="en-IE" sz="2000" i="1" smtClean="0">
                            <a:solidFill>
                              <a:srgbClr val="990033"/>
                            </a:solidFill>
                            <a:latin typeface="Cambria Math"/>
                          </a:rPr>
                        </m:ctrlPr>
                      </m:fPr>
                      <m:num>
                        <m:r>
                          <a:rPr lang="en-IE" sz="2000" b="0" i="1" smtClean="0">
                            <a:solidFill>
                              <a:srgbClr val="990033"/>
                            </a:solidFill>
                            <a:latin typeface="Cambria Math"/>
                          </a:rPr>
                          <m:t>𝑎</m:t>
                        </m:r>
                        <m:d>
                          <m:dPr>
                            <m:ctrlPr>
                              <a:rPr lang="en-IE" sz="2000" b="0" i="1" smtClean="0">
                                <a:solidFill>
                                  <a:srgbClr val="990033"/>
                                </a:solidFill>
                                <a:latin typeface="Cambria Math"/>
                              </a:rPr>
                            </m:ctrlPr>
                          </m:dPr>
                          <m:e>
                            <m:r>
                              <a:rPr lang="en-IE" sz="2000" b="0" i="1" smtClean="0">
                                <a:solidFill>
                                  <a:srgbClr val="990033"/>
                                </a:solidFill>
                                <a:latin typeface="Cambria Math"/>
                              </a:rPr>
                              <m:t>1−</m:t>
                            </m:r>
                            <m:sSup>
                              <m:sSupPr>
                                <m:ctrlPr>
                                  <a:rPr lang="en-IE" sz="2000" b="0" i="1" smtClean="0">
                                    <a:solidFill>
                                      <a:srgbClr val="990033"/>
                                    </a:solidFill>
                                    <a:latin typeface="Cambria Math"/>
                                  </a:rPr>
                                </m:ctrlPr>
                              </m:sSupPr>
                              <m:e>
                                <m:r>
                                  <a:rPr lang="en-IE" sz="2000" b="0" i="1" smtClean="0">
                                    <a:solidFill>
                                      <a:srgbClr val="990033"/>
                                    </a:solidFill>
                                    <a:latin typeface="Cambria Math"/>
                                  </a:rPr>
                                  <m:t>𝑟</m:t>
                                </m:r>
                              </m:e>
                              <m:sup>
                                <m:r>
                                  <a:rPr lang="en-IE" sz="2000" b="0" i="1" smtClean="0">
                                    <a:solidFill>
                                      <a:srgbClr val="990033"/>
                                    </a:solidFill>
                                    <a:latin typeface="Cambria Math"/>
                                  </a:rPr>
                                  <m:t>𝑛</m:t>
                                </m:r>
                              </m:sup>
                            </m:sSup>
                          </m:e>
                        </m:d>
                      </m:num>
                      <m:den>
                        <m:r>
                          <a:rPr lang="en-IE" sz="2000" b="0" i="1" smtClean="0">
                            <a:solidFill>
                              <a:srgbClr val="990033"/>
                            </a:solidFill>
                            <a:latin typeface="Cambria Math"/>
                          </a:rPr>
                          <m:t>1−</m:t>
                        </m:r>
                        <m:r>
                          <a:rPr lang="en-IE" sz="2000" b="0" i="1" smtClean="0">
                            <a:solidFill>
                              <a:srgbClr val="990033"/>
                            </a:solidFill>
                            <a:latin typeface="Cambria Math"/>
                          </a:rPr>
                          <m:t>𝑟</m:t>
                        </m:r>
                      </m:den>
                    </m:f>
                  </m:oMath>
                </a14:m>
                <a:r>
                  <a:rPr lang="en-IE" sz="2000" dirty="0" smtClean="0">
                    <a:solidFill>
                      <a:srgbClr val="990033"/>
                    </a:solidFill>
                  </a:rPr>
                  <a:t> for </a:t>
                </a:r>
                <a:r>
                  <a:rPr lang="en-IE" sz="2000" dirty="0">
                    <a:solidFill>
                      <a:srgbClr val="990033"/>
                    </a:solidFill>
                  </a:rPr>
                  <a:t>all geometric series, where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𝑛</m:t>
                        </m:r>
                      </m:sub>
                    </m:sSub>
                    <m:r>
                      <a:rPr lang="en-IE" sz="2000" i="1">
                        <a:solidFill>
                          <a:srgbClr val="990033"/>
                        </a:solidFill>
                        <a:latin typeface="Cambria Math"/>
                      </a:rPr>
                      <m:t> </m:t>
                    </m:r>
                  </m:oMath>
                </a14:m>
                <a:r>
                  <a:rPr lang="en-IE" sz="2000" dirty="0">
                    <a:solidFill>
                      <a:srgbClr val="990033"/>
                    </a:solidFill>
                  </a:rPr>
                  <a:t>is the sum of the first </a:t>
                </a:r>
                <a:r>
                  <a:rPr lang="en-IE" sz="2000" i="1" dirty="0">
                    <a:solidFill>
                      <a:srgbClr val="990033"/>
                    </a:solidFill>
                  </a:rPr>
                  <a:t>n </a:t>
                </a:r>
                <a:r>
                  <a:rPr lang="en-IE" sz="2000" dirty="0">
                    <a:solidFill>
                      <a:srgbClr val="990033"/>
                    </a:solidFill>
                  </a:rPr>
                  <a:t>terms. </a:t>
                </a:r>
                <a:endParaRPr lang="en-IE" sz="2000" dirty="0" smtClean="0">
                  <a:solidFill>
                    <a:srgbClr val="990033"/>
                  </a:solidFill>
                </a:endParaRPr>
              </a:p>
              <a:p>
                <a:pPr>
                  <a:tabLst>
                    <a:tab pos="7446963" algn="l"/>
                  </a:tabLst>
                </a:pPr>
                <a:endParaRPr lang="en-IE" sz="2000" dirty="0">
                  <a:solidFill>
                    <a:srgbClr val="990033"/>
                  </a:solidFill>
                </a:endParaRPr>
              </a:p>
              <a:p>
                <a:r>
                  <a:rPr lang="en-IE" sz="2000" b="1" dirty="0">
                    <a:solidFill>
                      <a:srgbClr val="990033"/>
                    </a:solidFill>
                  </a:rPr>
                  <a:t>For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m:t>
                    </m:r>
                    <m:r>
                      <a:rPr lang="en-IE" sz="2000" b="1" i="1" dirty="0">
                        <a:solidFill>
                          <a:srgbClr val="990033"/>
                        </a:solidFill>
                        <a:latin typeface="Cambria Math"/>
                      </a:rPr>
                      <m:t>= </m:t>
                    </m:r>
                    <m:r>
                      <a:rPr lang="en-IE" sz="2000" b="1" i="1" dirty="0">
                        <a:solidFill>
                          <a:srgbClr val="990033"/>
                        </a:solidFill>
                        <a:latin typeface="Cambria Math"/>
                      </a:rPr>
                      <m:t>𝟏</m:t>
                    </m:r>
                  </m:oMath>
                </a14:m>
                <a:r>
                  <a:rPr lang="en-IE" sz="2000" dirty="0">
                    <a:solidFill>
                      <a:srgbClr val="990033"/>
                    </a:solidFill>
                  </a:rPr>
                  <a:t>: </a:t>
                </a:r>
                <a:endParaRPr lang="en-IE" sz="2000" dirty="0" smtClean="0">
                  <a:solidFill>
                    <a:srgbClr val="990033"/>
                  </a:solidFill>
                </a:endParaRPr>
              </a:p>
              <a:p>
                <a:pPr/>
                <a14:m>
                  <m:oMathPara xmlns:m="http://schemas.openxmlformats.org/officeDocument/2006/math">
                    <m:oMathParaPr>
                      <m:jc m:val="centerGroup"/>
                    </m:oMathParaPr>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1</m:t>
                          </m:r>
                        </m:sub>
                      </m:sSub>
                      <m:r>
                        <a:rPr lang="en-IE" sz="2000" b="0" i="1" smtClean="0">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b="0" i="1" smtClean="0">
                                      <a:solidFill>
                                        <a:srgbClr val="990033"/>
                                      </a:solidFill>
                                      <a:latin typeface="Cambria Math"/>
                                    </a:rPr>
                                    <m:t>1</m:t>
                                  </m:r>
                                </m:sup>
                              </m:sSup>
                            </m:e>
                          </m:d>
                        </m:num>
                        <m:den>
                          <m:r>
                            <a:rPr lang="en-IE" sz="2000" i="1">
                              <a:solidFill>
                                <a:srgbClr val="990033"/>
                              </a:solidFill>
                              <a:latin typeface="Cambria Math"/>
                            </a:rPr>
                            <m:t>1−</m:t>
                          </m:r>
                          <m:r>
                            <a:rPr lang="en-IE" sz="2000" i="1">
                              <a:solidFill>
                                <a:srgbClr val="990033"/>
                              </a:solidFill>
                              <a:latin typeface="Cambria Math"/>
                            </a:rPr>
                            <m:t>𝑟</m:t>
                          </m:r>
                        </m:den>
                      </m:f>
                    </m:oMath>
                  </m:oMathPara>
                </a14:m>
                <a:endParaRPr lang="en-IE" sz="2000" dirty="0">
                  <a:solidFill>
                    <a:srgbClr val="990033"/>
                  </a:solidFill>
                </a:endParaRPr>
              </a:p>
              <a:p>
                <a:pPr/>
                <a14:m>
                  <m:oMathPara xmlns:m="http://schemas.openxmlformats.org/officeDocument/2006/math">
                    <m:oMathParaPr>
                      <m:jc m:val="centerGroup"/>
                    </m:oMathParaPr>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1</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r>
                                <a:rPr lang="en-IE" sz="2000" b="0" i="1" smtClean="0">
                                  <a:solidFill>
                                    <a:srgbClr val="990033"/>
                                  </a:solidFill>
                                  <a:latin typeface="Cambria Math"/>
                                </a:rPr>
                                <m:t>𝑟</m:t>
                              </m:r>
                            </m:e>
                          </m:d>
                        </m:num>
                        <m:den>
                          <m:r>
                            <a:rPr lang="en-IE" sz="2000" i="1">
                              <a:solidFill>
                                <a:srgbClr val="990033"/>
                              </a:solidFill>
                              <a:latin typeface="Cambria Math"/>
                            </a:rPr>
                            <m:t>1−</m:t>
                          </m:r>
                          <m:r>
                            <a:rPr lang="en-IE" sz="2000" i="1">
                              <a:solidFill>
                                <a:srgbClr val="990033"/>
                              </a:solidFill>
                              <a:latin typeface="Cambria Math"/>
                            </a:rPr>
                            <m:t>𝑟</m:t>
                          </m:r>
                        </m:den>
                      </m:f>
                    </m:oMath>
                  </m:oMathPara>
                </a14:m>
                <a:endParaRPr lang="en-IE" sz="2000" i="1" dirty="0">
                  <a:solidFill>
                    <a:srgbClr val="990033"/>
                  </a:solidFill>
                </a:endParaRPr>
              </a:p>
              <a:p>
                <a:pPr/>
                <a14:m>
                  <m:oMathPara xmlns:m="http://schemas.openxmlformats.org/officeDocument/2006/math">
                    <m:oMathParaPr>
                      <m:jc m:val="centerGroup"/>
                    </m:oMathParaPr>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1</m:t>
                          </m:r>
                        </m:sub>
                      </m:sSub>
                      <m:r>
                        <a:rPr lang="en-IE" sz="2000" i="1">
                          <a:solidFill>
                            <a:srgbClr val="990033"/>
                          </a:solidFill>
                          <a:latin typeface="Cambria Math"/>
                        </a:rPr>
                        <m:t>=</m:t>
                      </m:r>
                      <m:r>
                        <a:rPr lang="en-IE" sz="2000" b="0" i="1" smtClean="0">
                          <a:solidFill>
                            <a:srgbClr val="990033"/>
                          </a:solidFill>
                          <a:latin typeface="Cambria Math"/>
                        </a:rPr>
                        <m:t>𝑎</m:t>
                      </m:r>
                    </m:oMath>
                  </m:oMathPara>
                </a14:m>
                <a:endParaRPr lang="en-IE" sz="2000" i="1" dirty="0" smtClean="0">
                  <a:solidFill>
                    <a:srgbClr val="990033"/>
                  </a:solidFill>
                </a:endParaRPr>
              </a:p>
              <a:p>
                <a:r>
                  <a:rPr lang="en-IE" sz="2000" i="1" dirty="0" smtClean="0">
                    <a:solidFill>
                      <a:srgbClr val="990033"/>
                    </a:solidFill>
                  </a:rPr>
                  <a:t>a </a:t>
                </a:r>
                <a:r>
                  <a:rPr lang="en-IE" sz="2000" dirty="0">
                    <a:solidFill>
                      <a:srgbClr val="990033"/>
                    </a:solidFill>
                  </a:rPr>
                  <a:t>= </a:t>
                </a:r>
                <a:r>
                  <a:rPr lang="en-IE"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b="0" i="1" smtClean="0">
                            <a:solidFill>
                              <a:srgbClr val="990033"/>
                            </a:solidFill>
                            <a:latin typeface="Cambria Math"/>
                          </a:rPr>
                          <m:t>𝑇</m:t>
                        </m:r>
                      </m:e>
                      <m:sub>
                        <m:r>
                          <a:rPr lang="en-IE" sz="2000" b="0" i="1" smtClean="0">
                            <a:solidFill>
                              <a:srgbClr val="990033"/>
                            </a:solidFill>
                            <a:latin typeface="Cambria Math"/>
                          </a:rPr>
                          <m:t>1</m:t>
                        </m:r>
                      </m:sub>
                    </m:sSub>
                    <m:r>
                      <a:rPr lang="en-IE" sz="2000" i="1">
                        <a:solidFill>
                          <a:srgbClr val="990033"/>
                        </a:solidFill>
                        <a:latin typeface="Cambria Math"/>
                      </a:rPr>
                      <m:t> </m:t>
                    </m:r>
                  </m:oMath>
                </a14:m>
                <a:r>
                  <a:rPr lang="en-IE" sz="2000" dirty="0">
                    <a:solidFill>
                      <a:srgbClr val="990033"/>
                    </a:solidFill>
                  </a:rPr>
                  <a:t>= The first term. </a:t>
                </a:r>
              </a:p>
              <a:p>
                <a:r>
                  <a:rPr lang="en-IE" sz="2000" dirty="0">
                    <a:solidFill>
                      <a:srgbClr val="990033"/>
                    </a:solidFill>
                  </a:rPr>
                  <a:t>Hence it is true for </a:t>
                </a:r>
                <a:r>
                  <a:rPr lang="en-IE" sz="2000" i="1" dirty="0">
                    <a:solidFill>
                      <a:srgbClr val="990033"/>
                    </a:solidFill>
                  </a:rPr>
                  <a:t>n </a:t>
                </a:r>
                <a:r>
                  <a:rPr lang="en-IE" sz="2000" dirty="0">
                    <a:solidFill>
                      <a:srgbClr val="990033"/>
                    </a:solidFill>
                  </a:rPr>
                  <a:t>= 1.</a:t>
                </a:r>
                <a:endParaRPr lang="en-IE" sz="2000" dirty="0" smtClean="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23678" y="1809343"/>
                <a:ext cx="8180770" cy="3921458"/>
              </a:xfrm>
              <a:prstGeom prst="rect">
                <a:avLst/>
              </a:prstGeom>
              <a:blipFill rotWithShape="1">
                <a:blip r:embed="rId2"/>
                <a:stretch>
                  <a:fillRect l="-820" t="-778" b="-1866"/>
                </a:stretch>
              </a:blipFill>
            </p:spPr>
            <p:txBody>
              <a:bodyPr/>
              <a:lstStyle/>
              <a:p>
                <a:r>
                  <a:rPr lang="en-IE">
                    <a:noFill/>
                  </a:rPr>
                  <a:t> </a:t>
                </a:r>
              </a:p>
            </p:txBody>
          </p:sp>
        </mc:Fallback>
      </mc:AlternateContent>
    </p:spTree>
    <p:extLst>
      <p:ext uri="{BB962C8B-B14F-4D97-AF65-F5344CB8AC3E}">
        <p14:creationId xmlns:p14="http://schemas.microsoft.com/office/powerpoint/2010/main" val="62238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332" y="-315416"/>
            <a:ext cx="8939336" cy="1143000"/>
          </a:xfrm>
        </p:spPr>
        <p:txBody>
          <a:bodyPr>
            <a:noAutofit/>
          </a:bodyPr>
          <a:lstStyle/>
          <a:p>
            <a:r>
              <a:rPr lang="en-IE" sz="3600" dirty="0"/>
              <a:t>Appendix A</a:t>
            </a:r>
            <a:endParaRPr lang="en-IE" sz="2800" dirty="0"/>
          </a:p>
        </p:txBody>
      </p:sp>
      <mc:AlternateContent xmlns:mc="http://schemas.openxmlformats.org/markup-compatibility/2006" xmlns:a14="http://schemas.microsoft.com/office/drawing/2010/main">
        <mc:Choice Requires="a14">
          <p:sp>
            <p:nvSpPr>
              <p:cNvPr id="5" name="Rectangle 4"/>
              <p:cNvSpPr/>
              <p:nvPr/>
            </p:nvSpPr>
            <p:spPr>
              <a:xfrm>
                <a:off x="351670" y="116632"/>
                <a:ext cx="8180770" cy="6863417"/>
              </a:xfrm>
              <a:prstGeom prst="rect">
                <a:avLst/>
              </a:prstGeom>
            </p:spPr>
            <p:txBody>
              <a:bodyPr wrap="square">
                <a:spAutoFit/>
              </a:bodyPr>
              <a:lstStyle/>
              <a:p>
                <a:r>
                  <a:rPr lang="en-IE" sz="2000" b="1" dirty="0" smtClean="0">
                    <a:solidFill>
                      <a:srgbClr val="990033"/>
                    </a:solidFill>
                  </a:rPr>
                  <a:t>For all </a:t>
                </a:r>
                <a:r>
                  <a:rPr lang="en-IE" sz="2000" i="1" dirty="0">
                    <a:solidFill>
                      <a:srgbClr val="990033"/>
                    </a:solidFill>
                  </a:rPr>
                  <a:t>n</a:t>
                </a:r>
                <a:r>
                  <a:rPr lang="en-IE" sz="2000" b="1" dirty="0">
                    <a:solidFill>
                      <a:srgbClr val="990033"/>
                    </a:solidFill>
                  </a:rPr>
                  <a:t>: </a:t>
                </a:r>
                <a:endParaRPr lang="en-IE" sz="2000" dirty="0">
                  <a:solidFill>
                    <a:srgbClr val="990033"/>
                  </a:solidFill>
                </a:endParaRPr>
              </a:p>
              <a:p>
                <a:r>
                  <a:rPr lang="en-IE" sz="2000" dirty="0">
                    <a:solidFill>
                      <a:srgbClr val="990033"/>
                    </a:solidFill>
                  </a:rPr>
                  <a:t>Assume true for </a:t>
                </a:r>
                <a:r>
                  <a:rPr lang="en-IE" sz="2000" i="1" dirty="0">
                    <a:solidFill>
                      <a:srgbClr val="990033"/>
                    </a:solidFill>
                  </a:rPr>
                  <a:t>n </a:t>
                </a:r>
                <a:r>
                  <a:rPr lang="en-IE" sz="2000" dirty="0">
                    <a:solidFill>
                      <a:srgbClr val="990033"/>
                    </a:solidFill>
                  </a:rPr>
                  <a:t>= </a:t>
                </a:r>
                <a:r>
                  <a:rPr lang="en-IE" sz="2000" i="1" dirty="0">
                    <a:solidFill>
                      <a:srgbClr val="990033"/>
                    </a:solidFill>
                  </a:rPr>
                  <a:t>k</a:t>
                </a:r>
                <a:r>
                  <a:rPr lang="en-IE" sz="2000" dirty="0">
                    <a:solidFill>
                      <a:srgbClr val="990033"/>
                    </a:solidFill>
                  </a:rPr>
                  <a:t>. </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Hence </a:t>
                </a:r>
                <a:r>
                  <a:rPr lang="en-IE" sz="2000" dirty="0">
                    <a:solidFill>
                      <a:srgbClr val="990033"/>
                    </a:solidFill>
                  </a:rPr>
                  <a:t>the formula is true for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 </m:t>
                    </m:r>
                    <m:r>
                      <a:rPr lang="en-IE" sz="2000" i="1" dirty="0" smtClean="0">
                        <a:solidFill>
                          <a:srgbClr val="990033"/>
                        </a:solidFill>
                        <a:latin typeface="Cambria Math"/>
                      </a:rPr>
                      <m:t>𝑘</m:t>
                    </m:r>
                    <m:r>
                      <a:rPr lang="en-IE" sz="2000" i="1" dirty="0" smtClean="0">
                        <a:solidFill>
                          <a:srgbClr val="990033"/>
                        </a:solidFill>
                        <a:latin typeface="Cambria Math"/>
                      </a:rPr>
                      <m:t> + 1 </m:t>
                    </m:r>
                  </m:oMath>
                </a14:m>
                <a:r>
                  <a:rPr lang="en-IE" sz="2000" dirty="0">
                    <a:solidFill>
                      <a:srgbClr val="990033"/>
                    </a:solidFill>
                  </a:rPr>
                  <a:t>provided it is true for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 </m:t>
                    </m:r>
                    <m:r>
                      <a:rPr lang="en-IE" sz="2000" i="1" dirty="0" smtClean="0">
                        <a:solidFill>
                          <a:srgbClr val="990033"/>
                        </a:solidFill>
                        <a:latin typeface="Cambria Math"/>
                      </a:rPr>
                      <m:t>𝑘</m:t>
                    </m:r>
                  </m:oMath>
                </a14:m>
                <a:r>
                  <a:rPr lang="en-IE" sz="2000" dirty="0">
                    <a:solidFill>
                      <a:srgbClr val="990033"/>
                    </a:solidFill>
                  </a:rPr>
                  <a:t>, but it is true for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 1</m:t>
                    </m:r>
                  </m:oMath>
                </a14:m>
                <a:r>
                  <a:rPr lang="en-IE" sz="2000" dirty="0">
                    <a:solidFill>
                      <a:srgbClr val="990033"/>
                    </a:solidFill>
                  </a:rPr>
                  <a:t>, hence it is true for all </a:t>
                </a:r>
                <a14:m>
                  <m:oMath xmlns:m="http://schemas.openxmlformats.org/officeDocument/2006/math">
                    <m:r>
                      <a:rPr lang="en-IE" sz="2000" i="1" dirty="0" smtClean="0">
                        <a:solidFill>
                          <a:srgbClr val="990033"/>
                        </a:solidFill>
                        <a:latin typeface="Cambria Math"/>
                      </a:rPr>
                      <m:t>𝑛</m:t>
                    </m:r>
                  </m:oMath>
                </a14:m>
                <a:r>
                  <a:rPr lang="en-IE" sz="2000" dirty="0">
                    <a:solidFill>
                      <a:srgbClr val="990033"/>
                    </a:solidFill>
                  </a:rPr>
                  <a:t>.</a:t>
                </a:r>
              </a:p>
              <a:p>
                <a:r>
                  <a:rPr lang="en-IE" sz="2000" b="1" dirty="0" smtClean="0">
                    <a:solidFill>
                      <a:srgbClr val="990033"/>
                    </a:solidFill>
                  </a:rPr>
                  <a:t>Note</a:t>
                </a:r>
                <a:r>
                  <a:rPr lang="en-IE" sz="2000" b="1" dirty="0">
                    <a:solidFill>
                      <a:srgbClr val="990033"/>
                    </a:solidFill>
                  </a:rPr>
                  <a:t>: </a:t>
                </a:r>
                <a14:m>
                  <m:oMath xmlns:m="http://schemas.openxmlformats.org/officeDocument/2006/math">
                    <m:r>
                      <a:rPr lang="en-IE" sz="2000" i="1" dirty="0" smtClean="0">
                        <a:solidFill>
                          <a:srgbClr val="990033"/>
                        </a:solidFill>
                        <a:latin typeface="Cambria Math"/>
                      </a:rPr>
                      <m:t>𝑛</m:t>
                    </m:r>
                  </m:oMath>
                </a14:m>
                <a:r>
                  <a:rPr lang="en-IE" sz="2000" i="1" dirty="0">
                    <a:solidFill>
                      <a:srgbClr val="990033"/>
                    </a:solidFill>
                  </a:rPr>
                  <a:t> </a:t>
                </a:r>
                <a:r>
                  <a:rPr lang="en-IE" sz="2000" dirty="0">
                    <a:solidFill>
                      <a:srgbClr val="990033"/>
                    </a:solidFill>
                  </a:rPr>
                  <a:t>is always a natural number.</a:t>
                </a:r>
                <a:endParaRPr lang="en-IE" sz="2000" dirty="0" smtClean="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1670" y="116632"/>
                <a:ext cx="8180770" cy="6863417"/>
              </a:xfrm>
              <a:prstGeom prst="rect">
                <a:avLst/>
              </a:prstGeom>
              <a:blipFill rotWithShape="1">
                <a:blip r:embed="rId2"/>
                <a:stretch>
                  <a:fillRect l="-820" t="-444" b="-62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99792" y="476672"/>
                <a:ext cx="8180770" cy="5555432"/>
              </a:xfrm>
              <a:prstGeom prst="rect">
                <a:avLst/>
              </a:prstGeom>
            </p:spPr>
            <p:txBody>
              <a:bodyPr wrap="square">
                <a:spAutoFit/>
              </a:bodyPr>
              <a:lstStyle/>
              <a:p>
                <a:r>
                  <a:rPr lang="en-IE" sz="2000" dirty="0" smtClean="0">
                    <a:solidFill>
                      <a:srgbClr val="990033"/>
                    </a:solidFill>
                  </a:rPr>
                  <a:t>Hence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𝑘</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b="0" i="1" smtClean="0">
                                    <a:solidFill>
                                      <a:srgbClr val="990033"/>
                                    </a:solidFill>
                                    <a:latin typeface="Cambria Math"/>
                                  </a:rPr>
                                  <m:t>𝑘</m:t>
                                </m:r>
                              </m:sup>
                            </m:sSup>
                          </m:e>
                        </m:d>
                      </m:num>
                      <m:den>
                        <m:r>
                          <a:rPr lang="en-IE" sz="2000" i="1">
                            <a:solidFill>
                              <a:srgbClr val="990033"/>
                            </a:solidFill>
                            <a:latin typeface="Cambria Math"/>
                          </a:rPr>
                          <m:t>1−</m:t>
                        </m:r>
                        <m:r>
                          <a:rPr lang="en-IE" sz="2000" i="1">
                            <a:solidFill>
                              <a:srgbClr val="990033"/>
                            </a:solidFill>
                            <a:latin typeface="Cambria Math"/>
                          </a:rPr>
                          <m:t>𝑟</m:t>
                        </m:r>
                      </m:den>
                    </m:f>
                  </m:oMath>
                </a14:m>
                <a:endParaRPr lang="en-IE" sz="2000" dirty="0">
                  <a:solidFill>
                    <a:srgbClr val="990033"/>
                  </a:solidFill>
                </a:endParaRPr>
              </a:p>
              <a:p>
                <a:endParaRPr lang="en-IE" sz="2000" dirty="0">
                  <a:solidFill>
                    <a:srgbClr val="990033"/>
                  </a:solidFill>
                </a:endParaRPr>
              </a:p>
              <a:p>
                <a:r>
                  <a:rPr lang="nn-NO" sz="2000" dirty="0">
                    <a:solidFill>
                      <a:srgbClr val="990033"/>
                    </a:solidFill>
                  </a:rPr>
                  <a:t>But </a:t>
                </a:r>
                <a:r>
                  <a:rPr lang="nn-NO"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𝑘</m:t>
                        </m:r>
                        <m:r>
                          <a:rPr lang="en-IE" sz="2000" b="0" i="1" smtClean="0">
                            <a:solidFill>
                              <a:srgbClr val="990033"/>
                            </a:solidFill>
                            <a:latin typeface="Cambria Math"/>
                          </a:rPr>
                          <m:t>+1</m:t>
                        </m:r>
                      </m:sub>
                    </m:sSub>
                    <m:r>
                      <a:rPr lang="en-IE" sz="2000" b="0" i="1" smtClean="0">
                        <a:solidFill>
                          <a:srgbClr val="990033"/>
                        </a:solidFill>
                        <a:latin typeface="Cambria Math"/>
                      </a:rPr>
                      <m:t>=</m:t>
                    </m:r>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𝑘</m:t>
                        </m:r>
                      </m:sub>
                    </m:sSub>
                    <m:r>
                      <a:rPr lang="en-IE" sz="2000" b="0" i="1" smtClean="0">
                        <a:solidFill>
                          <a:srgbClr val="990033"/>
                        </a:solidFill>
                        <a:latin typeface="Cambria Math"/>
                      </a:rPr>
                      <m:t>+</m:t>
                    </m:r>
                    <m:sSub>
                      <m:sSubPr>
                        <m:ctrlPr>
                          <a:rPr lang="en-IE" sz="2000" i="1">
                            <a:solidFill>
                              <a:srgbClr val="990033"/>
                            </a:solidFill>
                            <a:latin typeface="Cambria Math"/>
                          </a:rPr>
                        </m:ctrlPr>
                      </m:sSubPr>
                      <m:e>
                        <m:r>
                          <a:rPr lang="en-IE" sz="2000" b="0" i="1" smtClean="0">
                            <a:solidFill>
                              <a:srgbClr val="990033"/>
                            </a:solidFill>
                            <a:latin typeface="Cambria Math"/>
                          </a:rPr>
                          <m:t>𝑇</m:t>
                        </m:r>
                      </m:e>
                      <m:sub>
                        <m:r>
                          <a:rPr lang="en-IE" sz="2000" b="0" i="1" smtClean="0">
                            <a:solidFill>
                              <a:srgbClr val="990033"/>
                            </a:solidFill>
                            <a:latin typeface="Cambria Math"/>
                          </a:rPr>
                          <m:t>𝑘</m:t>
                        </m:r>
                        <m:r>
                          <a:rPr lang="en-IE" sz="2000" b="0" i="1" smtClean="0">
                            <a:solidFill>
                              <a:srgbClr val="990033"/>
                            </a:solidFill>
                            <a:latin typeface="Cambria Math"/>
                          </a:rPr>
                          <m:t>+1</m:t>
                        </m:r>
                      </m:sub>
                    </m:sSub>
                  </m:oMath>
                </a14:m>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Hence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r>
                      <a:rPr lang="en-IE" sz="2000" b="0" i="1" smtClean="0">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b="0" i="1" smtClean="0">
                                    <a:solidFill>
                                      <a:srgbClr val="990033"/>
                                    </a:solidFill>
                                    <a:latin typeface="Cambria Math"/>
                                  </a:rPr>
                                  <m:t>𝑘</m:t>
                                </m:r>
                              </m:sup>
                            </m:sSup>
                          </m:e>
                        </m:d>
                      </m:num>
                      <m:den>
                        <m:r>
                          <a:rPr lang="en-IE" sz="2000" i="1">
                            <a:solidFill>
                              <a:srgbClr val="990033"/>
                            </a:solidFill>
                            <a:latin typeface="Cambria Math"/>
                          </a:rPr>
                          <m:t>1−</m:t>
                        </m:r>
                        <m:r>
                          <a:rPr lang="en-IE" sz="2000" i="1">
                            <a:solidFill>
                              <a:srgbClr val="990033"/>
                            </a:solidFill>
                            <a:latin typeface="Cambria Math"/>
                          </a:rPr>
                          <m:t>𝑟</m:t>
                        </m:r>
                      </m:den>
                    </m:f>
                    <m:r>
                      <a:rPr lang="en-IE" sz="2000" b="0" i="1" smtClean="0">
                        <a:solidFill>
                          <a:srgbClr val="990033"/>
                        </a:solidFill>
                        <a:latin typeface="Cambria Math"/>
                      </a:rPr>
                      <m:t>+</m:t>
                    </m:r>
                    <m:r>
                      <a:rPr lang="en-IE" sz="2000" b="0" i="1" smtClean="0">
                        <a:solidFill>
                          <a:srgbClr val="990033"/>
                        </a:solidFill>
                        <a:latin typeface="Cambria Math"/>
                      </a:rPr>
                      <m:t>𝑎</m:t>
                    </m:r>
                    <m:sSup>
                      <m:sSupPr>
                        <m:ctrlPr>
                          <a:rPr lang="en-IE" sz="2000" b="0" i="1" smtClean="0">
                            <a:solidFill>
                              <a:srgbClr val="990033"/>
                            </a:solidFill>
                            <a:latin typeface="Cambria Math"/>
                          </a:rPr>
                        </m:ctrlPr>
                      </m:sSupPr>
                      <m:e>
                        <m:d>
                          <m:dPr>
                            <m:ctrlPr>
                              <a:rPr lang="en-IE" sz="2000" b="0" i="1" smtClean="0">
                                <a:solidFill>
                                  <a:srgbClr val="990033"/>
                                </a:solidFill>
                                <a:latin typeface="Cambria Math"/>
                              </a:rPr>
                            </m:ctrlPr>
                          </m:dPr>
                          <m:e>
                            <m:r>
                              <a:rPr lang="en-IE" sz="2000" b="0" i="1" smtClean="0">
                                <a:solidFill>
                                  <a:srgbClr val="990033"/>
                                </a:solidFill>
                                <a:latin typeface="Cambria Math"/>
                              </a:rPr>
                              <m:t>𝑟</m:t>
                            </m:r>
                          </m:e>
                        </m:d>
                      </m:e>
                      <m:sup>
                        <m:r>
                          <a:rPr lang="en-IE" sz="2000" b="0" i="1" smtClean="0">
                            <a:solidFill>
                              <a:srgbClr val="990033"/>
                            </a:solidFill>
                            <a:latin typeface="Cambria Math"/>
                          </a:rPr>
                          <m:t>𝑘</m:t>
                        </m:r>
                        <m:r>
                          <a:rPr lang="en-IE" sz="2000" b="0" i="1" smtClean="0">
                            <a:solidFill>
                              <a:srgbClr val="990033"/>
                            </a:solidFill>
                            <a:latin typeface="Cambria Math"/>
                          </a:rPr>
                          <m:t>+1−1</m:t>
                        </m:r>
                      </m:sup>
                    </m:sSup>
                  </m:oMath>
                </a14:m>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		</a:t>
                </a:r>
                <a:r>
                  <a:rPr lang="en-IE" sz="2000" dirty="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𝑘</m:t>
                                </m:r>
                              </m:sup>
                            </m:sSup>
                          </m:e>
                        </m:d>
                        <m:r>
                          <a:rPr lang="en-IE" sz="2000" b="0" i="1" smtClean="0">
                            <a:solidFill>
                              <a:srgbClr val="990033"/>
                            </a:solidFill>
                            <a:latin typeface="Cambria Math"/>
                          </a:rPr>
                          <m:t>   +   </m:t>
                        </m:r>
                        <m:r>
                          <a:rPr lang="en-IE" sz="2000" i="1">
                            <a:solidFill>
                              <a:srgbClr val="990033"/>
                            </a:solidFill>
                            <a:latin typeface="Cambria Math"/>
                          </a:rPr>
                          <m:t>𝑎</m:t>
                        </m:r>
                        <m:sSup>
                          <m:sSupPr>
                            <m:ctrlPr>
                              <a:rPr lang="en-IE" sz="2000" i="1">
                                <a:solidFill>
                                  <a:srgbClr val="990033"/>
                                </a:solidFill>
                                <a:latin typeface="Cambria Math"/>
                              </a:rPr>
                            </m:ctrlPr>
                          </m:sSupPr>
                          <m:e>
                            <m:r>
                              <a:rPr lang="en-IE" sz="2000" b="0" i="1" smtClean="0">
                                <a:solidFill>
                                  <a:srgbClr val="990033"/>
                                </a:solidFill>
                                <a:latin typeface="Cambria Math"/>
                              </a:rPr>
                              <m:t>𝑟</m:t>
                            </m:r>
                          </m:e>
                          <m:sup>
                            <m:r>
                              <a:rPr lang="en-IE" sz="2000" i="1">
                                <a:solidFill>
                                  <a:srgbClr val="990033"/>
                                </a:solidFill>
                                <a:latin typeface="Cambria Math"/>
                              </a:rPr>
                              <m:t>𝑘</m:t>
                            </m:r>
                          </m:sup>
                        </m:sSup>
                        <m:d>
                          <m:dPr>
                            <m:ctrlPr>
                              <a:rPr lang="en-IE" sz="2000" i="1" smtClean="0">
                                <a:solidFill>
                                  <a:srgbClr val="990033"/>
                                </a:solidFill>
                                <a:latin typeface="Cambria Math"/>
                              </a:rPr>
                            </m:ctrlPr>
                          </m:dPr>
                          <m:e>
                            <m:r>
                              <a:rPr lang="en-IE" sz="2000" b="0" i="1" smtClean="0">
                                <a:solidFill>
                                  <a:srgbClr val="990033"/>
                                </a:solidFill>
                                <a:latin typeface="Cambria Math"/>
                              </a:rPr>
                              <m:t>1−</m:t>
                            </m:r>
                            <m:r>
                              <a:rPr lang="en-IE" sz="2000" b="0" i="1" smtClean="0">
                                <a:solidFill>
                                  <a:srgbClr val="990033"/>
                                </a:solidFill>
                                <a:latin typeface="Cambria Math"/>
                              </a:rPr>
                              <m:t>𝑟</m:t>
                            </m:r>
                          </m:e>
                        </m:d>
                      </m:num>
                      <m:den>
                        <m:r>
                          <a:rPr lang="en-IE" sz="2000" i="1">
                            <a:solidFill>
                              <a:srgbClr val="990033"/>
                            </a:solidFill>
                            <a:latin typeface="Cambria Math"/>
                          </a:rPr>
                          <m:t>1−</m:t>
                        </m:r>
                        <m:r>
                          <a:rPr lang="en-IE" sz="2000" i="1">
                            <a:solidFill>
                              <a:srgbClr val="990033"/>
                            </a:solidFill>
                            <a:latin typeface="Cambria Math"/>
                          </a:rPr>
                          <m:t>𝑟</m:t>
                        </m:r>
                      </m:den>
                    </m:f>
                  </m:oMath>
                </a14:m>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 </a:t>
                </a:r>
                <a:r>
                  <a:rPr lang="en-IE"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 </m:t>
                        </m:r>
                        <m:r>
                          <a:rPr lang="en-IE" sz="2000" i="1">
                            <a:solidFill>
                              <a:srgbClr val="990033"/>
                            </a:solidFill>
                            <a:latin typeface="Cambria Math"/>
                          </a:rPr>
                          <m:t>𝑎</m:t>
                        </m:r>
                        <m:r>
                          <a:rPr lang="en-IE" sz="2000" b="0" i="1" smtClean="0">
                            <a:solidFill>
                              <a:srgbClr val="990033"/>
                            </a:solidFill>
                            <a:latin typeface="Cambria Math"/>
                          </a:rPr>
                          <m:t> − </m:t>
                        </m:r>
                        <m:r>
                          <a:rPr lang="en-IE" sz="2000" b="0" i="1" smtClean="0">
                            <a:solidFill>
                              <a:srgbClr val="990033"/>
                            </a:solidFill>
                            <a:latin typeface="Cambria Math"/>
                          </a:rPr>
                          <m:t>𝑎</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𝑘</m:t>
                            </m:r>
                          </m:sup>
                        </m:sSup>
                        <m:r>
                          <a:rPr lang="en-IE" sz="2000" i="1">
                            <a:solidFill>
                              <a:srgbClr val="990033"/>
                            </a:solidFill>
                            <a:latin typeface="Cambria Math"/>
                          </a:rPr>
                          <m:t>   +   </m:t>
                        </m:r>
                        <m:r>
                          <a:rPr lang="en-IE" sz="2000" i="1">
                            <a:solidFill>
                              <a:srgbClr val="990033"/>
                            </a:solidFill>
                            <a:latin typeface="Cambria Math"/>
                          </a:rPr>
                          <m:t>𝑎</m:t>
                        </m:r>
                        <m:sSup>
                          <m:sSupPr>
                            <m:ctrlPr>
                              <a:rPr lang="en-IE" sz="2000" i="1">
                                <a:solidFill>
                                  <a:srgbClr val="990033"/>
                                </a:solidFill>
                                <a:latin typeface="Cambria Math"/>
                              </a:rPr>
                            </m:ctrlPr>
                          </m:sSupPr>
                          <m:e>
                            <m:r>
                              <a:rPr lang="en-IE" sz="2000" b="0" i="1" smtClean="0">
                                <a:solidFill>
                                  <a:srgbClr val="990033"/>
                                </a:solidFill>
                                <a:latin typeface="Cambria Math"/>
                              </a:rPr>
                              <m:t>𝑟</m:t>
                            </m:r>
                          </m:e>
                          <m:sup>
                            <m:r>
                              <a:rPr lang="en-IE" sz="2000" i="1">
                                <a:solidFill>
                                  <a:srgbClr val="990033"/>
                                </a:solidFill>
                                <a:latin typeface="Cambria Math"/>
                              </a:rPr>
                              <m:t>𝑘</m:t>
                            </m:r>
                          </m:sup>
                        </m:sSup>
                        <m:r>
                          <a:rPr lang="en-IE" sz="2000" b="0" i="1" smtClean="0">
                            <a:solidFill>
                              <a:srgbClr val="990033"/>
                            </a:solidFill>
                            <a:latin typeface="Cambria Math"/>
                          </a:rPr>
                          <m:t>−</m:t>
                        </m:r>
                        <m:r>
                          <a:rPr lang="en-IE" sz="2000" b="0" i="1" smtClean="0">
                            <a:solidFill>
                              <a:srgbClr val="990033"/>
                            </a:solidFill>
                            <a:latin typeface="Cambria Math"/>
                          </a:rPr>
                          <m:t>𝑎</m:t>
                        </m:r>
                        <m:sSup>
                          <m:sSupPr>
                            <m:ctrlPr>
                              <a:rPr lang="en-IE" sz="2000" b="0" i="1" smtClean="0">
                                <a:solidFill>
                                  <a:srgbClr val="990033"/>
                                </a:solidFill>
                                <a:latin typeface="Cambria Math"/>
                              </a:rPr>
                            </m:ctrlPr>
                          </m:sSupPr>
                          <m:e>
                            <m:r>
                              <a:rPr lang="en-IE" sz="2000" b="0" i="1" smtClean="0">
                                <a:solidFill>
                                  <a:srgbClr val="990033"/>
                                </a:solidFill>
                                <a:latin typeface="Cambria Math"/>
                              </a:rPr>
                              <m:t>𝑟</m:t>
                            </m:r>
                          </m:e>
                          <m:sup>
                            <m:r>
                              <a:rPr lang="en-IE" sz="2000" b="0" i="1" smtClean="0">
                                <a:solidFill>
                                  <a:srgbClr val="990033"/>
                                </a:solidFill>
                                <a:latin typeface="Cambria Math"/>
                              </a:rPr>
                              <m:t>𝑘</m:t>
                            </m:r>
                            <m:r>
                              <a:rPr lang="en-IE" sz="2000" b="0" i="1" smtClean="0">
                                <a:solidFill>
                                  <a:srgbClr val="990033"/>
                                </a:solidFill>
                                <a:latin typeface="Cambria Math"/>
                              </a:rPr>
                              <m:t>+1</m:t>
                            </m:r>
                          </m:sup>
                        </m:sSup>
                      </m:num>
                      <m:den>
                        <m:r>
                          <a:rPr lang="en-IE" sz="2000" i="1">
                            <a:solidFill>
                              <a:srgbClr val="990033"/>
                            </a:solidFill>
                            <a:latin typeface="Cambria Math"/>
                          </a:rPr>
                          <m:t>1−</m:t>
                        </m:r>
                        <m:r>
                          <a:rPr lang="en-IE" sz="2000" i="1">
                            <a:solidFill>
                              <a:srgbClr val="990033"/>
                            </a:solidFill>
                            <a:latin typeface="Cambria Math"/>
                          </a:rPr>
                          <m:t>𝑟</m:t>
                        </m:r>
                      </m:den>
                    </m:f>
                    <m:r>
                      <a:rPr lang="en-IE" sz="2000" b="0" i="1" smtClean="0">
                        <a:solidFill>
                          <a:srgbClr val="990033"/>
                        </a:solidFill>
                        <a:latin typeface="Cambria Math"/>
                      </a:rPr>
                      <m:t>  </m:t>
                    </m:r>
                  </m:oMath>
                </a14:m>
                <a:endParaRPr lang="en-IE" sz="2000" b="0" i="1" dirty="0" smtClean="0">
                  <a:solidFill>
                    <a:srgbClr val="990033"/>
                  </a:solidFill>
                  <a:latin typeface="Cambria Math"/>
                </a:endParaRPr>
              </a:p>
              <a:p>
                <a:endParaRPr lang="en-IE" sz="2000" dirty="0">
                  <a:solidFill>
                    <a:srgbClr val="990033"/>
                  </a:solidFill>
                </a:endParaRPr>
              </a:p>
              <a:p>
                <a:endParaRPr lang="en-IE" sz="2000" dirty="0">
                  <a:solidFill>
                    <a:srgbClr val="990033"/>
                  </a:solidFill>
                </a:endParaRPr>
              </a:p>
              <a:p>
                <a:r>
                  <a:rPr lang="en-IE"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 </m:t>
                        </m:r>
                        <m:r>
                          <a:rPr lang="en-IE" sz="2000" i="1">
                            <a:solidFill>
                              <a:srgbClr val="990033"/>
                            </a:solidFill>
                            <a:latin typeface="Cambria Math"/>
                          </a:rPr>
                          <m:t>𝑎</m:t>
                        </m:r>
                        <m:r>
                          <a:rPr lang="en-IE" sz="2000" i="1">
                            <a:solidFill>
                              <a:srgbClr val="990033"/>
                            </a:solidFill>
                            <a:latin typeface="Cambria Math"/>
                          </a:rPr>
                          <m:t> − </m:t>
                        </m:r>
                        <m:r>
                          <a:rPr lang="en-IE" sz="2000" i="1">
                            <a:solidFill>
                              <a:srgbClr val="990033"/>
                            </a:solidFill>
                            <a:latin typeface="Cambria Math"/>
                          </a:rPr>
                          <m:t>𝑎</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𝑘</m:t>
                            </m:r>
                            <m:r>
                              <a:rPr lang="en-IE" sz="2000" i="1">
                                <a:solidFill>
                                  <a:srgbClr val="990033"/>
                                </a:solidFill>
                                <a:latin typeface="Cambria Math"/>
                              </a:rPr>
                              <m:t>+1</m:t>
                            </m:r>
                          </m:sup>
                        </m:sSup>
                      </m:num>
                      <m:den>
                        <m:r>
                          <a:rPr lang="en-IE" sz="2000" i="1">
                            <a:solidFill>
                              <a:srgbClr val="990033"/>
                            </a:solidFill>
                            <a:latin typeface="Cambria Math"/>
                          </a:rPr>
                          <m:t>1−</m:t>
                        </m:r>
                        <m:r>
                          <a:rPr lang="en-IE" sz="2000" i="1">
                            <a:solidFill>
                              <a:srgbClr val="990033"/>
                            </a:solidFill>
                            <a:latin typeface="Cambria Math"/>
                          </a:rPr>
                          <m:t>𝑟</m:t>
                        </m:r>
                      </m:den>
                    </m:f>
                  </m:oMath>
                </a14:m>
                <a:r>
                  <a:rPr lang="en-IE" sz="2000" dirty="0" smtClean="0">
                    <a:solidFill>
                      <a:srgbClr val="990033"/>
                    </a:solidFill>
                  </a:rPr>
                  <a:t>  = </a:t>
                </a:r>
                <a14:m>
                  <m:oMath xmlns:m="http://schemas.openxmlformats.org/officeDocument/2006/math">
                    <m:f>
                      <m:fPr>
                        <m:ctrlPr>
                          <a:rPr lang="en-IE" sz="2000" i="1">
                            <a:solidFill>
                              <a:srgbClr val="990033"/>
                            </a:solidFill>
                            <a:latin typeface="Cambria Math"/>
                          </a:rPr>
                        </m:ctrlPr>
                      </m:fPr>
                      <m:num>
                        <m:r>
                          <a:rPr lang="en-IE" sz="2000" i="1">
                            <a:solidFill>
                              <a:srgbClr val="990033"/>
                            </a:solidFill>
                            <a:latin typeface="Cambria Math"/>
                          </a:rPr>
                          <m:t> </m:t>
                        </m:r>
                        <m:r>
                          <a:rPr lang="en-IE" sz="2000" i="1">
                            <a:solidFill>
                              <a:srgbClr val="990033"/>
                            </a:solidFill>
                            <a:latin typeface="Cambria Math"/>
                          </a:rPr>
                          <m:t>𝑎</m:t>
                        </m:r>
                        <m:d>
                          <m:dPr>
                            <m:ctrlPr>
                              <a:rPr lang="en-IE" sz="2000" i="1" smtClean="0">
                                <a:solidFill>
                                  <a:srgbClr val="990033"/>
                                </a:solidFill>
                                <a:latin typeface="Cambria Math"/>
                              </a:rPr>
                            </m:ctrlPr>
                          </m:dPr>
                          <m:e>
                            <m:r>
                              <a:rPr lang="en-IE" sz="2000" b="0" i="1" smtClean="0">
                                <a:solidFill>
                                  <a:srgbClr val="990033"/>
                                </a:solidFill>
                                <a:latin typeface="Cambria Math"/>
                              </a:rPr>
                              <m:t>1−</m:t>
                            </m:r>
                            <m:sSup>
                              <m:sSupPr>
                                <m:ctrlPr>
                                  <a:rPr lang="en-IE" sz="2000" b="0" i="1" smtClean="0">
                                    <a:solidFill>
                                      <a:srgbClr val="990033"/>
                                    </a:solidFill>
                                    <a:latin typeface="Cambria Math"/>
                                  </a:rPr>
                                </m:ctrlPr>
                              </m:sSupPr>
                              <m:e>
                                <m:r>
                                  <a:rPr lang="en-IE" sz="2000" b="0" i="1" smtClean="0">
                                    <a:solidFill>
                                      <a:srgbClr val="990033"/>
                                    </a:solidFill>
                                    <a:latin typeface="Cambria Math"/>
                                  </a:rPr>
                                  <m:t>𝑟</m:t>
                                </m:r>
                              </m:e>
                              <m:sup>
                                <m:r>
                                  <a:rPr lang="en-IE" sz="2000" b="0" i="1" smtClean="0">
                                    <a:solidFill>
                                      <a:srgbClr val="990033"/>
                                    </a:solidFill>
                                    <a:latin typeface="Cambria Math"/>
                                  </a:rPr>
                                  <m:t>𝑘</m:t>
                                </m:r>
                                <m:r>
                                  <a:rPr lang="en-IE" sz="2000" b="0" i="1" smtClean="0">
                                    <a:solidFill>
                                      <a:srgbClr val="990033"/>
                                    </a:solidFill>
                                    <a:latin typeface="Cambria Math"/>
                                  </a:rPr>
                                  <m:t>+1</m:t>
                                </m:r>
                              </m:sup>
                            </m:sSup>
                          </m:e>
                        </m:d>
                        <m:r>
                          <a:rPr lang="en-IE" sz="2000" i="1">
                            <a:solidFill>
                              <a:srgbClr val="990033"/>
                            </a:solidFill>
                            <a:latin typeface="Cambria Math"/>
                          </a:rPr>
                          <m:t> </m:t>
                        </m:r>
                      </m:num>
                      <m:den>
                        <m:r>
                          <a:rPr lang="en-IE" sz="2000" i="1">
                            <a:solidFill>
                              <a:srgbClr val="990033"/>
                            </a:solidFill>
                            <a:latin typeface="Cambria Math"/>
                          </a:rPr>
                          <m:t>1−</m:t>
                        </m:r>
                        <m:r>
                          <a:rPr lang="en-IE" sz="2000" i="1">
                            <a:solidFill>
                              <a:srgbClr val="990033"/>
                            </a:solidFill>
                            <a:latin typeface="Cambria Math"/>
                          </a:rPr>
                          <m:t>𝑟</m:t>
                        </m:r>
                      </m:den>
                    </m:f>
                  </m:oMath>
                </a14:m>
                <a:endParaRPr lang="en-IE" sz="2000" dirty="0">
                  <a:solidFill>
                    <a:srgbClr val="990033"/>
                  </a:solidFill>
                </a:endParaRPr>
              </a:p>
              <a:p>
                <a:endParaRPr lang="en-IE" sz="2000" b="1" dirty="0" smtClean="0">
                  <a:solidFill>
                    <a:srgbClr val="990033"/>
                  </a:solidFill>
                </a:endParaRPr>
              </a:p>
              <a:p>
                <a:r>
                  <a:rPr lang="en-IE" sz="2000" dirty="0">
                    <a:solidFill>
                      <a:srgbClr val="990033"/>
                    </a:solidFill>
                  </a:rPr>
                  <a:t>This proves that </a:t>
                </a:r>
                <a:r>
                  <a:rPr lang="en-IE"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oMath>
                </a14:m>
                <a:r>
                  <a:rPr lang="en-IE" sz="2000" dirty="0">
                    <a:solidFill>
                      <a:srgbClr val="990033"/>
                    </a:solidFill>
                  </a:rPr>
                  <a:t>  = </a:t>
                </a:r>
                <a14:m>
                  <m:oMath xmlns:m="http://schemas.openxmlformats.org/officeDocument/2006/math">
                    <m:f>
                      <m:fPr>
                        <m:ctrlPr>
                          <a:rPr lang="en-IE" sz="2000" i="1">
                            <a:solidFill>
                              <a:srgbClr val="990033"/>
                            </a:solidFill>
                            <a:latin typeface="Cambria Math"/>
                          </a:rPr>
                        </m:ctrlPr>
                      </m:fPr>
                      <m:num>
                        <m:r>
                          <a:rPr lang="en-IE" sz="2000" i="1">
                            <a:solidFill>
                              <a:srgbClr val="990033"/>
                            </a:solidFill>
                            <a:latin typeface="Cambria Math"/>
                          </a:rPr>
                          <m:t> </m:t>
                        </m:r>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𝑘</m:t>
                                </m:r>
                                <m:r>
                                  <a:rPr lang="en-IE" sz="2000" i="1">
                                    <a:solidFill>
                                      <a:srgbClr val="990033"/>
                                    </a:solidFill>
                                    <a:latin typeface="Cambria Math"/>
                                  </a:rPr>
                                  <m:t>+1</m:t>
                                </m:r>
                              </m:sup>
                            </m:sSup>
                          </m:e>
                        </m:d>
                        <m:r>
                          <a:rPr lang="en-IE" sz="2000" i="1">
                            <a:solidFill>
                              <a:srgbClr val="990033"/>
                            </a:solidFill>
                            <a:latin typeface="Cambria Math"/>
                          </a:rPr>
                          <m:t> </m:t>
                        </m:r>
                      </m:num>
                      <m:den>
                        <m:r>
                          <a:rPr lang="en-IE" sz="2000" i="1">
                            <a:solidFill>
                              <a:srgbClr val="990033"/>
                            </a:solidFill>
                            <a:latin typeface="Cambria Math"/>
                          </a:rPr>
                          <m:t>1−</m:t>
                        </m:r>
                        <m:r>
                          <a:rPr lang="en-IE" sz="2000" i="1">
                            <a:solidFill>
                              <a:srgbClr val="990033"/>
                            </a:solidFill>
                            <a:latin typeface="Cambria Math"/>
                          </a:rPr>
                          <m:t>𝑟</m:t>
                        </m:r>
                      </m:den>
                    </m:f>
                  </m:oMath>
                </a14:m>
                <a:endParaRPr lang="en-IE" sz="2000" dirty="0">
                  <a:solidFill>
                    <a:srgbClr val="990033"/>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99792" y="476672"/>
                <a:ext cx="8180770" cy="5555432"/>
              </a:xfrm>
              <a:prstGeom prst="rect">
                <a:avLst/>
              </a:prstGeom>
              <a:blipFill rotWithShape="1">
                <a:blip r:embed="rId3"/>
                <a:stretch>
                  <a:fillRect l="-820"/>
                </a:stretch>
              </a:blipFill>
            </p:spPr>
            <p:txBody>
              <a:bodyPr/>
              <a:lstStyle/>
              <a:p>
                <a:r>
                  <a:rPr lang="en-IE">
                    <a:noFill/>
                  </a:rPr>
                  <a:t> </a:t>
                </a:r>
              </a:p>
            </p:txBody>
          </p:sp>
        </mc:Fallback>
      </mc:AlternateContent>
    </p:spTree>
    <p:extLst>
      <p:ext uri="{BB962C8B-B14F-4D97-AF65-F5344CB8AC3E}">
        <p14:creationId xmlns:p14="http://schemas.microsoft.com/office/powerpoint/2010/main" val="54816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fade">
                                      <p:cBhvr>
                                        <p:cTn id="32" dur="500"/>
                                        <p:tgtEl>
                                          <p:spTgt spid="6">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fade">
                                      <p:cBhvr>
                                        <p:cTn id="37" dur="500"/>
                                        <p:tgtEl>
                                          <p:spTgt spid="6">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9" end="19"/>
                                            </p:txEl>
                                          </p:spTgt>
                                        </p:tgtEl>
                                        <p:attrNameLst>
                                          <p:attrName>style.visibility</p:attrName>
                                        </p:attrNameLst>
                                      </p:cBhvr>
                                      <p:to>
                                        <p:strVal val="visible"/>
                                      </p:to>
                                    </p:set>
                                    <p:animEffect transition="in" filter="fade">
                                      <p:cBhvr>
                                        <p:cTn id="42" dur="500"/>
                                        <p:tgtEl>
                                          <p:spTgt spid="5">
                                            <p:txEl>
                                              <p:pRg st="19" end="1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20" end="20"/>
                                            </p:txEl>
                                          </p:spTgt>
                                        </p:tgtEl>
                                        <p:attrNameLst>
                                          <p:attrName>style.visibility</p:attrName>
                                        </p:attrNameLst>
                                      </p:cBhvr>
                                      <p:to>
                                        <p:strVal val="visible"/>
                                      </p:to>
                                    </p:set>
                                    <p:animEffect transition="in" filter="fade">
                                      <p:cBhvr>
                                        <p:cTn id="45" dur="500"/>
                                        <p:tgtEl>
                                          <p:spTgt spid="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752"/>
            <a:ext cx="8229600" cy="1143000"/>
          </a:xfrm>
        </p:spPr>
        <p:txBody>
          <a:bodyPr>
            <a:normAutofit fontScale="90000"/>
          </a:bodyPr>
          <a:lstStyle/>
          <a:p>
            <a:r>
              <a:rPr lang="en-IE" b="1" dirty="0" smtClean="0"/>
              <a:t>Section A: Student Activity 1</a:t>
            </a:r>
            <a:br>
              <a:rPr lang="en-IE" b="1" dirty="0" smtClean="0"/>
            </a:br>
            <a:r>
              <a:rPr lang="en-IE" sz="3600" dirty="0"/>
              <a:t>An Introduction to Geometric Series</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467544" y="1105655"/>
                <a:ext cx="8280920" cy="4099071"/>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What happens to the terms of a geometric </a:t>
                </a:r>
                <a:r>
                  <a:rPr lang="en-IE" sz="2000" dirty="0">
                    <a:solidFill>
                      <a:srgbClr val="990033"/>
                    </a:solidFill>
                  </a:rPr>
                  <a:t>sequence when </a:t>
                </a:r>
                <a14:m>
                  <m:oMath xmlns:m="http://schemas.openxmlformats.org/officeDocument/2006/math">
                    <m:r>
                      <a:rPr lang="en-IE" sz="2000" i="1" dirty="0" smtClean="0">
                        <a:solidFill>
                          <a:srgbClr val="990033"/>
                        </a:solidFill>
                        <a:latin typeface="Cambria Math"/>
                      </a:rPr>
                      <m:t>|</m:t>
                    </m:r>
                    <m:r>
                      <a:rPr lang="en-IE" sz="2000" i="1" dirty="0" smtClean="0">
                        <a:solidFill>
                          <a:srgbClr val="990033"/>
                        </a:solidFill>
                        <a:latin typeface="Cambria Math"/>
                      </a:rPr>
                      <m:t>𝑟</m:t>
                    </m:r>
                    <m:r>
                      <a:rPr lang="en-IE" sz="2000" i="1" dirty="0" smtClean="0">
                        <a:solidFill>
                          <a:srgbClr val="990033"/>
                        </a:solidFill>
                        <a:latin typeface="Cambria Math"/>
                      </a:rPr>
                      <m:t>| </m:t>
                    </m:r>
                  </m:oMath>
                </a14:m>
                <a:r>
                  <a:rPr lang="en-IE" sz="2000" dirty="0">
                    <a:solidFill>
                      <a:srgbClr val="990033"/>
                    </a:solidFill>
                  </a:rPr>
                  <a:t>is </a:t>
                </a:r>
                <a:r>
                  <a:rPr lang="en-IE" sz="2000" dirty="0" smtClean="0">
                    <a:solidFill>
                      <a:srgbClr val="990033"/>
                    </a:solidFill>
                  </a:rPr>
                  <a:t>greater than </a:t>
                </a:r>
                <a:r>
                  <a:rPr lang="en-IE" sz="2000" dirty="0">
                    <a:solidFill>
                      <a:srgbClr val="990033"/>
                    </a:solidFill>
                  </a:rPr>
                  <a:t>1?</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happen to the terms of a </a:t>
                </a:r>
                <a:r>
                  <a:rPr lang="en-IE" sz="2000" dirty="0" smtClean="0">
                    <a:solidFill>
                      <a:srgbClr val="990033"/>
                    </a:solidFill>
                  </a:rPr>
                  <a:t>geometric sequence </a:t>
                </a:r>
                <a:r>
                  <a:rPr lang="en-IE" sz="2000" dirty="0">
                    <a:solidFill>
                      <a:srgbClr val="990033"/>
                    </a:solidFill>
                  </a:rPr>
                  <a:t>when </a:t>
                </a:r>
                <a14:m>
                  <m:oMath xmlns:m="http://schemas.openxmlformats.org/officeDocument/2006/math">
                    <m:r>
                      <a:rPr lang="en-IE" sz="2000" i="1" dirty="0" smtClean="0">
                        <a:solidFill>
                          <a:srgbClr val="990033"/>
                        </a:solidFill>
                        <a:latin typeface="Cambria Math"/>
                      </a:rPr>
                      <m:t>|</m:t>
                    </m:r>
                    <m:r>
                      <a:rPr lang="en-IE" sz="2000" i="1" dirty="0" smtClean="0">
                        <a:solidFill>
                          <a:srgbClr val="990033"/>
                        </a:solidFill>
                        <a:latin typeface="Cambria Math"/>
                      </a:rPr>
                      <m:t>𝑟</m:t>
                    </m:r>
                    <m:r>
                      <a:rPr lang="en-IE" sz="2000" i="1" dirty="0" smtClean="0">
                        <a:solidFill>
                          <a:srgbClr val="990033"/>
                        </a:solidFill>
                        <a:latin typeface="Cambria Math"/>
                      </a:rPr>
                      <m:t>| </m:t>
                    </m:r>
                  </m:oMath>
                </a14:m>
                <a:r>
                  <a:rPr lang="en-IE" sz="2000" dirty="0">
                    <a:solidFill>
                      <a:srgbClr val="990033"/>
                    </a:solidFill>
                  </a:rPr>
                  <a:t>is less than 1?</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Note</a:t>
                </a:r>
                <a:r>
                  <a:rPr lang="en-IE" sz="2000" dirty="0">
                    <a:solidFill>
                      <a:srgbClr val="990033"/>
                    </a:solidFill>
                  </a:rPr>
                  <a:t>: sometimes if </a:t>
                </a:r>
                <a14:m>
                  <m:oMath xmlns:m="http://schemas.openxmlformats.org/officeDocument/2006/math">
                    <m:r>
                      <a:rPr lang="en-IE" sz="2000" i="1" dirty="0" smtClean="0">
                        <a:solidFill>
                          <a:srgbClr val="990033"/>
                        </a:solidFill>
                        <a:latin typeface="Cambria Math"/>
                      </a:rPr>
                      <m:t>|</m:t>
                    </m:r>
                    <m:r>
                      <a:rPr lang="en-IE" sz="2000" i="1" dirty="0" smtClean="0">
                        <a:solidFill>
                          <a:srgbClr val="990033"/>
                        </a:solidFill>
                        <a:latin typeface="Cambria Math"/>
                      </a:rPr>
                      <m:t>𝑟</m:t>
                    </m:r>
                    <m:r>
                      <a:rPr lang="en-IE" sz="2000" i="1" dirty="0" smtClean="0">
                        <a:solidFill>
                          <a:srgbClr val="990033"/>
                        </a:solidFill>
                        <a:latin typeface="Cambria Math"/>
                      </a:rPr>
                      <m:t>| &gt; 1 </m:t>
                    </m:r>
                  </m:oMath>
                </a14:m>
                <a:r>
                  <a:rPr lang="en-IE" sz="2000" dirty="0">
                    <a:solidFill>
                      <a:srgbClr val="990033"/>
                    </a:solidFill>
                  </a:rPr>
                  <a:t>the partial sum </a:t>
                </a:r>
                <a:r>
                  <a:rPr lang="en-IE" sz="2000" dirty="0" smtClean="0">
                    <a:solidFill>
                      <a:srgbClr val="990033"/>
                    </a:solidFill>
                  </a:rPr>
                  <a:t>of a </a:t>
                </a:r>
                <a:r>
                  <a:rPr lang="en-IE" sz="2000" dirty="0">
                    <a:solidFill>
                      <a:srgbClr val="990033"/>
                    </a:solidFill>
                  </a:rPr>
                  <a:t>geometric formula can be written </a:t>
                </a:r>
                <a:r>
                  <a:rPr lang="en-IE" sz="2000" dirty="0" smtClean="0">
                    <a:solidFill>
                      <a:srgbClr val="990033"/>
                    </a:solidFill>
                  </a:rPr>
                  <a:t>as</a:t>
                </a:r>
                <a:r>
                  <a:rPr lang="en-IE" sz="2000" dirty="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𝑛</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sSup>
                              <m:sSupPr>
                                <m:ctrlPr>
                                  <a:rPr lang="en-IE" sz="2000" i="1" smtClean="0">
                                    <a:solidFill>
                                      <a:srgbClr val="990033"/>
                                    </a:solidFill>
                                    <a:latin typeface="Cambria Math"/>
                                  </a:rPr>
                                </m:ctrlPr>
                              </m:sSupPr>
                              <m:e>
                                <m:r>
                                  <a:rPr lang="en-IE" sz="2000" b="0" i="1" smtClean="0">
                                    <a:solidFill>
                                      <a:srgbClr val="990033"/>
                                    </a:solidFill>
                                    <a:latin typeface="Cambria Math"/>
                                  </a:rPr>
                                  <m:t>𝑟</m:t>
                                </m:r>
                              </m:e>
                              <m:sup>
                                <m:r>
                                  <a:rPr lang="en-IE" sz="2000" b="0" i="1" smtClean="0">
                                    <a:solidFill>
                                      <a:srgbClr val="990033"/>
                                    </a:solidFill>
                                    <a:latin typeface="Cambria Math"/>
                                  </a:rPr>
                                  <m:t>𝑛</m:t>
                                </m:r>
                              </m:sup>
                            </m:sSup>
                            <m:r>
                              <a:rPr lang="en-IE" sz="2000" b="0" i="1" smtClean="0">
                                <a:solidFill>
                                  <a:srgbClr val="990033"/>
                                </a:solidFill>
                                <a:latin typeface="Cambria Math"/>
                              </a:rPr>
                              <m:t>−1</m:t>
                            </m:r>
                          </m:e>
                        </m:d>
                      </m:num>
                      <m:den>
                        <m:r>
                          <a:rPr lang="en-IE" sz="2000" b="0" i="1" smtClean="0">
                            <a:solidFill>
                              <a:srgbClr val="990033"/>
                            </a:solidFill>
                            <a:latin typeface="Cambria Math"/>
                          </a:rPr>
                          <m:t>𝑟</m:t>
                        </m:r>
                        <m:r>
                          <a:rPr lang="en-IE" sz="2000" b="0" i="1" smtClean="0">
                            <a:solidFill>
                              <a:srgbClr val="990033"/>
                            </a:solidFill>
                            <a:latin typeface="Cambria Math"/>
                          </a:rPr>
                          <m:t>−1</m:t>
                        </m:r>
                      </m:den>
                    </m:f>
                  </m:oMath>
                </a14:m>
                <a:r>
                  <a:rPr lang="en-IE" sz="2000" dirty="0" smtClean="0">
                    <a:solidFill>
                      <a:srgbClr val="990033"/>
                    </a:solidFill>
                  </a:rPr>
                  <a:t>. </a:t>
                </a:r>
                <a:r>
                  <a:rPr lang="en-IE" sz="2000" dirty="0">
                    <a:solidFill>
                      <a:srgbClr val="990033"/>
                    </a:solidFill>
                  </a:rPr>
                  <a:t>This is to make </a:t>
                </a:r>
                <a:r>
                  <a:rPr lang="en-IE" sz="2000" dirty="0" smtClean="0">
                    <a:solidFill>
                      <a:srgbClr val="990033"/>
                    </a:solidFill>
                  </a:rPr>
                  <a:t>calculations easier</a:t>
                </a:r>
                <a:r>
                  <a:rPr lang="en-IE" sz="2000" dirty="0">
                    <a:solidFill>
                      <a:srgbClr val="990033"/>
                    </a:solidFill>
                  </a:rPr>
                  <a:t>, but you will get the same answer </a:t>
                </a:r>
                <a:r>
                  <a:rPr lang="en-IE" sz="2000" dirty="0" smtClean="0">
                    <a:solidFill>
                      <a:srgbClr val="990033"/>
                    </a:solidFill>
                  </a:rPr>
                  <a:t>if you use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𝑛</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𝑛</m:t>
                                </m:r>
                              </m:sup>
                            </m:sSup>
                          </m:e>
                        </m:d>
                      </m:num>
                      <m:den>
                        <m:r>
                          <a:rPr lang="en-IE" sz="2000" i="1">
                            <a:solidFill>
                              <a:srgbClr val="990033"/>
                            </a:solidFill>
                            <a:latin typeface="Cambria Math"/>
                          </a:rPr>
                          <m:t>1−</m:t>
                        </m:r>
                        <m:r>
                          <a:rPr lang="en-IE" sz="2000" i="1">
                            <a:solidFill>
                              <a:srgbClr val="990033"/>
                            </a:solidFill>
                            <a:latin typeface="Cambria Math"/>
                          </a:rPr>
                          <m:t>𝑟</m:t>
                        </m:r>
                      </m:den>
                    </m:f>
                    <m:r>
                      <a:rPr lang="en-IE" sz="2000" i="1">
                        <a:solidFill>
                          <a:srgbClr val="990033"/>
                        </a:solidFill>
                        <a:latin typeface="Cambria Math"/>
                      </a:rPr>
                      <m:t> </m:t>
                    </m:r>
                  </m:oMath>
                </a14:m>
                <a:r>
                  <a:rPr lang="en-IE" sz="2000" dirty="0" smtClean="0">
                    <a:solidFill>
                      <a:srgbClr val="990033"/>
                    </a:solidFill>
                  </a:rPr>
                  <a:t>in </a:t>
                </a:r>
                <a:r>
                  <a:rPr lang="en-IE" sz="2000" dirty="0">
                    <a:solidFill>
                      <a:srgbClr val="990033"/>
                    </a:solidFill>
                  </a:rPr>
                  <a:t>all cases</a:t>
                </a:r>
                <a:endParaRPr lang="en-IE" sz="1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Do </a:t>
                </a:r>
                <a:r>
                  <a:rPr lang="en-IE" sz="2000" dirty="0">
                    <a:solidFill>
                      <a:srgbClr val="990033"/>
                    </a:solidFill>
                  </a:rPr>
                  <a:t>the first 3 questions in </a:t>
                </a:r>
                <a:r>
                  <a:rPr lang="en-IE" sz="2000" b="1" dirty="0">
                    <a:solidFill>
                      <a:srgbClr val="990033"/>
                    </a:solidFill>
                  </a:rPr>
                  <a:t>Section A: Student Activity 1 </a:t>
                </a:r>
                <a:r>
                  <a:rPr lang="en-IE" sz="2000" dirty="0">
                    <a:solidFill>
                      <a:srgbClr val="990033"/>
                    </a:solidFill>
                  </a:rPr>
                  <a:t>using the formula </a:t>
                </a:r>
                <a:r>
                  <a:rPr lang="en-IE" sz="2000" dirty="0" smtClean="0">
                    <a:solidFill>
                      <a:srgbClr val="990033"/>
                    </a:solidFill>
                  </a:rPr>
                  <a:t>for </a:t>
                </a:r>
                <a:r>
                  <a:rPr lang="en-IE" sz="2000" dirty="0">
                    <a:solidFill>
                      <a:srgbClr val="990033"/>
                    </a:solidFill>
                  </a:rPr>
                  <a:t>the sum to </a:t>
                </a:r>
                <a:r>
                  <a:rPr lang="en-IE" sz="2000" i="1" dirty="0">
                    <a:solidFill>
                      <a:srgbClr val="990033"/>
                    </a:solidFill>
                  </a:rPr>
                  <a:t>n </a:t>
                </a:r>
                <a:r>
                  <a:rPr lang="en-IE" sz="2000" dirty="0">
                    <a:solidFill>
                      <a:srgbClr val="990033"/>
                    </a:solidFill>
                  </a:rPr>
                  <a:t>terms 	</a:t>
                </a:r>
              </a:p>
            </p:txBody>
          </p:sp>
        </mc:Choice>
        <mc:Fallback xmlns="">
          <p:sp>
            <p:nvSpPr>
              <p:cNvPr id="5" name="Rectangle 4"/>
              <p:cNvSpPr>
                <a:spLocks noRot="1" noChangeAspect="1" noMove="1" noResize="1" noEditPoints="1" noAdjustHandles="1" noChangeArrowheads="1" noChangeShapeType="1" noTextEdit="1"/>
              </p:cNvSpPr>
              <p:nvPr/>
            </p:nvSpPr>
            <p:spPr>
              <a:xfrm>
                <a:off x="467544" y="1105655"/>
                <a:ext cx="8280920" cy="4099071"/>
              </a:xfrm>
              <a:prstGeom prst="rect">
                <a:avLst/>
              </a:prstGeom>
              <a:blipFill rotWithShape="1">
                <a:blip r:embed="rId2"/>
                <a:stretch>
                  <a:fillRect l="-663" t="-743" r="-810" b="-1634"/>
                </a:stretch>
              </a:blipFill>
            </p:spPr>
            <p:txBody>
              <a:bodyPr/>
              <a:lstStyle/>
              <a:p>
                <a:r>
                  <a:rPr lang="en-IE">
                    <a:noFill/>
                  </a:rPr>
                  <a:t> </a:t>
                </a:r>
              </a:p>
            </p:txBody>
          </p:sp>
        </mc:Fallback>
      </mc:AlternateContent>
      <p:grpSp>
        <p:nvGrpSpPr>
          <p:cNvPr id="7" name="Group 6"/>
          <p:cNvGrpSpPr/>
          <p:nvPr/>
        </p:nvGrpSpPr>
        <p:grpSpPr>
          <a:xfrm>
            <a:off x="8783502" y="569981"/>
            <a:ext cx="7397332" cy="5381625"/>
            <a:chOff x="8783502" y="569981"/>
            <a:chExt cx="7397332" cy="5381625"/>
          </a:xfrm>
        </p:grpSpPr>
        <p:sp>
          <p:nvSpPr>
            <p:cNvPr id="9" name="Rounded Rectangle 8"/>
            <p:cNvSpPr/>
            <p:nvPr/>
          </p:nvSpPr>
          <p:spPr>
            <a:xfrm rot="16200000">
              <a:off x="8153751" y="3139554"/>
              <a:ext cx="1620000" cy="360498"/>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3"/>
            <a:stretch/>
          </p:blipFill>
          <p:spPr bwMode="auto">
            <a:xfrm>
              <a:off x="9146101" y="569981"/>
              <a:ext cx="7034733"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8776547" y="881697"/>
            <a:ext cx="8426208" cy="5722076"/>
            <a:chOff x="8776547" y="881697"/>
            <a:chExt cx="8426208" cy="5722076"/>
          </a:xfrm>
        </p:grpSpPr>
        <p:sp>
          <p:nvSpPr>
            <p:cNvPr id="16" name="Rounded Rectangle 15"/>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1" t="539" r="1"/>
            <a:stretch/>
          </p:blipFill>
          <p:spPr bwMode="auto">
            <a:xfrm>
              <a:off x="9169533" y="881697"/>
              <a:ext cx="8033222" cy="572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8783960" y="764704"/>
            <a:ext cx="7198544" cy="4572000"/>
            <a:chOff x="8783960" y="764704"/>
            <a:chExt cx="7198544" cy="4572000"/>
          </a:xfrm>
        </p:grpSpPr>
        <p:sp>
          <p:nvSpPr>
            <p:cNvPr id="13" name="Snip Single Corner Rectangle 12"/>
            <p:cNvSpPr/>
            <p:nvPr/>
          </p:nvSpPr>
          <p:spPr>
            <a:xfrm flipH="1">
              <a:off x="8783960" y="4132832"/>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22</a:t>
              </a:r>
              <a:endParaRPr lang="en-IE"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6800" y="764704"/>
              <a:ext cx="6775704"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436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4.16667E-6 -3.7037E-6 L -0.93386 0.00394 " pathEditMode="relative" rAng="0" ptsTypes="AA">
                                      <p:cBhvr>
                                        <p:cTn id="22" dur="2000" fill="hold"/>
                                        <p:tgtEl>
                                          <p:spTgt spid="12"/>
                                        </p:tgtEl>
                                        <p:attrNameLst>
                                          <p:attrName>ppt_x</p:attrName>
                                          <p:attrName>ppt_y</p:attrName>
                                        </p:attrNameLst>
                                      </p:cBhvr>
                                      <p:rCtr x="-46701" y="185"/>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385 0.00393 L 0.00018 1.48148E-6 " pathEditMode="relative" rAng="0" ptsTypes="AA">
                                      <p:cBhvr>
                                        <p:cTn id="26" dur="2000" fill="hold"/>
                                        <p:tgtEl>
                                          <p:spTgt spid="12"/>
                                        </p:tgtEl>
                                        <p:attrNameLst>
                                          <p:attrName>ppt_x</p:attrName>
                                          <p:attrName>ppt_y</p:attrName>
                                        </p:attrNameLst>
                                      </p:cBhvr>
                                      <p:rCtr x="46701" y="-208"/>
                                    </p:animMotion>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35" presetClass="path" presetSubtype="0" accel="50000" decel="50000" fill="hold" nodeType="clickEffect">
                                  <p:stCondLst>
                                    <p:cond delay="0"/>
                                  </p:stCondLst>
                                  <p:childTnLst>
                                    <p:animMotion origin="layout" path="M 4.16667E-6 -3.7037E-6 L -0.93386 0.00394 " pathEditMode="relative" rAng="0" ptsTypes="AA">
                                      <p:cBhvr>
                                        <p:cTn id="31" dur="2000" fill="hold"/>
                                        <p:tgtEl>
                                          <p:spTgt spid="7"/>
                                        </p:tgtEl>
                                        <p:attrNameLst>
                                          <p:attrName>ppt_x</p:attrName>
                                          <p:attrName>ppt_y</p:attrName>
                                        </p:attrNameLst>
                                      </p:cBhvr>
                                      <p:rCtr x="-46701" y="185"/>
                                    </p:animMotion>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93385 0.00393 L 0.00018 1.48148E-6 " pathEditMode="relative" rAng="0" ptsTypes="AA">
                                      <p:cBhvr>
                                        <p:cTn id="35" dur="2000" fill="hold"/>
                                        <p:tgtEl>
                                          <p:spTgt spid="7"/>
                                        </p:tgtEl>
                                        <p:attrNameLst>
                                          <p:attrName>ppt_x</p:attrName>
                                          <p:attrName>ppt_y</p:attrName>
                                        </p:attrNameLst>
                                      </p:cBhvr>
                                      <p:rCtr x="46701" y="-208"/>
                                    </p:animMotion>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p:stCondLst>
                        <p:cond delay="0"/>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4.16667E-6 -3.7037E-6 L -0.93386 0.00394 " pathEditMode="relative" rAng="0" ptsTypes="AA">
                                      <p:cBhvr>
                                        <p:cTn id="40" dur="2000" fill="hold"/>
                                        <p:tgtEl>
                                          <p:spTgt spid="15"/>
                                        </p:tgtEl>
                                        <p:attrNameLst>
                                          <p:attrName>ppt_x</p:attrName>
                                          <p:attrName>ppt_y</p:attrName>
                                        </p:attrNameLst>
                                      </p:cBhvr>
                                      <p:rCtr x="-46701" y="185"/>
                                    </p:animMotion>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0.93385 0.00393 L 0.00018 1.48148E-6 " pathEditMode="relative" rAng="0" ptsTypes="AA">
                                      <p:cBhvr>
                                        <p:cTn id="44" dur="2000" fill="hold"/>
                                        <p:tgtEl>
                                          <p:spTgt spid="15"/>
                                        </p:tgtEl>
                                        <p:attrNameLst>
                                          <p:attrName>ppt_x</p:attrName>
                                          <p:attrName>ppt_y</p:attrName>
                                        </p:attrNameLst>
                                      </p:cBhvr>
                                      <p:rCtr x="46701" y="-208"/>
                                    </p:animMotion>
                                  </p:childTnLst>
                                </p:cTn>
                              </p:par>
                            </p:childTnLst>
                          </p:cTn>
                        </p:par>
                      </p:childTnLst>
                    </p:cTn>
                  </p:par>
                </p:childTnLst>
              </p:cTn>
              <p:nextCondLst>
                <p:cond evt="onClick" delay="0">
                  <p:tgtEl>
                    <p:spTgt spid="15"/>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752"/>
            <a:ext cx="8229600" cy="1143000"/>
          </a:xfrm>
        </p:spPr>
        <p:txBody>
          <a:bodyPr>
            <a:normAutofit fontScale="90000"/>
          </a:bodyPr>
          <a:lstStyle/>
          <a:p>
            <a:r>
              <a:rPr lang="en-IE" b="1" dirty="0" smtClean="0"/>
              <a:t>Section A: Student Activity 1</a:t>
            </a:r>
            <a:br>
              <a:rPr lang="en-IE" b="1" dirty="0" smtClean="0"/>
            </a:br>
            <a:r>
              <a:rPr lang="en-IE" sz="3600" dirty="0"/>
              <a:t>An Introduction to Geometric Series</a:t>
            </a:r>
          </a:p>
        </p:txBody>
      </p:sp>
      <p:sp>
        <p:nvSpPr>
          <p:cNvPr id="5" name="Rectangle 4"/>
          <p:cNvSpPr/>
          <p:nvPr/>
        </p:nvSpPr>
        <p:spPr>
          <a:xfrm>
            <a:off x="467544" y="1260043"/>
            <a:ext cx="8280920" cy="4401205"/>
          </a:xfrm>
          <a:prstGeom prst="rect">
            <a:avLst/>
          </a:prstGeom>
        </p:spPr>
        <p:txBody>
          <a:bodyPr wrap="square">
            <a:spAutoFit/>
          </a:bodyPr>
          <a:lstStyle/>
          <a:p>
            <a:r>
              <a:rPr lang="en-IE" sz="2000" dirty="0">
                <a:solidFill>
                  <a:srgbClr val="990033"/>
                </a:solidFill>
              </a:rPr>
              <a:t>(Calculations must be shown in all cases.) </a:t>
            </a:r>
          </a:p>
          <a:p>
            <a:r>
              <a:rPr lang="en-IE" sz="2000" dirty="0" smtClean="0">
                <a:solidFill>
                  <a:srgbClr val="990033"/>
                </a:solidFill>
              </a:rPr>
              <a:t>1. A </a:t>
            </a:r>
            <a:r>
              <a:rPr lang="en-IE" sz="2000" dirty="0">
                <a:solidFill>
                  <a:srgbClr val="990033"/>
                </a:solidFill>
              </a:rPr>
              <a:t>person saves €1 in the first month and decides to double the amount he saves the next month. He continues this pattern of saving twice the amount he saved the previous month for 12 months how much will he save on the 12th month and how much will he have saved in total for the year ignoring any interest he received?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2. A culture of bacteria doubles every hour. If there are 100 bacteria at the beginning, how many bacteria will there be at the same time tomorrow, assuming none of these bacteria die in the meantime?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3. a. Find the sum of the first 5 powers of 3. </a:t>
            </a:r>
          </a:p>
          <a:p>
            <a:r>
              <a:rPr lang="en-IE" sz="2000" dirty="0">
                <a:solidFill>
                  <a:srgbClr val="990033"/>
                </a:solidFill>
              </a:rPr>
              <a:t>b. Find the sum of the first 10 powers of 3. </a:t>
            </a:r>
          </a:p>
          <a:p>
            <a:r>
              <a:rPr lang="en-IE" sz="2000" dirty="0">
                <a:solidFill>
                  <a:srgbClr val="990033"/>
                </a:solidFill>
              </a:rPr>
              <a:t>c. Find the sum of the second 5 powers of 3. </a:t>
            </a:r>
            <a:endParaRPr lang="en-IE" sz="2000" dirty="0" smtClean="0">
              <a:solidFill>
                <a:srgbClr val="990033"/>
              </a:solidFill>
            </a:endParaRPr>
          </a:p>
        </p:txBody>
      </p:sp>
      <p:grpSp>
        <p:nvGrpSpPr>
          <p:cNvPr id="7" name="Group 6"/>
          <p:cNvGrpSpPr/>
          <p:nvPr/>
        </p:nvGrpSpPr>
        <p:grpSpPr>
          <a:xfrm>
            <a:off x="8776547" y="447865"/>
            <a:ext cx="7932561" cy="6100313"/>
            <a:chOff x="8776547" y="447865"/>
            <a:chExt cx="7932561" cy="6100313"/>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268" y="447865"/>
              <a:ext cx="7560840" cy="61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23642280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7"/>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fontScale="90000"/>
          </a:bodyPr>
          <a:lstStyle/>
          <a:p>
            <a:r>
              <a:rPr lang="en-IE" sz="3600" dirty="0" smtClean="0"/>
              <a:t>To </a:t>
            </a:r>
            <a:r>
              <a:rPr lang="en-IE" sz="3600" dirty="0"/>
              <a:t>prove by induction the formula for the</a:t>
            </a:r>
            <a:br>
              <a:rPr lang="en-IE" sz="3600" dirty="0"/>
            </a:br>
            <a:r>
              <a:rPr lang="en-IE" sz="3600" dirty="0"/>
              <a:t>sum of the first n terms of a geometric series.</a:t>
            </a:r>
          </a:p>
        </p:txBody>
      </p:sp>
      <mc:AlternateContent xmlns:mc="http://schemas.openxmlformats.org/markup-compatibility/2006" xmlns:a14="http://schemas.microsoft.com/office/drawing/2010/main">
        <mc:Choice Requires="a14">
          <p:sp>
            <p:nvSpPr>
              <p:cNvPr id="5" name="Rectangle 4"/>
              <p:cNvSpPr/>
              <p:nvPr/>
            </p:nvSpPr>
            <p:spPr>
              <a:xfrm>
                <a:off x="423678" y="2459870"/>
                <a:ext cx="8180770" cy="3921458"/>
              </a:xfrm>
              <a:prstGeom prst="rect">
                <a:avLst/>
              </a:prstGeom>
            </p:spPr>
            <p:txBody>
              <a:bodyPr wrap="square">
                <a:spAutoFit/>
              </a:bodyPr>
              <a:lstStyle/>
              <a:p>
                <a:r>
                  <a:rPr lang="en-IE" sz="2000" b="1" dirty="0" smtClean="0">
                    <a:solidFill>
                      <a:srgbClr val="990033"/>
                    </a:solidFill>
                  </a:rPr>
                  <a:t>Aim: </a:t>
                </a:r>
                <a:endParaRPr lang="en-IE" sz="2000" dirty="0">
                  <a:solidFill>
                    <a:srgbClr val="990033"/>
                  </a:solidFill>
                </a:endParaRPr>
              </a:p>
              <a:p>
                <a:pPr>
                  <a:tabLst>
                    <a:tab pos="7446963" algn="l"/>
                  </a:tabLst>
                </a:pPr>
                <a:r>
                  <a:rPr lang="en-IE" sz="2000" dirty="0">
                    <a:solidFill>
                      <a:srgbClr val="990033"/>
                    </a:solidFill>
                  </a:rPr>
                  <a:t>To prove that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𝑛</m:t>
                        </m:r>
                      </m:sub>
                    </m:sSub>
                  </m:oMath>
                </a14:m>
                <a:r>
                  <a:rPr lang="en-IE" sz="2000" i="1" dirty="0">
                    <a:solidFill>
                      <a:srgbClr val="990033"/>
                    </a:solidFill>
                  </a:rPr>
                  <a:t> </a:t>
                </a:r>
                <a:r>
                  <a:rPr lang="en-IE" sz="2000" dirty="0">
                    <a:solidFill>
                      <a:srgbClr val="990033"/>
                    </a:solidFill>
                  </a:rPr>
                  <a:t>is equal </a:t>
                </a:r>
                <a:r>
                  <a:rPr lang="en-IE" sz="2000" dirty="0" smtClean="0">
                    <a:solidFill>
                      <a:srgbClr val="990033"/>
                    </a:solidFill>
                  </a:rPr>
                  <a:t>to </a:t>
                </a:r>
                <a14:m>
                  <m:oMath xmlns:m="http://schemas.openxmlformats.org/officeDocument/2006/math">
                    <m:f>
                      <m:fPr>
                        <m:ctrlPr>
                          <a:rPr lang="en-IE" sz="2000" i="1" smtClean="0">
                            <a:solidFill>
                              <a:srgbClr val="990033"/>
                            </a:solidFill>
                            <a:latin typeface="Cambria Math"/>
                          </a:rPr>
                        </m:ctrlPr>
                      </m:fPr>
                      <m:num>
                        <m:r>
                          <a:rPr lang="en-IE" sz="2000" b="0" i="1" smtClean="0">
                            <a:solidFill>
                              <a:srgbClr val="990033"/>
                            </a:solidFill>
                            <a:latin typeface="Cambria Math"/>
                          </a:rPr>
                          <m:t>𝑎</m:t>
                        </m:r>
                        <m:d>
                          <m:dPr>
                            <m:ctrlPr>
                              <a:rPr lang="en-IE" sz="2000" b="0" i="1" smtClean="0">
                                <a:solidFill>
                                  <a:srgbClr val="990033"/>
                                </a:solidFill>
                                <a:latin typeface="Cambria Math"/>
                              </a:rPr>
                            </m:ctrlPr>
                          </m:dPr>
                          <m:e>
                            <m:r>
                              <a:rPr lang="en-IE" sz="2000" b="0" i="1" smtClean="0">
                                <a:solidFill>
                                  <a:srgbClr val="990033"/>
                                </a:solidFill>
                                <a:latin typeface="Cambria Math"/>
                              </a:rPr>
                              <m:t>1−</m:t>
                            </m:r>
                            <m:sSup>
                              <m:sSupPr>
                                <m:ctrlPr>
                                  <a:rPr lang="en-IE" sz="2000" b="0" i="1" smtClean="0">
                                    <a:solidFill>
                                      <a:srgbClr val="990033"/>
                                    </a:solidFill>
                                    <a:latin typeface="Cambria Math"/>
                                  </a:rPr>
                                </m:ctrlPr>
                              </m:sSupPr>
                              <m:e>
                                <m:r>
                                  <a:rPr lang="en-IE" sz="2000" b="0" i="1" smtClean="0">
                                    <a:solidFill>
                                      <a:srgbClr val="990033"/>
                                    </a:solidFill>
                                    <a:latin typeface="Cambria Math"/>
                                  </a:rPr>
                                  <m:t>𝑟</m:t>
                                </m:r>
                              </m:e>
                              <m:sup>
                                <m:r>
                                  <a:rPr lang="en-IE" sz="2000" b="0" i="1" smtClean="0">
                                    <a:solidFill>
                                      <a:srgbClr val="990033"/>
                                    </a:solidFill>
                                    <a:latin typeface="Cambria Math"/>
                                  </a:rPr>
                                  <m:t>𝑛</m:t>
                                </m:r>
                              </m:sup>
                            </m:sSup>
                          </m:e>
                        </m:d>
                      </m:num>
                      <m:den>
                        <m:r>
                          <a:rPr lang="en-IE" sz="2000" b="0" i="1" smtClean="0">
                            <a:solidFill>
                              <a:srgbClr val="990033"/>
                            </a:solidFill>
                            <a:latin typeface="Cambria Math"/>
                          </a:rPr>
                          <m:t>1−</m:t>
                        </m:r>
                        <m:r>
                          <a:rPr lang="en-IE" sz="2000" b="0" i="1" smtClean="0">
                            <a:solidFill>
                              <a:srgbClr val="990033"/>
                            </a:solidFill>
                            <a:latin typeface="Cambria Math"/>
                          </a:rPr>
                          <m:t>𝑟</m:t>
                        </m:r>
                      </m:den>
                    </m:f>
                  </m:oMath>
                </a14:m>
                <a:r>
                  <a:rPr lang="en-IE" sz="2000" dirty="0" smtClean="0">
                    <a:solidFill>
                      <a:srgbClr val="990033"/>
                    </a:solidFill>
                  </a:rPr>
                  <a:t> for </a:t>
                </a:r>
                <a:r>
                  <a:rPr lang="en-IE" sz="2000" dirty="0">
                    <a:solidFill>
                      <a:srgbClr val="990033"/>
                    </a:solidFill>
                  </a:rPr>
                  <a:t>all geometric series, where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𝑛</m:t>
                        </m:r>
                      </m:sub>
                    </m:sSub>
                    <m:r>
                      <a:rPr lang="en-IE" sz="2000" i="1">
                        <a:solidFill>
                          <a:srgbClr val="990033"/>
                        </a:solidFill>
                        <a:latin typeface="Cambria Math"/>
                      </a:rPr>
                      <m:t> </m:t>
                    </m:r>
                  </m:oMath>
                </a14:m>
                <a:r>
                  <a:rPr lang="en-IE" sz="2000" dirty="0">
                    <a:solidFill>
                      <a:srgbClr val="990033"/>
                    </a:solidFill>
                  </a:rPr>
                  <a:t>is the sum of the first </a:t>
                </a:r>
                <a:r>
                  <a:rPr lang="en-IE" sz="2000" i="1" dirty="0">
                    <a:solidFill>
                      <a:srgbClr val="990033"/>
                    </a:solidFill>
                  </a:rPr>
                  <a:t>n </a:t>
                </a:r>
                <a:r>
                  <a:rPr lang="en-IE" sz="2000" dirty="0">
                    <a:solidFill>
                      <a:srgbClr val="990033"/>
                    </a:solidFill>
                  </a:rPr>
                  <a:t>terms. </a:t>
                </a:r>
                <a:endParaRPr lang="en-IE" sz="2000" dirty="0" smtClean="0">
                  <a:solidFill>
                    <a:srgbClr val="990033"/>
                  </a:solidFill>
                </a:endParaRPr>
              </a:p>
              <a:p>
                <a:pPr>
                  <a:tabLst>
                    <a:tab pos="7446963" algn="l"/>
                  </a:tabLst>
                </a:pPr>
                <a:endParaRPr lang="en-IE" sz="2000" dirty="0">
                  <a:solidFill>
                    <a:srgbClr val="990033"/>
                  </a:solidFill>
                </a:endParaRPr>
              </a:p>
              <a:p>
                <a:r>
                  <a:rPr lang="en-IE" sz="2000" b="1" dirty="0">
                    <a:solidFill>
                      <a:srgbClr val="990033"/>
                    </a:solidFill>
                  </a:rPr>
                  <a:t>For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m:t>
                    </m:r>
                    <m:r>
                      <a:rPr lang="en-IE" sz="2000" b="1" i="1" dirty="0">
                        <a:solidFill>
                          <a:srgbClr val="990033"/>
                        </a:solidFill>
                        <a:latin typeface="Cambria Math"/>
                      </a:rPr>
                      <m:t>= </m:t>
                    </m:r>
                    <m:r>
                      <a:rPr lang="en-IE" sz="2000" b="1" i="1" dirty="0">
                        <a:solidFill>
                          <a:srgbClr val="990033"/>
                        </a:solidFill>
                        <a:latin typeface="Cambria Math"/>
                      </a:rPr>
                      <m:t>𝟏</m:t>
                    </m:r>
                  </m:oMath>
                </a14:m>
                <a:r>
                  <a:rPr lang="en-IE" sz="2000" dirty="0">
                    <a:solidFill>
                      <a:srgbClr val="990033"/>
                    </a:solidFill>
                  </a:rPr>
                  <a:t>: </a:t>
                </a:r>
                <a:endParaRPr lang="en-IE" sz="2000" dirty="0" smtClean="0">
                  <a:solidFill>
                    <a:srgbClr val="990033"/>
                  </a:solidFill>
                </a:endParaRPr>
              </a:p>
              <a:p>
                <a:pPr/>
                <a14:m>
                  <m:oMathPara xmlns:m="http://schemas.openxmlformats.org/officeDocument/2006/math">
                    <m:oMathParaPr>
                      <m:jc m:val="centerGroup"/>
                    </m:oMathParaPr>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1</m:t>
                          </m:r>
                        </m:sub>
                      </m:sSub>
                      <m:r>
                        <a:rPr lang="en-IE" sz="2000" b="0" i="1" smtClean="0">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b="0" i="1" smtClean="0">
                                      <a:solidFill>
                                        <a:srgbClr val="990033"/>
                                      </a:solidFill>
                                      <a:latin typeface="Cambria Math"/>
                                    </a:rPr>
                                    <m:t>1</m:t>
                                  </m:r>
                                </m:sup>
                              </m:sSup>
                            </m:e>
                          </m:d>
                        </m:num>
                        <m:den>
                          <m:r>
                            <a:rPr lang="en-IE" sz="2000" i="1">
                              <a:solidFill>
                                <a:srgbClr val="990033"/>
                              </a:solidFill>
                              <a:latin typeface="Cambria Math"/>
                            </a:rPr>
                            <m:t>1−</m:t>
                          </m:r>
                          <m:r>
                            <a:rPr lang="en-IE" sz="2000" i="1">
                              <a:solidFill>
                                <a:srgbClr val="990033"/>
                              </a:solidFill>
                              <a:latin typeface="Cambria Math"/>
                            </a:rPr>
                            <m:t>𝑟</m:t>
                          </m:r>
                        </m:den>
                      </m:f>
                    </m:oMath>
                  </m:oMathPara>
                </a14:m>
                <a:endParaRPr lang="en-IE" sz="2000" dirty="0">
                  <a:solidFill>
                    <a:srgbClr val="990033"/>
                  </a:solidFill>
                </a:endParaRPr>
              </a:p>
              <a:p>
                <a:pPr/>
                <a14:m>
                  <m:oMathPara xmlns:m="http://schemas.openxmlformats.org/officeDocument/2006/math">
                    <m:oMathParaPr>
                      <m:jc m:val="centerGroup"/>
                    </m:oMathParaPr>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1</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r>
                                <a:rPr lang="en-IE" sz="2000" b="0" i="1" smtClean="0">
                                  <a:solidFill>
                                    <a:srgbClr val="990033"/>
                                  </a:solidFill>
                                  <a:latin typeface="Cambria Math"/>
                                </a:rPr>
                                <m:t>𝑟</m:t>
                              </m:r>
                            </m:e>
                          </m:d>
                        </m:num>
                        <m:den>
                          <m:r>
                            <a:rPr lang="en-IE" sz="2000" i="1">
                              <a:solidFill>
                                <a:srgbClr val="990033"/>
                              </a:solidFill>
                              <a:latin typeface="Cambria Math"/>
                            </a:rPr>
                            <m:t>1−</m:t>
                          </m:r>
                          <m:r>
                            <a:rPr lang="en-IE" sz="2000" i="1">
                              <a:solidFill>
                                <a:srgbClr val="990033"/>
                              </a:solidFill>
                              <a:latin typeface="Cambria Math"/>
                            </a:rPr>
                            <m:t>𝑟</m:t>
                          </m:r>
                        </m:den>
                      </m:f>
                    </m:oMath>
                  </m:oMathPara>
                </a14:m>
                <a:endParaRPr lang="en-IE" sz="2000" i="1" dirty="0">
                  <a:solidFill>
                    <a:srgbClr val="990033"/>
                  </a:solidFill>
                </a:endParaRPr>
              </a:p>
              <a:p>
                <a:pPr/>
                <a14:m>
                  <m:oMathPara xmlns:m="http://schemas.openxmlformats.org/officeDocument/2006/math">
                    <m:oMathParaPr>
                      <m:jc m:val="centerGroup"/>
                    </m:oMathParaPr>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1</m:t>
                          </m:r>
                        </m:sub>
                      </m:sSub>
                      <m:r>
                        <a:rPr lang="en-IE" sz="2000" i="1">
                          <a:solidFill>
                            <a:srgbClr val="990033"/>
                          </a:solidFill>
                          <a:latin typeface="Cambria Math"/>
                        </a:rPr>
                        <m:t>=</m:t>
                      </m:r>
                      <m:r>
                        <a:rPr lang="en-IE" sz="2000" b="0" i="1" smtClean="0">
                          <a:solidFill>
                            <a:srgbClr val="990033"/>
                          </a:solidFill>
                          <a:latin typeface="Cambria Math"/>
                        </a:rPr>
                        <m:t>𝑎</m:t>
                      </m:r>
                    </m:oMath>
                  </m:oMathPara>
                </a14:m>
                <a:endParaRPr lang="en-IE" sz="2000" i="1" dirty="0" smtClean="0">
                  <a:solidFill>
                    <a:srgbClr val="990033"/>
                  </a:solidFill>
                </a:endParaRPr>
              </a:p>
              <a:p>
                <a:r>
                  <a:rPr lang="en-IE" sz="2000" i="1" dirty="0" smtClean="0">
                    <a:solidFill>
                      <a:srgbClr val="990033"/>
                    </a:solidFill>
                  </a:rPr>
                  <a:t>a </a:t>
                </a:r>
                <a:r>
                  <a:rPr lang="en-IE" sz="2000" dirty="0">
                    <a:solidFill>
                      <a:srgbClr val="990033"/>
                    </a:solidFill>
                  </a:rPr>
                  <a:t>= </a:t>
                </a:r>
                <a:r>
                  <a:rPr lang="en-IE"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b="0" i="1" smtClean="0">
                            <a:solidFill>
                              <a:srgbClr val="990033"/>
                            </a:solidFill>
                            <a:latin typeface="Cambria Math"/>
                          </a:rPr>
                          <m:t>𝑇</m:t>
                        </m:r>
                      </m:e>
                      <m:sub>
                        <m:r>
                          <a:rPr lang="en-IE" sz="2000" b="0" i="1" smtClean="0">
                            <a:solidFill>
                              <a:srgbClr val="990033"/>
                            </a:solidFill>
                            <a:latin typeface="Cambria Math"/>
                          </a:rPr>
                          <m:t>1</m:t>
                        </m:r>
                      </m:sub>
                    </m:sSub>
                    <m:r>
                      <a:rPr lang="en-IE" sz="2000" i="1">
                        <a:solidFill>
                          <a:srgbClr val="990033"/>
                        </a:solidFill>
                        <a:latin typeface="Cambria Math"/>
                      </a:rPr>
                      <m:t> </m:t>
                    </m:r>
                  </m:oMath>
                </a14:m>
                <a:r>
                  <a:rPr lang="en-IE" sz="2000" dirty="0">
                    <a:solidFill>
                      <a:srgbClr val="990033"/>
                    </a:solidFill>
                  </a:rPr>
                  <a:t>= The first term. </a:t>
                </a:r>
              </a:p>
              <a:p>
                <a:r>
                  <a:rPr lang="en-IE" sz="2000" dirty="0">
                    <a:solidFill>
                      <a:srgbClr val="990033"/>
                    </a:solidFill>
                  </a:rPr>
                  <a:t>Hence it is true for </a:t>
                </a:r>
                <a:r>
                  <a:rPr lang="en-IE" sz="2000" i="1" dirty="0">
                    <a:solidFill>
                      <a:srgbClr val="990033"/>
                    </a:solidFill>
                  </a:rPr>
                  <a:t>n </a:t>
                </a:r>
                <a:r>
                  <a:rPr lang="en-IE" sz="2000" dirty="0">
                    <a:solidFill>
                      <a:srgbClr val="990033"/>
                    </a:solidFill>
                  </a:rPr>
                  <a:t>= 1.</a:t>
                </a:r>
                <a:endParaRPr lang="en-IE" sz="2000" dirty="0" smtClean="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23678" y="2459870"/>
                <a:ext cx="8180770" cy="3921458"/>
              </a:xfrm>
              <a:prstGeom prst="rect">
                <a:avLst/>
              </a:prstGeom>
              <a:blipFill rotWithShape="1">
                <a:blip r:embed="rId2"/>
                <a:stretch>
                  <a:fillRect l="-820" t="-778" b="-186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95536" y="1556292"/>
                <a:ext cx="7056784" cy="864596"/>
              </a:xfrm>
              <a:prstGeom prst="rect">
                <a:avLst/>
              </a:prstGeom>
            </p:spPr>
            <p:txBody>
              <a:bodyPr wrap="square">
                <a:spAutoFit/>
              </a:bodyPr>
              <a:lstStyle/>
              <a:p>
                <a:r>
                  <a:rPr lang="en-IE" sz="2000" dirty="0">
                    <a:solidFill>
                      <a:srgbClr val="990033"/>
                    </a:solidFill>
                  </a:rPr>
                  <a:t>Now we are going to prove the </a:t>
                </a:r>
                <a:r>
                  <a:rPr lang="en-IE" sz="2000" dirty="0" smtClean="0">
                    <a:solidFill>
                      <a:srgbClr val="990033"/>
                    </a:solidFill>
                  </a:rPr>
                  <a:t>formula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𝑛</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𝑛</m:t>
                                </m:r>
                              </m:sup>
                            </m:sSup>
                          </m:e>
                        </m:d>
                      </m:num>
                      <m:den>
                        <m:r>
                          <a:rPr lang="en-IE" sz="2000" i="1">
                            <a:solidFill>
                              <a:srgbClr val="990033"/>
                            </a:solidFill>
                            <a:latin typeface="Cambria Math"/>
                          </a:rPr>
                          <m:t>1−</m:t>
                        </m:r>
                        <m:r>
                          <a:rPr lang="en-IE" sz="2000" i="1">
                            <a:solidFill>
                              <a:srgbClr val="990033"/>
                            </a:solidFill>
                            <a:latin typeface="Cambria Math"/>
                          </a:rPr>
                          <m:t>𝑟</m:t>
                        </m:r>
                      </m:den>
                    </m:f>
                    <m:r>
                      <a:rPr lang="en-IE" sz="2000" i="1">
                        <a:solidFill>
                          <a:srgbClr val="990033"/>
                        </a:solidFill>
                        <a:latin typeface="Cambria Math"/>
                      </a:rPr>
                      <m:t> </m:t>
                    </m:r>
                  </m:oMath>
                </a14:m>
                <a:r>
                  <a:rPr lang="en-IE" sz="2000" dirty="0" smtClean="0">
                    <a:solidFill>
                      <a:srgbClr val="990033"/>
                    </a:solidFill>
                  </a:rPr>
                  <a:t> </a:t>
                </a:r>
                <a:r>
                  <a:rPr lang="en-IE" sz="2000" dirty="0">
                    <a:solidFill>
                      <a:srgbClr val="990033"/>
                    </a:solidFill>
                  </a:rPr>
                  <a:t>is true for all geometric </a:t>
                </a:r>
                <a:r>
                  <a:rPr lang="en-IE" sz="2000" dirty="0" smtClean="0">
                    <a:solidFill>
                      <a:srgbClr val="990033"/>
                    </a:solidFill>
                  </a:rPr>
                  <a:t>series. </a:t>
                </a:r>
                <a:r>
                  <a:rPr lang="en-IE" sz="2000" dirty="0">
                    <a:solidFill>
                      <a:srgbClr val="990033"/>
                    </a:solidFill>
                  </a:rPr>
                  <a:t>	</a:t>
                </a:r>
              </a:p>
            </p:txBody>
          </p:sp>
        </mc:Choice>
        <mc:Fallback xmlns="">
          <p:sp>
            <p:nvSpPr>
              <p:cNvPr id="2" name="Rectangle 1"/>
              <p:cNvSpPr>
                <a:spLocks noRot="1" noChangeAspect="1" noMove="1" noResize="1" noEditPoints="1" noAdjustHandles="1" noChangeArrowheads="1" noChangeShapeType="1" noTextEdit="1"/>
              </p:cNvSpPr>
              <p:nvPr/>
            </p:nvSpPr>
            <p:spPr>
              <a:xfrm>
                <a:off x="395536" y="1556292"/>
                <a:ext cx="7056784" cy="864596"/>
              </a:xfrm>
              <a:prstGeom prst="rect">
                <a:avLst/>
              </a:prstGeom>
              <a:blipFill rotWithShape="1">
                <a:blip r:embed="rId3"/>
                <a:stretch>
                  <a:fillRect l="-951" r="-1296" b="-11268"/>
                </a:stretch>
              </a:blipFill>
            </p:spPr>
            <p:txBody>
              <a:bodyPr/>
              <a:lstStyle/>
              <a:p>
                <a:r>
                  <a:rPr lang="en-IE">
                    <a:noFill/>
                  </a:rPr>
                  <a:t> </a:t>
                </a:r>
              </a:p>
            </p:txBody>
          </p:sp>
        </mc:Fallback>
      </mc:AlternateContent>
      <p:grpSp>
        <p:nvGrpSpPr>
          <p:cNvPr id="3" name="Group 2"/>
          <p:cNvGrpSpPr/>
          <p:nvPr/>
        </p:nvGrpSpPr>
        <p:grpSpPr>
          <a:xfrm>
            <a:off x="8776547" y="881698"/>
            <a:ext cx="7316733" cy="5061836"/>
            <a:chOff x="8776547" y="881698"/>
            <a:chExt cx="7073815" cy="5061836"/>
          </a:xfrm>
        </p:grpSpPr>
        <p:sp>
          <p:nvSpPr>
            <p:cNvPr id="8" name="Rounded Rectangle 7"/>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163812" y="885759"/>
              <a:ext cx="668655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4321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0.00018 7.40741E-7 L -0.93038 7.40741E-7 " pathEditMode="relative" rAng="0" ptsTypes="AA">
                                      <p:cBhvr>
                                        <p:cTn id="45" dur="2000" fill="hold"/>
                                        <p:tgtEl>
                                          <p:spTgt spid="3"/>
                                        </p:tgtEl>
                                        <p:attrNameLst>
                                          <p:attrName>ppt_x</p:attrName>
                                          <p:attrName>ppt_y</p:attrName>
                                        </p:attrNameLst>
                                      </p:cBhvr>
                                      <p:rCtr x="-46510" y="0"/>
                                    </p:animMotion>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0.93038 7.40741E-7 L -0.00018 0.00347 " pathEditMode="relative" rAng="0" ptsTypes="AA">
                                      <p:cBhvr>
                                        <p:cTn id="49"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51670" y="116632"/>
                <a:ext cx="8180770" cy="6863417"/>
              </a:xfrm>
              <a:prstGeom prst="rect">
                <a:avLst/>
              </a:prstGeom>
            </p:spPr>
            <p:txBody>
              <a:bodyPr wrap="square">
                <a:spAutoFit/>
              </a:bodyPr>
              <a:lstStyle/>
              <a:p>
                <a:r>
                  <a:rPr lang="en-IE" sz="2000" b="1" dirty="0" smtClean="0">
                    <a:solidFill>
                      <a:srgbClr val="990033"/>
                    </a:solidFill>
                  </a:rPr>
                  <a:t>For all </a:t>
                </a:r>
                <a:r>
                  <a:rPr lang="en-IE" sz="2000" i="1" dirty="0">
                    <a:solidFill>
                      <a:srgbClr val="990033"/>
                    </a:solidFill>
                  </a:rPr>
                  <a:t>n</a:t>
                </a:r>
                <a:r>
                  <a:rPr lang="en-IE" sz="2000" b="1" dirty="0">
                    <a:solidFill>
                      <a:srgbClr val="990033"/>
                    </a:solidFill>
                  </a:rPr>
                  <a:t>: </a:t>
                </a:r>
                <a:endParaRPr lang="en-IE" sz="2000" dirty="0">
                  <a:solidFill>
                    <a:srgbClr val="990033"/>
                  </a:solidFill>
                </a:endParaRPr>
              </a:p>
              <a:p>
                <a:r>
                  <a:rPr lang="en-IE" sz="2000" dirty="0">
                    <a:solidFill>
                      <a:srgbClr val="990033"/>
                    </a:solidFill>
                  </a:rPr>
                  <a:t>Assume true for </a:t>
                </a:r>
                <a:r>
                  <a:rPr lang="en-IE" sz="2000" i="1" dirty="0">
                    <a:solidFill>
                      <a:srgbClr val="990033"/>
                    </a:solidFill>
                  </a:rPr>
                  <a:t>n </a:t>
                </a:r>
                <a:r>
                  <a:rPr lang="en-IE" sz="2000" dirty="0">
                    <a:solidFill>
                      <a:srgbClr val="990033"/>
                    </a:solidFill>
                  </a:rPr>
                  <a:t>= </a:t>
                </a:r>
                <a:r>
                  <a:rPr lang="en-IE" sz="2000" i="1" dirty="0">
                    <a:solidFill>
                      <a:srgbClr val="990033"/>
                    </a:solidFill>
                  </a:rPr>
                  <a:t>k</a:t>
                </a:r>
                <a:r>
                  <a:rPr lang="en-IE" sz="2000" dirty="0">
                    <a:solidFill>
                      <a:srgbClr val="990033"/>
                    </a:solidFill>
                  </a:rPr>
                  <a:t>. </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Hence </a:t>
                </a:r>
                <a:r>
                  <a:rPr lang="en-IE" sz="2000" dirty="0">
                    <a:solidFill>
                      <a:srgbClr val="990033"/>
                    </a:solidFill>
                  </a:rPr>
                  <a:t>the formula is true for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 </m:t>
                    </m:r>
                    <m:r>
                      <a:rPr lang="en-IE" sz="2000" i="1" dirty="0" smtClean="0">
                        <a:solidFill>
                          <a:srgbClr val="990033"/>
                        </a:solidFill>
                        <a:latin typeface="Cambria Math"/>
                      </a:rPr>
                      <m:t>𝑘</m:t>
                    </m:r>
                    <m:r>
                      <a:rPr lang="en-IE" sz="2000" i="1" dirty="0" smtClean="0">
                        <a:solidFill>
                          <a:srgbClr val="990033"/>
                        </a:solidFill>
                        <a:latin typeface="Cambria Math"/>
                      </a:rPr>
                      <m:t> + 1 </m:t>
                    </m:r>
                  </m:oMath>
                </a14:m>
                <a:r>
                  <a:rPr lang="en-IE" sz="2000" dirty="0">
                    <a:solidFill>
                      <a:srgbClr val="990033"/>
                    </a:solidFill>
                  </a:rPr>
                  <a:t>provided it is true for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 </m:t>
                    </m:r>
                    <m:r>
                      <a:rPr lang="en-IE" sz="2000" i="1" dirty="0" smtClean="0">
                        <a:solidFill>
                          <a:srgbClr val="990033"/>
                        </a:solidFill>
                        <a:latin typeface="Cambria Math"/>
                      </a:rPr>
                      <m:t>𝑘</m:t>
                    </m:r>
                  </m:oMath>
                </a14:m>
                <a:r>
                  <a:rPr lang="en-IE" sz="2000" dirty="0">
                    <a:solidFill>
                      <a:srgbClr val="990033"/>
                    </a:solidFill>
                  </a:rPr>
                  <a:t>, but it is true for </a:t>
                </a:r>
                <a14:m>
                  <m:oMath xmlns:m="http://schemas.openxmlformats.org/officeDocument/2006/math">
                    <m:r>
                      <a:rPr lang="en-IE" sz="2000" i="1" dirty="0" smtClean="0">
                        <a:solidFill>
                          <a:srgbClr val="990033"/>
                        </a:solidFill>
                        <a:latin typeface="Cambria Math"/>
                      </a:rPr>
                      <m:t>𝑛</m:t>
                    </m:r>
                    <m:r>
                      <a:rPr lang="en-IE" sz="2000" i="1" dirty="0" smtClean="0">
                        <a:solidFill>
                          <a:srgbClr val="990033"/>
                        </a:solidFill>
                        <a:latin typeface="Cambria Math"/>
                      </a:rPr>
                      <m:t> = 1</m:t>
                    </m:r>
                  </m:oMath>
                </a14:m>
                <a:r>
                  <a:rPr lang="en-IE" sz="2000" dirty="0">
                    <a:solidFill>
                      <a:srgbClr val="990033"/>
                    </a:solidFill>
                  </a:rPr>
                  <a:t>, hence it is true for all </a:t>
                </a:r>
                <a14:m>
                  <m:oMath xmlns:m="http://schemas.openxmlformats.org/officeDocument/2006/math">
                    <m:r>
                      <a:rPr lang="en-IE" sz="2000" i="1" dirty="0" smtClean="0">
                        <a:solidFill>
                          <a:srgbClr val="990033"/>
                        </a:solidFill>
                        <a:latin typeface="Cambria Math"/>
                      </a:rPr>
                      <m:t>𝑛</m:t>
                    </m:r>
                  </m:oMath>
                </a14:m>
                <a:r>
                  <a:rPr lang="en-IE" sz="2000" dirty="0">
                    <a:solidFill>
                      <a:srgbClr val="990033"/>
                    </a:solidFill>
                  </a:rPr>
                  <a:t>.</a:t>
                </a:r>
              </a:p>
              <a:p>
                <a:r>
                  <a:rPr lang="en-IE" sz="2000" b="1" dirty="0" smtClean="0">
                    <a:solidFill>
                      <a:srgbClr val="990033"/>
                    </a:solidFill>
                  </a:rPr>
                  <a:t>Note</a:t>
                </a:r>
                <a:r>
                  <a:rPr lang="en-IE" sz="2000" b="1" dirty="0">
                    <a:solidFill>
                      <a:srgbClr val="990033"/>
                    </a:solidFill>
                  </a:rPr>
                  <a:t>: </a:t>
                </a:r>
                <a14:m>
                  <m:oMath xmlns:m="http://schemas.openxmlformats.org/officeDocument/2006/math">
                    <m:r>
                      <a:rPr lang="en-IE" sz="2000" i="1" dirty="0" smtClean="0">
                        <a:solidFill>
                          <a:srgbClr val="990033"/>
                        </a:solidFill>
                        <a:latin typeface="Cambria Math"/>
                      </a:rPr>
                      <m:t>𝑛</m:t>
                    </m:r>
                  </m:oMath>
                </a14:m>
                <a:r>
                  <a:rPr lang="en-IE" sz="2000" i="1" dirty="0">
                    <a:solidFill>
                      <a:srgbClr val="990033"/>
                    </a:solidFill>
                  </a:rPr>
                  <a:t> </a:t>
                </a:r>
                <a:r>
                  <a:rPr lang="en-IE" sz="2000" dirty="0">
                    <a:solidFill>
                      <a:srgbClr val="990033"/>
                    </a:solidFill>
                  </a:rPr>
                  <a:t>is always a natural number.</a:t>
                </a:r>
                <a:endParaRPr lang="en-IE" sz="2000" dirty="0" smtClean="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1670" y="116632"/>
                <a:ext cx="8180770" cy="6863417"/>
              </a:xfrm>
              <a:prstGeom prst="rect">
                <a:avLst/>
              </a:prstGeom>
              <a:blipFill rotWithShape="1">
                <a:blip r:embed="rId2"/>
                <a:stretch>
                  <a:fillRect l="-820" t="-444" b="-62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51920" y="476672"/>
                <a:ext cx="4392488" cy="5555432"/>
              </a:xfrm>
              <a:prstGeom prst="rect">
                <a:avLst/>
              </a:prstGeom>
            </p:spPr>
            <p:txBody>
              <a:bodyPr wrap="square">
                <a:spAutoFit/>
              </a:bodyPr>
              <a:lstStyle/>
              <a:p>
                <a:r>
                  <a:rPr lang="en-IE" sz="2000" dirty="0" smtClean="0">
                    <a:solidFill>
                      <a:srgbClr val="990033"/>
                    </a:solidFill>
                  </a:rPr>
                  <a:t>Hence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𝑘</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b="0" i="1" smtClean="0">
                                    <a:solidFill>
                                      <a:srgbClr val="990033"/>
                                    </a:solidFill>
                                    <a:latin typeface="Cambria Math"/>
                                  </a:rPr>
                                  <m:t>𝑘</m:t>
                                </m:r>
                              </m:sup>
                            </m:sSup>
                          </m:e>
                        </m:d>
                      </m:num>
                      <m:den>
                        <m:r>
                          <a:rPr lang="en-IE" sz="2000" i="1">
                            <a:solidFill>
                              <a:srgbClr val="990033"/>
                            </a:solidFill>
                            <a:latin typeface="Cambria Math"/>
                          </a:rPr>
                          <m:t>1−</m:t>
                        </m:r>
                        <m:r>
                          <a:rPr lang="en-IE" sz="2000" i="1">
                            <a:solidFill>
                              <a:srgbClr val="990033"/>
                            </a:solidFill>
                            <a:latin typeface="Cambria Math"/>
                          </a:rPr>
                          <m:t>𝑟</m:t>
                        </m:r>
                      </m:den>
                    </m:f>
                  </m:oMath>
                </a14:m>
                <a:endParaRPr lang="en-IE" sz="2000" dirty="0">
                  <a:solidFill>
                    <a:srgbClr val="990033"/>
                  </a:solidFill>
                </a:endParaRPr>
              </a:p>
              <a:p>
                <a:endParaRPr lang="en-IE" sz="2000" dirty="0">
                  <a:solidFill>
                    <a:srgbClr val="990033"/>
                  </a:solidFill>
                </a:endParaRPr>
              </a:p>
              <a:p>
                <a:r>
                  <a:rPr lang="nn-NO" sz="2000" dirty="0">
                    <a:solidFill>
                      <a:srgbClr val="990033"/>
                    </a:solidFill>
                  </a:rPr>
                  <a:t>But </a:t>
                </a:r>
                <a:r>
                  <a:rPr lang="nn-NO"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𝑘</m:t>
                        </m:r>
                        <m:r>
                          <a:rPr lang="en-IE" sz="2000" b="0" i="1" smtClean="0">
                            <a:solidFill>
                              <a:srgbClr val="990033"/>
                            </a:solidFill>
                            <a:latin typeface="Cambria Math"/>
                          </a:rPr>
                          <m:t>+1</m:t>
                        </m:r>
                      </m:sub>
                    </m:sSub>
                    <m:r>
                      <a:rPr lang="en-IE" sz="2000" b="0" i="1" smtClean="0">
                        <a:solidFill>
                          <a:srgbClr val="990033"/>
                        </a:solidFill>
                        <a:latin typeface="Cambria Math"/>
                      </a:rPr>
                      <m:t>=</m:t>
                    </m:r>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b="0" i="1" smtClean="0">
                            <a:solidFill>
                              <a:srgbClr val="990033"/>
                            </a:solidFill>
                            <a:latin typeface="Cambria Math"/>
                          </a:rPr>
                          <m:t>𝑘</m:t>
                        </m:r>
                      </m:sub>
                    </m:sSub>
                    <m:r>
                      <a:rPr lang="en-IE" sz="2000" b="0" i="1" smtClean="0">
                        <a:solidFill>
                          <a:srgbClr val="990033"/>
                        </a:solidFill>
                        <a:latin typeface="Cambria Math"/>
                      </a:rPr>
                      <m:t>+</m:t>
                    </m:r>
                    <m:sSub>
                      <m:sSubPr>
                        <m:ctrlPr>
                          <a:rPr lang="en-IE" sz="2000" i="1">
                            <a:solidFill>
                              <a:srgbClr val="990033"/>
                            </a:solidFill>
                            <a:latin typeface="Cambria Math"/>
                          </a:rPr>
                        </m:ctrlPr>
                      </m:sSubPr>
                      <m:e>
                        <m:r>
                          <a:rPr lang="en-IE" sz="2000" b="0" i="1" smtClean="0">
                            <a:solidFill>
                              <a:srgbClr val="990033"/>
                            </a:solidFill>
                            <a:latin typeface="Cambria Math"/>
                          </a:rPr>
                          <m:t>𝑇</m:t>
                        </m:r>
                      </m:e>
                      <m:sub>
                        <m:r>
                          <a:rPr lang="en-IE" sz="2000" b="0" i="1" smtClean="0">
                            <a:solidFill>
                              <a:srgbClr val="990033"/>
                            </a:solidFill>
                            <a:latin typeface="Cambria Math"/>
                          </a:rPr>
                          <m:t>𝑘</m:t>
                        </m:r>
                        <m:r>
                          <a:rPr lang="en-IE" sz="2000" b="0" i="1" smtClean="0">
                            <a:solidFill>
                              <a:srgbClr val="990033"/>
                            </a:solidFill>
                            <a:latin typeface="Cambria Math"/>
                          </a:rPr>
                          <m:t>+1</m:t>
                        </m:r>
                      </m:sub>
                    </m:sSub>
                  </m:oMath>
                </a14:m>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Hence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r>
                      <a:rPr lang="en-IE" sz="2000" b="0" i="1" smtClean="0">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b="0" i="1" smtClean="0">
                                    <a:solidFill>
                                      <a:srgbClr val="990033"/>
                                    </a:solidFill>
                                    <a:latin typeface="Cambria Math"/>
                                  </a:rPr>
                                  <m:t>𝑘</m:t>
                                </m:r>
                              </m:sup>
                            </m:sSup>
                          </m:e>
                        </m:d>
                      </m:num>
                      <m:den>
                        <m:r>
                          <a:rPr lang="en-IE" sz="2000" i="1">
                            <a:solidFill>
                              <a:srgbClr val="990033"/>
                            </a:solidFill>
                            <a:latin typeface="Cambria Math"/>
                          </a:rPr>
                          <m:t>1−</m:t>
                        </m:r>
                        <m:r>
                          <a:rPr lang="en-IE" sz="2000" i="1">
                            <a:solidFill>
                              <a:srgbClr val="990033"/>
                            </a:solidFill>
                            <a:latin typeface="Cambria Math"/>
                          </a:rPr>
                          <m:t>𝑟</m:t>
                        </m:r>
                      </m:den>
                    </m:f>
                    <m:r>
                      <a:rPr lang="en-IE" sz="2000" b="0" i="1" smtClean="0">
                        <a:solidFill>
                          <a:srgbClr val="990033"/>
                        </a:solidFill>
                        <a:latin typeface="Cambria Math"/>
                      </a:rPr>
                      <m:t>+</m:t>
                    </m:r>
                    <m:r>
                      <a:rPr lang="en-IE" sz="2000" b="0" i="1" smtClean="0">
                        <a:solidFill>
                          <a:srgbClr val="990033"/>
                        </a:solidFill>
                        <a:latin typeface="Cambria Math"/>
                      </a:rPr>
                      <m:t>𝑎</m:t>
                    </m:r>
                    <m:sSup>
                      <m:sSupPr>
                        <m:ctrlPr>
                          <a:rPr lang="en-IE" sz="2000" b="0" i="1" smtClean="0">
                            <a:solidFill>
                              <a:srgbClr val="990033"/>
                            </a:solidFill>
                            <a:latin typeface="Cambria Math"/>
                          </a:rPr>
                        </m:ctrlPr>
                      </m:sSupPr>
                      <m:e>
                        <m:d>
                          <m:dPr>
                            <m:ctrlPr>
                              <a:rPr lang="en-IE" sz="2000" b="0" i="1" smtClean="0">
                                <a:solidFill>
                                  <a:srgbClr val="990033"/>
                                </a:solidFill>
                                <a:latin typeface="Cambria Math"/>
                              </a:rPr>
                            </m:ctrlPr>
                          </m:dPr>
                          <m:e>
                            <m:r>
                              <a:rPr lang="en-IE" sz="2000" b="0" i="1" smtClean="0">
                                <a:solidFill>
                                  <a:srgbClr val="990033"/>
                                </a:solidFill>
                                <a:latin typeface="Cambria Math"/>
                              </a:rPr>
                              <m:t>𝑟</m:t>
                            </m:r>
                          </m:e>
                        </m:d>
                      </m:e>
                      <m:sup>
                        <m:r>
                          <a:rPr lang="en-IE" sz="2000" b="0" i="1" smtClean="0">
                            <a:solidFill>
                              <a:srgbClr val="990033"/>
                            </a:solidFill>
                            <a:latin typeface="Cambria Math"/>
                          </a:rPr>
                          <m:t>𝑘</m:t>
                        </m:r>
                        <m:r>
                          <a:rPr lang="en-IE" sz="2000" b="0" i="1" smtClean="0">
                            <a:solidFill>
                              <a:srgbClr val="990033"/>
                            </a:solidFill>
                            <a:latin typeface="Cambria Math"/>
                          </a:rPr>
                          <m:t>+1−1</m:t>
                        </m:r>
                      </m:sup>
                    </m:sSup>
                  </m:oMath>
                </a14:m>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𝑘</m:t>
                                </m:r>
                              </m:sup>
                            </m:sSup>
                          </m:e>
                        </m:d>
                        <m:r>
                          <a:rPr lang="en-IE" sz="2000" b="0" i="1" smtClean="0">
                            <a:solidFill>
                              <a:srgbClr val="990033"/>
                            </a:solidFill>
                            <a:latin typeface="Cambria Math"/>
                          </a:rPr>
                          <m:t>   +   </m:t>
                        </m:r>
                        <m:r>
                          <a:rPr lang="en-IE" sz="2000" i="1">
                            <a:solidFill>
                              <a:srgbClr val="990033"/>
                            </a:solidFill>
                            <a:latin typeface="Cambria Math"/>
                          </a:rPr>
                          <m:t>𝑎</m:t>
                        </m:r>
                        <m:sSup>
                          <m:sSupPr>
                            <m:ctrlPr>
                              <a:rPr lang="en-IE" sz="2000" i="1">
                                <a:solidFill>
                                  <a:srgbClr val="990033"/>
                                </a:solidFill>
                                <a:latin typeface="Cambria Math"/>
                              </a:rPr>
                            </m:ctrlPr>
                          </m:sSupPr>
                          <m:e>
                            <m:r>
                              <a:rPr lang="en-IE" sz="2000" b="0" i="1" smtClean="0">
                                <a:solidFill>
                                  <a:srgbClr val="990033"/>
                                </a:solidFill>
                                <a:latin typeface="Cambria Math"/>
                              </a:rPr>
                              <m:t>𝑟</m:t>
                            </m:r>
                          </m:e>
                          <m:sup>
                            <m:r>
                              <a:rPr lang="en-IE" sz="2000" i="1">
                                <a:solidFill>
                                  <a:srgbClr val="990033"/>
                                </a:solidFill>
                                <a:latin typeface="Cambria Math"/>
                              </a:rPr>
                              <m:t>𝑘</m:t>
                            </m:r>
                          </m:sup>
                        </m:sSup>
                        <m:d>
                          <m:dPr>
                            <m:ctrlPr>
                              <a:rPr lang="en-IE" sz="2000" i="1" smtClean="0">
                                <a:solidFill>
                                  <a:srgbClr val="990033"/>
                                </a:solidFill>
                                <a:latin typeface="Cambria Math"/>
                              </a:rPr>
                            </m:ctrlPr>
                          </m:dPr>
                          <m:e>
                            <m:r>
                              <a:rPr lang="en-IE" sz="2000" b="0" i="1" smtClean="0">
                                <a:solidFill>
                                  <a:srgbClr val="990033"/>
                                </a:solidFill>
                                <a:latin typeface="Cambria Math"/>
                              </a:rPr>
                              <m:t>1−</m:t>
                            </m:r>
                            <m:r>
                              <a:rPr lang="en-IE" sz="2000" b="0" i="1" smtClean="0">
                                <a:solidFill>
                                  <a:srgbClr val="990033"/>
                                </a:solidFill>
                                <a:latin typeface="Cambria Math"/>
                              </a:rPr>
                              <m:t>𝑟</m:t>
                            </m:r>
                          </m:e>
                        </m:d>
                      </m:num>
                      <m:den>
                        <m:r>
                          <a:rPr lang="en-IE" sz="2000" i="1">
                            <a:solidFill>
                              <a:srgbClr val="990033"/>
                            </a:solidFill>
                            <a:latin typeface="Cambria Math"/>
                          </a:rPr>
                          <m:t>1−</m:t>
                        </m:r>
                        <m:r>
                          <a:rPr lang="en-IE" sz="2000" i="1">
                            <a:solidFill>
                              <a:srgbClr val="990033"/>
                            </a:solidFill>
                            <a:latin typeface="Cambria Math"/>
                          </a:rPr>
                          <m:t>𝑟</m:t>
                        </m:r>
                      </m:den>
                    </m:f>
                  </m:oMath>
                </a14:m>
                <a:endParaRPr lang="en-IE" sz="2000" dirty="0" smtClean="0">
                  <a:solidFill>
                    <a:srgbClr val="990033"/>
                  </a:solidFill>
                </a:endParaRPr>
              </a:p>
              <a:p>
                <a:endParaRPr lang="en-IE" sz="2000" dirty="0" smtClean="0">
                  <a:solidFill>
                    <a:srgbClr val="990033"/>
                  </a:solidFill>
                </a:endParaRPr>
              </a:p>
              <a:p>
                <a:r>
                  <a:rPr lang="en-IE"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b="0" i="1" smtClean="0">
                            <a:solidFill>
                              <a:srgbClr val="990033"/>
                            </a:solidFill>
                            <a:latin typeface="Cambria Math"/>
                          </a:rPr>
                          <m:t> </m:t>
                        </m:r>
                        <m:r>
                          <a:rPr lang="en-IE" sz="2000" i="1">
                            <a:solidFill>
                              <a:srgbClr val="990033"/>
                            </a:solidFill>
                            <a:latin typeface="Cambria Math"/>
                          </a:rPr>
                          <m:t>𝑎</m:t>
                        </m:r>
                        <m:r>
                          <a:rPr lang="en-IE" sz="2000" b="0" i="1" smtClean="0">
                            <a:solidFill>
                              <a:srgbClr val="990033"/>
                            </a:solidFill>
                            <a:latin typeface="Cambria Math"/>
                          </a:rPr>
                          <m:t> − </m:t>
                        </m:r>
                        <m:r>
                          <a:rPr lang="en-IE" sz="2000" b="0" i="1" smtClean="0">
                            <a:solidFill>
                              <a:srgbClr val="990033"/>
                            </a:solidFill>
                            <a:latin typeface="Cambria Math"/>
                          </a:rPr>
                          <m:t>𝑎</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𝑘</m:t>
                            </m:r>
                          </m:sup>
                        </m:sSup>
                        <m:r>
                          <a:rPr lang="en-IE" sz="2000" i="1">
                            <a:solidFill>
                              <a:srgbClr val="990033"/>
                            </a:solidFill>
                            <a:latin typeface="Cambria Math"/>
                          </a:rPr>
                          <m:t>   +   </m:t>
                        </m:r>
                        <m:r>
                          <a:rPr lang="en-IE" sz="2000" i="1">
                            <a:solidFill>
                              <a:srgbClr val="990033"/>
                            </a:solidFill>
                            <a:latin typeface="Cambria Math"/>
                          </a:rPr>
                          <m:t>𝑎</m:t>
                        </m:r>
                        <m:sSup>
                          <m:sSupPr>
                            <m:ctrlPr>
                              <a:rPr lang="en-IE" sz="2000" i="1">
                                <a:solidFill>
                                  <a:srgbClr val="990033"/>
                                </a:solidFill>
                                <a:latin typeface="Cambria Math"/>
                              </a:rPr>
                            </m:ctrlPr>
                          </m:sSupPr>
                          <m:e>
                            <m:r>
                              <a:rPr lang="en-IE" sz="2000" b="0" i="1" smtClean="0">
                                <a:solidFill>
                                  <a:srgbClr val="990033"/>
                                </a:solidFill>
                                <a:latin typeface="Cambria Math"/>
                              </a:rPr>
                              <m:t>𝑟</m:t>
                            </m:r>
                          </m:e>
                          <m:sup>
                            <m:r>
                              <a:rPr lang="en-IE" sz="2000" i="1">
                                <a:solidFill>
                                  <a:srgbClr val="990033"/>
                                </a:solidFill>
                                <a:latin typeface="Cambria Math"/>
                              </a:rPr>
                              <m:t>𝑘</m:t>
                            </m:r>
                          </m:sup>
                        </m:sSup>
                        <m:r>
                          <a:rPr lang="en-IE" sz="2000" b="0" i="1" smtClean="0">
                            <a:solidFill>
                              <a:srgbClr val="990033"/>
                            </a:solidFill>
                            <a:latin typeface="Cambria Math"/>
                          </a:rPr>
                          <m:t>−</m:t>
                        </m:r>
                        <m:r>
                          <a:rPr lang="en-IE" sz="2000" b="0" i="1" smtClean="0">
                            <a:solidFill>
                              <a:srgbClr val="990033"/>
                            </a:solidFill>
                            <a:latin typeface="Cambria Math"/>
                          </a:rPr>
                          <m:t>𝑎</m:t>
                        </m:r>
                        <m:sSup>
                          <m:sSupPr>
                            <m:ctrlPr>
                              <a:rPr lang="en-IE" sz="2000" b="0" i="1" smtClean="0">
                                <a:solidFill>
                                  <a:srgbClr val="990033"/>
                                </a:solidFill>
                                <a:latin typeface="Cambria Math"/>
                              </a:rPr>
                            </m:ctrlPr>
                          </m:sSupPr>
                          <m:e>
                            <m:r>
                              <a:rPr lang="en-IE" sz="2000" b="0" i="1" smtClean="0">
                                <a:solidFill>
                                  <a:srgbClr val="990033"/>
                                </a:solidFill>
                                <a:latin typeface="Cambria Math"/>
                              </a:rPr>
                              <m:t>𝑟</m:t>
                            </m:r>
                          </m:e>
                          <m:sup>
                            <m:r>
                              <a:rPr lang="en-IE" sz="2000" b="0" i="1" smtClean="0">
                                <a:solidFill>
                                  <a:srgbClr val="990033"/>
                                </a:solidFill>
                                <a:latin typeface="Cambria Math"/>
                              </a:rPr>
                              <m:t>𝑘</m:t>
                            </m:r>
                            <m:r>
                              <a:rPr lang="en-IE" sz="2000" b="0" i="1" smtClean="0">
                                <a:solidFill>
                                  <a:srgbClr val="990033"/>
                                </a:solidFill>
                                <a:latin typeface="Cambria Math"/>
                              </a:rPr>
                              <m:t>+1</m:t>
                            </m:r>
                          </m:sup>
                        </m:sSup>
                      </m:num>
                      <m:den>
                        <m:r>
                          <a:rPr lang="en-IE" sz="2000" i="1">
                            <a:solidFill>
                              <a:srgbClr val="990033"/>
                            </a:solidFill>
                            <a:latin typeface="Cambria Math"/>
                          </a:rPr>
                          <m:t>1−</m:t>
                        </m:r>
                        <m:r>
                          <a:rPr lang="en-IE" sz="2000" i="1">
                            <a:solidFill>
                              <a:srgbClr val="990033"/>
                            </a:solidFill>
                            <a:latin typeface="Cambria Math"/>
                          </a:rPr>
                          <m:t>𝑟</m:t>
                        </m:r>
                      </m:den>
                    </m:f>
                    <m:r>
                      <a:rPr lang="en-IE" sz="2000" b="0" i="1" smtClean="0">
                        <a:solidFill>
                          <a:srgbClr val="990033"/>
                        </a:solidFill>
                        <a:latin typeface="Cambria Math"/>
                      </a:rPr>
                      <m:t>  </m:t>
                    </m:r>
                  </m:oMath>
                </a14:m>
                <a:endParaRPr lang="en-IE" sz="2000" b="0" i="1" dirty="0" smtClean="0">
                  <a:solidFill>
                    <a:srgbClr val="990033"/>
                  </a:solidFill>
                  <a:latin typeface="Cambria Math"/>
                </a:endParaRPr>
              </a:p>
              <a:p>
                <a:endParaRPr lang="en-IE" sz="2000" dirty="0">
                  <a:solidFill>
                    <a:srgbClr val="990033"/>
                  </a:solidFill>
                </a:endParaRPr>
              </a:p>
              <a:p>
                <a:endParaRPr lang="en-IE" sz="2000" dirty="0">
                  <a:solidFill>
                    <a:srgbClr val="990033"/>
                  </a:solidFill>
                </a:endParaRPr>
              </a:p>
              <a:p>
                <a:r>
                  <a:rPr lang="en-IE"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 </m:t>
                        </m:r>
                        <m:r>
                          <a:rPr lang="en-IE" sz="2000" i="1">
                            <a:solidFill>
                              <a:srgbClr val="990033"/>
                            </a:solidFill>
                            <a:latin typeface="Cambria Math"/>
                          </a:rPr>
                          <m:t>𝑎</m:t>
                        </m:r>
                        <m:r>
                          <a:rPr lang="en-IE" sz="2000" i="1">
                            <a:solidFill>
                              <a:srgbClr val="990033"/>
                            </a:solidFill>
                            <a:latin typeface="Cambria Math"/>
                          </a:rPr>
                          <m:t> − </m:t>
                        </m:r>
                        <m:r>
                          <a:rPr lang="en-IE" sz="2000" i="1">
                            <a:solidFill>
                              <a:srgbClr val="990033"/>
                            </a:solidFill>
                            <a:latin typeface="Cambria Math"/>
                          </a:rPr>
                          <m:t>𝑎</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𝑘</m:t>
                            </m:r>
                            <m:r>
                              <a:rPr lang="en-IE" sz="2000" i="1">
                                <a:solidFill>
                                  <a:srgbClr val="990033"/>
                                </a:solidFill>
                                <a:latin typeface="Cambria Math"/>
                              </a:rPr>
                              <m:t>+1</m:t>
                            </m:r>
                          </m:sup>
                        </m:sSup>
                      </m:num>
                      <m:den>
                        <m:r>
                          <a:rPr lang="en-IE" sz="2000" i="1">
                            <a:solidFill>
                              <a:srgbClr val="990033"/>
                            </a:solidFill>
                            <a:latin typeface="Cambria Math"/>
                          </a:rPr>
                          <m:t>1−</m:t>
                        </m:r>
                        <m:r>
                          <a:rPr lang="en-IE" sz="2000" i="1">
                            <a:solidFill>
                              <a:srgbClr val="990033"/>
                            </a:solidFill>
                            <a:latin typeface="Cambria Math"/>
                          </a:rPr>
                          <m:t>𝑟</m:t>
                        </m:r>
                      </m:den>
                    </m:f>
                  </m:oMath>
                </a14:m>
                <a:r>
                  <a:rPr lang="en-IE" sz="2000" dirty="0" smtClean="0">
                    <a:solidFill>
                      <a:srgbClr val="990033"/>
                    </a:solidFill>
                  </a:rPr>
                  <a:t>  = </a:t>
                </a:r>
                <a14:m>
                  <m:oMath xmlns:m="http://schemas.openxmlformats.org/officeDocument/2006/math">
                    <m:f>
                      <m:fPr>
                        <m:ctrlPr>
                          <a:rPr lang="en-IE" sz="2000" i="1">
                            <a:solidFill>
                              <a:srgbClr val="990033"/>
                            </a:solidFill>
                            <a:latin typeface="Cambria Math"/>
                          </a:rPr>
                        </m:ctrlPr>
                      </m:fPr>
                      <m:num>
                        <m:r>
                          <a:rPr lang="en-IE" sz="2000" i="1">
                            <a:solidFill>
                              <a:srgbClr val="990033"/>
                            </a:solidFill>
                            <a:latin typeface="Cambria Math"/>
                          </a:rPr>
                          <m:t> </m:t>
                        </m:r>
                        <m:r>
                          <a:rPr lang="en-IE" sz="2000" i="1">
                            <a:solidFill>
                              <a:srgbClr val="990033"/>
                            </a:solidFill>
                            <a:latin typeface="Cambria Math"/>
                          </a:rPr>
                          <m:t>𝑎</m:t>
                        </m:r>
                        <m:d>
                          <m:dPr>
                            <m:ctrlPr>
                              <a:rPr lang="en-IE" sz="2000" i="1" smtClean="0">
                                <a:solidFill>
                                  <a:srgbClr val="990033"/>
                                </a:solidFill>
                                <a:latin typeface="Cambria Math"/>
                              </a:rPr>
                            </m:ctrlPr>
                          </m:dPr>
                          <m:e>
                            <m:r>
                              <a:rPr lang="en-IE" sz="2000" b="0" i="1" smtClean="0">
                                <a:solidFill>
                                  <a:srgbClr val="990033"/>
                                </a:solidFill>
                                <a:latin typeface="Cambria Math"/>
                              </a:rPr>
                              <m:t>1−</m:t>
                            </m:r>
                            <m:sSup>
                              <m:sSupPr>
                                <m:ctrlPr>
                                  <a:rPr lang="en-IE" sz="2000" b="0" i="1" smtClean="0">
                                    <a:solidFill>
                                      <a:srgbClr val="990033"/>
                                    </a:solidFill>
                                    <a:latin typeface="Cambria Math"/>
                                  </a:rPr>
                                </m:ctrlPr>
                              </m:sSupPr>
                              <m:e>
                                <m:r>
                                  <a:rPr lang="en-IE" sz="2000" b="0" i="1" smtClean="0">
                                    <a:solidFill>
                                      <a:srgbClr val="990033"/>
                                    </a:solidFill>
                                    <a:latin typeface="Cambria Math"/>
                                  </a:rPr>
                                  <m:t>𝑟</m:t>
                                </m:r>
                              </m:e>
                              <m:sup>
                                <m:r>
                                  <a:rPr lang="en-IE" sz="2000" b="0" i="1" smtClean="0">
                                    <a:solidFill>
                                      <a:srgbClr val="990033"/>
                                    </a:solidFill>
                                    <a:latin typeface="Cambria Math"/>
                                  </a:rPr>
                                  <m:t>𝑘</m:t>
                                </m:r>
                                <m:r>
                                  <a:rPr lang="en-IE" sz="2000" b="0" i="1" smtClean="0">
                                    <a:solidFill>
                                      <a:srgbClr val="990033"/>
                                    </a:solidFill>
                                    <a:latin typeface="Cambria Math"/>
                                  </a:rPr>
                                  <m:t>+1</m:t>
                                </m:r>
                              </m:sup>
                            </m:sSup>
                          </m:e>
                        </m:d>
                        <m:r>
                          <a:rPr lang="en-IE" sz="2000" i="1">
                            <a:solidFill>
                              <a:srgbClr val="990033"/>
                            </a:solidFill>
                            <a:latin typeface="Cambria Math"/>
                          </a:rPr>
                          <m:t> </m:t>
                        </m:r>
                      </m:num>
                      <m:den>
                        <m:r>
                          <a:rPr lang="en-IE" sz="2000" i="1">
                            <a:solidFill>
                              <a:srgbClr val="990033"/>
                            </a:solidFill>
                            <a:latin typeface="Cambria Math"/>
                          </a:rPr>
                          <m:t>1−</m:t>
                        </m:r>
                        <m:r>
                          <a:rPr lang="en-IE" sz="2000" i="1">
                            <a:solidFill>
                              <a:srgbClr val="990033"/>
                            </a:solidFill>
                            <a:latin typeface="Cambria Math"/>
                          </a:rPr>
                          <m:t>𝑟</m:t>
                        </m:r>
                      </m:den>
                    </m:f>
                  </m:oMath>
                </a14:m>
                <a:endParaRPr lang="en-IE" sz="2000" dirty="0">
                  <a:solidFill>
                    <a:srgbClr val="990033"/>
                  </a:solidFill>
                </a:endParaRPr>
              </a:p>
              <a:p>
                <a:endParaRPr lang="en-IE" sz="2000" b="1" dirty="0" smtClean="0">
                  <a:solidFill>
                    <a:srgbClr val="990033"/>
                  </a:solidFill>
                </a:endParaRPr>
              </a:p>
              <a:p>
                <a:r>
                  <a:rPr lang="en-IE" sz="2000" dirty="0">
                    <a:solidFill>
                      <a:srgbClr val="990033"/>
                    </a:solidFill>
                  </a:rPr>
                  <a:t>This proves that </a:t>
                </a:r>
                <a:r>
                  <a:rPr lang="en-IE" sz="2000" dirty="0" smtClean="0">
                    <a:solidFill>
                      <a:srgbClr val="990033"/>
                    </a:solidFill>
                  </a:rPr>
                  <a:t>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𝑘</m:t>
                        </m:r>
                        <m:r>
                          <a:rPr lang="en-IE" sz="2000" i="1">
                            <a:solidFill>
                              <a:srgbClr val="990033"/>
                            </a:solidFill>
                            <a:latin typeface="Cambria Math"/>
                          </a:rPr>
                          <m:t>+1</m:t>
                        </m:r>
                      </m:sub>
                    </m:sSub>
                  </m:oMath>
                </a14:m>
                <a:r>
                  <a:rPr lang="en-IE" sz="2000" dirty="0">
                    <a:solidFill>
                      <a:srgbClr val="990033"/>
                    </a:solidFill>
                  </a:rPr>
                  <a:t>  = </a:t>
                </a:r>
                <a14:m>
                  <m:oMath xmlns:m="http://schemas.openxmlformats.org/officeDocument/2006/math">
                    <m:f>
                      <m:fPr>
                        <m:ctrlPr>
                          <a:rPr lang="en-IE" sz="2000" i="1">
                            <a:solidFill>
                              <a:srgbClr val="990033"/>
                            </a:solidFill>
                            <a:latin typeface="Cambria Math"/>
                          </a:rPr>
                        </m:ctrlPr>
                      </m:fPr>
                      <m:num>
                        <m:r>
                          <a:rPr lang="en-IE" sz="2000" i="1">
                            <a:solidFill>
                              <a:srgbClr val="990033"/>
                            </a:solidFill>
                            <a:latin typeface="Cambria Math"/>
                          </a:rPr>
                          <m:t> </m:t>
                        </m:r>
                        <m:r>
                          <a:rPr lang="en-IE" sz="2000" i="1">
                            <a:solidFill>
                              <a:srgbClr val="990033"/>
                            </a:solidFill>
                            <a:latin typeface="Cambria Math"/>
                          </a:rPr>
                          <m:t>𝑎</m:t>
                        </m:r>
                        <m:d>
                          <m:dPr>
                            <m:ctrlPr>
                              <a:rPr lang="en-IE" sz="2000" i="1">
                                <a:solidFill>
                                  <a:srgbClr val="990033"/>
                                </a:solidFill>
                                <a:latin typeface="Cambria Math"/>
                              </a:rPr>
                            </m:ctrlPr>
                          </m:dPr>
                          <m:e>
                            <m:r>
                              <a:rPr lang="en-IE" sz="2000" i="1">
                                <a:solidFill>
                                  <a:srgbClr val="990033"/>
                                </a:solidFill>
                                <a:latin typeface="Cambria Math"/>
                              </a:rPr>
                              <m:t>1−</m:t>
                            </m:r>
                            <m:sSup>
                              <m:sSupPr>
                                <m:ctrlPr>
                                  <a:rPr lang="en-IE" sz="2000" i="1">
                                    <a:solidFill>
                                      <a:srgbClr val="990033"/>
                                    </a:solidFill>
                                    <a:latin typeface="Cambria Math"/>
                                  </a:rPr>
                                </m:ctrlPr>
                              </m:sSupPr>
                              <m:e>
                                <m:r>
                                  <a:rPr lang="en-IE" sz="2000" i="1">
                                    <a:solidFill>
                                      <a:srgbClr val="990033"/>
                                    </a:solidFill>
                                    <a:latin typeface="Cambria Math"/>
                                  </a:rPr>
                                  <m:t>𝑟</m:t>
                                </m:r>
                              </m:e>
                              <m:sup>
                                <m:r>
                                  <a:rPr lang="en-IE" sz="2000" i="1">
                                    <a:solidFill>
                                      <a:srgbClr val="990033"/>
                                    </a:solidFill>
                                    <a:latin typeface="Cambria Math"/>
                                  </a:rPr>
                                  <m:t>𝑘</m:t>
                                </m:r>
                                <m:r>
                                  <a:rPr lang="en-IE" sz="2000" i="1">
                                    <a:solidFill>
                                      <a:srgbClr val="990033"/>
                                    </a:solidFill>
                                    <a:latin typeface="Cambria Math"/>
                                  </a:rPr>
                                  <m:t>+1</m:t>
                                </m:r>
                              </m:sup>
                            </m:sSup>
                          </m:e>
                        </m:d>
                        <m:r>
                          <a:rPr lang="en-IE" sz="2000" i="1">
                            <a:solidFill>
                              <a:srgbClr val="990033"/>
                            </a:solidFill>
                            <a:latin typeface="Cambria Math"/>
                          </a:rPr>
                          <m:t> </m:t>
                        </m:r>
                      </m:num>
                      <m:den>
                        <m:r>
                          <a:rPr lang="en-IE" sz="2000" i="1">
                            <a:solidFill>
                              <a:srgbClr val="990033"/>
                            </a:solidFill>
                            <a:latin typeface="Cambria Math"/>
                          </a:rPr>
                          <m:t>1−</m:t>
                        </m:r>
                        <m:r>
                          <a:rPr lang="en-IE" sz="2000" i="1">
                            <a:solidFill>
                              <a:srgbClr val="990033"/>
                            </a:solidFill>
                            <a:latin typeface="Cambria Math"/>
                          </a:rPr>
                          <m:t>𝑟</m:t>
                        </m:r>
                      </m:den>
                    </m:f>
                  </m:oMath>
                </a14:m>
                <a:endParaRPr lang="en-IE" sz="2000" dirty="0">
                  <a:solidFill>
                    <a:srgbClr val="990033"/>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851920" y="476672"/>
                <a:ext cx="4392488" cy="5555432"/>
              </a:xfrm>
              <a:prstGeom prst="rect">
                <a:avLst/>
              </a:prstGeom>
              <a:blipFill rotWithShape="1">
                <a:blip r:embed="rId3"/>
                <a:stretch>
                  <a:fillRect l="-152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51669" y="692696"/>
                <a:ext cx="4090385" cy="5632311"/>
              </a:xfrm>
              <a:prstGeom prst="rect">
                <a:avLst/>
              </a:prstGeom>
            </p:spPr>
            <p:txBody>
              <a:bodyPr wrap="square">
                <a:spAutoFit/>
              </a:bodyPr>
              <a:lstStyle/>
              <a:p>
                <a:pPr marL="285750" indent="-285750">
                  <a:buFont typeface="Arial" pitchFamily="34" charset="0"/>
                  <a:buChar char="•"/>
                </a:pPr>
                <a:r>
                  <a:rPr lang="en-IE" dirty="0" smtClean="0">
                    <a:solidFill>
                      <a:srgbClr val="00B0F0"/>
                    </a:solidFill>
                  </a:rPr>
                  <a:t>what </a:t>
                </a:r>
                <a:r>
                  <a:rPr lang="en-IE" dirty="0">
                    <a:solidFill>
                      <a:srgbClr val="00B0F0"/>
                    </a:solidFill>
                  </a:rPr>
                  <a:t>is </a:t>
                </a:r>
                <a14:m>
                  <m:oMath xmlns:m="http://schemas.openxmlformats.org/officeDocument/2006/math">
                    <m:sSub>
                      <m:sSubPr>
                        <m:ctrlPr>
                          <a:rPr lang="en-IE" i="1">
                            <a:solidFill>
                              <a:srgbClr val="00B0F0"/>
                            </a:solidFill>
                            <a:latin typeface="Cambria Math"/>
                          </a:rPr>
                        </m:ctrlPr>
                      </m:sSubPr>
                      <m:e>
                        <m:r>
                          <a:rPr lang="en-IE" i="1">
                            <a:solidFill>
                              <a:srgbClr val="00B0F0"/>
                            </a:solidFill>
                            <a:latin typeface="Cambria Math"/>
                          </a:rPr>
                          <m:t>𝑆</m:t>
                        </m:r>
                      </m:e>
                      <m:sub>
                        <m:r>
                          <a:rPr lang="en-IE" i="1">
                            <a:solidFill>
                              <a:srgbClr val="00B0F0"/>
                            </a:solidFill>
                            <a:latin typeface="Cambria Math"/>
                          </a:rPr>
                          <m:t>𝑘</m:t>
                        </m:r>
                      </m:sub>
                    </m:sSub>
                  </m:oMath>
                </a14:m>
                <a:r>
                  <a:rPr lang="en-IE" dirty="0" smtClean="0">
                    <a:solidFill>
                      <a:srgbClr val="00B0F0"/>
                    </a:solidFill>
                  </a:rPr>
                  <a:t>?</a:t>
                </a:r>
              </a:p>
              <a:p>
                <a:pPr marL="285750" indent="-285750">
                  <a:buFont typeface="Arial" pitchFamily="34" charset="0"/>
                  <a:buChar char="•"/>
                </a:pPr>
                <a:endParaRPr lang="en-IE" dirty="0" smtClean="0">
                  <a:solidFill>
                    <a:srgbClr val="00B0F0"/>
                  </a:solidFill>
                </a:endParaRPr>
              </a:p>
              <a:p>
                <a:pPr marL="285750" indent="-285750">
                  <a:buFont typeface="Arial" pitchFamily="34" charset="0"/>
                  <a:buChar char="•"/>
                </a:pPr>
                <a:r>
                  <a:rPr lang="en-IE" dirty="0" smtClean="0">
                    <a:solidFill>
                      <a:srgbClr val="00B0F0"/>
                    </a:solidFill>
                  </a:rPr>
                  <a:t>How does </a:t>
                </a:r>
                <a14:m>
                  <m:oMath xmlns:m="http://schemas.openxmlformats.org/officeDocument/2006/math">
                    <m:sSub>
                      <m:sSubPr>
                        <m:ctrlPr>
                          <a:rPr lang="en-IE" i="1">
                            <a:solidFill>
                              <a:srgbClr val="00B0F0"/>
                            </a:solidFill>
                            <a:latin typeface="Cambria Math"/>
                          </a:rPr>
                        </m:ctrlPr>
                      </m:sSubPr>
                      <m:e>
                        <m:r>
                          <a:rPr lang="en-IE" i="1">
                            <a:solidFill>
                              <a:srgbClr val="00B0F0"/>
                            </a:solidFill>
                            <a:latin typeface="Cambria Math"/>
                          </a:rPr>
                          <m:t>𝑆</m:t>
                        </m:r>
                      </m:e>
                      <m:sub>
                        <m:r>
                          <a:rPr lang="en-IE" i="1">
                            <a:solidFill>
                              <a:srgbClr val="00B0F0"/>
                            </a:solidFill>
                            <a:latin typeface="Cambria Math"/>
                          </a:rPr>
                          <m:t>𝑘</m:t>
                        </m:r>
                        <m:r>
                          <a:rPr lang="en-IE" b="0" i="1" smtClean="0">
                            <a:solidFill>
                              <a:srgbClr val="00B0F0"/>
                            </a:solidFill>
                            <a:latin typeface="Cambria Math"/>
                          </a:rPr>
                          <m:t>+1</m:t>
                        </m:r>
                      </m:sub>
                    </m:sSub>
                  </m:oMath>
                </a14:m>
                <a:r>
                  <a:rPr lang="en-IE" i="1" dirty="0">
                    <a:solidFill>
                      <a:srgbClr val="00B0F0"/>
                    </a:solidFill>
                  </a:rPr>
                  <a:t> </a:t>
                </a:r>
                <a:r>
                  <a:rPr lang="en-IE" dirty="0">
                    <a:solidFill>
                      <a:srgbClr val="00B0F0"/>
                    </a:solidFill>
                  </a:rPr>
                  <a:t>differ from </a:t>
                </a:r>
                <a14:m>
                  <m:oMath xmlns:m="http://schemas.openxmlformats.org/officeDocument/2006/math">
                    <m:sSub>
                      <m:sSubPr>
                        <m:ctrlPr>
                          <a:rPr lang="en-IE" i="1">
                            <a:solidFill>
                              <a:srgbClr val="00B0F0"/>
                            </a:solidFill>
                            <a:latin typeface="Cambria Math"/>
                          </a:rPr>
                        </m:ctrlPr>
                      </m:sSubPr>
                      <m:e>
                        <m:r>
                          <a:rPr lang="en-IE" i="1">
                            <a:solidFill>
                              <a:srgbClr val="00B0F0"/>
                            </a:solidFill>
                            <a:latin typeface="Cambria Math"/>
                          </a:rPr>
                          <m:t>𝑆</m:t>
                        </m:r>
                      </m:e>
                      <m:sub>
                        <m:r>
                          <a:rPr lang="en-IE" i="1">
                            <a:solidFill>
                              <a:srgbClr val="00B0F0"/>
                            </a:solidFill>
                            <a:latin typeface="Cambria Math"/>
                          </a:rPr>
                          <m:t>𝑘</m:t>
                        </m:r>
                      </m:sub>
                    </m:sSub>
                  </m:oMath>
                </a14:m>
                <a:r>
                  <a:rPr lang="en-IE" dirty="0">
                    <a:solidFill>
                      <a:srgbClr val="00B0F0"/>
                    </a:solidFill>
                  </a:rPr>
                  <a:t>? </a:t>
                </a:r>
                <a:endParaRPr lang="en-IE" dirty="0" smtClean="0">
                  <a:solidFill>
                    <a:srgbClr val="00B0F0"/>
                  </a:solidFill>
                </a:endParaRPr>
              </a:p>
              <a:p>
                <a:pPr marL="285750" indent="-285750">
                  <a:buFont typeface="Arial" pitchFamily="34" charset="0"/>
                  <a:buChar char="•"/>
                </a:pPr>
                <a:endParaRPr lang="en-IE" dirty="0">
                  <a:solidFill>
                    <a:srgbClr val="00B0F0"/>
                  </a:solidFill>
                </a:endParaRPr>
              </a:p>
              <a:p>
                <a:pPr marL="285750" indent="-285750">
                  <a:buFont typeface="Arial" pitchFamily="34" charset="0"/>
                  <a:buChar char="•"/>
                </a:pPr>
                <a:r>
                  <a:rPr lang="en-IE" dirty="0" smtClean="0">
                    <a:solidFill>
                      <a:srgbClr val="00B0F0"/>
                    </a:solidFill>
                  </a:rPr>
                  <a:t>Replacing </a:t>
                </a:r>
                <a14:m>
                  <m:oMath xmlns:m="http://schemas.openxmlformats.org/officeDocument/2006/math">
                    <m:sSub>
                      <m:sSubPr>
                        <m:ctrlPr>
                          <a:rPr lang="en-IE" i="1">
                            <a:solidFill>
                              <a:srgbClr val="00B0F0"/>
                            </a:solidFill>
                            <a:latin typeface="Cambria Math"/>
                          </a:rPr>
                        </m:ctrlPr>
                      </m:sSubPr>
                      <m:e>
                        <m:r>
                          <a:rPr lang="en-IE" i="1">
                            <a:solidFill>
                              <a:srgbClr val="00B0F0"/>
                            </a:solidFill>
                            <a:latin typeface="Cambria Math"/>
                          </a:rPr>
                          <m:t>𝑆</m:t>
                        </m:r>
                      </m:e>
                      <m:sub>
                        <m:r>
                          <a:rPr lang="en-IE" i="1">
                            <a:solidFill>
                              <a:srgbClr val="00B0F0"/>
                            </a:solidFill>
                            <a:latin typeface="Cambria Math"/>
                          </a:rPr>
                          <m:t>𝑘</m:t>
                        </m:r>
                      </m:sub>
                    </m:sSub>
                  </m:oMath>
                </a14:m>
                <a:r>
                  <a:rPr lang="en-IE" i="1" dirty="0">
                    <a:solidFill>
                      <a:srgbClr val="00B0F0"/>
                    </a:solidFill>
                  </a:rPr>
                  <a:t> </a:t>
                </a:r>
                <a:r>
                  <a:rPr lang="en-IE" dirty="0">
                    <a:solidFill>
                      <a:srgbClr val="00B0F0"/>
                    </a:solidFill>
                  </a:rPr>
                  <a:t>and </a:t>
                </a:r>
                <a14:m>
                  <m:oMath xmlns:m="http://schemas.openxmlformats.org/officeDocument/2006/math">
                    <m:sSub>
                      <m:sSubPr>
                        <m:ctrlPr>
                          <a:rPr lang="en-IE" i="1">
                            <a:solidFill>
                              <a:srgbClr val="00B0F0"/>
                            </a:solidFill>
                            <a:latin typeface="Cambria Math"/>
                          </a:rPr>
                        </m:ctrlPr>
                      </m:sSubPr>
                      <m:e>
                        <m:r>
                          <a:rPr lang="en-IE" b="0" i="1" smtClean="0">
                            <a:solidFill>
                              <a:srgbClr val="00B0F0"/>
                            </a:solidFill>
                            <a:latin typeface="Cambria Math"/>
                          </a:rPr>
                          <m:t>𝑇</m:t>
                        </m:r>
                      </m:e>
                      <m:sub>
                        <m:r>
                          <a:rPr lang="en-IE" i="1">
                            <a:solidFill>
                              <a:srgbClr val="00B0F0"/>
                            </a:solidFill>
                            <a:latin typeface="Cambria Math"/>
                          </a:rPr>
                          <m:t>𝑘</m:t>
                        </m:r>
                        <m:r>
                          <a:rPr lang="en-IE" b="0" i="1" smtClean="0">
                            <a:solidFill>
                              <a:srgbClr val="00B0F0"/>
                            </a:solidFill>
                            <a:latin typeface="Cambria Math"/>
                          </a:rPr>
                          <m:t>+1</m:t>
                        </m:r>
                      </m:sub>
                    </m:sSub>
                  </m:oMath>
                </a14:m>
                <a:r>
                  <a:rPr lang="en-IE" dirty="0">
                    <a:solidFill>
                      <a:srgbClr val="00B0F0"/>
                    </a:solidFill>
                  </a:rPr>
                  <a:t>in this formula what do we get? </a:t>
                </a:r>
                <a:endParaRPr lang="en-IE" dirty="0" smtClean="0">
                  <a:solidFill>
                    <a:srgbClr val="00B0F0"/>
                  </a:solidFill>
                </a:endParaRPr>
              </a:p>
              <a:p>
                <a:pPr marL="285750" indent="-285750">
                  <a:buFont typeface="Arial" pitchFamily="34" charset="0"/>
                  <a:buChar char="•"/>
                </a:pPr>
                <a:endParaRPr lang="en-IE" dirty="0">
                  <a:solidFill>
                    <a:srgbClr val="00B0F0"/>
                  </a:solidFill>
                </a:endParaRPr>
              </a:p>
              <a:p>
                <a:pPr marL="285750" indent="-285750">
                  <a:buFont typeface="Arial" pitchFamily="34" charset="0"/>
                  <a:buChar char="•"/>
                </a:pPr>
                <a:r>
                  <a:rPr lang="en-IE" dirty="0" smtClean="0">
                    <a:solidFill>
                      <a:srgbClr val="00B0F0"/>
                    </a:solidFill>
                  </a:rPr>
                  <a:t>How </a:t>
                </a:r>
                <a:r>
                  <a:rPr lang="en-IE" dirty="0">
                    <a:solidFill>
                      <a:srgbClr val="00B0F0"/>
                    </a:solidFill>
                  </a:rPr>
                  <a:t>can we now simplify this equation? </a:t>
                </a:r>
                <a:endParaRPr lang="en-IE" dirty="0" smtClean="0">
                  <a:solidFill>
                    <a:srgbClr val="00B0F0"/>
                  </a:solidFill>
                </a:endParaRPr>
              </a:p>
              <a:p>
                <a:pPr marL="285750" indent="-285750">
                  <a:buFont typeface="Arial" pitchFamily="34" charset="0"/>
                  <a:buChar char="•"/>
                </a:pPr>
                <a:endParaRPr lang="en-IE" dirty="0">
                  <a:solidFill>
                    <a:srgbClr val="00B0F0"/>
                  </a:solidFill>
                </a:endParaRPr>
              </a:p>
              <a:p>
                <a:pPr marL="285750" indent="-285750">
                  <a:buFont typeface="Arial" pitchFamily="34" charset="0"/>
                  <a:buChar char="•"/>
                </a:pPr>
                <a:endParaRPr lang="en-IE" dirty="0" smtClean="0">
                  <a:solidFill>
                    <a:srgbClr val="00B0F0"/>
                  </a:solidFill>
                </a:endParaRPr>
              </a:p>
              <a:p>
                <a:pPr marL="285750" indent="-285750">
                  <a:buFont typeface="Arial" pitchFamily="34" charset="0"/>
                  <a:buChar char="•"/>
                </a:pPr>
                <a:endParaRPr lang="en-IE" dirty="0">
                  <a:solidFill>
                    <a:srgbClr val="00B0F0"/>
                  </a:solidFill>
                </a:endParaRPr>
              </a:p>
              <a:p>
                <a:pPr marL="285750" indent="-285750">
                  <a:buFont typeface="Arial" pitchFamily="34" charset="0"/>
                  <a:buChar char="•"/>
                </a:pPr>
                <a:r>
                  <a:rPr lang="en-IE" dirty="0">
                    <a:solidFill>
                      <a:srgbClr val="00B0F0"/>
                    </a:solidFill>
                  </a:rPr>
                  <a:t>What does this tell us about the formula and </a:t>
                </a:r>
                <a14:m>
                  <m:oMath xmlns:m="http://schemas.openxmlformats.org/officeDocument/2006/math">
                    <m:sSub>
                      <m:sSubPr>
                        <m:ctrlPr>
                          <a:rPr lang="en-IE" i="1">
                            <a:solidFill>
                              <a:srgbClr val="00B0F0"/>
                            </a:solidFill>
                            <a:latin typeface="Cambria Math"/>
                          </a:rPr>
                        </m:ctrlPr>
                      </m:sSubPr>
                      <m:e>
                        <m:r>
                          <a:rPr lang="en-IE" i="1">
                            <a:solidFill>
                              <a:srgbClr val="00B0F0"/>
                            </a:solidFill>
                            <a:latin typeface="Cambria Math"/>
                          </a:rPr>
                          <m:t>𝑆</m:t>
                        </m:r>
                      </m:e>
                      <m:sub>
                        <m:r>
                          <a:rPr lang="en-IE" i="1">
                            <a:solidFill>
                              <a:srgbClr val="00B0F0"/>
                            </a:solidFill>
                            <a:latin typeface="Cambria Math"/>
                          </a:rPr>
                          <m:t>𝑘</m:t>
                        </m:r>
                        <m:r>
                          <a:rPr lang="en-IE" b="0" i="1" smtClean="0">
                            <a:solidFill>
                              <a:srgbClr val="00B0F0"/>
                            </a:solidFill>
                            <a:latin typeface="Cambria Math"/>
                          </a:rPr>
                          <m:t>+1</m:t>
                        </m:r>
                      </m:sub>
                    </m:sSub>
                  </m:oMath>
                </a14:m>
                <a:r>
                  <a:rPr lang="en-IE" dirty="0">
                    <a:solidFill>
                      <a:srgbClr val="00B0F0"/>
                    </a:solidFill>
                  </a:rPr>
                  <a:t>? </a:t>
                </a:r>
              </a:p>
              <a:p>
                <a:pPr marL="285750" indent="-285750">
                  <a:buFont typeface="Arial" pitchFamily="34" charset="0"/>
                  <a:buChar char="•"/>
                </a:pPr>
                <a:endParaRPr lang="en-IE" dirty="0" smtClean="0">
                  <a:solidFill>
                    <a:srgbClr val="00B0F0"/>
                  </a:solidFill>
                </a:endParaRPr>
              </a:p>
              <a:p>
                <a:pPr marL="285750" indent="-285750">
                  <a:buFont typeface="Arial" pitchFamily="34" charset="0"/>
                  <a:buChar char="•"/>
                </a:pPr>
                <a:r>
                  <a:rPr lang="en-IE" dirty="0" smtClean="0">
                    <a:solidFill>
                      <a:srgbClr val="00B0F0"/>
                    </a:solidFill>
                  </a:rPr>
                  <a:t>So </a:t>
                </a:r>
                <a:r>
                  <a:rPr lang="en-IE" dirty="0">
                    <a:solidFill>
                      <a:srgbClr val="00B0F0"/>
                    </a:solidFill>
                  </a:rPr>
                  <a:t>we proved the formula was true for </a:t>
                </a:r>
                <a14:m>
                  <m:oMath xmlns:m="http://schemas.openxmlformats.org/officeDocument/2006/math">
                    <m:r>
                      <a:rPr lang="en-IE" i="1" dirty="0" smtClean="0">
                        <a:solidFill>
                          <a:srgbClr val="00B0F0"/>
                        </a:solidFill>
                        <a:latin typeface="Cambria Math"/>
                      </a:rPr>
                      <m:t>𝑛</m:t>
                    </m:r>
                    <m:r>
                      <a:rPr lang="en-IE" i="1" dirty="0" smtClean="0">
                        <a:solidFill>
                          <a:srgbClr val="00B0F0"/>
                        </a:solidFill>
                        <a:latin typeface="Cambria Math"/>
                      </a:rPr>
                      <m:t> = 1 </m:t>
                    </m:r>
                  </m:oMath>
                </a14:m>
                <a:r>
                  <a:rPr lang="en-IE" dirty="0" smtClean="0">
                    <a:solidFill>
                      <a:srgbClr val="00B0F0"/>
                    </a:solidFill>
                  </a:rPr>
                  <a:t>and </a:t>
                </a:r>
                <a14:m>
                  <m:oMath xmlns:m="http://schemas.openxmlformats.org/officeDocument/2006/math">
                    <m:r>
                      <a:rPr lang="en-IE" i="1" dirty="0" smtClean="0">
                        <a:solidFill>
                          <a:srgbClr val="00B0F0"/>
                        </a:solidFill>
                        <a:latin typeface="Cambria Math"/>
                      </a:rPr>
                      <m:t>𝑛</m:t>
                    </m:r>
                    <m:r>
                      <a:rPr lang="en-IE" i="1" dirty="0" smtClean="0">
                        <a:solidFill>
                          <a:srgbClr val="00B0F0"/>
                        </a:solidFill>
                        <a:latin typeface="Cambria Math"/>
                      </a:rPr>
                      <m:t> = </m:t>
                    </m:r>
                    <m:r>
                      <a:rPr lang="en-IE" i="1" dirty="0" smtClean="0">
                        <a:solidFill>
                          <a:srgbClr val="00B0F0"/>
                        </a:solidFill>
                        <a:latin typeface="Cambria Math"/>
                      </a:rPr>
                      <m:t>𝑘</m:t>
                    </m:r>
                    <m:r>
                      <a:rPr lang="en-IE" i="1" dirty="0" smtClean="0">
                        <a:solidFill>
                          <a:srgbClr val="00B0F0"/>
                        </a:solidFill>
                        <a:latin typeface="Cambria Math"/>
                      </a:rPr>
                      <m:t> + 1 </m:t>
                    </m:r>
                  </m:oMath>
                </a14:m>
                <a:r>
                  <a:rPr lang="en-IE" dirty="0">
                    <a:solidFill>
                      <a:srgbClr val="00B0F0"/>
                    </a:solidFill>
                  </a:rPr>
                  <a:t>provided it is true for </a:t>
                </a:r>
                <a14:m>
                  <m:oMath xmlns:m="http://schemas.openxmlformats.org/officeDocument/2006/math">
                    <m:r>
                      <a:rPr lang="en-IE" i="1" dirty="0" smtClean="0">
                        <a:solidFill>
                          <a:srgbClr val="00B0F0"/>
                        </a:solidFill>
                        <a:latin typeface="Cambria Math"/>
                      </a:rPr>
                      <m:t>𝑛</m:t>
                    </m:r>
                    <m:r>
                      <a:rPr lang="en-IE" i="1" dirty="0" smtClean="0">
                        <a:solidFill>
                          <a:srgbClr val="00B0F0"/>
                        </a:solidFill>
                        <a:latin typeface="Cambria Math"/>
                      </a:rPr>
                      <m:t> = </m:t>
                    </m:r>
                    <m:r>
                      <a:rPr lang="en-IE" i="1" dirty="0" smtClean="0">
                        <a:solidFill>
                          <a:srgbClr val="00B0F0"/>
                        </a:solidFill>
                        <a:latin typeface="Cambria Math"/>
                      </a:rPr>
                      <m:t>𝑘</m:t>
                    </m:r>
                  </m:oMath>
                </a14:m>
                <a:r>
                  <a:rPr lang="en-IE" dirty="0">
                    <a:solidFill>
                      <a:srgbClr val="00B0F0"/>
                    </a:solidFill>
                  </a:rPr>
                  <a:t>, what does this tell us? 	</a:t>
                </a:r>
              </a:p>
              <a:p>
                <a:pPr marL="285750" indent="-285750">
                  <a:buFont typeface="Arial" pitchFamily="34" charset="0"/>
                  <a:buChar char="•"/>
                </a:pPr>
                <a:endParaRPr lang="en-IE" dirty="0" smtClean="0">
                  <a:solidFill>
                    <a:srgbClr val="00B0F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351669" y="692696"/>
                <a:ext cx="4090385" cy="5632311"/>
              </a:xfrm>
              <a:prstGeom prst="rect">
                <a:avLst/>
              </a:prstGeom>
              <a:blipFill rotWithShape="1">
                <a:blip r:embed="rId4"/>
                <a:stretch>
                  <a:fillRect l="-1043" t="-541" r="-2235"/>
                </a:stretch>
              </a:blipFill>
            </p:spPr>
            <p:txBody>
              <a:bodyPr/>
              <a:lstStyle/>
              <a:p>
                <a:r>
                  <a:rPr lang="en-IE">
                    <a:noFill/>
                  </a:rPr>
                  <a:t> </a:t>
                </a:r>
              </a:p>
            </p:txBody>
          </p:sp>
        </mc:Fallback>
      </mc:AlternateContent>
      <p:grpSp>
        <p:nvGrpSpPr>
          <p:cNvPr id="9" name="Group 8"/>
          <p:cNvGrpSpPr/>
          <p:nvPr/>
        </p:nvGrpSpPr>
        <p:grpSpPr>
          <a:xfrm>
            <a:off x="8776547" y="438300"/>
            <a:ext cx="8767639" cy="5593804"/>
            <a:chOff x="8776547" y="438300"/>
            <a:chExt cx="8767639" cy="5593804"/>
          </a:xfrm>
        </p:grpSpPr>
        <p:sp>
          <p:nvSpPr>
            <p:cNvPr id="7" name="Rounded Rectangle 6"/>
            <p:cNvSpPr/>
            <p:nvPr/>
          </p:nvSpPr>
          <p:spPr>
            <a:xfrm rot="16200000">
              <a:off x="814654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4717" y="438300"/>
              <a:ext cx="8379469" cy="559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itle 2"/>
          <p:cNvSpPr>
            <a:spLocks noGrp="1"/>
          </p:cNvSpPr>
          <p:nvPr>
            <p:ph type="title"/>
          </p:nvPr>
        </p:nvSpPr>
        <p:spPr/>
        <p:txBody>
          <a:bodyPr/>
          <a:lstStyle/>
          <a:p>
            <a:endParaRPr lang="en-IE"/>
          </a:p>
        </p:txBody>
      </p:sp>
    </p:spTree>
    <p:extLst>
      <p:ext uri="{BB962C8B-B14F-4D97-AF65-F5344CB8AC3E}">
        <p14:creationId xmlns:p14="http://schemas.microsoft.com/office/powerpoint/2010/main" val="7682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fade">
                                      <p:cBhvr>
                                        <p:cTn id="52" dur="500"/>
                                        <p:tgtEl>
                                          <p:spTgt spid="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Effect transition="in" filter="fade">
                                      <p:cBhvr>
                                        <p:cTn id="62" dur="500"/>
                                        <p:tgtEl>
                                          <p:spTgt spid="6">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9" end="19"/>
                                            </p:txEl>
                                          </p:spTgt>
                                        </p:tgtEl>
                                        <p:attrNameLst>
                                          <p:attrName>style.visibility</p:attrName>
                                        </p:attrNameLst>
                                      </p:cBhvr>
                                      <p:to>
                                        <p:strVal val="visible"/>
                                      </p:to>
                                    </p:set>
                                    <p:animEffect transition="in" filter="fade">
                                      <p:cBhvr>
                                        <p:cTn id="72" dur="500"/>
                                        <p:tgtEl>
                                          <p:spTgt spid="5">
                                            <p:txEl>
                                              <p:pRg st="19" end="19"/>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5">
                                            <p:txEl>
                                              <p:pRg st="20" end="20"/>
                                            </p:txEl>
                                          </p:spTgt>
                                        </p:tgtEl>
                                        <p:attrNameLst>
                                          <p:attrName>style.visibility</p:attrName>
                                        </p:attrNameLst>
                                      </p:cBhvr>
                                      <p:to>
                                        <p:strVal val="visible"/>
                                      </p:to>
                                    </p:set>
                                    <p:animEffect transition="in" filter="fade">
                                      <p:cBhvr>
                                        <p:cTn id="75" dur="500"/>
                                        <p:tgtEl>
                                          <p:spTgt spid="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35" presetClass="path" presetSubtype="0" accel="50000" decel="50000" fill="hold" nodeType="clickEffect">
                                  <p:stCondLst>
                                    <p:cond delay="0"/>
                                  </p:stCondLst>
                                  <p:childTnLst>
                                    <p:animMotion origin="layout" path="M -0.00018 7.40741E-7 L -0.93038 7.40741E-7 " pathEditMode="relative" rAng="0" ptsTypes="AA">
                                      <p:cBhvr>
                                        <p:cTn id="80" dur="2000" fill="hold"/>
                                        <p:tgtEl>
                                          <p:spTgt spid="9"/>
                                        </p:tgtEl>
                                        <p:attrNameLst>
                                          <p:attrName>ppt_x</p:attrName>
                                          <p:attrName>ppt_y</p:attrName>
                                        </p:attrNameLst>
                                      </p:cBhvr>
                                      <p:rCtr x="-46510" y="0"/>
                                    </p:animMotion>
                                  </p:childTnLst>
                                </p:cTn>
                              </p:par>
                            </p:childTnLst>
                          </p:cTn>
                        </p:par>
                      </p:childTnLst>
                    </p:cTn>
                  </p:par>
                  <p:par>
                    <p:cTn id="81" fill="hold">
                      <p:stCondLst>
                        <p:cond delay="indefinite"/>
                      </p:stCondLst>
                      <p:childTnLst>
                        <p:par>
                          <p:cTn id="82" fill="hold">
                            <p:stCondLst>
                              <p:cond delay="0"/>
                            </p:stCondLst>
                            <p:childTnLst>
                              <p:par>
                                <p:cTn id="83" presetID="63" presetClass="path" presetSubtype="0" accel="50000" decel="50000" fill="hold" nodeType="clickEffect">
                                  <p:stCondLst>
                                    <p:cond delay="0"/>
                                  </p:stCondLst>
                                  <p:childTnLst>
                                    <p:animMotion origin="layout" path="M -0.93038 7.40741E-7 L -0.00018 0.00347 " pathEditMode="relative" rAng="0" ptsTypes="AA">
                                      <p:cBhvr>
                                        <p:cTn id="84"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childTnLst>
        </p:cTn>
      </p:par>
    </p:tnLst>
    <p:bldLst>
      <p:bldP spid="6" grpId="0" uiExpand="1" build="p"/>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752"/>
            <a:ext cx="8229600" cy="1143000"/>
          </a:xfrm>
        </p:spPr>
        <p:txBody>
          <a:bodyPr>
            <a:normAutofit/>
          </a:bodyPr>
          <a:lstStyle/>
          <a:p>
            <a:r>
              <a:rPr lang="en-IE" b="1" dirty="0" smtClean="0"/>
              <a:t>Section A: Student Activity 1</a:t>
            </a:r>
            <a:endParaRPr lang="en-IE" sz="4000" dirty="0"/>
          </a:p>
        </p:txBody>
      </p:sp>
      <p:sp>
        <p:nvSpPr>
          <p:cNvPr id="5" name="Rectangle 4"/>
          <p:cNvSpPr/>
          <p:nvPr/>
        </p:nvSpPr>
        <p:spPr>
          <a:xfrm>
            <a:off x="467544" y="1196752"/>
            <a:ext cx="8280920" cy="5940088"/>
          </a:xfrm>
          <a:prstGeom prst="rect">
            <a:avLst/>
          </a:prstGeom>
        </p:spPr>
        <p:txBody>
          <a:bodyPr wrap="square">
            <a:spAutoFit/>
          </a:bodyPr>
          <a:lstStyle/>
          <a:p>
            <a:r>
              <a:rPr lang="en-IE" sz="2000" dirty="0" smtClean="0">
                <a:solidFill>
                  <a:srgbClr val="990033"/>
                </a:solidFill>
              </a:rPr>
              <a:t>4</a:t>
            </a:r>
            <a:r>
              <a:rPr lang="en-IE" sz="2000" dirty="0">
                <a:solidFill>
                  <a:srgbClr val="990033"/>
                </a:solidFill>
              </a:rPr>
              <a:t>. If the sum of the first 12 terms of a geometric series is 8190 and the common ratio is 2. Find the first term and the 20th term</a:t>
            </a:r>
            <a:r>
              <a:rPr lang="en-IE" sz="2000" dirty="0" smtClean="0">
                <a:solidFill>
                  <a:srgbClr val="990033"/>
                </a:solidFill>
              </a:rPr>
              <a:t>.</a:t>
            </a:r>
          </a:p>
          <a:p>
            <a:endParaRPr lang="en-IE" sz="2000" dirty="0" smtClean="0">
              <a:solidFill>
                <a:srgbClr val="990033"/>
              </a:solidFill>
            </a:endParaRPr>
          </a:p>
          <a:p>
            <a:r>
              <a:rPr lang="en-IE" sz="2000" dirty="0">
                <a:solidFill>
                  <a:srgbClr val="990033"/>
                </a:solidFill>
              </a:rPr>
              <a:t>5. A person invests €100 and leaves it there for 5 years at 4% compound interest. Assume the interest is paid at the end of each year. </a:t>
            </a:r>
          </a:p>
          <a:p>
            <a:r>
              <a:rPr lang="en-IE" sz="2000" dirty="0">
                <a:solidFill>
                  <a:srgbClr val="990033"/>
                </a:solidFill>
              </a:rPr>
              <a:t>a. What percentage of the original €100 will he have at the end of the first year? </a:t>
            </a:r>
          </a:p>
          <a:p>
            <a:r>
              <a:rPr lang="en-IE" sz="2000" dirty="0">
                <a:solidFill>
                  <a:srgbClr val="990033"/>
                </a:solidFill>
              </a:rPr>
              <a:t>b. How much will he have at the end of the 1 year? Show your calculations. </a:t>
            </a:r>
          </a:p>
          <a:p>
            <a:r>
              <a:rPr lang="en-IE" sz="2000" dirty="0">
                <a:solidFill>
                  <a:srgbClr val="990033"/>
                </a:solidFill>
              </a:rPr>
              <a:t>c. If you know what he had at the end of the first year, how will you work out what he had at the end of the second year? </a:t>
            </a:r>
          </a:p>
          <a:p>
            <a:r>
              <a:rPr lang="en-IE" sz="2000" dirty="0">
                <a:solidFill>
                  <a:srgbClr val="990033"/>
                </a:solidFill>
              </a:rPr>
              <a:t>d. Is this a geometric sequence? If so what are “a” and “r”? </a:t>
            </a:r>
          </a:p>
          <a:p>
            <a:r>
              <a:rPr lang="en-IE" sz="2000" dirty="0">
                <a:solidFill>
                  <a:srgbClr val="990033"/>
                </a:solidFill>
              </a:rPr>
              <a:t>e. How much money will this person have at the end of the 5 years? </a:t>
            </a:r>
          </a:p>
          <a:p>
            <a:r>
              <a:rPr lang="en-IE" sz="2000" dirty="0">
                <a:solidFill>
                  <a:srgbClr val="990033"/>
                </a:solidFill>
              </a:rPr>
              <a:t>f. If the person in this question decided to invest €100 at the beginning of each year for 5 years. Find the total accumulated at the end of the 5 years. </a:t>
            </a:r>
          </a:p>
          <a:p>
            <a:endParaRPr lang="en-IE" sz="2000" dirty="0">
              <a:solidFill>
                <a:srgbClr val="990033"/>
              </a:solidFill>
            </a:endParaRPr>
          </a:p>
          <a:p>
            <a:r>
              <a:rPr lang="en-IE" sz="2000" dirty="0">
                <a:solidFill>
                  <a:srgbClr val="990033"/>
                </a:solidFill>
              </a:rPr>
              <a:t>6. Claire has a starting salary of €20,000 and gets a 5% increase per year. How much will she be earning in her 10th year in the job? How much in total will she earn in the first 10 years she works for this firm? </a:t>
            </a:r>
          </a:p>
          <a:p>
            <a:r>
              <a:rPr lang="en-IE" sz="2000" dirty="0" smtClean="0">
                <a:solidFill>
                  <a:srgbClr val="990033"/>
                </a:solidFill>
              </a:rPr>
              <a:t> </a:t>
            </a:r>
          </a:p>
        </p:txBody>
      </p:sp>
    </p:spTree>
    <p:extLst>
      <p:ext uri="{BB962C8B-B14F-4D97-AF65-F5344CB8AC3E}">
        <p14:creationId xmlns:p14="http://schemas.microsoft.com/office/powerpoint/2010/main" val="1789981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752"/>
            <a:ext cx="8229600" cy="1143000"/>
          </a:xfrm>
        </p:spPr>
        <p:txBody>
          <a:bodyPr>
            <a:normAutofit/>
          </a:bodyPr>
          <a:lstStyle/>
          <a:p>
            <a:r>
              <a:rPr lang="en-IE" b="1" dirty="0" smtClean="0"/>
              <a:t>Section A: Student Activity 1</a:t>
            </a:r>
            <a:endParaRPr lang="en-IE" dirty="0"/>
          </a:p>
        </p:txBody>
      </p:sp>
      <p:sp>
        <p:nvSpPr>
          <p:cNvPr id="5" name="Rectangle 4"/>
          <p:cNvSpPr/>
          <p:nvPr/>
        </p:nvSpPr>
        <p:spPr>
          <a:xfrm>
            <a:off x="467544" y="1196752"/>
            <a:ext cx="8280920" cy="4401205"/>
          </a:xfrm>
          <a:prstGeom prst="rect">
            <a:avLst/>
          </a:prstGeom>
        </p:spPr>
        <p:txBody>
          <a:bodyPr wrap="square">
            <a:spAutoFit/>
          </a:bodyPr>
          <a:lstStyle/>
          <a:p>
            <a:r>
              <a:rPr lang="en-IE" sz="2000" dirty="0" smtClean="0">
                <a:solidFill>
                  <a:srgbClr val="990033"/>
                </a:solidFill>
              </a:rPr>
              <a:t>7</a:t>
            </a:r>
            <a:r>
              <a:rPr lang="en-IE" sz="2000" dirty="0">
                <a:solidFill>
                  <a:srgbClr val="990033"/>
                </a:solidFill>
              </a:rPr>
              <a:t>. Find the sum of the 15th to the 32th terms (inclusive) of the series formed by the following geometric sequence 1, 3, 9, 27,...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8. Find the sum of the following geometric series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9. The birth rate in an area is increasing by 6% per annum. If there are 20,000 children born in this area in 2009. </a:t>
            </a:r>
          </a:p>
          <a:p>
            <a:r>
              <a:rPr lang="en-IE" sz="2000" dirty="0">
                <a:solidFill>
                  <a:srgbClr val="990033"/>
                </a:solidFill>
              </a:rPr>
              <a:t>a. How many children will be born in 2018 in this area? </a:t>
            </a:r>
          </a:p>
          <a:p>
            <a:r>
              <a:rPr lang="en-IE" sz="2000" dirty="0">
                <a:solidFill>
                  <a:srgbClr val="990033"/>
                </a:solidFill>
              </a:rPr>
              <a:t>b. How many children in total will be born in this area between the years 2009 to 2018 inclusive?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10. Alice saves €450 at the beginning of each year for 10 years at 5% compound interest added at the end of each year. How much will they have on the 10th anniversary of her first payment? </a:t>
            </a:r>
            <a:endParaRPr lang="en-IE" sz="2000" dirty="0" smtClean="0">
              <a:solidFill>
                <a:srgbClr val="990033"/>
              </a:solidFill>
            </a:endParaRPr>
          </a:p>
        </p:txBody>
      </p:sp>
    </p:spTree>
    <p:extLst>
      <p:ext uri="{BB962C8B-B14F-4D97-AF65-F5344CB8AC3E}">
        <p14:creationId xmlns:p14="http://schemas.microsoft.com/office/powerpoint/2010/main" val="3879511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2448</TotalTime>
  <Words>3831</Words>
  <Application>Microsoft Office PowerPoint</Application>
  <PresentationFormat>On-screen Show (4:3)</PresentationFormat>
  <Paragraphs>436</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PowerPoint Presentation</vt:lpstr>
      <vt:lpstr>INDEX</vt:lpstr>
      <vt:lpstr>Section A: Student Activity 1 An Introduction to Geometric Series</vt:lpstr>
      <vt:lpstr>Section A: Student Activity 1 An Introduction to Geometric Series</vt:lpstr>
      <vt:lpstr>Section A: Student Activity 1 An Introduction to Geometric Series</vt:lpstr>
      <vt:lpstr>To prove by induction the formula for the sum of the first n terms of a geometric series.</vt:lpstr>
      <vt:lpstr>PowerPoint Presentation</vt:lpstr>
      <vt:lpstr>Section A: Student Activity 1</vt:lpstr>
      <vt:lpstr>Section A: Student Activity 1</vt:lpstr>
      <vt:lpstr>Section A: Student Activity 1</vt:lpstr>
      <vt:lpstr>Section A: Student Activity 1</vt:lpstr>
      <vt:lpstr>Section A: Student Activity 1 Summary</vt:lpstr>
      <vt:lpstr>Section B: Student Activity 1 To write a series using sigma notation</vt:lpstr>
      <vt:lpstr>Section B: Student Activity 1 To write a series using sigma notation</vt:lpstr>
      <vt:lpstr>Section B: Student Activity 2</vt:lpstr>
      <vt:lpstr>Section B: Student Activity 2 To explore the fact that the partial sums of some series converge to a limit </vt:lpstr>
      <vt:lpstr>Section B: Student Activity 2 To explore the fact that the partial sums of some series converge to a limit </vt:lpstr>
      <vt:lpstr>Section B: Student Activity 2 To explore the fact that the partial sums of some series converge to a limit </vt:lpstr>
      <vt:lpstr>Section B: Student Activity 2 To explore the fact that the partial sums of some series converge to a limit </vt:lpstr>
      <vt:lpstr>Section B: Student Activity 2 To explore the fact that the partial sums of some series converge to a limit </vt:lpstr>
      <vt:lpstr>Section B: Student Activity 2 To explore the fact that the partial sums of some series converge to a limit </vt:lpstr>
      <vt:lpstr>Section B: Student Activity 2 To explore the fact that the partial sums of some series converge to a limit </vt:lpstr>
      <vt:lpstr>Section B: Student Activity 2</vt:lpstr>
      <vt:lpstr>Section B: Student Activity 1 To develop the concept of the sum to infinity of a geometric series when -1&lt; r &lt;1  </vt:lpstr>
      <vt:lpstr>Section B: Student Activity 1 To develop the concept of the sum to infinity of a geometric series when -1&lt; r &lt;1  </vt:lpstr>
      <vt:lpstr>Section B: Student Activity 1</vt:lpstr>
      <vt:lpstr>Section B: Student Activity 1</vt:lpstr>
      <vt:lpstr>Section B: Student Activity 1</vt:lpstr>
      <vt:lpstr>Section B: Student Activity 1</vt:lpstr>
      <vt:lpstr>Section B: Student Activity 1</vt:lpstr>
      <vt:lpstr>Section B: Student Activity 1</vt:lpstr>
      <vt:lpstr>Appendix A To prove by induction the formula for the sum of the first n terms of a geometric series.</vt:lpstr>
      <vt:lpstr>Appendix 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pmdt</dc:creator>
  <cp:lastModifiedBy>User</cp:lastModifiedBy>
  <cp:revision>143</cp:revision>
  <dcterms:created xsi:type="dcterms:W3CDTF">2013-02-06T13:17:16Z</dcterms:created>
  <dcterms:modified xsi:type="dcterms:W3CDTF">2013-05-16T05:44:52Z</dcterms:modified>
</cp:coreProperties>
</file>