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66" r:id="rId2"/>
    <p:sldId id="345" r:id="rId3"/>
    <p:sldId id="446" r:id="rId4"/>
    <p:sldId id="367" r:id="rId5"/>
    <p:sldId id="470" r:id="rId6"/>
    <p:sldId id="263" r:id="rId7"/>
    <p:sldId id="368" r:id="rId8"/>
    <p:sldId id="267" r:id="rId9"/>
    <p:sldId id="371" r:id="rId10"/>
    <p:sldId id="268" r:id="rId11"/>
    <p:sldId id="372" r:id="rId12"/>
    <p:sldId id="373" r:id="rId13"/>
    <p:sldId id="374" r:id="rId14"/>
    <p:sldId id="375" r:id="rId15"/>
    <p:sldId id="376" r:id="rId16"/>
    <p:sldId id="331" r:id="rId17"/>
    <p:sldId id="265" r:id="rId18"/>
    <p:sldId id="377" r:id="rId19"/>
    <p:sldId id="274" r:id="rId20"/>
    <p:sldId id="471" r:id="rId21"/>
    <p:sldId id="387" r:id="rId22"/>
    <p:sldId id="380" r:id="rId23"/>
    <p:sldId id="379" r:id="rId24"/>
    <p:sldId id="381" r:id="rId25"/>
    <p:sldId id="384" r:id="rId26"/>
    <p:sldId id="472" r:id="rId27"/>
    <p:sldId id="385" r:id="rId28"/>
    <p:sldId id="386" r:id="rId29"/>
    <p:sldId id="382" r:id="rId30"/>
    <p:sldId id="383" r:id="rId31"/>
    <p:sldId id="280" r:id="rId32"/>
    <p:sldId id="388" r:id="rId33"/>
    <p:sldId id="281" r:id="rId34"/>
    <p:sldId id="389" r:id="rId35"/>
    <p:sldId id="430" r:id="rId36"/>
    <p:sldId id="431" r:id="rId37"/>
    <p:sldId id="432" r:id="rId38"/>
    <p:sldId id="436" r:id="rId39"/>
    <p:sldId id="467" r:id="rId40"/>
    <p:sldId id="469" r:id="rId41"/>
    <p:sldId id="468" r:id="rId42"/>
    <p:sldId id="466" r:id="rId43"/>
    <p:sldId id="435" r:id="rId44"/>
    <p:sldId id="437" r:id="rId45"/>
    <p:sldId id="439" r:id="rId46"/>
    <p:sldId id="438" r:id="rId47"/>
    <p:sldId id="440" r:id="rId48"/>
    <p:sldId id="441" r:id="rId49"/>
    <p:sldId id="443" r:id="rId50"/>
    <p:sldId id="444" r:id="rId51"/>
    <p:sldId id="448" r:id="rId52"/>
    <p:sldId id="393" r:id="rId53"/>
    <p:sldId id="392" r:id="rId54"/>
    <p:sldId id="298" r:id="rId55"/>
    <p:sldId id="394" r:id="rId56"/>
    <p:sldId id="395" r:id="rId57"/>
    <p:sldId id="396" r:id="rId58"/>
    <p:sldId id="397" r:id="rId59"/>
    <p:sldId id="398" r:id="rId60"/>
    <p:sldId id="399" r:id="rId61"/>
    <p:sldId id="400" r:id="rId62"/>
    <p:sldId id="401" r:id="rId63"/>
    <p:sldId id="402" r:id="rId64"/>
    <p:sldId id="403" r:id="rId65"/>
    <p:sldId id="404" r:id="rId66"/>
    <p:sldId id="405" r:id="rId67"/>
    <p:sldId id="406" r:id="rId68"/>
    <p:sldId id="407" r:id="rId69"/>
    <p:sldId id="408" r:id="rId70"/>
    <p:sldId id="409" r:id="rId71"/>
    <p:sldId id="410" r:id="rId72"/>
    <p:sldId id="411" r:id="rId73"/>
    <p:sldId id="412" r:id="rId74"/>
    <p:sldId id="413" r:id="rId75"/>
    <p:sldId id="414" r:id="rId76"/>
    <p:sldId id="415" r:id="rId77"/>
    <p:sldId id="416" r:id="rId78"/>
    <p:sldId id="417" r:id="rId79"/>
    <p:sldId id="418" r:id="rId80"/>
    <p:sldId id="419" r:id="rId81"/>
    <p:sldId id="420" r:id="rId82"/>
    <p:sldId id="421" r:id="rId83"/>
    <p:sldId id="422" r:id="rId84"/>
    <p:sldId id="423" r:id="rId85"/>
    <p:sldId id="445" r:id="rId86"/>
    <p:sldId id="356" r:id="rId87"/>
    <p:sldId id="473" r:id="rId88"/>
    <p:sldId id="474" r:id="rId89"/>
    <p:sldId id="479" r:id="rId90"/>
    <p:sldId id="477" r:id="rId91"/>
    <p:sldId id="451" r:id="rId92"/>
    <p:sldId id="314" r:id="rId93"/>
    <p:sldId id="362" r:id="rId94"/>
    <p:sldId id="452" r:id="rId95"/>
    <p:sldId id="453" r:id="rId96"/>
    <p:sldId id="454" r:id="rId97"/>
    <p:sldId id="365" r:id="rId98"/>
    <p:sldId id="456" r:id="rId99"/>
    <p:sldId id="313" r:id="rId100"/>
    <p:sldId id="316" r:id="rId101"/>
    <p:sldId id="424" r:id="rId102"/>
    <p:sldId id="425" r:id="rId103"/>
    <p:sldId id="457" r:id="rId104"/>
    <p:sldId id="458" r:id="rId105"/>
    <p:sldId id="427" r:id="rId106"/>
    <p:sldId id="426" r:id="rId107"/>
    <p:sldId id="428" r:id="rId108"/>
    <p:sldId id="459" r:id="rId109"/>
    <p:sldId id="429" r:id="rId110"/>
    <p:sldId id="460" r:id="rId111"/>
    <p:sldId id="461" r:id="rId112"/>
    <p:sldId id="463" r:id="rId113"/>
    <p:sldId id="462" r:id="rId114"/>
    <p:sldId id="478" r:id="rId115"/>
    <p:sldId id="464" r:id="rId116"/>
    <p:sldId id="320" r:id="rId117"/>
  </p:sldIdLst>
  <p:sldSz cx="9144000" cy="6858000" type="screen4x3"/>
  <p:notesSz cx="6858000" cy="9144000"/>
  <p:custDataLst>
    <p:tags r:id="rId1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75124A-D426-4440-A574-5D820F4F2BC2}">
          <p14:sldIdLst>
            <p14:sldId id="266"/>
            <p14:sldId id="345"/>
          </p14:sldIdLst>
        </p14:section>
        <p14:section name="Section A" id="{E76631F1-C2A8-41AF-872B-241A48F35E08}">
          <p14:sldIdLst>
            <p14:sldId id="446"/>
            <p14:sldId id="367"/>
            <p14:sldId id="470"/>
            <p14:sldId id="263"/>
            <p14:sldId id="368"/>
            <p14:sldId id="267"/>
            <p14:sldId id="371"/>
            <p14:sldId id="268"/>
            <p14:sldId id="372"/>
            <p14:sldId id="373"/>
            <p14:sldId id="374"/>
            <p14:sldId id="375"/>
            <p14:sldId id="376"/>
            <p14:sldId id="331"/>
            <p14:sldId id="265"/>
            <p14:sldId id="377"/>
            <p14:sldId id="274"/>
            <p14:sldId id="471"/>
            <p14:sldId id="387"/>
            <p14:sldId id="380"/>
            <p14:sldId id="379"/>
            <p14:sldId id="381"/>
            <p14:sldId id="384"/>
            <p14:sldId id="472"/>
            <p14:sldId id="385"/>
            <p14:sldId id="386"/>
            <p14:sldId id="382"/>
            <p14:sldId id="383"/>
            <p14:sldId id="280"/>
          </p14:sldIdLst>
        </p14:section>
        <p14:section name="Section B" id="{B02DE082-CDAA-475F-B7D9-B48940E0C18A}">
          <p14:sldIdLst>
            <p14:sldId id="388"/>
            <p14:sldId id="281"/>
            <p14:sldId id="389"/>
            <p14:sldId id="430"/>
            <p14:sldId id="431"/>
            <p14:sldId id="432"/>
            <p14:sldId id="436"/>
            <p14:sldId id="467"/>
            <p14:sldId id="469"/>
            <p14:sldId id="468"/>
            <p14:sldId id="466"/>
            <p14:sldId id="435"/>
            <p14:sldId id="437"/>
            <p14:sldId id="439"/>
            <p14:sldId id="438"/>
            <p14:sldId id="440"/>
            <p14:sldId id="441"/>
            <p14:sldId id="443"/>
            <p14:sldId id="444"/>
          </p14:sldIdLst>
        </p14:section>
        <p14:section name="Section C" id="{42DBBA28-CD84-44C0-9C76-84640364FCF7}">
          <p14:sldIdLst>
            <p14:sldId id="448"/>
            <p14:sldId id="393"/>
            <p14:sldId id="392"/>
            <p14:sldId id="298"/>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45"/>
            <p14:sldId id="356"/>
            <p14:sldId id="473"/>
            <p14:sldId id="474"/>
            <p14:sldId id="479"/>
            <p14:sldId id="477"/>
            <p14:sldId id="451"/>
            <p14:sldId id="314"/>
            <p14:sldId id="362"/>
            <p14:sldId id="452"/>
            <p14:sldId id="453"/>
            <p14:sldId id="454"/>
            <p14:sldId id="365"/>
            <p14:sldId id="456"/>
            <p14:sldId id="313"/>
            <p14:sldId id="316"/>
            <p14:sldId id="424"/>
            <p14:sldId id="425"/>
            <p14:sldId id="457"/>
            <p14:sldId id="458"/>
            <p14:sldId id="427"/>
            <p14:sldId id="426"/>
            <p14:sldId id="428"/>
          </p14:sldIdLst>
        </p14:section>
        <p14:section name="Section D" id="{240506DA-5F66-4443-8441-4A710ED586FC}">
          <p14:sldIdLst>
            <p14:sldId id="459"/>
            <p14:sldId id="429"/>
            <p14:sldId id="460"/>
            <p14:sldId id="461"/>
            <p14:sldId id="463"/>
            <p14:sldId id="462"/>
            <p14:sldId id="478"/>
            <p14:sldId id="464"/>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elagh"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E680DA"/>
    <a:srgbClr val="A71588"/>
    <a:srgbClr val="CC0000"/>
    <a:srgbClr val="DCCE18"/>
    <a:srgbClr val="D1282E"/>
    <a:srgbClr val="DA0000"/>
    <a:srgbClr val="FF00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6" autoAdjust="0"/>
    <p:restoredTop sz="97513" autoAdjust="0"/>
  </p:normalViewPr>
  <p:slideViewPr>
    <p:cSldViewPr>
      <p:cViewPr varScale="1">
        <p:scale>
          <a:sx n="105" d="100"/>
          <a:sy n="105" d="100"/>
        </p:scale>
        <p:origin x="420" y="96"/>
      </p:cViewPr>
      <p:guideLst>
        <p:guide orient="horz" pos="2160"/>
        <p:guide pos="2880"/>
      </p:guideLst>
    </p:cSldViewPr>
  </p:slideViewPr>
  <p:notesTextViewPr>
    <p:cViewPr>
      <p:scale>
        <a:sx n="1" d="1"/>
        <a:sy n="1" d="1"/>
      </p:scale>
      <p:origin x="0" y="0"/>
    </p:cViewPr>
  </p:notesTextViewPr>
  <p:sorterViewPr>
    <p:cViewPr>
      <p:scale>
        <a:sx n="90" d="100"/>
        <a:sy n="90" d="100"/>
      </p:scale>
      <p:origin x="0" y="26100"/>
    </p:cViewPr>
  </p:sorterViewPr>
  <p:notesViewPr>
    <p:cSldViewPr>
      <p:cViewPr varScale="1">
        <p:scale>
          <a:sx n="57" d="100"/>
          <a:sy n="57" d="100"/>
        </p:scale>
        <p:origin x="-255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17.wmf"/><Relationship Id="rId3" Type="http://schemas.openxmlformats.org/officeDocument/2006/relationships/image" Target="../media/image7.wmf"/><Relationship Id="rId7" Type="http://schemas.openxmlformats.org/officeDocument/2006/relationships/image" Target="../media/image11.wmf"/><Relationship Id="rId12" Type="http://schemas.openxmlformats.org/officeDocument/2006/relationships/image" Target="../media/image16.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11" Type="http://schemas.openxmlformats.org/officeDocument/2006/relationships/image" Target="../media/image15.wmf"/><Relationship Id="rId5" Type="http://schemas.openxmlformats.org/officeDocument/2006/relationships/image" Target="../media/image9.wmf"/><Relationship Id="rId15" Type="http://schemas.openxmlformats.org/officeDocument/2006/relationships/image" Target="../media/image19.wmf"/><Relationship Id="rId10" Type="http://schemas.openxmlformats.org/officeDocument/2006/relationships/image" Target="../media/image14.wmf"/><Relationship Id="rId4" Type="http://schemas.openxmlformats.org/officeDocument/2006/relationships/image" Target="../media/image8.wmf"/><Relationship Id="rId9" Type="http://schemas.openxmlformats.org/officeDocument/2006/relationships/image" Target="../media/image13.wmf"/><Relationship Id="rId14" Type="http://schemas.openxmlformats.org/officeDocument/2006/relationships/image" Target="../media/image1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1.wmf"/><Relationship Id="rId7" Type="http://schemas.openxmlformats.org/officeDocument/2006/relationships/image" Target="../media/image125.wmf"/><Relationship Id="rId2" Type="http://schemas.openxmlformats.org/officeDocument/2006/relationships/image" Target="../media/image120.wmf"/><Relationship Id="rId1" Type="http://schemas.openxmlformats.org/officeDocument/2006/relationships/image" Target="../media/image119.wmf"/><Relationship Id="rId6" Type="http://schemas.openxmlformats.org/officeDocument/2006/relationships/image" Target="../media/image124.wmf"/><Relationship Id="rId5" Type="http://schemas.openxmlformats.org/officeDocument/2006/relationships/image" Target="../media/image123.wmf"/><Relationship Id="rId4" Type="http://schemas.openxmlformats.org/officeDocument/2006/relationships/image" Target="../media/image1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F26036-112A-4A71-9F1F-8A23E17BF3C3}" type="datetimeFigureOut">
              <a:rPr lang="en-IE" smtClean="0"/>
              <a:t>28/09/2015</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34A4C-E4CD-476F-BE3C-E8CD68E994AC}" type="slidenum">
              <a:rPr lang="en-IE" smtClean="0"/>
              <a:t>‹#›</a:t>
            </a:fld>
            <a:endParaRPr lang="en-IE"/>
          </a:p>
        </p:txBody>
      </p:sp>
    </p:spTree>
    <p:extLst>
      <p:ext uri="{BB962C8B-B14F-4D97-AF65-F5344CB8AC3E}">
        <p14:creationId xmlns:p14="http://schemas.microsoft.com/office/powerpoint/2010/main" val="2488917760"/>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a:t>
            </a:fld>
            <a:endParaRPr lang="en-IE"/>
          </a:p>
        </p:txBody>
      </p:sp>
    </p:spTree>
    <p:extLst>
      <p:ext uri="{BB962C8B-B14F-4D97-AF65-F5344CB8AC3E}">
        <p14:creationId xmlns:p14="http://schemas.microsoft.com/office/powerpoint/2010/main" val="2846612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10</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11</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12</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13</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14</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15</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16</a:t>
            </a:fld>
            <a:endParaRPr lang="en-IE"/>
          </a:p>
        </p:txBody>
      </p:sp>
    </p:spTree>
    <p:extLst>
      <p:ext uri="{BB962C8B-B14F-4D97-AF65-F5344CB8AC3E}">
        <p14:creationId xmlns:p14="http://schemas.microsoft.com/office/powerpoint/2010/main" val="1053801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19BB0A17-C634-4E0C-9850-802A7E30DAFA}" type="slidenum">
              <a:rPr lang="en-US" smtClean="0"/>
              <a:t>17</a:t>
            </a:fld>
            <a:endParaRPr lang="en-US"/>
          </a:p>
        </p:txBody>
      </p:sp>
    </p:spTree>
    <p:extLst>
      <p:ext uri="{BB962C8B-B14F-4D97-AF65-F5344CB8AC3E}">
        <p14:creationId xmlns:p14="http://schemas.microsoft.com/office/powerpoint/2010/main" val="2883172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18</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21</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a:t>
            </a:fld>
            <a:endParaRPr lang="en-IE"/>
          </a:p>
        </p:txBody>
      </p:sp>
    </p:spTree>
    <p:extLst>
      <p:ext uri="{BB962C8B-B14F-4D97-AF65-F5344CB8AC3E}">
        <p14:creationId xmlns:p14="http://schemas.microsoft.com/office/powerpoint/2010/main" val="1265401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22</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23</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24</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25</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26</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27</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28</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29</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30</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31</a:t>
            </a:fld>
            <a:endParaRPr lang="en-IE"/>
          </a:p>
        </p:txBody>
      </p:sp>
    </p:spTree>
    <p:extLst>
      <p:ext uri="{BB962C8B-B14F-4D97-AF65-F5344CB8AC3E}">
        <p14:creationId xmlns:p14="http://schemas.microsoft.com/office/powerpoint/2010/main" val="385050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a:t>
            </a:fld>
            <a:endParaRPr lang="en-IE"/>
          </a:p>
        </p:txBody>
      </p:sp>
    </p:spTree>
    <p:extLst>
      <p:ext uri="{BB962C8B-B14F-4D97-AF65-F5344CB8AC3E}">
        <p14:creationId xmlns:p14="http://schemas.microsoft.com/office/powerpoint/2010/main" val="1265401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32</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33</a:t>
            </a:fld>
            <a:endParaRPr lang="en-IE"/>
          </a:p>
        </p:txBody>
      </p:sp>
    </p:spTree>
    <p:extLst>
      <p:ext uri="{BB962C8B-B14F-4D97-AF65-F5344CB8AC3E}">
        <p14:creationId xmlns:p14="http://schemas.microsoft.com/office/powerpoint/2010/main" val="2167842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34</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35</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36</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37</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38</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39</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40</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41</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a:t>
            </a:fld>
            <a:endParaRPr lang="en-IE"/>
          </a:p>
        </p:txBody>
      </p:sp>
    </p:spTree>
    <p:extLst>
      <p:ext uri="{BB962C8B-B14F-4D97-AF65-F5344CB8AC3E}">
        <p14:creationId xmlns:p14="http://schemas.microsoft.com/office/powerpoint/2010/main" val="1454756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42</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43</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44</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45</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46</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47</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49</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50</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51</a:t>
            </a:fld>
            <a:endParaRPr lang="en-IE"/>
          </a:p>
        </p:txBody>
      </p:sp>
    </p:spTree>
    <p:extLst>
      <p:ext uri="{BB962C8B-B14F-4D97-AF65-F5344CB8AC3E}">
        <p14:creationId xmlns:p14="http://schemas.microsoft.com/office/powerpoint/2010/main" val="12654019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52</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a:t>
            </a:fld>
            <a:endParaRPr lang="en-IE"/>
          </a:p>
        </p:txBody>
      </p:sp>
    </p:spTree>
    <p:extLst>
      <p:ext uri="{BB962C8B-B14F-4D97-AF65-F5344CB8AC3E}">
        <p14:creationId xmlns:p14="http://schemas.microsoft.com/office/powerpoint/2010/main" val="1454756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53</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54</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55</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56</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57</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58</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59</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60</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61</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62</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a:t>
            </a:fld>
            <a:endParaRPr lang="en-IE"/>
          </a:p>
        </p:txBody>
      </p:sp>
    </p:spTree>
    <p:extLst>
      <p:ext uri="{BB962C8B-B14F-4D97-AF65-F5344CB8AC3E}">
        <p14:creationId xmlns:p14="http://schemas.microsoft.com/office/powerpoint/2010/main" val="14547561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63</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64</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65</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66</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67</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68</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69</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70</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71</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72</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a:t>
            </a:fld>
            <a:endParaRPr lang="en-IE"/>
          </a:p>
        </p:txBody>
      </p:sp>
    </p:spTree>
    <p:extLst>
      <p:ext uri="{BB962C8B-B14F-4D97-AF65-F5344CB8AC3E}">
        <p14:creationId xmlns:p14="http://schemas.microsoft.com/office/powerpoint/2010/main" val="1454756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73</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74</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75</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76</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77</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78</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79</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80</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81</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82</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a:t>
            </a:fld>
            <a:endParaRPr lang="en-IE"/>
          </a:p>
        </p:txBody>
      </p:sp>
    </p:spTree>
    <p:extLst>
      <p:ext uri="{BB962C8B-B14F-4D97-AF65-F5344CB8AC3E}">
        <p14:creationId xmlns:p14="http://schemas.microsoft.com/office/powerpoint/2010/main" val="8553388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83</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investigate if there is any identifiable</a:t>
            </a:r>
            <a:r>
              <a:rPr lang="en-IE" baseline="0" dirty="0" smtClean="0"/>
              <a:t> pattern that the area beneath a function follows.</a:t>
            </a:r>
          </a:p>
          <a:p>
            <a:r>
              <a:rPr lang="en-IE" baseline="0" dirty="0" smtClean="0"/>
              <a:t>Leaning on our problem-solving strategies we will start with some simple examples which we already know quite a lot about.</a:t>
            </a:r>
          </a:p>
          <a:p>
            <a:r>
              <a:rPr lang="en-IE" baseline="0" dirty="0" smtClean="0"/>
              <a:t>We’re going to investigate the area beneath three different functions. </a:t>
            </a:r>
          </a:p>
          <a:p>
            <a:r>
              <a:rPr lang="en-IE" baseline="0" dirty="0" smtClean="0"/>
              <a:t>Different groups will look at different functions and then we will share our results and see what learning there is in them.</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84</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Here’s all your answers.</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85</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look at one case in more detail: Group B</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86</a:t>
            </a:fld>
            <a:endParaRPr lang="en-IE"/>
          </a:p>
        </p:txBody>
      </p:sp>
    </p:spTree>
    <p:extLst>
      <p:ext uri="{BB962C8B-B14F-4D97-AF65-F5344CB8AC3E}">
        <p14:creationId xmlns:p14="http://schemas.microsoft.com/office/powerpoint/2010/main" val="9457180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can also graph the area</a:t>
            </a:r>
            <a:r>
              <a:rPr lang="en-IE" baseline="0" dirty="0" smtClean="0"/>
              <a:t> function. </a:t>
            </a:r>
          </a:p>
          <a:p>
            <a:r>
              <a:rPr lang="en-IE" baseline="0" dirty="0" smtClean="0"/>
              <a:t>The area function is a description of how the area changes as we move out from the point x=0 on the face of the building.</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87</a:t>
            </a:fld>
            <a:endParaRPr lang="en-IE"/>
          </a:p>
        </p:txBody>
      </p:sp>
    </p:spTree>
    <p:extLst>
      <p:ext uri="{BB962C8B-B14F-4D97-AF65-F5344CB8AC3E}">
        <p14:creationId xmlns:p14="http://schemas.microsoft.com/office/powerpoint/2010/main" val="1835432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can</a:t>
            </a:r>
            <a:r>
              <a:rPr lang="en-IE" baseline="0" dirty="0" smtClean="0"/>
              <a:t> use the area function to quickly calculate any given area.</a:t>
            </a:r>
          </a:p>
          <a:p>
            <a:r>
              <a:rPr lang="en-IE" baseline="0" dirty="0" smtClean="0"/>
              <a:t>The area from 0 up to 4.5 units along the face is simply given by A(4.5) since this is what the area function does.</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88</a:t>
            </a:fld>
            <a:endParaRPr lang="en-IE"/>
          </a:p>
        </p:txBody>
      </p:sp>
    </p:spTree>
    <p:extLst>
      <p:ext uri="{BB962C8B-B14F-4D97-AF65-F5344CB8AC3E}">
        <p14:creationId xmlns:p14="http://schemas.microsoft.com/office/powerpoint/2010/main" val="10933862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What about the area between 4.5 and 7.</a:t>
            </a:r>
          </a:p>
          <a:p>
            <a:r>
              <a:rPr lang="en-IE" dirty="0" smtClean="0"/>
              <a:t>The area function describes the area between 0 and some other value of x so we cannot use it – or can we?</a:t>
            </a:r>
          </a:p>
          <a:p>
            <a:r>
              <a:rPr lang="en-IE" dirty="0" smtClean="0"/>
              <a:t>Well if we realise that the area between 4.5 and 7 is the difference</a:t>
            </a:r>
            <a:r>
              <a:rPr lang="en-IE" baseline="0" dirty="0" smtClean="0"/>
              <a:t> in the areas between 0 and 7 and 0 and 4.5 then we can.</a:t>
            </a:r>
          </a:p>
          <a:p>
            <a:r>
              <a:rPr lang="en-IE" baseline="0" dirty="0" smtClean="0"/>
              <a:t>Subtraction of area extends the usefulness of the area function and allows us to use it to calculate pretty-much any area.</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89</a:t>
            </a:fld>
            <a:endParaRPr lang="en-IE"/>
          </a:p>
        </p:txBody>
      </p:sp>
    </p:spTree>
    <p:extLst>
      <p:ext uri="{BB962C8B-B14F-4D97-AF65-F5344CB8AC3E}">
        <p14:creationId xmlns:p14="http://schemas.microsoft.com/office/powerpoint/2010/main" val="10037262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This idea of subtraction to find unknown</a:t>
            </a:r>
            <a:r>
              <a:rPr lang="en-IE" baseline="0" dirty="0" smtClean="0"/>
              <a:t> area is not new.</a:t>
            </a:r>
          </a:p>
          <a:p>
            <a:r>
              <a:rPr lang="en-IE" baseline="0" dirty="0" smtClean="0"/>
              <a:t>Students meet it early in JC with compounded shapes.</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90</a:t>
            </a:fld>
            <a:endParaRPr lang="en-IE"/>
          </a:p>
        </p:txBody>
      </p:sp>
    </p:spTree>
    <p:extLst>
      <p:ext uri="{BB962C8B-B14F-4D97-AF65-F5344CB8AC3E}">
        <p14:creationId xmlns:p14="http://schemas.microsoft.com/office/powerpoint/2010/main" val="41251449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Let’s look at the</a:t>
            </a:r>
            <a:r>
              <a:rPr lang="en-IE" baseline="0" dirty="0" smtClean="0"/>
              <a:t> table summarising the area functions for each of our bounding functions and see if there is another way to figure out the area function.</a:t>
            </a:r>
          </a:p>
          <a:p>
            <a:r>
              <a:rPr lang="en-IE" baseline="0" dirty="0" smtClean="0"/>
              <a:t>When we were interested in finding slope functions we started off with some pattern analysis of slopes but this proved too time-consuming and eventually after seeing enough examples of functions and their slope functions we discovered an approach to finding a slope function simply by inspecting a function.</a:t>
            </a:r>
          </a:p>
          <a:p>
            <a:r>
              <a:rPr lang="en-IE" baseline="0" dirty="0" smtClean="0"/>
              <a:t>Can we do the same here?</a:t>
            </a:r>
          </a:p>
          <a:p>
            <a:r>
              <a:rPr lang="en-IE" baseline="0" dirty="0" smtClean="0"/>
              <a:t>Is there a way to take a function and simply change it into its area function?</a:t>
            </a:r>
          </a:p>
          <a:p>
            <a:r>
              <a:rPr lang="en-IE" baseline="0" dirty="0" smtClean="0"/>
              <a:t>Suppose we knew the area function – could we do something to find the first function? – Differentiate it.</a:t>
            </a:r>
          </a:p>
          <a:p>
            <a:r>
              <a:rPr lang="en-IE" baseline="0" dirty="0" smtClean="0"/>
              <a:t>This must mean that to change a function into its area function (i.e. reverse the process) we must anti-differentiate!</a:t>
            </a:r>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96</a:t>
            </a:fld>
            <a:endParaRPr lang="en-IE"/>
          </a:p>
        </p:txBody>
      </p:sp>
    </p:spTree>
    <p:extLst>
      <p:ext uri="{BB962C8B-B14F-4D97-AF65-F5344CB8AC3E}">
        <p14:creationId xmlns:p14="http://schemas.microsoft.com/office/powerpoint/2010/main" val="29846043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97</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A234A4C-E4CD-476F-BE3C-E8CD68E994AC}" type="slidenum">
              <a:rPr lang="en-IE" smtClean="0"/>
              <a:t>9</a:t>
            </a:fld>
            <a:endParaRPr lang="en-IE"/>
          </a:p>
        </p:txBody>
      </p:sp>
    </p:spTree>
    <p:extLst>
      <p:ext uri="{BB962C8B-B14F-4D97-AF65-F5344CB8AC3E}">
        <p14:creationId xmlns:p14="http://schemas.microsoft.com/office/powerpoint/2010/main" val="5634417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98</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101</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102</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103</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104</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105</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106</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107</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108</a:t>
            </a:fld>
            <a:endParaRPr lang="en-IE"/>
          </a:p>
        </p:txBody>
      </p:sp>
    </p:spTree>
    <p:extLst>
      <p:ext uri="{BB962C8B-B14F-4D97-AF65-F5344CB8AC3E}">
        <p14:creationId xmlns:p14="http://schemas.microsoft.com/office/powerpoint/2010/main" val="6720577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Write out using integral notation</a:t>
            </a:r>
          </a:p>
          <a:p>
            <a:r>
              <a:rPr lang="en-IE" dirty="0" smtClean="0"/>
              <a:t>What do we need to do this in a similar way to the previous exercise?</a:t>
            </a:r>
          </a:p>
          <a:p>
            <a:r>
              <a:rPr lang="en-IE" baseline="0" dirty="0" smtClean="0"/>
              <a:t> - it’s area function</a:t>
            </a:r>
          </a:p>
          <a:p>
            <a:r>
              <a:rPr lang="en-IE" baseline="0" dirty="0" smtClean="0"/>
              <a:t>Can we find the area function as we did for the pervious examples?</a:t>
            </a:r>
          </a:p>
          <a:p>
            <a:r>
              <a:rPr lang="en-IE" baseline="0" dirty="0" smtClean="0"/>
              <a:t> - No</a:t>
            </a:r>
          </a:p>
          <a:p>
            <a:r>
              <a:rPr lang="en-IE" baseline="0" dirty="0" smtClean="0"/>
              <a:t>Why not?</a:t>
            </a:r>
          </a:p>
          <a:p>
            <a:r>
              <a:rPr lang="en-IE" baseline="0" dirty="0" smtClean="0"/>
              <a:t> - Because we cannot investigate the pattern of areas easily since the areas are not made of </a:t>
            </a:r>
            <a:r>
              <a:rPr lang="en-IE" b="1" baseline="0" dirty="0" smtClean="0">
                <a:solidFill>
                  <a:srgbClr val="CC0000"/>
                </a:solidFill>
              </a:rPr>
              <a:t>rectilinear</a:t>
            </a:r>
            <a:r>
              <a:rPr lang="en-IE" baseline="0" dirty="0" smtClean="0"/>
              <a:t> geometric shapes</a:t>
            </a:r>
          </a:p>
          <a:p>
            <a:r>
              <a:rPr lang="en-IE" baseline="0" dirty="0" smtClean="0"/>
              <a:t>We’re stuck!</a:t>
            </a:r>
            <a:endParaRPr lang="en-IE" dirty="0" smtClean="0"/>
          </a:p>
        </p:txBody>
      </p:sp>
      <p:sp>
        <p:nvSpPr>
          <p:cNvPr id="4" name="Slide Number Placeholder 3"/>
          <p:cNvSpPr>
            <a:spLocks noGrp="1"/>
          </p:cNvSpPr>
          <p:nvPr>
            <p:ph type="sldNum" sz="quarter" idx="10"/>
          </p:nvPr>
        </p:nvSpPr>
        <p:spPr/>
        <p:txBody>
          <a:bodyPr/>
          <a:lstStyle/>
          <a:p>
            <a:fld id="{AA234A4C-E4CD-476F-BE3C-E8CD68E994AC}" type="slidenum">
              <a:rPr lang="en-IE" smtClean="0"/>
              <a:t>109</a:t>
            </a:fld>
            <a:endParaRPr lang="en-IE"/>
          </a:p>
        </p:txBody>
      </p:sp>
    </p:spTree>
    <p:extLst>
      <p:ext uri="{BB962C8B-B14F-4D97-AF65-F5344CB8AC3E}">
        <p14:creationId xmlns:p14="http://schemas.microsoft.com/office/powerpoint/2010/main" val="672057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slide" Target="../slides/slide107.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51.xml"/><Relationship Id="rId5" Type="http://schemas.openxmlformats.org/officeDocument/2006/relationships/slide" Target="../slides/slide32.xml"/><Relationship Id="rId4" Type="http://schemas.openxmlformats.org/officeDocument/2006/relationships/slide" Target="../slides/slide3.xml"/></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29.xml"/><Relationship Id="rId3" Type="http://schemas.openxmlformats.org/officeDocument/2006/relationships/slide" Target="../slides/slide2.xml"/><Relationship Id="rId7" Type="http://schemas.openxmlformats.org/officeDocument/2006/relationships/slide" Target="../slides/slide23.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21.xml"/><Relationship Id="rId5" Type="http://schemas.openxmlformats.org/officeDocument/2006/relationships/slide" Target="../slides/slide18.xml"/><Relationship Id="rId4" Type="http://schemas.openxmlformats.org/officeDocument/2006/relationships/slide" Target="../slides/slide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79.xml"/><Relationship Id="rId3" Type="http://schemas.openxmlformats.org/officeDocument/2006/relationships/slide" Target="../slides/slide2.xml"/><Relationship Id="rId7" Type="http://schemas.openxmlformats.org/officeDocument/2006/relationships/slide" Target="../slides/slide73.xml"/><Relationship Id="rId12" Type="http://schemas.openxmlformats.org/officeDocument/2006/relationships/slide" Target="../slides/slide85.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67.xml"/><Relationship Id="rId11" Type="http://schemas.openxmlformats.org/officeDocument/2006/relationships/slide" Target="../slides/slide105.xml"/><Relationship Id="rId5" Type="http://schemas.openxmlformats.org/officeDocument/2006/relationships/slide" Target="../slides/slide61.xml"/><Relationship Id="rId10" Type="http://schemas.openxmlformats.org/officeDocument/2006/relationships/slide" Target="../slides/slide101.xml"/><Relationship Id="rId4" Type="http://schemas.openxmlformats.org/officeDocument/2006/relationships/slide" Target="../slides/slide55.xml"/><Relationship Id="rId9" Type="http://schemas.openxmlformats.org/officeDocument/2006/relationships/slide" Target="../slides/slide9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8F3B861F-FAC4-4069-A375-C306251588A7}" type="datetimeFigureOut">
              <a:rPr lang="en-IE" smtClean="0"/>
              <a:t>28/09/2015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20846082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3B861F-FAC4-4069-A375-C306251588A7}" type="datetimeFigureOut">
              <a:rPr lang="en-IE" smtClean="0"/>
              <a:t>28/09/2015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35214262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3B861F-FAC4-4069-A375-C306251588A7}" type="datetimeFigureOut">
              <a:rPr lang="en-IE" smtClean="0"/>
              <a:t>28/09/2015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972164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F3B861F-FAC4-4069-A375-C306251588A7}" type="datetimeFigureOut">
              <a:rPr lang="en-IE" smtClean="0"/>
              <a:t>28/09/2015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2322229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F3B861F-FAC4-4069-A375-C306251588A7}" type="datetimeFigureOut">
              <a:rPr lang="en-IE" smtClean="0"/>
              <a:t>28/09/2015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21378453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8"/>
            <a:ext cx="8229600" cy="1143000"/>
          </a:xfrm>
        </p:spPr>
        <p:txBody>
          <a:bodyPr/>
          <a:lstStyle>
            <a:lvl1pPr>
              <a:defRPr>
                <a:solidFill>
                  <a:srgbClr val="990033"/>
                </a:solidFill>
                <a:latin typeface="Calibri" pitchFamily="34" charset="0"/>
              </a:defRPr>
            </a:lvl1pPr>
          </a:lstStyle>
          <a:p>
            <a:r>
              <a:rPr lang="en-US" smtClean="0"/>
              <a:t>Click to edit Master title style</a:t>
            </a:r>
            <a:endParaRPr lang="en-IE"/>
          </a:p>
        </p:txBody>
      </p:sp>
      <p:sp>
        <p:nvSpPr>
          <p:cNvPr id="3" name="Content Placeholder 2"/>
          <p:cNvSpPr>
            <a:spLocks noGrp="1"/>
          </p:cNvSpPr>
          <p:nvPr>
            <p:ph idx="1"/>
          </p:nvPr>
        </p:nvSpPr>
        <p:spPr/>
        <p:txBody>
          <a:bodyPr>
            <a:normAutofit/>
          </a:bodyPr>
          <a:lstStyle>
            <a:lvl1pPr>
              <a:defRPr sz="2000">
                <a:solidFill>
                  <a:srgbClr val="990033"/>
                </a:solidFill>
                <a:latin typeface="Calibri" pitchFamily="34" charset="0"/>
              </a:defRPr>
            </a:lvl1pPr>
            <a:lvl2pPr>
              <a:defRPr sz="2000">
                <a:solidFill>
                  <a:srgbClr val="990033"/>
                </a:solidFill>
                <a:latin typeface="Calibri" pitchFamily="34" charset="0"/>
              </a:defRPr>
            </a:lvl2pPr>
            <a:lvl3pPr>
              <a:defRPr sz="2000">
                <a:solidFill>
                  <a:srgbClr val="990033"/>
                </a:solidFill>
                <a:latin typeface="Calibri" pitchFamily="34" charset="0"/>
              </a:defRPr>
            </a:lvl3pPr>
            <a:lvl4pPr>
              <a:defRPr sz="2000">
                <a:solidFill>
                  <a:srgbClr val="990033"/>
                </a:solidFill>
                <a:latin typeface="Calibri" pitchFamily="34" charset="0"/>
              </a:defRPr>
            </a:lvl4pPr>
            <a:lvl5pPr>
              <a:defRPr sz="2000">
                <a:solidFill>
                  <a:srgbClr val="990033"/>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F3B861F-FAC4-4069-A375-C306251588A7}" type="datetimeFigureOut">
              <a:rPr lang="en-IE" smtClean="0"/>
              <a:t>28/09/2015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09DF2D2-03BC-4669-A649-F655EF7254EC}" type="slidenum">
              <a:rPr lang="en-IE" smtClean="0"/>
              <a:t>‹#›</a:t>
            </a:fld>
            <a:endParaRPr lang="en-IE"/>
          </a:p>
        </p:txBody>
      </p:sp>
      <p:sp>
        <p:nvSpPr>
          <p:cNvPr id="7" name="Rounded Rectangle 6">
            <a:hlinkClick r:id="rId3" action="ppaction://hlinksldjump"/>
          </p:cNvPr>
          <p:cNvSpPr/>
          <p:nvPr userDrawn="1"/>
        </p:nvSpPr>
        <p:spPr>
          <a:xfrm>
            <a:off x="-72664" y="143414"/>
            <a:ext cx="360000" cy="82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latin typeface="Calibri" panose="020F0502020204030204" pitchFamily="34" charset="0"/>
              </a:rPr>
              <a:t>Index</a:t>
            </a:r>
            <a:endParaRPr lang="en-IE" dirty="0">
              <a:latin typeface="Calibri" panose="020F0502020204030204" pitchFamily="34" charset="0"/>
            </a:endParaRPr>
          </a:p>
        </p:txBody>
      </p:sp>
      <p:sp>
        <p:nvSpPr>
          <p:cNvPr id="8" name="Rounded Rectangle 7">
            <a:hlinkClick r:id="rId4" action="ppaction://hlinksldjump"/>
          </p:cNvPr>
          <p:cNvSpPr/>
          <p:nvPr userDrawn="1"/>
        </p:nvSpPr>
        <p:spPr>
          <a:xfrm>
            <a:off x="-72664" y="969902"/>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Sec A</a:t>
            </a:r>
            <a:endParaRPr lang="en-IE" dirty="0">
              <a:latin typeface="Calibri" panose="020F0502020204030204" pitchFamily="34" charset="0"/>
            </a:endParaRPr>
          </a:p>
        </p:txBody>
      </p:sp>
      <p:sp>
        <p:nvSpPr>
          <p:cNvPr id="11" name="Rounded Rectangle 10">
            <a:hlinkClick r:id="rId5" action="ppaction://hlinksldjump"/>
          </p:cNvPr>
          <p:cNvSpPr/>
          <p:nvPr userDrawn="1"/>
        </p:nvSpPr>
        <p:spPr>
          <a:xfrm>
            <a:off x="-72664" y="1668648"/>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marL="0" marR="0" indent="0" algn="ctr" defTabSz="914400" rtl="0" eaLnBrk="1" fontAlgn="auto" latinLnBrk="0" hangingPunct="1">
              <a:lnSpc>
                <a:spcPct val="100000"/>
              </a:lnSpc>
              <a:spcBef>
                <a:spcPts val="0"/>
              </a:spcBef>
              <a:spcAft>
                <a:spcPts val="0"/>
              </a:spcAft>
              <a:buClrTx/>
              <a:buSzTx/>
              <a:buFontTx/>
              <a:buNone/>
              <a:tabLst/>
              <a:defRPr/>
            </a:pPr>
            <a:r>
              <a:rPr lang="en-IE" baseline="0" dirty="0" smtClean="0">
                <a:latin typeface="Calibri" panose="020F0502020204030204" pitchFamily="34" charset="0"/>
              </a:rPr>
              <a:t>Sec B</a:t>
            </a:r>
            <a:endParaRPr lang="en-IE" dirty="0" smtClean="0">
              <a:latin typeface="Calibri" panose="020F0502020204030204" pitchFamily="34" charset="0"/>
            </a:endParaRPr>
          </a:p>
        </p:txBody>
      </p:sp>
      <p:sp>
        <p:nvSpPr>
          <p:cNvPr id="12" name="Rounded Rectangle 11">
            <a:hlinkClick r:id="rId6" action="ppaction://hlinksldjump"/>
          </p:cNvPr>
          <p:cNvSpPr/>
          <p:nvPr userDrawn="1"/>
        </p:nvSpPr>
        <p:spPr>
          <a:xfrm>
            <a:off x="-72664" y="2348880"/>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Sec C</a:t>
            </a:r>
            <a:endParaRPr lang="en-IE" dirty="0">
              <a:latin typeface="Calibri" panose="020F0502020204030204" pitchFamily="34" charset="0"/>
            </a:endParaRPr>
          </a:p>
        </p:txBody>
      </p:sp>
      <p:sp>
        <p:nvSpPr>
          <p:cNvPr id="14" name="Rounded Rectangle 13">
            <a:hlinkClick r:id="rId7" action="ppaction://hlinksldjump"/>
          </p:cNvPr>
          <p:cNvSpPr/>
          <p:nvPr userDrawn="1"/>
        </p:nvSpPr>
        <p:spPr>
          <a:xfrm>
            <a:off x="-72664" y="3026428"/>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Sec D</a:t>
            </a:r>
            <a:endParaRPr lang="en-IE" dirty="0">
              <a:latin typeface="Calibri" panose="020F0502020204030204" pitchFamily="34" charset="0"/>
            </a:endParaRPr>
          </a:p>
        </p:txBody>
      </p:sp>
    </p:spTree>
    <p:extLst>
      <p:ext uri="{BB962C8B-B14F-4D97-AF65-F5344CB8AC3E}">
        <p14:creationId xmlns:p14="http://schemas.microsoft.com/office/powerpoint/2010/main" val="24844167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24"/>
            <a:ext cx="8229600" cy="1143000"/>
          </a:xfrm>
        </p:spPr>
        <p:txBody>
          <a:bodyPr/>
          <a:lstStyle>
            <a:lvl1pPr>
              <a:defRPr>
                <a:solidFill>
                  <a:srgbClr val="990033"/>
                </a:solidFill>
                <a:latin typeface="Calibri" pitchFamily="34" charset="0"/>
              </a:defRPr>
            </a:lvl1pPr>
          </a:lstStyle>
          <a:p>
            <a:r>
              <a:rPr lang="en-US" smtClean="0"/>
              <a:t>Click to edit Master title style</a:t>
            </a:r>
            <a:endParaRPr lang="en-IE"/>
          </a:p>
        </p:txBody>
      </p:sp>
      <p:sp>
        <p:nvSpPr>
          <p:cNvPr id="3" name="Content Placeholder 2"/>
          <p:cNvSpPr>
            <a:spLocks noGrp="1"/>
          </p:cNvSpPr>
          <p:nvPr>
            <p:ph idx="1"/>
          </p:nvPr>
        </p:nvSpPr>
        <p:spPr>
          <a:xfrm>
            <a:off x="457200" y="836712"/>
            <a:ext cx="8229600" cy="4525963"/>
          </a:xfrm>
        </p:spPr>
        <p:txBody>
          <a:bodyPr>
            <a:normAutofit/>
          </a:bodyPr>
          <a:lstStyle>
            <a:lvl1pPr>
              <a:defRPr sz="2000">
                <a:solidFill>
                  <a:srgbClr val="990033"/>
                </a:solidFill>
                <a:latin typeface="Calibri" pitchFamily="34" charset="0"/>
              </a:defRPr>
            </a:lvl1pPr>
            <a:lvl2pPr>
              <a:defRPr sz="2000">
                <a:solidFill>
                  <a:srgbClr val="990033"/>
                </a:solidFill>
                <a:latin typeface="Calibri" pitchFamily="34" charset="0"/>
              </a:defRPr>
            </a:lvl2pPr>
            <a:lvl3pPr>
              <a:defRPr sz="2000">
                <a:solidFill>
                  <a:srgbClr val="990033"/>
                </a:solidFill>
                <a:latin typeface="Calibri" pitchFamily="34" charset="0"/>
              </a:defRPr>
            </a:lvl3pPr>
            <a:lvl4pPr>
              <a:defRPr sz="2000">
                <a:solidFill>
                  <a:srgbClr val="990033"/>
                </a:solidFill>
                <a:latin typeface="Calibri" pitchFamily="34" charset="0"/>
              </a:defRPr>
            </a:lvl4pPr>
            <a:lvl5pPr>
              <a:defRPr sz="2000">
                <a:solidFill>
                  <a:srgbClr val="990033"/>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F3B861F-FAC4-4069-A375-C306251588A7}" type="datetimeFigureOut">
              <a:rPr lang="en-IE" smtClean="0"/>
              <a:t>28/09/2015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09DF2D2-03BC-4669-A649-F655EF7254EC}" type="slidenum">
              <a:rPr lang="en-IE" smtClean="0"/>
              <a:t>‹#›</a:t>
            </a:fld>
            <a:endParaRPr lang="en-IE"/>
          </a:p>
        </p:txBody>
      </p:sp>
      <p:sp>
        <p:nvSpPr>
          <p:cNvPr id="7" name="Rounded Rectangle 6">
            <a:hlinkClick r:id="rId3" action="ppaction://hlinksldjump"/>
          </p:cNvPr>
          <p:cNvSpPr/>
          <p:nvPr userDrawn="1"/>
        </p:nvSpPr>
        <p:spPr>
          <a:xfrm>
            <a:off x="-72664" y="143414"/>
            <a:ext cx="360000" cy="82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latin typeface="Calibri" panose="020F0502020204030204" pitchFamily="34" charset="0"/>
              </a:rPr>
              <a:t>Index</a:t>
            </a:r>
            <a:endParaRPr lang="en-IE" dirty="0">
              <a:latin typeface="Calibri" panose="020F0502020204030204" pitchFamily="34" charset="0"/>
            </a:endParaRPr>
          </a:p>
        </p:txBody>
      </p:sp>
      <p:sp>
        <p:nvSpPr>
          <p:cNvPr id="8" name="Rounded Rectangle 7">
            <a:hlinkClick r:id="rId4" action="ppaction://hlinksldjump"/>
          </p:cNvPr>
          <p:cNvSpPr/>
          <p:nvPr userDrawn="1"/>
        </p:nvSpPr>
        <p:spPr>
          <a:xfrm>
            <a:off x="-72664" y="969902"/>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Act 1</a:t>
            </a:r>
            <a:endParaRPr lang="en-IE" dirty="0">
              <a:latin typeface="Calibri" panose="020F0502020204030204" pitchFamily="34" charset="0"/>
            </a:endParaRPr>
          </a:p>
        </p:txBody>
      </p:sp>
      <p:sp>
        <p:nvSpPr>
          <p:cNvPr id="11" name="Rounded Rectangle 10">
            <a:hlinkClick r:id="rId5" action="ppaction://hlinksldjump"/>
          </p:cNvPr>
          <p:cNvSpPr/>
          <p:nvPr userDrawn="1"/>
        </p:nvSpPr>
        <p:spPr>
          <a:xfrm>
            <a:off x="-72664" y="1668648"/>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Act 2</a:t>
            </a:r>
            <a:endParaRPr lang="en-IE" dirty="0">
              <a:latin typeface="Calibri" panose="020F0502020204030204" pitchFamily="34" charset="0"/>
            </a:endParaRPr>
          </a:p>
        </p:txBody>
      </p:sp>
      <p:sp>
        <p:nvSpPr>
          <p:cNvPr id="12" name="Rounded Rectangle 11">
            <a:hlinkClick r:id="rId6" action="ppaction://hlinksldjump"/>
          </p:cNvPr>
          <p:cNvSpPr/>
          <p:nvPr userDrawn="1"/>
        </p:nvSpPr>
        <p:spPr>
          <a:xfrm>
            <a:off x="-72664" y="2348880"/>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Act 3</a:t>
            </a:r>
            <a:endParaRPr lang="en-IE" dirty="0">
              <a:latin typeface="Calibri" panose="020F0502020204030204" pitchFamily="34" charset="0"/>
            </a:endParaRPr>
          </a:p>
        </p:txBody>
      </p:sp>
      <p:sp>
        <p:nvSpPr>
          <p:cNvPr id="13" name="Rounded Rectangle 12">
            <a:hlinkClick r:id="rId7" action="ppaction://hlinksldjump"/>
          </p:cNvPr>
          <p:cNvSpPr/>
          <p:nvPr userDrawn="1"/>
        </p:nvSpPr>
        <p:spPr>
          <a:xfrm>
            <a:off x="-72664" y="3041664"/>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Act 4</a:t>
            </a:r>
            <a:endParaRPr lang="en-IE" dirty="0">
              <a:latin typeface="Calibri" panose="020F0502020204030204" pitchFamily="34" charset="0"/>
            </a:endParaRPr>
          </a:p>
        </p:txBody>
      </p:sp>
      <p:sp>
        <p:nvSpPr>
          <p:cNvPr id="14" name="Rounded Rectangle 13">
            <a:hlinkClick r:id="rId8" action="ppaction://hlinksldjump"/>
          </p:cNvPr>
          <p:cNvSpPr/>
          <p:nvPr userDrawn="1"/>
        </p:nvSpPr>
        <p:spPr>
          <a:xfrm>
            <a:off x="-72664" y="3725664"/>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Act 5</a:t>
            </a:r>
            <a:endParaRPr lang="en-IE" dirty="0">
              <a:latin typeface="Calibri" panose="020F0502020204030204" pitchFamily="34" charset="0"/>
            </a:endParaRPr>
          </a:p>
        </p:txBody>
      </p:sp>
    </p:spTree>
    <p:extLst>
      <p:ext uri="{BB962C8B-B14F-4D97-AF65-F5344CB8AC3E}">
        <p14:creationId xmlns:p14="http://schemas.microsoft.com/office/powerpoint/2010/main" val="308964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24"/>
            <a:ext cx="8229600" cy="1143000"/>
          </a:xfrm>
        </p:spPr>
        <p:txBody>
          <a:bodyPr/>
          <a:lstStyle>
            <a:lvl1pPr>
              <a:defRPr>
                <a:solidFill>
                  <a:srgbClr val="990033"/>
                </a:solidFill>
                <a:latin typeface="Calibri" pitchFamily="34" charset="0"/>
              </a:defRPr>
            </a:lvl1pPr>
          </a:lstStyle>
          <a:p>
            <a:r>
              <a:rPr lang="en-US" smtClean="0"/>
              <a:t>Click to edit Master title style</a:t>
            </a:r>
            <a:endParaRPr lang="en-IE"/>
          </a:p>
        </p:txBody>
      </p:sp>
      <p:sp>
        <p:nvSpPr>
          <p:cNvPr id="3" name="Content Placeholder 2"/>
          <p:cNvSpPr>
            <a:spLocks noGrp="1"/>
          </p:cNvSpPr>
          <p:nvPr>
            <p:ph idx="1"/>
          </p:nvPr>
        </p:nvSpPr>
        <p:spPr>
          <a:xfrm>
            <a:off x="457200" y="620688"/>
            <a:ext cx="8229600" cy="4525963"/>
          </a:xfrm>
        </p:spPr>
        <p:txBody>
          <a:bodyPr>
            <a:normAutofit/>
          </a:bodyPr>
          <a:lstStyle>
            <a:lvl1pPr>
              <a:defRPr sz="2000">
                <a:solidFill>
                  <a:srgbClr val="990033"/>
                </a:solidFill>
                <a:latin typeface="Calibri" pitchFamily="34" charset="0"/>
              </a:defRPr>
            </a:lvl1pPr>
            <a:lvl2pPr>
              <a:defRPr sz="2000">
                <a:solidFill>
                  <a:srgbClr val="990033"/>
                </a:solidFill>
                <a:latin typeface="Calibri" pitchFamily="34" charset="0"/>
              </a:defRPr>
            </a:lvl2pPr>
            <a:lvl3pPr>
              <a:defRPr sz="2000">
                <a:solidFill>
                  <a:srgbClr val="990033"/>
                </a:solidFill>
                <a:latin typeface="Calibri" pitchFamily="34" charset="0"/>
              </a:defRPr>
            </a:lvl3pPr>
            <a:lvl4pPr>
              <a:defRPr sz="2000">
                <a:solidFill>
                  <a:srgbClr val="990033"/>
                </a:solidFill>
                <a:latin typeface="Calibri" pitchFamily="34" charset="0"/>
              </a:defRPr>
            </a:lvl4pPr>
            <a:lvl5pPr>
              <a:defRPr sz="2000">
                <a:solidFill>
                  <a:srgbClr val="990033"/>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F3B861F-FAC4-4069-A375-C306251588A7}" type="datetimeFigureOut">
              <a:rPr lang="en-IE" smtClean="0"/>
              <a:t>28/09/2015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09DF2D2-03BC-4669-A649-F655EF7254EC}" type="slidenum">
              <a:rPr lang="en-IE" smtClean="0"/>
              <a:t>‹#›</a:t>
            </a:fld>
            <a:endParaRPr lang="en-IE"/>
          </a:p>
        </p:txBody>
      </p:sp>
      <p:sp>
        <p:nvSpPr>
          <p:cNvPr id="7" name="Rounded Rectangle 6">
            <a:hlinkClick r:id="rId3" action="ppaction://hlinksldjump"/>
          </p:cNvPr>
          <p:cNvSpPr/>
          <p:nvPr userDrawn="1"/>
        </p:nvSpPr>
        <p:spPr>
          <a:xfrm>
            <a:off x="-72664" y="143414"/>
            <a:ext cx="360000" cy="828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dirty="0" smtClean="0">
                <a:latin typeface="Calibri" panose="020F0502020204030204" pitchFamily="34" charset="0"/>
              </a:rPr>
              <a:t>Index</a:t>
            </a:r>
            <a:endParaRPr lang="en-IE" dirty="0">
              <a:latin typeface="Calibri" panose="020F0502020204030204" pitchFamily="34" charset="0"/>
            </a:endParaRPr>
          </a:p>
        </p:txBody>
      </p:sp>
      <p:sp>
        <p:nvSpPr>
          <p:cNvPr id="8" name="Rounded Rectangle 7">
            <a:hlinkClick r:id="rId4" action="ppaction://hlinksldjump"/>
          </p:cNvPr>
          <p:cNvSpPr/>
          <p:nvPr userDrawn="1"/>
        </p:nvSpPr>
        <p:spPr>
          <a:xfrm>
            <a:off x="-72664" y="980728"/>
            <a:ext cx="360000" cy="576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err="1" smtClean="0">
                <a:latin typeface="Calibri" panose="020F0502020204030204" pitchFamily="34" charset="0"/>
              </a:rPr>
              <a:t>Gp</a:t>
            </a:r>
            <a:r>
              <a:rPr lang="en-IE" baseline="0" dirty="0" smtClean="0">
                <a:latin typeface="Calibri" panose="020F0502020204030204" pitchFamily="34" charset="0"/>
              </a:rPr>
              <a:t> A</a:t>
            </a:r>
            <a:endParaRPr lang="en-IE" dirty="0">
              <a:latin typeface="Calibri" panose="020F0502020204030204" pitchFamily="34" charset="0"/>
            </a:endParaRPr>
          </a:p>
        </p:txBody>
      </p:sp>
      <p:sp>
        <p:nvSpPr>
          <p:cNvPr id="11" name="Rounded Rectangle 10">
            <a:hlinkClick r:id="rId5" action="ppaction://hlinksldjump"/>
          </p:cNvPr>
          <p:cNvSpPr/>
          <p:nvPr userDrawn="1"/>
        </p:nvSpPr>
        <p:spPr>
          <a:xfrm>
            <a:off x="-72664" y="1556792"/>
            <a:ext cx="360000" cy="576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err="1" smtClean="0">
                <a:latin typeface="Calibri" panose="020F0502020204030204" pitchFamily="34" charset="0"/>
              </a:rPr>
              <a:t>Gp</a:t>
            </a:r>
            <a:r>
              <a:rPr lang="en-IE" baseline="0" dirty="0" smtClean="0">
                <a:latin typeface="Calibri" panose="020F0502020204030204" pitchFamily="34" charset="0"/>
              </a:rPr>
              <a:t> B</a:t>
            </a:r>
            <a:endParaRPr lang="en-IE" dirty="0">
              <a:latin typeface="Calibri" panose="020F0502020204030204" pitchFamily="34" charset="0"/>
            </a:endParaRPr>
          </a:p>
        </p:txBody>
      </p:sp>
      <p:sp>
        <p:nvSpPr>
          <p:cNvPr id="12" name="Rounded Rectangle 11">
            <a:hlinkClick r:id="rId6" action="ppaction://hlinksldjump"/>
          </p:cNvPr>
          <p:cNvSpPr/>
          <p:nvPr userDrawn="1"/>
        </p:nvSpPr>
        <p:spPr>
          <a:xfrm>
            <a:off x="-72664" y="2132856"/>
            <a:ext cx="360000" cy="576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err="1" smtClean="0">
                <a:latin typeface="Calibri" panose="020F0502020204030204" pitchFamily="34" charset="0"/>
              </a:rPr>
              <a:t>Gp</a:t>
            </a:r>
            <a:r>
              <a:rPr lang="en-IE" baseline="0" dirty="0" smtClean="0">
                <a:latin typeface="Calibri" panose="020F0502020204030204" pitchFamily="34" charset="0"/>
              </a:rPr>
              <a:t> C</a:t>
            </a:r>
            <a:endParaRPr lang="en-IE" dirty="0">
              <a:latin typeface="Calibri" panose="020F0502020204030204" pitchFamily="34" charset="0"/>
            </a:endParaRPr>
          </a:p>
        </p:txBody>
      </p:sp>
      <p:sp>
        <p:nvSpPr>
          <p:cNvPr id="13" name="Rounded Rectangle 12">
            <a:hlinkClick r:id="rId7" action="ppaction://hlinksldjump"/>
          </p:cNvPr>
          <p:cNvSpPr/>
          <p:nvPr userDrawn="1"/>
        </p:nvSpPr>
        <p:spPr>
          <a:xfrm>
            <a:off x="-72664" y="2708920"/>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marL="0" marR="0" indent="0" algn="ctr" defTabSz="914400" rtl="0" eaLnBrk="1" fontAlgn="auto" latinLnBrk="0" hangingPunct="1">
              <a:lnSpc>
                <a:spcPct val="100000"/>
              </a:lnSpc>
              <a:spcBef>
                <a:spcPts val="0"/>
              </a:spcBef>
              <a:spcAft>
                <a:spcPts val="0"/>
              </a:spcAft>
              <a:buClrTx/>
              <a:buSzTx/>
              <a:buFontTx/>
              <a:buNone/>
              <a:tabLst/>
              <a:defRPr/>
            </a:pPr>
            <a:r>
              <a:rPr lang="en-IE" baseline="0" dirty="0" err="1" smtClean="0">
                <a:latin typeface="Calibri" panose="020F0502020204030204" pitchFamily="34" charset="0"/>
              </a:rPr>
              <a:t>Gp</a:t>
            </a:r>
            <a:r>
              <a:rPr lang="en-IE" baseline="0" dirty="0" smtClean="0">
                <a:latin typeface="Calibri" panose="020F0502020204030204" pitchFamily="34" charset="0"/>
              </a:rPr>
              <a:t> D</a:t>
            </a:r>
            <a:endParaRPr lang="en-IE" dirty="0" smtClean="0">
              <a:latin typeface="Calibri" panose="020F0502020204030204" pitchFamily="34" charset="0"/>
            </a:endParaRPr>
          </a:p>
        </p:txBody>
      </p:sp>
      <p:sp>
        <p:nvSpPr>
          <p:cNvPr id="14" name="Rounded Rectangle 13">
            <a:hlinkClick r:id="rId8" action="ppaction://hlinksldjump"/>
          </p:cNvPr>
          <p:cNvSpPr/>
          <p:nvPr userDrawn="1"/>
        </p:nvSpPr>
        <p:spPr>
          <a:xfrm>
            <a:off x="-72664" y="3318956"/>
            <a:ext cx="360000" cy="576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err="1" smtClean="0">
                <a:latin typeface="Calibri" panose="020F0502020204030204" pitchFamily="34" charset="0"/>
              </a:rPr>
              <a:t>Gp</a:t>
            </a:r>
            <a:r>
              <a:rPr lang="en-IE" baseline="0" dirty="0" smtClean="0">
                <a:latin typeface="Calibri" panose="020F0502020204030204" pitchFamily="34" charset="0"/>
              </a:rPr>
              <a:t> E</a:t>
            </a:r>
            <a:endParaRPr lang="en-IE" dirty="0">
              <a:latin typeface="Calibri" panose="020F0502020204030204" pitchFamily="34" charset="0"/>
            </a:endParaRPr>
          </a:p>
        </p:txBody>
      </p:sp>
      <p:sp>
        <p:nvSpPr>
          <p:cNvPr id="16" name="Rounded Rectangle 15">
            <a:hlinkClick r:id="rId9" action="ppaction://hlinksldjump"/>
          </p:cNvPr>
          <p:cNvSpPr/>
          <p:nvPr userDrawn="1"/>
        </p:nvSpPr>
        <p:spPr>
          <a:xfrm>
            <a:off x="-72664" y="4502770"/>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Act 2</a:t>
            </a:r>
            <a:endParaRPr lang="en-IE" dirty="0">
              <a:latin typeface="Calibri" panose="020F0502020204030204" pitchFamily="34" charset="0"/>
            </a:endParaRPr>
          </a:p>
        </p:txBody>
      </p:sp>
      <p:sp>
        <p:nvSpPr>
          <p:cNvPr id="17" name="Rounded Rectangle 16">
            <a:hlinkClick r:id="rId10" action="ppaction://hlinksldjump"/>
          </p:cNvPr>
          <p:cNvSpPr/>
          <p:nvPr userDrawn="1"/>
        </p:nvSpPr>
        <p:spPr>
          <a:xfrm>
            <a:off x="-72664" y="5186770"/>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Act 3</a:t>
            </a:r>
            <a:endParaRPr lang="en-IE" dirty="0">
              <a:latin typeface="Calibri" panose="020F0502020204030204" pitchFamily="34" charset="0"/>
            </a:endParaRPr>
          </a:p>
        </p:txBody>
      </p:sp>
      <p:sp>
        <p:nvSpPr>
          <p:cNvPr id="18" name="Rounded Rectangle 17">
            <a:hlinkClick r:id="rId11" action="ppaction://hlinksldjump"/>
          </p:cNvPr>
          <p:cNvSpPr/>
          <p:nvPr userDrawn="1"/>
        </p:nvSpPr>
        <p:spPr>
          <a:xfrm>
            <a:off x="-70085" y="5870770"/>
            <a:ext cx="360000" cy="684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Act 4</a:t>
            </a:r>
            <a:endParaRPr lang="en-IE" dirty="0">
              <a:latin typeface="Calibri" panose="020F0502020204030204" pitchFamily="34" charset="0"/>
            </a:endParaRPr>
          </a:p>
        </p:txBody>
      </p:sp>
      <p:sp>
        <p:nvSpPr>
          <p:cNvPr id="19" name="Rounded Rectangle 18">
            <a:hlinkClick r:id="rId12" action="ppaction://hlinksldjump"/>
          </p:cNvPr>
          <p:cNvSpPr/>
          <p:nvPr userDrawn="1"/>
        </p:nvSpPr>
        <p:spPr>
          <a:xfrm>
            <a:off x="-72664" y="3897120"/>
            <a:ext cx="360000" cy="612000"/>
          </a:xfrm>
          <a:prstGeom prst="roundRect">
            <a:avLst/>
          </a:prstGeom>
          <a:solidFill>
            <a:srgbClr val="990033"/>
          </a:solidFill>
          <a:ln>
            <a:solidFill>
              <a:srgbClr val="FDCC3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1"/>
          <a:lstStyle/>
          <a:p>
            <a:pPr algn="ctr"/>
            <a:r>
              <a:rPr lang="en-IE" baseline="0" dirty="0" smtClean="0">
                <a:latin typeface="Calibri" panose="020F0502020204030204" pitchFamily="34" charset="0"/>
              </a:rPr>
              <a:t>Rev</a:t>
            </a:r>
            <a:endParaRPr lang="en-IE" dirty="0">
              <a:latin typeface="Calibri" panose="020F0502020204030204" pitchFamily="34" charset="0"/>
            </a:endParaRPr>
          </a:p>
        </p:txBody>
      </p:sp>
    </p:spTree>
    <p:extLst>
      <p:ext uri="{BB962C8B-B14F-4D97-AF65-F5344CB8AC3E}">
        <p14:creationId xmlns:p14="http://schemas.microsoft.com/office/powerpoint/2010/main" val="5253161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3B861F-FAC4-4069-A375-C306251588A7}" type="datetimeFigureOut">
              <a:rPr lang="en-IE" smtClean="0"/>
              <a:t>28/09/2015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1191861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8F3B861F-FAC4-4069-A375-C306251588A7}" type="datetimeFigureOut">
              <a:rPr lang="en-IE" smtClean="0"/>
              <a:t>28/09/2015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156278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8F3B861F-FAC4-4069-A375-C306251588A7}" type="datetimeFigureOut">
              <a:rPr lang="en-IE" smtClean="0"/>
              <a:t>28/09/2015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25577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F3B861F-FAC4-4069-A375-C306251588A7}" type="datetimeFigureOut">
              <a:rPr lang="en-IE" smtClean="0"/>
              <a:t>28/09/2015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941595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B861F-FAC4-4069-A375-C306251588A7}" type="datetimeFigureOut">
              <a:rPr lang="en-IE" smtClean="0"/>
              <a:t>28/09/2015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09DF2D2-03BC-4669-A649-F655EF7254EC}" type="slidenum">
              <a:rPr lang="en-IE" smtClean="0"/>
              <a:t>‹#›</a:t>
            </a:fld>
            <a:endParaRPr lang="en-IE"/>
          </a:p>
        </p:txBody>
      </p:sp>
    </p:spTree>
    <p:extLst>
      <p:ext uri="{BB962C8B-B14F-4D97-AF65-F5344CB8AC3E}">
        <p14:creationId xmlns:p14="http://schemas.microsoft.com/office/powerpoint/2010/main" val="3274526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B861F-FAC4-4069-A375-C306251588A7}" type="datetimeFigureOut">
              <a:rPr lang="en-IE" smtClean="0"/>
              <a:t>28/09/2015</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DF2D2-03BC-4669-A649-F655EF7254EC}" type="slidenum">
              <a:rPr lang="en-IE" smtClean="0"/>
              <a:t>‹#›</a:t>
            </a:fld>
            <a:endParaRPr lang="en-IE"/>
          </a:p>
        </p:txBody>
      </p:sp>
    </p:spTree>
    <p:extLst>
      <p:ext uri="{BB962C8B-B14F-4D97-AF65-F5344CB8AC3E}">
        <p14:creationId xmlns:p14="http://schemas.microsoft.com/office/powerpoint/2010/main" val="1618843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image" Target="../media/image2220.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openxmlformats.org/officeDocument/2006/relationships/image" Target="../media/image213.png"/><Relationship Id="rId4" Type="http://schemas.openxmlformats.org/officeDocument/2006/relationships/image" Target="../media/image212.png"/></Relationships>
</file>

<file path=ppt/slides/_rels/slide10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214.png"/><Relationship Id="rId4" Type="http://schemas.openxmlformats.org/officeDocument/2006/relationships/image" Target="../media/image212.png"/></Relationships>
</file>

<file path=ppt/slides/_rels/slide103.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15.pn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226.png"/><Relationship Id="rId5" Type="http://schemas.openxmlformats.org/officeDocument/2006/relationships/image" Target="../media/image2030.png"/><Relationship Id="rId4" Type="http://schemas.openxmlformats.org/officeDocument/2006/relationships/image" Target="../media/image212.png"/></Relationships>
</file>

<file path=ppt/slides/_rels/slide10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28.png"/><Relationship Id="rId7" Type="http://schemas.openxmlformats.org/officeDocument/2006/relationships/image" Target="../media/image217.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216.png"/><Relationship Id="rId5" Type="http://schemas.openxmlformats.org/officeDocument/2006/relationships/image" Target="../media/image220.png"/><Relationship Id="rId4" Type="http://schemas.openxmlformats.org/officeDocument/2006/relationships/image" Target="../media/image212.png"/></Relationships>
</file>

<file path=ppt/slides/_rels/slide105.xml.rels><?xml version="1.0" encoding="UTF-8" standalone="yes"?>
<Relationships xmlns="http://schemas.openxmlformats.org/package/2006/relationships"><Relationship Id="rId3" Type="http://schemas.openxmlformats.org/officeDocument/2006/relationships/image" Target="../media/image2090.png"/><Relationship Id="rId2" Type="http://schemas.openxmlformats.org/officeDocument/2006/relationships/notesSlide" Target="../notesSlides/notesSlide95.xml"/><Relationship Id="rId1" Type="http://schemas.openxmlformats.org/officeDocument/2006/relationships/slideLayout" Target="../slideLayouts/slideLayout4.xml"/><Relationship Id="rId5" Type="http://schemas.openxmlformats.org/officeDocument/2006/relationships/image" Target="../media/image222.png"/><Relationship Id="rId4" Type="http://schemas.openxmlformats.org/officeDocument/2006/relationships/image" Target="../media/image219.png"/></Relationships>
</file>

<file path=ppt/slides/_rels/slide106.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10.png"/><Relationship Id="rId7" Type="http://schemas.openxmlformats.org/officeDocument/2006/relationships/image" Target="../media/image231.png"/><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4.png"/><Relationship Id="rId9" Type="http://schemas.openxmlformats.org/officeDocument/2006/relationships/image" Target="../media/image218.png"/></Relationships>
</file>

<file path=ppt/slides/_rels/slide107.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0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2150.png"/><Relationship Id="rId5" Type="http://schemas.openxmlformats.org/officeDocument/2006/relationships/image" Target="../media/image2140.png"/><Relationship Id="rId4" Type="http://schemas.openxmlformats.org/officeDocument/2006/relationships/image" Target="../media/image24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610.png"/></Relationships>
</file>

<file path=ppt/slides/_rels/slide110.xml.rels><?xml version="1.0" encoding="UTF-8" standalone="yes"?>
<Relationships xmlns="http://schemas.openxmlformats.org/package/2006/relationships"><Relationship Id="rId3" Type="http://schemas.openxmlformats.org/officeDocument/2006/relationships/image" Target="../media/image2430.png"/><Relationship Id="rId2" Type="http://schemas.openxmlformats.org/officeDocument/2006/relationships/image" Target="../media/image2420.pn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40.png"/></Relationships>
</file>

<file path=ppt/slides/_rels/slide111.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112.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52.png"/><Relationship Id="rId7" Type="http://schemas.openxmlformats.org/officeDocument/2006/relationships/image" Target="../media/image250.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1.png"/></Relationships>
</file>

<file path=ppt/slides/_rels/slide11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38.png"/><Relationship Id="rId1" Type="http://schemas.openxmlformats.org/officeDocument/2006/relationships/slideLayout" Target="../slideLayouts/slideLayout2.xml"/><Relationship Id="rId5" Type="http://schemas.openxmlformats.org/officeDocument/2006/relationships/image" Target="../media/image248.png"/><Relationship Id="rId4" Type="http://schemas.openxmlformats.org/officeDocument/2006/relationships/image" Target="../media/image247.png"/></Relationships>
</file>

<file path=ppt/slides/_rels/slide114.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52.png"/><Relationship Id="rId7" Type="http://schemas.openxmlformats.org/officeDocument/2006/relationships/image" Target="../media/image250.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1.png"/></Relationships>
</file>

<file path=ppt/slides/_rels/slide115.xml.rels><?xml version="1.0" encoding="UTF-8" standalone="yes"?>
<Relationships xmlns="http://schemas.openxmlformats.org/package/2006/relationships"><Relationship Id="rId3" Type="http://schemas.openxmlformats.org/officeDocument/2006/relationships/image" Target="../media/image2500.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1.png"/><Relationship Id="rId4" Type="http://schemas.openxmlformats.org/officeDocument/2006/relationships/image" Target="../media/image251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1.png"/></Relationships>
</file>

<file path=ppt/slides/_rels/slide1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0.png"/><Relationship Id="rId7" Type="http://schemas.openxmlformats.org/officeDocument/2006/relationships/image" Target="../media/image41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00.png"/><Relationship Id="rId5" Type="http://schemas.openxmlformats.org/officeDocument/2006/relationships/image" Target="../media/image390.pn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38.wmf"/><Relationship Id="rId5" Type="http://schemas.openxmlformats.org/officeDocument/2006/relationships/oleObject" Target="../embeddings/oleObject26.bin"/><Relationship Id="rId4" Type="http://schemas.openxmlformats.org/officeDocument/2006/relationships/image" Target="../media/image37.wm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55.png"/><Relationship Id="rId21" Type="http://schemas.openxmlformats.org/officeDocument/2006/relationships/image" Target="../media/image65.png"/><Relationship Id="rId7" Type="http://schemas.openxmlformats.org/officeDocument/2006/relationships/image" Target="../media/image50.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2.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6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www.projectmaths.ie/geogebra/using-a-limit-to-calculate-the-area-under-a-continuous-func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80.png"/><Relationship Id="rId7" Type="http://schemas.openxmlformats.org/officeDocument/2006/relationships/image" Target="../media/image69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89.png"/><Relationship Id="rId9"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760.png"/><Relationship Id="rId13" Type="http://schemas.openxmlformats.org/officeDocument/2006/relationships/image" Target="../media/image801.png"/><Relationship Id="rId18" Type="http://schemas.openxmlformats.org/officeDocument/2006/relationships/image" Target="../media/image97.png"/><Relationship Id="rId3" Type="http://schemas.openxmlformats.org/officeDocument/2006/relationships/image" Target="../media/image80.png"/><Relationship Id="rId7" Type="http://schemas.openxmlformats.org/officeDocument/2006/relationships/image" Target="../media/image750.png"/><Relationship Id="rId12" Type="http://schemas.openxmlformats.org/officeDocument/2006/relationships/image" Target="../media/image81.png"/><Relationship Id="rId17" Type="http://schemas.openxmlformats.org/officeDocument/2006/relationships/image" Target="../media/image96.png"/><Relationship Id="rId2" Type="http://schemas.openxmlformats.org/officeDocument/2006/relationships/notesSlide" Target="../notesSlides/notesSlide36.xml"/><Relationship Id="rId16"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740.png"/><Relationship Id="rId11" Type="http://schemas.openxmlformats.org/officeDocument/2006/relationships/image" Target="../media/image791.png"/><Relationship Id="rId5" Type="http://schemas.openxmlformats.org/officeDocument/2006/relationships/image" Target="../media/image730.png"/><Relationship Id="rId15" Type="http://schemas.openxmlformats.org/officeDocument/2006/relationships/image" Target="../media/image94.png"/><Relationship Id="rId10" Type="http://schemas.openxmlformats.org/officeDocument/2006/relationships/image" Target="../media/image780.png"/><Relationship Id="rId19" Type="http://schemas.openxmlformats.org/officeDocument/2006/relationships/image" Target="../media/image85.png"/><Relationship Id="rId4" Type="http://schemas.openxmlformats.org/officeDocument/2006/relationships/image" Target="../media/image720.png"/><Relationship Id="rId9" Type="http://schemas.openxmlformats.org/officeDocument/2006/relationships/image" Target="../media/image770.png"/><Relationship Id="rId14" Type="http://schemas.openxmlformats.org/officeDocument/2006/relationships/image" Target="../media/image8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20.png"/><Relationship Id="rId4" Type="http://schemas.openxmlformats.org/officeDocument/2006/relationships/image" Target="../media/image610.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40.pn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8.png"/><Relationship Id="rId7" Type="http://schemas.openxmlformats.org/officeDocument/2006/relationships/image" Target="../media/image104.png"/><Relationship Id="rId12"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98.png"/><Relationship Id="rId10" Type="http://schemas.openxmlformats.org/officeDocument/2006/relationships/image" Target="../media/image107.png"/><Relationship Id="rId4" Type="http://schemas.openxmlformats.org/officeDocument/2006/relationships/image" Target="../media/image93.png"/><Relationship Id="rId9" Type="http://schemas.openxmlformats.org/officeDocument/2006/relationships/image" Target="../media/image106.png"/></Relationships>
</file>

<file path=ppt/slides/_rels/slide43.xml.rels><?xml version="1.0" encoding="UTF-8" standalone="yes"?>
<Relationships xmlns="http://schemas.openxmlformats.org/package/2006/relationships"><Relationship Id="rId8" Type="http://schemas.openxmlformats.org/officeDocument/2006/relationships/image" Target="../media/image790.png"/><Relationship Id="rId13" Type="http://schemas.openxmlformats.org/officeDocument/2006/relationships/image" Target="../media/image99.png"/><Relationship Id="rId3" Type="http://schemas.openxmlformats.org/officeDocument/2006/relationships/image" Target="../media/image86.png"/><Relationship Id="rId7" Type="http://schemas.openxmlformats.org/officeDocument/2006/relationships/image" Target="../media/image98.png"/><Relationship Id="rId12" Type="http://schemas.openxmlformats.org/officeDocument/2006/relationships/image" Target="../media/image83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820.png"/><Relationship Id="rId5" Type="http://schemas.openxmlformats.org/officeDocument/2006/relationships/image" Target="../media/image88.png"/><Relationship Id="rId10" Type="http://schemas.openxmlformats.org/officeDocument/2006/relationships/image" Target="../media/image810.png"/><Relationship Id="rId4" Type="http://schemas.openxmlformats.org/officeDocument/2006/relationships/image" Target="../media/image87.png"/><Relationship Id="rId9" Type="http://schemas.openxmlformats.org/officeDocument/2006/relationships/image" Target="../media/image800.png"/></Relationships>
</file>

<file path=ppt/slides/_rels/slide44.xml.rels><?xml version="1.0" encoding="UTF-8" standalone="yes"?>
<Relationships xmlns="http://schemas.openxmlformats.org/package/2006/relationships"><Relationship Id="rId8" Type="http://schemas.openxmlformats.org/officeDocument/2006/relationships/image" Target="../media/image930.png"/><Relationship Id="rId3" Type="http://schemas.openxmlformats.org/officeDocument/2006/relationships/image" Target="../media/image100.png"/><Relationship Id="rId7"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60.png"/><Relationship Id="rId5" Type="http://schemas.openxmlformats.org/officeDocument/2006/relationships/image" Target="../media/image950.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0.png"/><Relationship Id="rId7"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80.png"/><Relationship Id="rId5" Type="http://schemas.openxmlformats.org/officeDocument/2006/relationships/image" Target="../media/image112.png"/><Relationship Id="rId4" Type="http://schemas.openxmlformats.org/officeDocument/2006/relationships/image" Target="../media/image113.pn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000.pn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23.wmf"/><Relationship Id="rId18" Type="http://schemas.openxmlformats.org/officeDocument/2006/relationships/hyperlink" Target="GGB%20for%20WS9/Area%20of%20Ballymun%20Leisure%20Centre%20-%20new%20for%20presentation2.ggb" TargetMode="External"/><Relationship Id="rId3" Type="http://schemas.openxmlformats.org/officeDocument/2006/relationships/image" Target="../media/image126.png"/><Relationship Id="rId21" Type="http://schemas.openxmlformats.org/officeDocument/2006/relationships/image" Target="../media/image127.png"/><Relationship Id="rId7" Type="http://schemas.openxmlformats.org/officeDocument/2006/relationships/image" Target="../media/image120.wmf"/><Relationship Id="rId12" Type="http://schemas.openxmlformats.org/officeDocument/2006/relationships/oleObject" Target="../embeddings/oleObject31.bin"/><Relationship Id="rId17" Type="http://schemas.openxmlformats.org/officeDocument/2006/relationships/image" Target="../media/image125.wmf"/><Relationship Id="rId2" Type="http://schemas.openxmlformats.org/officeDocument/2006/relationships/slideLayout" Target="../slideLayouts/slideLayout2.xml"/><Relationship Id="rId16" Type="http://schemas.openxmlformats.org/officeDocument/2006/relationships/oleObject" Target="../embeddings/oleObject33.bin"/><Relationship Id="rId20" Type="http://schemas.openxmlformats.org/officeDocument/2006/relationships/image" Target="../media/image118.png"/><Relationship Id="rId1" Type="http://schemas.openxmlformats.org/officeDocument/2006/relationships/vmlDrawing" Target="../drawings/vmlDrawing4.vml"/><Relationship Id="rId6" Type="http://schemas.openxmlformats.org/officeDocument/2006/relationships/oleObject" Target="../embeddings/oleObject28.bin"/><Relationship Id="rId11" Type="http://schemas.openxmlformats.org/officeDocument/2006/relationships/image" Target="../media/image122.wmf"/><Relationship Id="rId5" Type="http://schemas.openxmlformats.org/officeDocument/2006/relationships/image" Target="../media/image119.wmf"/><Relationship Id="rId15" Type="http://schemas.openxmlformats.org/officeDocument/2006/relationships/image" Target="../media/image124.wmf"/><Relationship Id="rId10" Type="http://schemas.openxmlformats.org/officeDocument/2006/relationships/oleObject" Target="../embeddings/oleObject30.bin"/><Relationship Id="rId19" Type="http://schemas.openxmlformats.org/officeDocument/2006/relationships/image" Target="../media/image75.png"/><Relationship Id="rId4" Type="http://schemas.openxmlformats.org/officeDocument/2006/relationships/oleObject" Target="../embeddings/oleObject27.bin"/><Relationship Id="rId9" Type="http://schemas.openxmlformats.org/officeDocument/2006/relationships/image" Target="../media/image121.wmf"/><Relationship Id="rId14" Type="http://schemas.openxmlformats.org/officeDocument/2006/relationships/oleObject" Target="../embeddings/oleObject32.bin"/></Relationships>
</file>

<file path=ppt/slides/_rels/slide4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33.png"/><Relationship Id="rId9"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35.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134.png"/><Relationship Id="rId5" Type="http://schemas.openxmlformats.org/officeDocument/2006/relationships/image" Target="../media/image133.wmf"/><Relationship Id="rId4" Type="http://schemas.openxmlformats.org/officeDocument/2006/relationships/oleObject" Target="../embeddings/oleObject34.bin"/></Relationships>
</file>

<file path=ppt/slides/_rels/slide5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50.xml"/><Relationship Id="rId7" Type="http://schemas.openxmlformats.org/officeDocument/2006/relationships/image" Target="../media/image137.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136.wmf"/><Relationship Id="rId5" Type="http://schemas.openxmlformats.org/officeDocument/2006/relationships/oleObject" Target="../embeddings/oleObject35.bin"/><Relationship Id="rId4" Type="http://schemas.openxmlformats.org/officeDocument/2006/relationships/image" Target="../media/image1261.png"/><Relationship Id="rId9" Type="http://schemas.openxmlformats.org/officeDocument/2006/relationships/image" Target="../media/image134.png"/></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110.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1090.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370.png"/><Relationship Id="rId5" Type="http://schemas.openxmlformats.org/officeDocument/2006/relationships/image" Target="../media/image147.png"/><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3" Type="http://schemas.openxmlformats.org/officeDocument/2006/relationships/image" Target="../media/image89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4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9.wmf"/><Relationship Id="rId18" Type="http://schemas.openxmlformats.org/officeDocument/2006/relationships/oleObject" Target="../embeddings/oleObject8.bin"/><Relationship Id="rId26" Type="http://schemas.openxmlformats.org/officeDocument/2006/relationships/oleObject" Target="../embeddings/oleObject12.bin"/><Relationship Id="rId39" Type="http://schemas.openxmlformats.org/officeDocument/2006/relationships/image" Target="../media/image3.png"/><Relationship Id="rId3" Type="http://schemas.openxmlformats.org/officeDocument/2006/relationships/notesSlide" Target="../notesSlides/notesSlide6.xml"/><Relationship Id="rId21" Type="http://schemas.openxmlformats.org/officeDocument/2006/relationships/image" Target="../media/image13.wmf"/><Relationship Id="rId34" Type="http://schemas.openxmlformats.org/officeDocument/2006/relationships/image" Target="../media/image19.wmf"/><Relationship Id="rId7" Type="http://schemas.openxmlformats.org/officeDocument/2006/relationships/image" Target="../media/image6.wmf"/><Relationship Id="rId12" Type="http://schemas.openxmlformats.org/officeDocument/2006/relationships/oleObject" Target="../embeddings/oleObject5.bin"/><Relationship Id="rId17" Type="http://schemas.openxmlformats.org/officeDocument/2006/relationships/image" Target="../media/image11.wmf"/><Relationship Id="rId25" Type="http://schemas.openxmlformats.org/officeDocument/2006/relationships/image" Target="../media/image15.wmf"/><Relationship Id="rId33" Type="http://schemas.openxmlformats.org/officeDocument/2006/relationships/oleObject" Target="../embeddings/oleObject16.bin"/><Relationship Id="rId38" Type="http://schemas.openxmlformats.org/officeDocument/2006/relationships/oleObject" Target="../embeddings/oleObject20.bin"/><Relationship Id="rId2" Type="http://schemas.openxmlformats.org/officeDocument/2006/relationships/slideLayout" Target="../slideLayouts/slideLayout3.xml"/><Relationship Id="rId16" Type="http://schemas.openxmlformats.org/officeDocument/2006/relationships/oleObject" Target="../embeddings/oleObject7.bin"/><Relationship Id="rId20" Type="http://schemas.openxmlformats.org/officeDocument/2006/relationships/oleObject" Target="../embeddings/oleObject9.bin"/><Relationship Id="rId29" Type="http://schemas.openxmlformats.org/officeDocument/2006/relationships/image" Target="../media/image17.w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wmf"/><Relationship Id="rId24" Type="http://schemas.openxmlformats.org/officeDocument/2006/relationships/oleObject" Target="../embeddings/oleObject11.bin"/><Relationship Id="rId32" Type="http://schemas.openxmlformats.org/officeDocument/2006/relationships/image" Target="../media/image18.wmf"/><Relationship Id="rId37" Type="http://schemas.openxmlformats.org/officeDocument/2006/relationships/oleObject" Target="../embeddings/oleObject19.bin"/><Relationship Id="rId5" Type="http://schemas.openxmlformats.org/officeDocument/2006/relationships/image" Target="../media/image5.wmf"/><Relationship Id="rId15" Type="http://schemas.openxmlformats.org/officeDocument/2006/relationships/image" Target="../media/image10.wmf"/><Relationship Id="rId23" Type="http://schemas.openxmlformats.org/officeDocument/2006/relationships/image" Target="../media/image14.wmf"/><Relationship Id="rId28" Type="http://schemas.openxmlformats.org/officeDocument/2006/relationships/oleObject" Target="../embeddings/oleObject13.bin"/><Relationship Id="rId36" Type="http://schemas.openxmlformats.org/officeDocument/2006/relationships/oleObject" Target="../embeddings/oleObject18.bin"/><Relationship Id="rId10" Type="http://schemas.openxmlformats.org/officeDocument/2006/relationships/oleObject" Target="../embeddings/oleObject4.bin"/><Relationship Id="rId19" Type="http://schemas.openxmlformats.org/officeDocument/2006/relationships/image" Target="../media/image12.wmf"/><Relationship Id="rId31" Type="http://schemas.openxmlformats.org/officeDocument/2006/relationships/oleObject" Target="../embeddings/oleObject15.bin"/><Relationship Id="rId4" Type="http://schemas.openxmlformats.org/officeDocument/2006/relationships/oleObject" Target="../embeddings/oleObject1.bin"/><Relationship Id="rId9" Type="http://schemas.openxmlformats.org/officeDocument/2006/relationships/image" Target="../media/image7.wmf"/><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16.wmf"/><Relationship Id="rId30" Type="http://schemas.openxmlformats.org/officeDocument/2006/relationships/oleObject" Target="../embeddings/oleObject14.bin"/><Relationship Id="rId35" Type="http://schemas.openxmlformats.org/officeDocument/2006/relationships/oleObject" Target="../embeddings/oleObject17.bin"/></Relationships>
</file>

<file path=ppt/slides/_rels/slide60.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60.png"/><Relationship Id="rId7" Type="http://schemas.openxmlformats.org/officeDocument/2006/relationships/image" Target="../media/image151.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63.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460.png"/><Relationship Id="rId5" Type="http://schemas.openxmlformats.org/officeDocument/2006/relationships/image" Target="../media/image155.png"/><Relationship Id="rId4" Type="http://schemas.openxmlformats.org/officeDocument/2006/relationships/image" Target="../media/image154.png"/></Relationships>
</file>

<file path=ppt/slides/_rels/slide65.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66.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260.png"/><Relationship Id="rId7" Type="http://schemas.openxmlformats.org/officeDocument/2006/relationships/image" Target="../media/image159.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270.png"/></Relationships>
</file>

<file path=ppt/slides/_rels/slide68.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60.png"/></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3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540.png"/><Relationship Id="rId5" Type="http://schemas.openxmlformats.org/officeDocument/2006/relationships/image" Target="../media/image162.png"/><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3" Type="http://schemas.openxmlformats.org/officeDocument/2006/relationships/image" Target="../media/image1340.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350.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110.png"/></Relationships>
</file>

<file path=ppt/slides/_rels/slide74.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65.png"/></Relationships>
</file>

<file path=ppt/slides/_rels/slide75.xml.rels><?xml version="1.0" encoding="UTF-8" standalone="yes"?>
<Relationships xmlns="http://schemas.openxmlformats.org/package/2006/relationships"><Relationship Id="rId3" Type="http://schemas.openxmlformats.org/officeDocument/2006/relationships/image" Target="../media/image1491.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64.png"/></Relationships>
</file>

<file path=ppt/slides/_rels/slide7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1600.png"/><Relationship Id="rId5" Type="http://schemas.openxmlformats.org/officeDocument/2006/relationships/image" Target="../media/image167.png"/><Relationship Id="rId4" Type="http://schemas.openxmlformats.org/officeDocument/2006/relationships/image" Target="../media/image166.png"/></Relationships>
</file>

<file path=ppt/slides/_rels/slide77.xml.rels><?xml version="1.0" encoding="UTF-8" standalone="yes"?>
<Relationships xmlns="http://schemas.openxmlformats.org/package/2006/relationships"><Relationship Id="rId3" Type="http://schemas.openxmlformats.org/officeDocument/2006/relationships/image" Target="../media/image1400.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64.png"/></Relationships>
</file>

<file path=ppt/slides/_rels/slide78.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70.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420.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8.xml"/><Relationship Id="rId7" Type="http://schemas.openxmlformats.org/officeDocument/2006/relationships/image" Target="../media/image23.w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22.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24.wmf"/></Relationships>
</file>

<file path=ppt/slides/_rels/slide80.xml.rels><?xml version="1.0" encoding="UTF-8" standalone="yes"?>
<Relationships xmlns="http://schemas.openxmlformats.org/package/2006/relationships"><Relationship Id="rId3" Type="http://schemas.openxmlformats.org/officeDocument/2006/relationships/image" Target="../media/image1201.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81.xml.rels><?xml version="1.0" encoding="UTF-8" standalone="yes"?>
<Relationships xmlns="http://schemas.openxmlformats.org/package/2006/relationships"><Relationship Id="rId3" Type="http://schemas.openxmlformats.org/officeDocument/2006/relationships/image" Target="../media/image1470.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1670.png"/><Relationship Id="rId5" Type="http://schemas.openxmlformats.org/officeDocument/2006/relationships/image" Target="../media/image173.png"/><Relationship Id="rId4" Type="http://schemas.openxmlformats.org/officeDocument/2006/relationships/image" Target="../media/image169.png"/></Relationships>
</file>

<file path=ppt/slides/_rels/slide83.xml.rels><?xml version="1.0" encoding="UTF-8" standalone="yes"?>
<Relationships xmlns="http://schemas.openxmlformats.org/package/2006/relationships"><Relationship Id="rId3" Type="http://schemas.openxmlformats.org/officeDocument/2006/relationships/image" Target="../media/image1490.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84.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175.png"/></Relationships>
</file>

<file path=ppt/slides/_rels/slide8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79.png"/><Relationship Id="rId3" Type="http://schemas.openxmlformats.org/officeDocument/2006/relationships/video" Target="../media/media1.gif"/><Relationship Id="rId7" Type="http://schemas.openxmlformats.org/officeDocument/2006/relationships/notesSlide" Target="../notesSlides/notesSlide84.xml"/><Relationship Id="rId12" Type="http://schemas.openxmlformats.org/officeDocument/2006/relationships/image" Target="../media/image1780.png"/><Relationship Id="rId2" Type="http://schemas.microsoft.com/office/2007/relationships/media" Target="../media/media1.gif"/><Relationship Id="rId1" Type="http://schemas.openxmlformats.org/officeDocument/2006/relationships/vmlDrawing" Target="../drawings/vmlDrawing7.vml"/><Relationship Id="rId6" Type="http://schemas.openxmlformats.org/officeDocument/2006/relationships/slideLayout" Target="../slideLayouts/slideLayout4.xml"/><Relationship Id="rId11" Type="http://schemas.openxmlformats.org/officeDocument/2006/relationships/image" Target="../media/image178.png"/><Relationship Id="rId5" Type="http://schemas.openxmlformats.org/officeDocument/2006/relationships/video" Target="../media/media2.gif"/><Relationship Id="rId15" Type="http://schemas.openxmlformats.org/officeDocument/2006/relationships/image" Target="../media/image181.png"/><Relationship Id="rId10" Type="http://schemas.openxmlformats.org/officeDocument/2006/relationships/image" Target="../media/image176.wmf"/><Relationship Id="rId4" Type="http://schemas.microsoft.com/office/2007/relationships/media" Target="../media/media2.gif"/><Relationship Id="rId9" Type="http://schemas.openxmlformats.org/officeDocument/2006/relationships/oleObject" Target="../embeddings/oleObject36.bin"/><Relationship Id="rId14" Type="http://schemas.openxmlformats.org/officeDocument/2006/relationships/image" Target="../media/image180.png"/></Relationships>
</file>

<file path=ppt/slides/_rels/slide88.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88.png"/><Relationship Id="rId3" Type="http://schemas.openxmlformats.org/officeDocument/2006/relationships/notesSlide" Target="../notesSlides/notesSlide85.xml"/><Relationship Id="rId7" Type="http://schemas.openxmlformats.org/officeDocument/2006/relationships/image" Target="../media/image184.png"/><Relationship Id="rId12" Type="http://schemas.openxmlformats.org/officeDocument/2006/relationships/image" Target="../media/image187.pn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176.wmf"/><Relationship Id="rId11" Type="http://schemas.openxmlformats.org/officeDocument/2006/relationships/image" Target="../media/image186.png"/><Relationship Id="rId5" Type="http://schemas.openxmlformats.org/officeDocument/2006/relationships/oleObject" Target="../embeddings/oleObject37.bin"/><Relationship Id="rId10" Type="http://schemas.openxmlformats.org/officeDocument/2006/relationships/image" Target="../media/image181.png"/><Relationship Id="rId4" Type="http://schemas.openxmlformats.org/officeDocument/2006/relationships/image" Target="../media/image183.png"/><Relationship Id="rId9" Type="http://schemas.openxmlformats.org/officeDocument/2006/relationships/image" Target="../media/image180.png"/><Relationship Id="rId14" Type="http://schemas.openxmlformats.org/officeDocument/2006/relationships/image" Target="../media/image189.png"/></Relationships>
</file>

<file path=ppt/slides/_rels/slide89.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93.png"/><Relationship Id="rId3" Type="http://schemas.openxmlformats.org/officeDocument/2006/relationships/notesSlide" Target="../notesSlides/notesSlide86.xml"/><Relationship Id="rId7" Type="http://schemas.openxmlformats.org/officeDocument/2006/relationships/image" Target="../media/image184.png"/><Relationship Id="rId12" Type="http://schemas.openxmlformats.org/officeDocument/2006/relationships/image" Target="../media/image192.png"/><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176.wmf"/><Relationship Id="rId11" Type="http://schemas.openxmlformats.org/officeDocument/2006/relationships/image" Target="../media/image191.png"/><Relationship Id="rId5" Type="http://schemas.openxmlformats.org/officeDocument/2006/relationships/oleObject" Target="../embeddings/oleObject38.bin"/><Relationship Id="rId10" Type="http://schemas.openxmlformats.org/officeDocument/2006/relationships/image" Target="../media/image190.png"/><Relationship Id="rId4" Type="http://schemas.openxmlformats.org/officeDocument/2006/relationships/image" Target="../media/image183.png"/><Relationship Id="rId9" Type="http://schemas.openxmlformats.org/officeDocument/2006/relationships/image" Target="../media/image181.png"/><Relationship Id="rId14" Type="http://schemas.openxmlformats.org/officeDocument/2006/relationships/image" Target="../media/image19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81.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image" Target="../media/image180.png"/><Relationship Id="rId5" Type="http://schemas.openxmlformats.org/officeDocument/2006/relationships/image" Target="../media/image197.png"/><Relationship Id="rId4" Type="http://schemas.openxmlformats.org/officeDocument/2006/relationships/image" Target="../media/image196.png"/></Relationships>
</file>

<file path=ppt/slides/_rels/slide9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100.png"/><Relationship Id="rId2" Type="http://schemas.openxmlformats.org/officeDocument/2006/relationships/image" Target="../media/image203.png"/><Relationship Id="rId1" Type="http://schemas.openxmlformats.org/officeDocument/2006/relationships/slideLayout" Target="../slideLayouts/slideLayout4.xml"/><Relationship Id="rId4" Type="http://schemas.openxmlformats.org/officeDocument/2006/relationships/image" Target="../media/image1920.png"/></Relationships>
</file>

<file path=ppt/slides/_rels/slide9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4.png"/><Relationship Id="rId1" Type="http://schemas.openxmlformats.org/officeDocument/2006/relationships/slideLayout" Target="../slideLayouts/slideLayout4.xml"/><Relationship Id="rId4" Type="http://schemas.openxmlformats.org/officeDocument/2006/relationships/image" Target="../media/image205.png"/></Relationships>
</file>

<file path=ppt/slides/_rels/slide96.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206.png"/><Relationship Id="rId4" Type="http://schemas.openxmlformats.org/officeDocument/2006/relationships/image" Target="../media/image205.png"/></Relationships>
</file>

<file path=ppt/slides/_rels/slide97.xml.rels><?xml version="1.0" encoding="UTF-8" standalone="yes"?>
<Relationships xmlns="http://schemas.openxmlformats.org/package/2006/relationships"><Relationship Id="rId3" Type="http://schemas.openxmlformats.org/officeDocument/2006/relationships/image" Target="../media/image2130.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207.png"/><Relationship Id="rId5" Type="http://schemas.openxmlformats.org/officeDocument/2006/relationships/image" Target="../media/image2151.png"/><Relationship Id="rId4" Type="http://schemas.openxmlformats.org/officeDocument/2006/relationships/image" Target="../media/image2141.png"/></Relationships>
</file>

<file path=ppt/slides/_rels/slide98.xml.rels><?xml version="1.0" encoding="UTF-8" standalone="yes"?>
<Relationships xmlns="http://schemas.openxmlformats.org/package/2006/relationships"><Relationship Id="rId3" Type="http://schemas.openxmlformats.org/officeDocument/2006/relationships/image" Target="../media/image2160.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208.png"/><Relationship Id="rId5" Type="http://schemas.openxmlformats.org/officeDocument/2006/relationships/image" Target="../media/image2180.png"/><Relationship Id="rId4" Type="http://schemas.openxmlformats.org/officeDocument/2006/relationships/image" Target="../media/image2170.png"/></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211.png"/><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221.png"/><Relationship Id="rId5" Type="http://schemas.openxmlformats.org/officeDocument/2006/relationships/image" Target="../media/image210.png"/><Relationship Id="rId4" Type="http://schemas.openxmlformats.org/officeDocument/2006/relationships/image" Target="../media/image20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IE"/>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673399"/>
            <a:ext cx="5184576" cy="5531928"/>
          </a:xfrm>
          <a:prstGeom prst="rect">
            <a:avLst/>
          </a:prstGeom>
          <a:ln w="0">
            <a:solidFill>
              <a:schemeClr val="bg1"/>
            </a:solidFill>
            <a:miter lim="800000"/>
            <a:headEnd/>
            <a:tailEnd/>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extrusionH="381000" contourW="127000">
            <a:bevelT w="0" h="139700" prst="riblet"/>
            <a:bevelB w="101600" prst="riblet"/>
            <a:extrusionClr>
              <a:schemeClr val="bg1">
                <a:lumMod val="75000"/>
              </a:schemeClr>
            </a:extrusionClr>
            <a:contourClr>
              <a:schemeClr val="bg1">
                <a:lumMod val="75000"/>
              </a:schemeClr>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5050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1</a:t>
            </a:r>
          </a:p>
        </p:txBody>
      </p:sp>
      <p:sp>
        <p:nvSpPr>
          <p:cNvPr id="8" name="Content Placeholder 7"/>
          <p:cNvSpPr>
            <a:spLocks noGrp="1"/>
          </p:cNvSpPr>
          <p:nvPr>
            <p:ph idx="1"/>
          </p:nvPr>
        </p:nvSpPr>
        <p:spPr>
          <a:xfrm>
            <a:off x="457200" y="692696"/>
            <a:ext cx="8229600" cy="4525963"/>
          </a:xfrm>
        </p:spPr>
        <p:txBody>
          <a:bodyPr>
            <a:noAutofit/>
          </a:bodyPr>
          <a:lstStyle/>
          <a:p>
            <a:r>
              <a:rPr lang="en-IE" dirty="0">
                <a:solidFill>
                  <a:srgbClr val="990033"/>
                </a:solidFill>
                <a:latin typeface="Calibri" pitchFamily="34" charset="0"/>
              </a:rPr>
              <a:t>We now see that </a:t>
            </a:r>
            <a:r>
              <a:rPr lang="en-IE" dirty="0" smtClean="0">
                <a:solidFill>
                  <a:srgbClr val="990033"/>
                </a:solidFill>
                <a:latin typeface="Calibri" pitchFamily="34" charset="0"/>
              </a:rPr>
              <a:t>different functions </a:t>
            </a:r>
            <a:r>
              <a:rPr lang="en-IE" dirty="0">
                <a:solidFill>
                  <a:srgbClr val="990033"/>
                </a:solidFill>
                <a:latin typeface="Calibri" pitchFamily="34" charset="0"/>
              </a:rPr>
              <a:t>may have the </a:t>
            </a:r>
            <a:r>
              <a:rPr lang="en-IE" dirty="0" smtClean="0">
                <a:solidFill>
                  <a:srgbClr val="990033"/>
                </a:solidFill>
                <a:latin typeface="Calibri" pitchFamily="34" charset="0"/>
              </a:rPr>
              <a:t>same derivative.</a:t>
            </a:r>
          </a:p>
          <a:p>
            <a:endParaRPr lang="en-IE" sz="1050" dirty="0">
              <a:solidFill>
                <a:srgbClr val="990033"/>
              </a:solidFill>
              <a:latin typeface="Calibri" pitchFamily="34" charset="0"/>
            </a:endParaRPr>
          </a:p>
          <a:p>
            <a:r>
              <a:rPr lang="en-IE" dirty="0" smtClean="0">
                <a:solidFill>
                  <a:srgbClr val="990033"/>
                </a:solidFill>
                <a:latin typeface="Calibri" pitchFamily="34" charset="0"/>
              </a:rPr>
              <a:t>Can </a:t>
            </a:r>
            <a:r>
              <a:rPr lang="en-IE" dirty="0">
                <a:solidFill>
                  <a:srgbClr val="990033"/>
                </a:solidFill>
                <a:latin typeface="Calibri" pitchFamily="34" charset="0"/>
              </a:rPr>
              <a:t>you explain </a:t>
            </a:r>
            <a:r>
              <a:rPr lang="en-IE" dirty="0" smtClean="0">
                <a:solidFill>
                  <a:srgbClr val="990033"/>
                </a:solidFill>
                <a:latin typeface="Calibri" pitchFamily="34" charset="0"/>
              </a:rPr>
              <a:t>why different </a:t>
            </a:r>
            <a:r>
              <a:rPr lang="en-IE" dirty="0">
                <a:solidFill>
                  <a:srgbClr val="990033"/>
                </a:solidFill>
                <a:latin typeface="Calibri" pitchFamily="34" charset="0"/>
              </a:rPr>
              <a:t>functions may </a:t>
            </a:r>
            <a:r>
              <a:rPr lang="en-IE" dirty="0" smtClean="0">
                <a:solidFill>
                  <a:srgbClr val="990033"/>
                </a:solidFill>
                <a:latin typeface="Calibri" pitchFamily="34" charset="0"/>
              </a:rPr>
              <a:t>have the </a:t>
            </a:r>
            <a:r>
              <a:rPr lang="en-IE" dirty="0">
                <a:solidFill>
                  <a:srgbClr val="990033"/>
                </a:solidFill>
                <a:latin typeface="Calibri" pitchFamily="34" charset="0"/>
              </a:rPr>
              <a:t>same derivative? </a:t>
            </a:r>
            <a:r>
              <a:rPr lang="en-IE" dirty="0" smtClean="0">
                <a:solidFill>
                  <a:srgbClr val="990033"/>
                </a:solidFill>
                <a:latin typeface="Calibri" pitchFamily="34" charset="0"/>
              </a:rPr>
              <a:t>Discuss your </a:t>
            </a:r>
            <a:r>
              <a:rPr lang="en-IE" dirty="0">
                <a:solidFill>
                  <a:srgbClr val="990033"/>
                </a:solidFill>
                <a:latin typeface="Calibri" pitchFamily="34" charset="0"/>
              </a:rPr>
              <a:t>reasoning with </a:t>
            </a:r>
            <a:r>
              <a:rPr lang="en-IE" dirty="0" smtClean="0">
                <a:solidFill>
                  <a:srgbClr val="990033"/>
                </a:solidFill>
                <a:latin typeface="Calibri" pitchFamily="34" charset="0"/>
              </a:rPr>
              <a:t>your partner.</a:t>
            </a:r>
          </a:p>
          <a:p>
            <a:endParaRPr lang="en-IE" sz="1050" dirty="0" smtClean="0">
              <a:solidFill>
                <a:srgbClr val="990033"/>
              </a:solidFill>
              <a:latin typeface="Calibri" pitchFamily="34" charset="0"/>
            </a:endParaRPr>
          </a:p>
          <a:p>
            <a:r>
              <a:rPr lang="en-IE" dirty="0" smtClean="0"/>
              <a:t>Do </a:t>
            </a:r>
            <a:r>
              <a:rPr lang="en-IE" dirty="0"/>
              <a:t>you understand what the word derivative means in this context </a:t>
            </a:r>
            <a:r>
              <a:rPr lang="en-IE" dirty="0" smtClean="0"/>
              <a:t>? How </a:t>
            </a:r>
            <a:r>
              <a:rPr lang="en-IE" dirty="0"/>
              <a:t>might you </a:t>
            </a:r>
            <a:r>
              <a:rPr lang="en-IE" dirty="0" smtClean="0"/>
              <a:t>use this word in another context?</a:t>
            </a:r>
            <a:endParaRPr lang="en-IE" dirty="0"/>
          </a:p>
          <a:p>
            <a:endParaRPr lang="en-IE" sz="1000" dirty="0" smtClean="0">
              <a:solidFill>
                <a:srgbClr val="990033"/>
              </a:solidFill>
              <a:latin typeface="Calibri" pitchFamily="34" charset="0"/>
            </a:endParaRPr>
          </a:p>
          <a:p>
            <a:r>
              <a:rPr lang="en-IE" dirty="0">
                <a:solidFill>
                  <a:srgbClr val="990033"/>
                </a:solidFill>
                <a:latin typeface="Calibri" pitchFamily="34" charset="0"/>
              </a:rPr>
              <a:t>Often in mathematics when we carry out some operation we like to be able to undo the operation or reverse it. For example when we square a number, to recover the number we started off with we use a square-root. When we multiply, to recover the number we started with, we divide and so on.</a:t>
            </a:r>
          </a:p>
          <a:p>
            <a:endParaRPr lang="en-IE" sz="1050" dirty="0">
              <a:solidFill>
                <a:srgbClr val="990033"/>
              </a:solidFill>
              <a:latin typeface="Calibri" pitchFamily="34" charset="0"/>
            </a:endParaRPr>
          </a:p>
          <a:p>
            <a:r>
              <a:rPr lang="en-IE" dirty="0">
                <a:solidFill>
                  <a:srgbClr val="990033"/>
                </a:solidFill>
                <a:latin typeface="Calibri" pitchFamily="34" charset="0"/>
              </a:rPr>
              <a:t>Can we do the same with a derivative function? That is – if we took a function and found its derivative, could we, starting with the derivative, recover the function we started off with?                                                                                           In other words can we reverse the differentiation process?</a:t>
            </a:r>
          </a:p>
          <a:p>
            <a:endParaRPr lang="en-IE" sz="1050" dirty="0">
              <a:solidFill>
                <a:srgbClr val="990033"/>
              </a:solidFill>
              <a:latin typeface="Calibri" pitchFamily="34" charset="0"/>
            </a:endParaRPr>
          </a:p>
          <a:p>
            <a:r>
              <a:rPr lang="en-IE" dirty="0">
                <a:solidFill>
                  <a:srgbClr val="990033"/>
                </a:solidFill>
                <a:latin typeface="Calibri" pitchFamily="34" charset="0"/>
              </a:rPr>
              <a:t>What is the difficulty in reversing the differentiation process?</a:t>
            </a:r>
          </a:p>
          <a:p>
            <a:endParaRPr lang="en-IE" dirty="0">
              <a:solidFill>
                <a:srgbClr val="990033"/>
              </a:solidFill>
              <a:latin typeface="Calibri" pitchFamily="34" charset="0"/>
            </a:endParaRPr>
          </a:p>
        </p:txBody>
      </p:sp>
      <p:grpSp>
        <p:nvGrpSpPr>
          <p:cNvPr id="5" name="Group 4"/>
          <p:cNvGrpSpPr/>
          <p:nvPr/>
        </p:nvGrpSpPr>
        <p:grpSpPr>
          <a:xfrm>
            <a:off x="8789610" y="490052"/>
            <a:ext cx="8603615" cy="5848350"/>
            <a:chOff x="8789610" y="490052"/>
            <a:chExt cx="8603615" cy="5848350"/>
          </a:xfrm>
        </p:grpSpPr>
        <p:sp>
          <p:nvSpPr>
            <p:cNvPr id="4" name="Rounded Rectangle 3"/>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31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296" y="490052"/>
              <a:ext cx="8225929"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8788469" y="491910"/>
            <a:ext cx="8069363" cy="5762625"/>
            <a:chOff x="8788469" y="491910"/>
            <a:chExt cx="8069363" cy="5762625"/>
          </a:xfrm>
        </p:grpSpPr>
        <p:pic>
          <p:nvPicPr>
            <p:cNvPr id="131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2642" y="491910"/>
              <a:ext cx="7675190"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65404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00018 7.40741E-7 L -0.93038 7.40741E-7 " pathEditMode="relative" rAng="0" ptsTypes="AA">
                                      <p:cBhvr>
                                        <p:cTn id="32" dur="2000" fill="hold"/>
                                        <p:tgtEl>
                                          <p:spTgt spid="3"/>
                                        </p:tgtEl>
                                        <p:attrNameLst>
                                          <p:attrName>ppt_x</p:attrName>
                                          <p:attrName>ppt_y</p:attrName>
                                        </p:attrNameLst>
                                      </p:cBhvr>
                                      <p:rCtr x="-46510" y="0"/>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93038 7.40741E-7 L -0.00018 0.00347 " pathEditMode="relative" rAng="0" ptsTypes="AA">
                                      <p:cBhvr>
                                        <p:cTn id="36"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clickEffect">
                                  <p:stCondLst>
                                    <p:cond delay="0"/>
                                  </p:stCondLst>
                                  <p:childTnLst>
                                    <p:animMotion origin="layout" path="M -0.00018 7.40741E-7 L -0.93038 7.40741E-7 " pathEditMode="relative" rAng="0" ptsTypes="AA">
                                      <p:cBhvr>
                                        <p:cTn id="41" dur="2000" fill="hold"/>
                                        <p:tgtEl>
                                          <p:spTgt spid="5"/>
                                        </p:tgtEl>
                                        <p:attrNameLst>
                                          <p:attrName>ppt_x</p:attrName>
                                          <p:attrName>ppt_y</p:attrName>
                                        </p:attrNameLst>
                                      </p:cBhvr>
                                      <p:rCtr x="-46510" y="0"/>
                                    </p:animMotion>
                                  </p:childTnLst>
                                </p:cTn>
                              </p:par>
                            </p:childTnLst>
                          </p:cTn>
                        </p:par>
                      </p:childTnLst>
                    </p:cTn>
                  </p:par>
                  <p:par>
                    <p:cTn id="42" fill="hold">
                      <p:stCondLst>
                        <p:cond delay="indefinite"/>
                      </p:stCondLst>
                      <p:childTnLst>
                        <p:par>
                          <p:cTn id="43" fill="hold">
                            <p:stCondLst>
                              <p:cond delay="0"/>
                            </p:stCondLst>
                            <p:childTnLst>
                              <p:par>
                                <p:cTn id="44" presetID="63" presetClass="path" presetSubtype="0" accel="50000" decel="50000" fill="hold" nodeType="clickEffect">
                                  <p:stCondLst>
                                    <p:cond delay="0"/>
                                  </p:stCondLst>
                                  <p:childTnLst>
                                    <p:animMotion origin="layout" path="M -0.93038 7.40741E-7 L -0.00018 0.00347 " pathEditMode="relative" rAng="0" ptsTypes="AA">
                                      <p:cBhvr>
                                        <p:cTn id="45"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8"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Key Ideas</a:t>
            </a:r>
            <a:endParaRPr lang="en-IE" dirty="0"/>
          </a:p>
        </p:txBody>
      </p:sp>
      <p:sp>
        <p:nvSpPr>
          <p:cNvPr id="3" name="Content Placeholder 2"/>
          <p:cNvSpPr>
            <a:spLocks noGrp="1"/>
          </p:cNvSpPr>
          <p:nvPr>
            <p:ph idx="1"/>
          </p:nvPr>
        </p:nvSpPr>
        <p:spPr>
          <a:xfrm>
            <a:off x="755576" y="980728"/>
            <a:ext cx="7920000" cy="1440000"/>
          </a:xfrm>
          <a:effectLst>
            <a:innerShdw blurRad="63500" dist="50800" dir="10800000">
              <a:prstClr val="black">
                <a:alpha val="50000"/>
              </a:prstClr>
            </a:innerShdw>
            <a:reflection blurRad="6350" stA="52000" endA="300" endPos="35000" dir="5400000" sy="-100000" algn="bl" rotWithShape="0"/>
          </a:effectLst>
          <a:scene3d>
            <a:camera prst="orthographicFront"/>
            <a:lightRig rig="threePt" dir="t"/>
          </a:scene3d>
          <a:sp3d>
            <a:bevelT prst="relaxedInset"/>
          </a:sp3d>
        </p:spPr>
        <p:txBody>
          <a:bodyPr/>
          <a:lstStyle/>
          <a:p>
            <a:endParaRPr lang="en-IE"/>
          </a:p>
        </p:txBody>
      </p:sp>
      <p:sp>
        <p:nvSpPr>
          <p:cNvPr id="5" name="Rounded Rectangle 4"/>
          <p:cNvSpPr/>
          <p:nvPr/>
        </p:nvSpPr>
        <p:spPr>
          <a:xfrm>
            <a:off x="440248" y="2593504"/>
            <a:ext cx="8640000" cy="1080000"/>
          </a:xfrm>
          <a:prstGeom prst="roundRect">
            <a:avLst/>
          </a:prstGeom>
          <a:solidFill>
            <a:srgbClr val="C00000"/>
          </a:solidFill>
          <a:ln>
            <a:noFill/>
          </a:ln>
          <a:effectLst>
            <a:innerShdw blurRad="63500" dist="50800" dir="10800000">
              <a:prstClr val="black">
                <a:alpha val="50000"/>
              </a:prstClr>
            </a:innerShdw>
            <a:reflection blurRad="6350" stA="52000" endA="300" endPos="35000" dir="5400000" sy="-100000" algn="bl" rotWithShape="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A distinct anti-derivative describes the area beneath a function from some starting point up to any specified point.</a:t>
            </a:r>
            <a:endParaRPr lang="en-IE" sz="2800" dirty="0"/>
          </a:p>
        </p:txBody>
      </p:sp>
      <p:sp>
        <p:nvSpPr>
          <p:cNvPr id="6" name="Rounded Rectangle 5"/>
          <p:cNvSpPr/>
          <p:nvPr/>
        </p:nvSpPr>
        <p:spPr>
          <a:xfrm>
            <a:off x="440248" y="1052736"/>
            <a:ext cx="8640000" cy="1080000"/>
          </a:xfrm>
          <a:prstGeom prst="roundRect">
            <a:avLst/>
          </a:prstGeom>
          <a:solidFill>
            <a:schemeClr val="accent6">
              <a:lumMod val="75000"/>
            </a:schemeClr>
          </a:solidFill>
          <a:ln>
            <a:noFill/>
          </a:ln>
          <a:effectLst>
            <a:innerShdw blurRad="63500" dist="50800" dir="10800000">
              <a:prstClr val="black">
                <a:alpha val="50000"/>
              </a:prstClr>
            </a:innerShdw>
            <a:reflection blurRad="6350" stA="52000" endA="300" endPos="35000" dir="5400000" sy="-100000" algn="bl" rotWithShape="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The area beneath a function may be calculated using the limit of an infinite sum of infinitesimally-wide rectangles.</a:t>
            </a:r>
            <a:endParaRPr lang="en-IE" sz="2800" dirty="0"/>
          </a:p>
        </p:txBody>
      </p:sp>
      <mc:AlternateContent xmlns:mc="http://schemas.openxmlformats.org/markup-compatibility/2006" xmlns:a14="http://schemas.microsoft.com/office/drawing/2010/main">
        <mc:Choice Requires="a14">
          <p:sp>
            <p:nvSpPr>
              <p:cNvPr id="8" name="Rounded Rectangle 7"/>
              <p:cNvSpPr/>
              <p:nvPr/>
            </p:nvSpPr>
            <p:spPr>
              <a:xfrm>
                <a:off x="440248" y="4225134"/>
                <a:ext cx="8640000" cy="1080000"/>
              </a:xfrm>
              <a:prstGeom prst="roundRect">
                <a:avLst/>
              </a:prstGeom>
              <a:solidFill>
                <a:srgbClr val="DCCE18"/>
              </a:solidFill>
              <a:ln>
                <a:noFill/>
              </a:ln>
              <a:effectLst>
                <a:innerShdw blurRad="63500" dist="50800" dir="10800000">
                  <a:prstClr val="black">
                    <a:alpha val="50000"/>
                  </a:prstClr>
                </a:innerShdw>
                <a:reflection blurRad="6350" stA="52000" endA="300" endPos="35000" dir="5400000" sy="-100000" algn="bl" rotWithShape="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The area beneath a function </a:t>
                </a:r>
                <a14:m>
                  <m:oMath xmlns:m="http://schemas.openxmlformats.org/officeDocument/2006/math">
                    <m:r>
                      <a:rPr lang="en-IE" sz="2800" b="0" i="1" smtClean="0">
                        <a:latin typeface="Cambria Math"/>
                      </a:rPr>
                      <m:t>𝑓</m:t>
                    </m:r>
                    <m:r>
                      <a:rPr lang="en-IE" sz="2800" b="0" i="1" smtClean="0">
                        <a:latin typeface="Cambria Math"/>
                      </a:rPr>
                      <m:t>(</m:t>
                    </m:r>
                    <m:r>
                      <a:rPr lang="en-IE" sz="2800" b="0" i="1" smtClean="0">
                        <a:latin typeface="Cambria Math"/>
                      </a:rPr>
                      <m:t>𝑥</m:t>
                    </m:r>
                    <m:r>
                      <a:rPr lang="en-IE" sz="2800" b="0" i="1" smtClean="0">
                        <a:latin typeface="Cambria Math"/>
                      </a:rPr>
                      <m:t>)</m:t>
                    </m:r>
                  </m:oMath>
                </a14:m>
                <a:r>
                  <a:rPr lang="en-IE" sz="2800" dirty="0" smtClean="0"/>
                  <a:t> from a to b is given by </a:t>
                </a:r>
                <a14:m>
                  <m:oMath xmlns:m="http://schemas.openxmlformats.org/officeDocument/2006/math">
                    <m:r>
                      <m:rPr>
                        <m:sty m:val="p"/>
                      </m:rPr>
                      <a:rPr lang="en-IE" sz="2800" b="0" i="0" smtClean="0">
                        <a:latin typeface="Cambria Math"/>
                      </a:rPr>
                      <m:t>F</m:t>
                    </m:r>
                    <m:d>
                      <m:dPr>
                        <m:ctrlPr>
                          <a:rPr lang="en-IE" sz="2800" b="0" i="1" smtClean="0">
                            <a:latin typeface="Cambria Math" panose="02040503050406030204" pitchFamily="18" charset="0"/>
                          </a:rPr>
                        </m:ctrlPr>
                      </m:dPr>
                      <m:e>
                        <m:r>
                          <m:rPr>
                            <m:sty m:val="p"/>
                          </m:rPr>
                          <a:rPr lang="en-IE" sz="2800" b="0" i="0" smtClean="0">
                            <a:latin typeface="Cambria Math"/>
                          </a:rPr>
                          <m:t>b</m:t>
                        </m:r>
                      </m:e>
                    </m:d>
                    <m:r>
                      <a:rPr lang="en-IE" sz="2800" b="0" i="0" smtClean="0">
                        <a:latin typeface="Cambria Math"/>
                      </a:rPr>
                      <m:t>−</m:t>
                    </m:r>
                    <m:r>
                      <m:rPr>
                        <m:sty m:val="p"/>
                      </m:rPr>
                      <a:rPr lang="en-IE" sz="2800" b="0" i="0" smtClean="0">
                        <a:latin typeface="Cambria Math"/>
                      </a:rPr>
                      <m:t>F</m:t>
                    </m:r>
                    <m:r>
                      <a:rPr lang="en-IE" sz="2800" b="0" i="0" smtClean="0">
                        <a:latin typeface="Cambria Math"/>
                      </a:rPr>
                      <m:t>(</m:t>
                    </m:r>
                    <m:r>
                      <m:rPr>
                        <m:sty m:val="p"/>
                      </m:rPr>
                      <a:rPr lang="en-IE" sz="2800" b="0" i="0" smtClean="0">
                        <a:latin typeface="Cambria Math"/>
                      </a:rPr>
                      <m:t>a</m:t>
                    </m:r>
                    <m:r>
                      <a:rPr lang="en-IE" sz="2800" b="0" i="0" smtClean="0">
                        <a:latin typeface="Cambria Math"/>
                      </a:rPr>
                      <m:t>)</m:t>
                    </m:r>
                    <m:r>
                      <a:rPr lang="en-IE" sz="2800" b="0" i="1" smtClean="0">
                        <a:latin typeface="Cambria Math"/>
                      </a:rPr>
                      <m:t> </m:t>
                    </m:r>
                  </m:oMath>
                </a14:m>
                <a:endParaRPr lang="en-IE" sz="2800" dirty="0"/>
              </a:p>
            </p:txBody>
          </p:sp>
        </mc:Choice>
        <mc:Fallback xmlns="">
          <p:sp>
            <p:nvSpPr>
              <p:cNvPr id="8" name="Rounded Rectangle 7"/>
              <p:cNvSpPr>
                <a:spLocks noRot="1" noChangeAspect="1" noMove="1" noResize="1" noEditPoints="1" noAdjustHandles="1" noChangeArrowheads="1" noChangeShapeType="1" noTextEdit="1"/>
              </p:cNvSpPr>
              <p:nvPr/>
            </p:nvSpPr>
            <p:spPr>
              <a:xfrm>
                <a:off x="440248" y="4225134"/>
                <a:ext cx="8640000" cy="1080000"/>
              </a:xfrm>
              <a:prstGeom prst="roundRect">
                <a:avLst/>
              </a:prstGeom>
              <a:blipFill rotWithShape="1">
                <a:blip r:embed="rId2"/>
                <a:stretch>
                  <a:fillRect/>
                </a:stretch>
              </a:blipFill>
              <a:ln>
                <a:noFill/>
              </a:ln>
              <a:effectLst>
                <a:innerShdw blurRad="63500" dist="50800" dir="10800000">
                  <a:prstClr val="black">
                    <a:alpha val="50000"/>
                  </a:prstClr>
                </a:innerShdw>
                <a:reflection blurRad="6350" stA="52000" endA="300" endPos="35000" dir="5400000" sy="-100000" algn="bl" rotWithShape="0"/>
              </a:effectLst>
            </p:spPr>
            <p:txBody>
              <a:bodyPr/>
              <a:lstStyle/>
              <a:p>
                <a:r>
                  <a:rPr lang="en-IE">
                    <a:noFill/>
                  </a:rPr>
                  <a:t> </a:t>
                </a:r>
              </a:p>
            </p:txBody>
          </p:sp>
        </mc:Fallback>
      </mc:AlternateContent>
    </p:spTree>
    <p:extLst>
      <p:ext uri="{BB962C8B-B14F-4D97-AF65-F5344CB8AC3E}">
        <p14:creationId xmlns:p14="http://schemas.microsoft.com/office/powerpoint/2010/main" val="15147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3</a:t>
            </a:r>
            <a:endParaRPr lang="en-IE" dirty="0"/>
          </a:p>
        </p:txBody>
      </p:sp>
      <mc:AlternateContent xmlns:mc="http://schemas.openxmlformats.org/markup-compatibility/2006" xmlns:a14="http://schemas.microsoft.com/office/drawing/2010/main">
        <mc:Choice Requires="a14">
          <p:sp>
            <p:nvSpPr>
              <p:cNvPr id="4" name="Rectangle 3"/>
              <p:cNvSpPr/>
              <p:nvPr/>
            </p:nvSpPr>
            <p:spPr>
              <a:xfrm>
                <a:off x="611560" y="692696"/>
                <a:ext cx="7920880" cy="2246769"/>
              </a:xfrm>
              <a:prstGeom prst="rect">
                <a:avLst/>
              </a:prstGeom>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Up to now we’ve focused </a:t>
                </a:r>
                <a:r>
                  <a:rPr lang="en-IE" sz="2000" dirty="0" smtClean="0">
                    <a:solidFill>
                      <a:srgbClr val="990033"/>
                    </a:solidFill>
                    <a:latin typeface="Calibri" pitchFamily="34" charset="0"/>
                  </a:rPr>
                  <a:t>on linear </a:t>
                </a:r>
                <a:r>
                  <a:rPr lang="en-IE" sz="2000" dirty="0">
                    <a:solidFill>
                      <a:srgbClr val="990033"/>
                    </a:solidFill>
                    <a:latin typeface="Calibri" pitchFamily="34" charset="0"/>
                  </a:rPr>
                  <a:t>and </a:t>
                </a:r>
                <a:r>
                  <a:rPr lang="en-IE" sz="2000" dirty="0" smtClean="0">
                    <a:solidFill>
                      <a:srgbClr val="990033"/>
                    </a:solidFill>
                    <a:latin typeface="Calibri" pitchFamily="34" charset="0"/>
                  </a:rPr>
                  <a:t>quadratic boundary </a:t>
                </a:r>
                <a:r>
                  <a:rPr lang="en-IE" sz="2000" dirty="0">
                    <a:solidFill>
                      <a:srgbClr val="990033"/>
                    </a:solidFill>
                    <a:latin typeface="Calibri" pitchFamily="34" charset="0"/>
                  </a:rPr>
                  <a:t>functions </a:t>
                </a:r>
                <a:r>
                  <a:rPr lang="en-IE" sz="2000" dirty="0" smtClean="0">
                    <a:solidFill>
                      <a:srgbClr val="990033"/>
                    </a:solidFill>
                    <a:latin typeface="Calibri" pitchFamily="34" charset="0"/>
                  </a:rPr>
                  <a:t>when calculating </a:t>
                </a:r>
                <a:r>
                  <a:rPr lang="en-IE" sz="2000" dirty="0">
                    <a:solidFill>
                      <a:srgbClr val="990033"/>
                    </a:solidFill>
                    <a:latin typeface="Calibri" pitchFamily="34" charset="0"/>
                  </a:rPr>
                  <a:t>areas.</a:t>
                </a:r>
              </a:p>
              <a:p>
                <a:pPr marL="342900" indent="-342900">
                  <a:buFont typeface="Arial" pitchFamily="34" charset="0"/>
                  <a:buChar char="•"/>
                </a:pPr>
                <a:endParaRPr lang="en-IE" sz="2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Let </a:t>
                </a:r>
                <a:r>
                  <a:rPr lang="en-IE" sz="2000" dirty="0">
                    <a:solidFill>
                      <a:srgbClr val="990033"/>
                    </a:solidFill>
                    <a:latin typeface="Calibri" pitchFamily="34" charset="0"/>
                  </a:rPr>
                  <a:t>us now look at a </a:t>
                </a:r>
                <a:r>
                  <a:rPr lang="en-IE" sz="2000" dirty="0" smtClean="0">
                    <a:solidFill>
                      <a:srgbClr val="990033"/>
                    </a:solidFill>
                    <a:latin typeface="Calibri" pitchFamily="34" charset="0"/>
                  </a:rPr>
                  <a:t>different function</a:t>
                </a:r>
                <a14:m>
                  <m:oMath xmlns:m="http://schemas.openxmlformats.org/officeDocument/2006/math">
                    <m:r>
                      <a:rPr lang="en-IE" sz="2000" i="1" dirty="0" smtClean="0">
                        <a:solidFill>
                          <a:srgbClr val="990033"/>
                        </a:solidFill>
                        <a:latin typeface="Cambria Math"/>
                      </a:rPr>
                      <m:t> </m:t>
                    </m:r>
                    <m:r>
                      <a:rPr lang="en-IE" sz="2000" i="1" dirty="0">
                        <a:solidFill>
                          <a:srgbClr val="990033"/>
                        </a:solidFill>
                        <a:latin typeface="Cambria Math"/>
                      </a:rPr>
                      <m:t>𝑘</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 = </m:t>
                    </m:r>
                    <m:r>
                      <m:rPr>
                        <m:sty m:val="p"/>
                      </m:rPr>
                      <a:rPr lang="en-IE" sz="2000" i="1" dirty="0">
                        <a:solidFill>
                          <a:srgbClr val="990033"/>
                        </a:solidFill>
                        <a:latin typeface="Cambria Math"/>
                      </a:rPr>
                      <m:t>sin</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 </m:t>
                    </m:r>
                  </m:oMath>
                </a14:m>
                <a:r>
                  <a:rPr lang="en-IE" sz="2000" dirty="0" smtClean="0">
                    <a:solidFill>
                      <a:srgbClr val="990033"/>
                    </a:solidFill>
                    <a:latin typeface="Calibri" pitchFamily="34" charset="0"/>
                  </a:rPr>
                  <a:t>.</a:t>
                </a:r>
              </a:p>
              <a:p>
                <a:pPr marL="342900" indent="-342900">
                  <a:buFont typeface="Arial" pitchFamily="34" charset="0"/>
                  <a:buChar char="•"/>
                </a:pPr>
                <a:endParaRPr lang="en-IE" sz="2000" dirty="0">
                  <a:solidFill>
                    <a:srgbClr val="990033"/>
                  </a:solidFill>
                  <a:latin typeface="Calibri" pitchFamily="34" charset="0"/>
                </a:endParaRPr>
              </a:p>
              <a:p>
                <a:pPr marL="342900" indent="-342900">
                  <a:buFont typeface="Arial" pitchFamily="34" charset="0"/>
                  <a:buChar char="•"/>
                </a:pPr>
                <a:r>
                  <a:rPr lang="en-IE" sz="2000" dirty="0">
                    <a:solidFill>
                      <a:srgbClr val="990033"/>
                    </a:solidFill>
                    <a:latin typeface="Calibri" pitchFamily="34" charset="0"/>
                  </a:rPr>
                  <a:t>Working in pairs I would </a:t>
                </a:r>
                <a:r>
                  <a:rPr lang="en-IE" sz="2000" dirty="0" smtClean="0">
                    <a:solidFill>
                      <a:srgbClr val="990033"/>
                    </a:solidFill>
                    <a:latin typeface="Calibri" pitchFamily="34" charset="0"/>
                  </a:rPr>
                  <a:t>like you </a:t>
                </a:r>
                <a:r>
                  <a:rPr lang="en-IE" sz="2000" dirty="0">
                    <a:solidFill>
                      <a:srgbClr val="990033"/>
                    </a:solidFill>
                    <a:latin typeface="Calibri" pitchFamily="34" charset="0"/>
                  </a:rPr>
                  <a:t>to answer Question 1 </a:t>
                </a:r>
                <a:r>
                  <a:rPr lang="en-IE" sz="2000" dirty="0" smtClean="0">
                    <a:solidFill>
                      <a:srgbClr val="990033"/>
                    </a:solidFill>
                    <a:latin typeface="Calibri" pitchFamily="34" charset="0"/>
                  </a:rPr>
                  <a:t>in </a:t>
                </a:r>
                <a:r>
                  <a:rPr lang="en-IE" sz="2000" b="1" dirty="0" smtClean="0">
                    <a:solidFill>
                      <a:srgbClr val="990033"/>
                    </a:solidFill>
                    <a:latin typeface="Calibri" pitchFamily="34" charset="0"/>
                  </a:rPr>
                  <a:t>Section </a:t>
                </a:r>
                <a:r>
                  <a:rPr lang="en-IE" sz="2000" b="1" dirty="0">
                    <a:solidFill>
                      <a:srgbClr val="990033"/>
                    </a:solidFill>
                    <a:latin typeface="Calibri" pitchFamily="34" charset="0"/>
                  </a:rPr>
                  <a:t>C: Student Activity 3</a:t>
                </a:r>
                <a:r>
                  <a:rPr lang="en-IE" sz="2000" dirty="0">
                    <a:solidFill>
                      <a:srgbClr val="990033"/>
                    </a:solidFill>
                    <a:latin typeface="Calibri" pitchFamily="34" charset="0"/>
                  </a:rPr>
                  <a:t>.</a:t>
                </a:r>
                <a:endParaRPr lang="en-IE" sz="2000" dirty="0" smtClean="0">
                  <a:solidFill>
                    <a:srgbClr val="990033"/>
                  </a:solidFill>
                  <a:latin typeface="Calibri"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1560" y="692696"/>
                <a:ext cx="7920880" cy="2246769"/>
              </a:xfrm>
              <a:prstGeom prst="rect">
                <a:avLst/>
              </a:prstGeom>
              <a:blipFill rotWithShape="1">
                <a:blip r:embed="rId3"/>
                <a:stretch>
                  <a:fillRect l="-615" t="-1359" b="-4076"/>
                </a:stretch>
              </a:blipFill>
            </p:spPr>
            <p:txBody>
              <a:bodyPr/>
              <a:lstStyle/>
              <a:p>
                <a:r>
                  <a:rPr lang="en-IE">
                    <a:noFill/>
                  </a:rPr>
                  <a:t> </a:t>
                </a:r>
              </a:p>
            </p:txBody>
          </p:sp>
        </mc:Fallback>
      </mc:AlternateContent>
      <p:pic>
        <p:nvPicPr>
          <p:cNvPr id="138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222" y="4005064"/>
            <a:ext cx="4410076" cy="2728913"/>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8789610" y="490052"/>
            <a:ext cx="7776824" cy="5387220"/>
            <a:chOff x="8789610" y="490052"/>
            <a:chExt cx="7776824" cy="5387220"/>
          </a:xfrm>
        </p:grpSpPr>
        <p:pic>
          <p:nvPicPr>
            <p:cNvPr id="1669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610" y="490052"/>
              <a:ext cx="7416824" cy="538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893733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3"/>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3</a:t>
            </a:r>
            <a:endParaRPr lang="en-IE" dirty="0"/>
          </a:p>
        </p:txBody>
      </p:sp>
      <p:sp>
        <p:nvSpPr>
          <p:cNvPr id="3" name="Content Placeholder 2"/>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sp>
            <p:nvSpPr>
              <p:cNvPr id="4" name="Rectangle 3"/>
              <p:cNvSpPr/>
              <p:nvPr/>
            </p:nvSpPr>
            <p:spPr>
              <a:xfrm>
                <a:off x="611560" y="692696"/>
                <a:ext cx="7920880" cy="3477875"/>
              </a:xfrm>
              <a:prstGeom prst="rect">
                <a:avLst/>
              </a:prstGeom>
            </p:spPr>
            <p:txBody>
              <a:bodyPr wrap="square">
                <a:spAutoFit/>
              </a:bodyPr>
              <a:lstStyle/>
              <a:p>
                <a:pPr marL="457200" indent="-457200">
                  <a:buFont typeface="+mj-lt"/>
                  <a:buAutoNum type="arabicPeriod" startAt="3"/>
                </a:pPr>
                <a:r>
                  <a:rPr lang="en-IE" sz="2000" dirty="0" smtClean="0">
                    <a:solidFill>
                      <a:srgbClr val="990033"/>
                    </a:solidFill>
                    <a:latin typeface="Calibri" pitchFamily="34" charset="0"/>
                  </a:rPr>
                  <a:t>Using </a:t>
                </a:r>
                <a:r>
                  <a:rPr lang="en-IE" sz="2000" dirty="0">
                    <a:solidFill>
                      <a:srgbClr val="990033"/>
                    </a:solidFill>
                    <a:latin typeface="Calibri" pitchFamily="34" charset="0"/>
                  </a:rPr>
                  <a:t>anti-differentiation, calculate the area between the function and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oMath>
                </a14:m>
                <a:r>
                  <a:rPr lang="en-IE" sz="2000" dirty="0" smtClean="0">
                    <a:solidFill>
                      <a:srgbClr val="990033"/>
                    </a:solidFill>
                    <a:latin typeface="Calibri" pitchFamily="34" charset="0"/>
                  </a:rPr>
                  <a:t> </a:t>
                </a:r>
                <a:r>
                  <a:rPr lang="en-IE" sz="2000" dirty="0">
                    <a:solidFill>
                      <a:srgbClr val="990033"/>
                    </a:solidFill>
                    <a:latin typeface="Calibri" pitchFamily="34" charset="0"/>
                  </a:rPr>
                  <a:t>axis from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i="1" dirty="0" smtClean="0">
                        <a:solidFill>
                          <a:srgbClr val="990033"/>
                        </a:solidFill>
                        <a:latin typeface="Cambria Math"/>
                      </a:rPr>
                      <m:t> 0</m:t>
                    </m:r>
                  </m:oMath>
                </a14:m>
                <a:r>
                  <a:rPr lang="en-IE" sz="2000" dirty="0" smtClean="0">
                    <a:solidFill>
                      <a:srgbClr val="990033"/>
                    </a:solidFill>
                    <a:latin typeface="Calibri" pitchFamily="34" charset="0"/>
                  </a:rPr>
                  <a:t> </a:t>
                </a:r>
                <a:r>
                  <a:rPr lang="en-IE" sz="2000" dirty="0">
                    <a:solidFill>
                      <a:srgbClr val="990033"/>
                    </a:solidFill>
                    <a:latin typeface="Calibri" pitchFamily="34" charset="0"/>
                  </a:rPr>
                  <a:t>to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b="0" i="1" dirty="0" smtClean="0">
                        <a:solidFill>
                          <a:srgbClr val="990033"/>
                        </a:solidFill>
                        <a:latin typeface="Cambria Math"/>
                        <a:ea typeface="Cambria Math"/>
                      </a:rPr>
                      <m:t>𝜋</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a:t>
                </a:r>
              </a:p>
              <a:p>
                <a:pPr marL="457200" indent="-457200">
                  <a:buFont typeface="+mj-lt"/>
                  <a:buAutoNum type="arabicPeriod" startAt="3"/>
                </a:pPr>
                <a:endParaRPr lang="en-IE" sz="2000" dirty="0">
                  <a:solidFill>
                    <a:srgbClr val="990033"/>
                  </a:solidFill>
                  <a:latin typeface="Calibri" pitchFamily="34" charset="0"/>
                </a:endParaRPr>
              </a:p>
              <a:p>
                <a:pPr marL="457200" indent="-457200">
                  <a:buFont typeface="+mj-lt"/>
                  <a:buAutoNum type="arabicPeriod" startAt="3"/>
                </a:pPr>
                <a:endParaRPr lang="en-IE" sz="2000" dirty="0">
                  <a:solidFill>
                    <a:srgbClr val="990033"/>
                  </a:solidFill>
                  <a:latin typeface="Calibri" pitchFamily="34" charset="0"/>
                </a:endParaRPr>
              </a:p>
              <a:p>
                <a:pPr marL="457200" indent="-457200">
                  <a:buFont typeface="+mj-lt"/>
                  <a:buAutoNum type="arabicPeriod" startAt="3"/>
                </a:pPr>
                <a:r>
                  <a:rPr lang="en-IE" sz="2000" dirty="0" smtClean="0">
                    <a:solidFill>
                      <a:srgbClr val="990033"/>
                    </a:solidFill>
                    <a:latin typeface="Calibri" pitchFamily="34" charset="0"/>
                  </a:rPr>
                  <a:t>Using </a:t>
                </a:r>
                <a:r>
                  <a:rPr lang="en-IE" sz="2000" dirty="0">
                    <a:solidFill>
                      <a:srgbClr val="990033"/>
                    </a:solidFill>
                    <a:latin typeface="Calibri" pitchFamily="34" charset="0"/>
                  </a:rPr>
                  <a:t>anti-differentiation, calculate the area between the function </a:t>
                </a:r>
                <a14:m>
                  <m:oMath xmlns:m="http://schemas.openxmlformats.org/officeDocument/2006/math">
                    <m:r>
                      <a:rPr lang="en-IE" sz="2000" i="1" dirty="0">
                        <a:solidFill>
                          <a:srgbClr val="990033"/>
                        </a:solidFill>
                        <a:latin typeface="Cambria Math"/>
                      </a:rPr>
                      <m:t>𝑥</m:t>
                    </m:r>
                    <m:r>
                      <a:rPr lang="en-IE" sz="2000" i="1" dirty="0">
                        <a:solidFill>
                          <a:srgbClr val="990033"/>
                        </a:solidFill>
                        <a:latin typeface="Cambria Math"/>
                      </a:rPr>
                      <m:t>−</m:t>
                    </m:r>
                  </m:oMath>
                </a14:m>
                <a:r>
                  <a:rPr lang="en-IE" sz="2000" dirty="0">
                    <a:solidFill>
                      <a:srgbClr val="990033"/>
                    </a:solidFill>
                    <a:latin typeface="Calibri" pitchFamily="34" charset="0"/>
                  </a:rPr>
                  <a:t>axis from </a:t>
                </a:r>
                <a14:m>
                  <m:oMath xmlns:m="http://schemas.openxmlformats.org/officeDocument/2006/math">
                    <m:r>
                      <a:rPr lang="en-IE" sz="2000" i="1" dirty="0">
                        <a:solidFill>
                          <a:srgbClr val="990033"/>
                        </a:solidFill>
                        <a:latin typeface="Cambria Math"/>
                      </a:rPr>
                      <m:t>𝑥</m:t>
                    </m:r>
                    <m:r>
                      <a:rPr lang="en-IE" sz="2000" i="1" dirty="0">
                        <a:solidFill>
                          <a:srgbClr val="990033"/>
                        </a:solidFill>
                        <a:latin typeface="Cambria Math"/>
                      </a:rPr>
                      <m:t>=</m:t>
                    </m:r>
                    <m:r>
                      <a:rPr lang="en-IE" sz="2000" i="1" dirty="0">
                        <a:solidFill>
                          <a:srgbClr val="990033"/>
                        </a:solidFill>
                        <a:latin typeface="Cambria Math"/>
                        <a:ea typeface="Cambria Math"/>
                      </a:rPr>
                      <m:t>𝜋</m:t>
                    </m:r>
                  </m:oMath>
                </a14:m>
                <a:r>
                  <a:rPr lang="en-IE" sz="2000" dirty="0">
                    <a:solidFill>
                      <a:srgbClr val="990033"/>
                    </a:solidFill>
                    <a:latin typeface="Calibri" pitchFamily="34" charset="0"/>
                  </a:rPr>
                  <a:t> to </a:t>
                </a:r>
                <a14:m>
                  <m:oMath xmlns:m="http://schemas.openxmlformats.org/officeDocument/2006/math">
                    <m:r>
                      <a:rPr lang="en-IE" sz="2000" i="1" dirty="0">
                        <a:solidFill>
                          <a:srgbClr val="990033"/>
                        </a:solidFill>
                        <a:latin typeface="Cambria Math"/>
                      </a:rPr>
                      <m:t>𝑥</m:t>
                    </m:r>
                    <m:r>
                      <a:rPr lang="en-IE" sz="2000" i="1" dirty="0">
                        <a:solidFill>
                          <a:srgbClr val="990033"/>
                        </a:solidFill>
                        <a:latin typeface="Cambria Math"/>
                      </a:rPr>
                      <m:t>=2</m:t>
                    </m:r>
                    <m:r>
                      <a:rPr lang="en-IE" sz="2000" i="1" dirty="0">
                        <a:solidFill>
                          <a:srgbClr val="990033"/>
                        </a:solidFill>
                        <a:latin typeface="Cambria Math"/>
                        <a:ea typeface="Cambria Math"/>
                      </a:rPr>
                      <m:t>𝜋</m:t>
                    </m:r>
                  </m:oMath>
                </a14:m>
                <a:r>
                  <a:rPr lang="en-IE" sz="2000" dirty="0">
                    <a:solidFill>
                      <a:srgbClr val="990033"/>
                    </a:solidFill>
                    <a:latin typeface="Calibri" pitchFamily="34" charset="0"/>
                  </a:rPr>
                  <a:t>.</a:t>
                </a:r>
              </a:p>
              <a:p>
                <a:pPr marL="457200" indent="-457200">
                  <a:buFont typeface="+mj-lt"/>
                  <a:buAutoNum type="arabicPeriod" startAt="3"/>
                </a:pPr>
                <a:endParaRPr lang="en-IE" sz="2000" dirty="0" smtClean="0">
                  <a:solidFill>
                    <a:srgbClr val="990033"/>
                  </a:solidFill>
                  <a:latin typeface="Calibri" pitchFamily="34" charset="0"/>
                </a:endParaRPr>
              </a:p>
              <a:p>
                <a:pPr marL="457200" indent="-457200">
                  <a:buFont typeface="+mj-lt"/>
                  <a:buAutoNum type="arabicPeriod" startAt="3"/>
                </a:pPr>
                <a:endParaRPr lang="en-IE" sz="2000" dirty="0" smtClean="0">
                  <a:solidFill>
                    <a:srgbClr val="990033"/>
                  </a:solidFill>
                  <a:latin typeface="Calibri" pitchFamily="34" charset="0"/>
                </a:endParaRPr>
              </a:p>
              <a:p>
                <a:pPr marL="457200" indent="-457200">
                  <a:buFont typeface="+mj-lt"/>
                  <a:buAutoNum type="arabicPeriod" startAt="3"/>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now explain why your answer in Question 1 is not the area between the </a:t>
                </a:r>
                <a:r>
                  <a:rPr lang="en-IE" sz="2000" dirty="0" smtClean="0">
                    <a:solidFill>
                      <a:srgbClr val="990033"/>
                    </a:solidFill>
                    <a:latin typeface="Calibri" pitchFamily="34" charset="0"/>
                  </a:rPr>
                  <a:t>function and </a:t>
                </a:r>
                <a:r>
                  <a:rPr lang="en-IE" sz="2000" dirty="0">
                    <a:solidFill>
                      <a:srgbClr val="990033"/>
                    </a:solidFill>
                    <a:latin typeface="Calibri" pitchFamily="34" charset="0"/>
                  </a:rPr>
                  <a:t>the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 − </m:t>
                    </m:r>
                  </m:oMath>
                </a14:m>
                <a:r>
                  <a:rPr lang="en-IE" sz="2000" i="1" dirty="0" smtClean="0">
                    <a:solidFill>
                      <a:srgbClr val="990033"/>
                    </a:solidFill>
                    <a:latin typeface="Calibri" pitchFamily="34" charset="0"/>
                  </a:rPr>
                  <a:t>axis </a:t>
                </a:r>
                <a:r>
                  <a:rPr lang="en-IE" sz="2000" dirty="0">
                    <a:solidFill>
                      <a:srgbClr val="990033"/>
                    </a:solidFill>
                    <a:latin typeface="Calibri" pitchFamily="34" charset="0"/>
                  </a:rPr>
                  <a:t>?</a:t>
                </a:r>
              </a:p>
              <a:p>
                <a:pPr marL="457200" indent="-457200">
                  <a:buFont typeface="+mj-lt"/>
                  <a:buAutoNum type="arabicPeriod" startAt="3"/>
                </a:pPr>
                <a:endParaRPr lang="en-IE" sz="2000" dirty="0" smtClean="0">
                  <a:solidFill>
                    <a:srgbClr val="990033"/>
                  </a:solidFill>
                  <a:latin typeface="Calibri"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1560" y="692696"/>
                <a:ext cx="7920880" cy="3477875"/>
              </a:xfrm>
              <a:prstGeom prst="rect">
                <a:avLst/>
              </a:prstGeom>
              <a:blipFill rotWithShape="1">
                <a:blip r:embed="rId3"/>
                <a:stretch>
                  <a:fillRect l="-769" t="-1053"/>
                </a:stretch>
              </a:blipFill>
            </p:spPr>
            <p:txBody>
              <a:bodyPr/>
              <a:lstStyle/>
              <a:p>
                <a:r>
                  <a:rPr lang="en-IE">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222" y="4005064"/>
            <a:ext cx="4410076" cy="2728913"/>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8789610" y="490053"/>
            <a:ext cx="7710782" cy="5768191"/>
            <a:chOff x="8789610" y="490053"/>
            <a:chExt cx="7710782" cy="5768191"/>
          </a:xfrm>
        </p:grpSpPr>
        <p:pic>
          <p:nvPicPr>
            <p:cNvPr id="168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5576" y="495335"/>
              <a:ext cx="7344816" cy="576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126090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3</a:t>
            </a:r>
            <a:endParaRPr lang="en-IE" dirty="0"/>
          </a:p>
        </p:txBody>
      </p:sp>
      <mc:AlternateContent xmlns:mc="http://schemas.openxmlformats.org/markup-compatibility/2006" xmlns:a14="http://schemas.microsoft.com/office/drawing/2010/main">
        <mc:Choice Requires="a14">
          <p:sp>
            <p:nvSpPr>
              <p:cNvPr id="4" name="Rectangle 3"/>
              <p:cNvSpPr/>
              <p:nvPr/>
            </p:nvSpPr>
            <p:spPr>
              <a:xfrm>
                <a:off x="611560" y="692696"/>
                <a:ext cx="7920880" cy="3477875"/>
              </a:xfrm>
              <a:prstGeom prst="rect">
                <a:avLst/>
              </a:prstGeom>
            </p:spPr>
            <p:txBody>
              <a:bodyPr wrap="square">
                <a:spAutoFit/>
              </a:bodyPr>
              <a:lstStyle/>
              <a:p>
                <a:pPr marL="457200" indent="-457200">
                  <a:buFont typeface="+mj-lt"/>
                  <a:buAutoNum type="arabicPeriod"/>
                </a:pPr>
                <a:r>
                  <a:rPr lang="en-IE" sz="2000" dirty="0" smtClean="0">
                    <a:solidFill>
                      <a:srgbClr val="990033"/>
                    </a:solidFill>
                    <a:latin typeface="Calibri" pitchFamily="34" charset="0"/>
                  </a:rPr>
                  <a:t>Using anti-differentiation, calculate the area between the function </a:t>
                </a:r>
                <a14:m>
                  <m:oMath xmlns:m="http://schemas.openxmlformats.org/officeDocument/2006/math">
                    <m:r>
                      <a:rPr lang="en-IE" sz="2000" i="1" dirty="0" smtClean="0">
                        <a:solidFill>
                          <a:srgbClr val="990033"/>
                        </a:solidFill>
                        <a:latin typeface="Cambria Math"/>
                      </a:rPr>
                      <m:t>𝑘</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r>
                      <a:rPr lang="en-IE" sz="2000" i="1" dirty="0" smtClean="0">
                        <a:solidFill>
                          <a:srgbClr val="990033"/>
                        </a:solidFill>
                        <a:latin typeface="Cambria Math"/>
                      </a:rPr>
                      <m:t> </m:t>
                    </m:r>
                    <m:r>
                      <m:rPr>
                        <m:sty m:val="p"/>
                      </m:rPr>
                      <a:rPr lang="en-IE" sz="2000" i="1" dirty="0">
                        <a:solidFill>
                          <a:srgbClr val="990033"/>
                        </a:solidFill>
                        <a:latin typeface="Cambria Math"/>
                      </a:rPr>
                      <m:t>sin</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 </m:t>
                    </m:r>
                  </m:oMath>
                </a14:m>
                <a:r>
                  <a:rPr lang="en-IE" sz="2000" dirty="0">
                    <a:solidFill>
                      <a:srgbClr val="990033"/>
                    </a:solidFill>
                    <a:latin typeface="Calibri" pitchFamily="34" charset="0"/>
                  </a:rPr>
                  <a:t>and </a:t>
                </a:r>
                <a:r>
                  <a:rPr lang="en-IE" sz="2000" dirty="0" smtClean="0">
                    <a:solidFill>
                      <a:srgbClr val="990033"/>
                    </a:solidFill>
                    <a:latin typeface="Calibri" pitchFamily="34" charset="0"/>
                  </a:rPr>
                  <a:t>the </a:t>
                </a:r>
                <a14:m>
                  <m:oMath xmlns:m="http://schemas.openxmlformats.org/officeDocument/2006/math">
                    <m:r>
                      <a:rPr lang="en-IE" sz="2000" i="1" dirty="0" smtClean="0">
                        <a:solidFill>
                          <a:srgbClr val="990033"/>
                        </a:solidFill>
                        <a:latin typeface="Cambria Math"/>
                      </a:rPr>
                      <m:t>𝑥</m:t>
                    </m:r>
                  </m:oMath>
                </a14:m>
                <a:r>
                  <a:rPr lang="en-IE" sz="2000" dirty="0" smtClean="0">
                    <a:solidFill>
                      <a:srgbClr val="990033"/>
                    </a:solidFill>
                    <a:latin typeface="Calibri" pitchFamily="34" charset="0"/>
                  </a:rPr>
                  <a:t> axis </a:t>
                </a:r>
                <a:r>
                  <a:rPr lang="en-IE" sz="2000" dirty="0">
                    <a:solidFill>
                      <a:srgbClr val="990033"/>
                    </a:solidFill>
                    <a:latin typeface="Calibri" pitchFamily="34" charset="0"/>
                  </a:rPr>
                  <a:t>, from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i="1" dirty="0" smtClean="0">
                        <a:solidFill>
                          <a:srgbClr val="990033"/>
                        </a:solidFill>
                        <a:latin typeface="Cambria Math"/>
                      </a:rPr>
                      <m:t> 0 </m:t>
                    </m:r>
                  </m:oMath>
                </a14:m>
                <a:r>
                  <a:rPr lang="en-IE" sz="2000" dirty="0">
                    <a:solidFill>
                      <a:srgbClr val="990033"/>
                    </a:solidFill>
                    <a:latin typeface="Calibri" pitchFamily="34" charset="0"/>
                  </a:rPr>
                  <a:t>to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i="1" dirty="0" smtClean="0">
                        <a:solidFill>
                          <a:srgbClr val="990033"/>
                        </a:solidFill>
                        <a:latin typeface="Cambria Math"/>
                      </a:rPr>
                      <m:t> 2</m:t>
                    </m:r>
                    <m:r>
                      <a:rPr lang="en-IE" sz="2000" i="1" dirty="0" smtClean="0">
                        <a:solidFill>
                          <a:srgbClr val="990033"/>
                        </a:solidFill>
                        <a:latin typeface="Cambria Math"/>
                        <a:ea typeface="Cambria Math"/>
                      </a:rPr>
                      <m:t>𝜋</m:t>
                    </m:r>
                  </m:oMath>
                </a14:m>
                <a:r>
                  <a:rPr lang="en-IE" sz="2000" dirty="0" smtClean="0">
                    <a:solidFill>
                      <a:srgbClr val="990033"/>
                    </a:solidFill>
                    <a:latin typeface="Calibri" pitchFamily="34" charset="0"/>
                  </a:rPr>
                  <a:t>?</a:t>
                </a:r>
              </a:p>
              <a:p>
                <a:pPr marL="457200" lvl="0" indent="-457200">
                  <a:buFont typeface="+mj-lt"/>
                  <a:buAutoNum type="arabicPeriod"/>
                </a:pPr>
                <a:endParaRPr lang="en-IE" sz="2000" dirty="0" smtClean="0">
                  <a:solidFill>
                    <a:srgbClr val="990033"/>
                  </a:solidFill>
                  <a:latin typeface="Calibri" pitchFamily="34" charset="0"/>
                </a:endParaRPr>
              </a:p>
              <a:p>
                <a:pPr marL="457200" lvl="0" indent="-457200">
                  <a:buFont typeface="+mj-lt"/>
                  <a:buAutoNum type="arabicPeriod"/>
                </a:pPr>
                <a:r>
                  <a:rPr lang="en-IE" sz="2000" dirty="0">
                    <a:solidFill>
                      <a:srgbClr val="990033"/>
                    </a:solidFill>
                    <a:latin typeface="Calibri" pitchFamily="34" charset="0"/>
                  </a:rPr>
                  <a:t>T</a:t>
                </a:r>
                <a:r>
                  <a:rPr lang="en-IE" sz="2000" dirty="0" smtClean="0">
                    <a:solidFill>
                      <a:srgbClr val="990033"/>
                    </a:solidFill>
                    <a:latin typeface="Calibri" pitchFamily="34" charset="0"/>
                  </a:rPr>
                  <a:t>he </a:t>
                </a:r>
                <a:r>
                  <a:rPr lang="en-IE" sz="2000" dirty="0">
                    <a:solidFill>
                      <a:srgbClr val="990033"/>
                    </a:solidFill>
                    <a:latin typeface="Calibri" pitchFamily="34" charset="0"/>
                  </a:rPr>
                  <a:t>graph of </a:t>
                </a:r>
                <a14:m>
                  <m:oMath xmlns:m="http://schemas.openxmlformats.org/officeDocument/2006/math">
                    <m:r>
                      <a:rPr lang="en-IE" sz="2000" i="1" dirty="0">
                        <a:solidFill>
                          <a:srgbClr val="990033"/>
                        </a:solidFill>
                        <a:latin typeface="Cambria Math"/>
                      </a:rPr>
                      <m:t>𝑘</m:t>
                    </m:r>
                    <m:d>
                      <m:dPr>
                        <m:ctrlPr>
                          <a:rPr lang="en-IE" sz="2000" i="1" dirty="0">
                            <a:solidFill>
                              <a:srgbClr val="990033"/>
                            </a:solidFill>
                            <a:latin typeface="Cambria Math" panose="02040503050406030204" pitchFamily="18" charset="0"/>
                          </a:rPr>
                        </m:ctrlPr>
                      </m:dPr>
                      <m:e>
                        <m:r>
                          <a:rPr lang="en-IE" sz="2000" i="1" dirty="0">
                            <a:solidFill>
                              <a:srgbClr val="990033"/>
                            </a:solidFill>
                            <a:latin typeface="Cambria Math"/>
                          </a:rPr>
                          <m:t>𝑥</m:t>
                        </m:r>
                      </m:e>
                    </m:d>
                    <m:r>
                      <a:rPr lang="en-IE" sz="2000" i="1" dirty="0">
                        <a:solidFill>
                          <a:srgbClr val="990033"/>
                        </a:solidFill>
                        <a:latin typeface="Cambria Math"/>
                      </a:rPr>
                      <m:t>= </m:t>
                    </m:r>
                    <m:r>
                      <m:rPr>
                        <m:sty m:val="p"/>
                      </m:rPr>
                      <a:rPr lang="en-IE" sz="2000" i="1" dirty="0">
                        <a:solidFill>
                          <a:srgbClr val="990033"/>
                        </a:solidFill>
                        <a:latin typeface="Cambria Math"/>
                      </a:rPr>
                      <m:t>sin</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 </m:t>
                    </m:r>
                  </m:oMath>
                </a14:m>
                <a:r>
                  <a:rPr lang="en-IE" sz="2000" dirty="0">
                    <a:solidFill>
                      <a:srgbClr val="990033"/>
                    </a:solidFill>
                    <a:latin typeface="Calibri" pitchFamily="34" charset="0"/>
                  </a:rPr>
                  <a:t>is shown. The shaded portion of the graph is the area which you  were asked to calculate in </a:t>
                </a:r>
                <a:r>
                  <a:rPr lang="en-IE" sz="2000" dirty="0" smtClean="0">
                    <a:solidFill>
                      <a:srgbClr val="990033"/>
                    </a:solidFill>
                    <a:latin typeface="Calibri" pitchFamily="34" charset="0"/>
                  </a:rPr>
                  <a:t>Question 1    From </a:t>
                </a:r>
                <a:r>
                  <a:rPr lang="en-IE" sz="2000" dirty="0">
                    <a:solidFill>
                      <a:srgbClr val="990033"/>
                    </a:solidFill>
                    <a:latin typeface="Calibri" pitchFamily="34" charset="0"/>
                  </a:rPr>
                  <a:t>the graph, estimate what the shaded area is? Is your answer for Question 1 consistent with your estimate? Explain.</a:t>
                </a:r>
              </a:p>
              <a:p>
                <a:pPr marL="457200" indent="-457200">
                  <a:buFont typeface="+mj-lt"/>
                  <a:buAutoNum type="arabicPeriod"/>
                </a:pPr>
                <a:endParaRPr lang="en-IE" sz="2000" dirty="0" smtClean="0">
                  <a:solidFill>
                    <a:srgbClr val="990033"/>
                  </a:solidFill>
                  <a:latin typeface="Calibri" pitchFamily="34" charset="0"/>
                </a:endParaRPr>
              </a:p>
              <a:p>
                <a:pPr marL="457200" indent="-457200">
                  <a:buFont typeface="+mj-lt"/>
                  <a:buAutoNum type="arabicPeriod"/>
                </a:pPr>
                <a:endParaRPr lang="en-IE" sz="2000" dirty="0" smtClean="0">
                  <a:solidFill>
                    <a:srgbClr val="990033"/>
                  </a:solidFill>
                  <a:latin typeface="Calibri" pitchFamily="34" charset="0"/>
                </a:endParaRPr>
              </a:p>
              <a:p>
                <a:pPr marL="457200" indent="-457200">
                  <a:buFont typeface="+mj-lt"/>
                  <a:buAutoNum type="arabicPeriod"/>
                </a:pPr>
                <a:endParaRPr lang="en-IE" sz="2000" dirty="0">
                  <a:solidFill>
                    <a:srgbClr val="990033"/>
                  </a:solidFill>
                  <a:latin typeface="Calibri" pitchFamily="34" charset="0"/>
                </a:endParaRPr>
              </a:p>
              <a:p>
                <a:pPr marL="457200" indent="-457200">
                  <a:buFont typeface="+mj-lt"/>
                  <a:buAutoNum type="arabicPeriod"/>
                </a:pPr>
                <a:endParaRPr lang="en-IE" sz="2000" dirty="0" smtClean="0">
                  <a:solidFill>
                    <a:srgbClr val="990033"/>
                  </a:solidFill>
                  <a:latin typeface="Calibri"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1560" y="692696"/>
                <a:ext cx="7920880" cy="3477875"/>
              </a:xfrm>
              <a:prstGeom prst="rect">
                <a:avLst/>
              </a:prstGeom>
              <a:blipFill rotWithShape="1">
                <a:blip r:embed="rId3"/>
                <a:stretch>
                  <a:fillRect l="-769" t="-1053"/>
                </a:stretch>
              </a:blipFill>
            </p:spPr>
            <p:txBody>
              <a:bodyPr/>
              <a:lstStyle/>
              <a:p>
                <a:r>
                  <a:rPr lang="en-IE">
                    <a:noFill/>
                  </a:rPr>
                  <a:t> </a:t>
                </a:r>
              </a:p>
            </p:txBody>
          </p:sp>
        </mc:Fallback>
      </mc:AlternateContent>
      <p:pic>
        <p:nvPicPr>
          <p:cNvPr id="138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222" y="4005064"/>
            <a:ext cx="4410076" cy="2728913"/>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10" name="Rectangle 9"/>
              <p:cNvSpPr/>
              <p:nvPr/>
            </p:nvSpPr>
            <p:spPr>
              <a:xfrm>
                <a:off x="605085" y="2026583"/>
                <a:ext cx="7927355" cy="400110"/>
              </a:xfrm>
              <a:prstGeom prst="rect">
                <a:avLst/>
              </a:prstGeom>
            </p:spPr>
            <p:txBody>
              <a:bodyPr wrap="square">
                <a:spAutoFit/>
              </a:bodyPr>
              <a:lstStyle/>
              <a:p>
                <a:pPr lvl="0"/>
                <a:endParaRPr lang="en-IE" sz="2000" dirty="0">
                  <a:solidFill>
                    <a:srgbClr val="990033"/>
                  </a:solidFill>
                  <a:latin typeface="Calibri"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05085" y="2026583"/>
                <a:ext cx="7927355" cy="1323439"/>
              </a:xfrm>
              <a:prstGeom prst="rect">
                <a:avLst/>
              </a:prstGeom>
              <a:blipFill rotWithShape="1">
                <a:blip r:embed="rId5"/>
                <a:stretch>
                  <a:fillRect l="-769" t="-2294" b="-6881"/>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05085" y="2982431"/>
                <a:ext cx="7927355" cy="1015663"/>
              </a:xfrm>
              <a:prstGeom prst="rect">
                <a:avLst/>
              </a:prstGeom>
            </p:spPr>
            <p:txBody>
              <a:bodyPr wrap="square">
                <a:spAutoFit/>
              </a:bodyPr>
              <a:lstStyle/>
              <a:p>
                <a:pPr marL="285750" indent="-285750">
                  <a:buFont typeface="Arial" pitchFamily="34" charset="0"/>
                  <a:buChar char="•"/>
                </a:pPr>
                <a:r>
                  <a:rPr lang="en-IE" sz="2000" dirty="0">
                    <a:solidFill>
                      <a:srgbClr val="990033"/>
                    </a:solidFill>
                    <a:latin typeface="Calibri" pitchFamily="34" charset="0"/>
                  </a:rPr>
                  <a:t>We seem to have a </a:t>
                </a:r>
                <a:r>
                  <a:rPr lang="en-IE" sz="2000" dirty="0" smtClean="0">
                    <a:solidFill>
                      <a:srgbClr val="990033"/>
                    </a:solidFill>
                    <a:latin typeface="Calibri" pitchFamily="34" charset="0"/>
                  </a:rPr>
                  <a:t>problem. Anti-differentiation </a:t>
                </a:r>
                <a:r>
                  <a:rPr lang="en-IE" sz="2000" dirty="0">
                    <a:solidFill>
                      <a:srgbClr val="990033"/>
                    </a:solidFill>
                    <a:latin typeface="Calibri" pitchFamily="34" charset="0"/>
                  </a:rPr>
                  <a:t>is </a:t>
                </a:r>
                <a:r>
                  <a:rPr lang="en-IE" sz="2000" dirty="0" smtClean="0">
                    <a:solidFill>
                      <a:srgbClr val="990033"/>
                    </a:solidFill>
                    <a:latin typeface="Calibri" pitchFamily="34" charset="0"/>
                  </a:rPr>
                  <a:t>not giving </a:t>
                </a:r>
                <a:r>
                  <a:rPr lang="en-IE" sz="2000" dirty="0">
                    <a:solidFill>
                      <a:srgbClr val="990033"/>
                    </a:solidFill>
                    <a:latin typeface="Calibri" pitchFamily="34" charset="0"/>
                  </a:rPr>
                  <a:t>us the correct value </a:t>
                </a:r>
                <a:r>
                  <a:rPr lang="en-IE" sz="2000" dirty="0" smtClean="0">
                    <a:solidFill>
                      <a:srgbClr val="990033"/>
                    </a:solidFill>
                    <a:latin typeface="Calibri" pitchFamily="34" charset="0"/>
                  </a:rPr>
                  <a:t>for the </a:t>
                </a:r>
                <a:r>
                  <a:rPr lang="en-IE" sz="2000" dirty="0">
                    <a:solidFill>
                      <a:srgbClr val="990033"/>
                    </a:solidFill>
                    <a:latin typeface="Calibri" pitchFamily="34" charset="0"/>
                  </a:rPr>
                  <a:t>area between </a:t>
                </a:r>
                <a:r>
                  <a:rPr lang="en-IE" sz="2000" dirty="0" smtClean="0">
                    <a:solidFill>
                      <a:srgbClr val="990033"/>
                    </a:solidFill>
                    <a:latin typeface="Calibri" pitchFamily="34" charset="0"/>
                  </a:rPr>
                  <a:t>the function </a:t>
                </a:r>
                <a:r>
                  <a:rPr lang="en-IE" sz="2000" dirty="0">
                    <a:solidFill>
                      <a:srgbClr val="990033"/>
                    </a:solidFill>
                    <a:latin typeface="Calibri" pitchFamily="34" charset="0"/>
                  </a:rPr>
                  <a:t>and the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m:t>
                    </m:r>
                    <m:r>
                      <a:rPr lang="en-IE" sz="2000" i="1" dirty="0" smtClean="0">
                        <a:solidFill>
                          <a:srgbClr val="990033"/>
                        </a:solidFill>
                        <a:latin typeface="Cambria Math"/>
                      </a:rPr>
                      <m:t>𝑎𝑥𝑖𝑠</m:t>
                    </m:r>
                  </m:oMath>
                </a14:m>
                <a:r>
                  <a:rPr lang="en-IE" sz="2000" i="1" dirty="0" smtClean="0">
                    <a:solidFill>
                      <a:srgbClr val="990033"/>
                    </a:solidFill>
                    <a:latin typeface="Calibri" pitchFamily="34" charset="0"/>
                  </a:rPr>
                  <a:t> </a:t>
                </a:r>
                <a:r>
                  <a:rPr lang="en-IE" sz="2000" dirty="0" smtClean="0">
                    <a:solidFill>
                      <a:srgbClr val="990033"/>
                    </a:solidFill>
                    <a:latin typeface="Calibri" pitchFamily="34" charset="0"/>
                  </a:rPr>
                  <a:t>. Can </a:t>
                </a:r>
                <a:r>
                  <a:rPr lang="en-IE" sz="2000" dirty="0">
                    <a:solidFill>
                      <a:srgbClr val="990033"/>
                    </a:solidFill>
                    <a:latin typeface="Calibri" pitchFamily="34" charset="0"/>
                  </a:rPr>
                  <a:t>you suggest why this </a:t>
                </a:r>
                <a:r>
                  <a:rPr lang="en-IE" sz="2000" dirty="0" smtClean="0">
                    <a:solidFill>
                      <a:srgbClr val="990033"/>
                    </a:solidFill>
                    <a:latin typeface="Calibri" pitchFamily="34" charset="0"/>
                  </a:rPr>
                  <a:t>is so</a:t>
                </a:r>
                <a:r>
                  <a:rPr lang="en-IE" sz="2000" dirty="0">
                    <a:solidFill>
                      <a:srgbClr val="990033"/>
                    </a:solidFill>
                    <a:latin typeface="Calibri"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605085" y="2982431"/>
                <a:ext cx="7927355" cy="1015663"/>
              </a:xfrm>
              <a:prstGeom prst="rect">
                <a:avLst/>
              </a:prstGeom>
              <a:blipFill rotWithShape="1">
                <a:blip r:embed="rId6"/>
                <a:stretch>
                  <a:fillRect l="-615" t="-2994" b="-9581"/>
                </a:stretch>
              </a:blipFill>
            </p:spPr>
            <p:txBody>
              <a:bodyPr/>
              <a:lstStyle/>
              <a:p>
                <a:r>
                  <a:rPr lang="en-IE">
                    <a:noFill/>
                  </a:rPr>
                  <a:t> </a:t>
                </a:r>
              </a:p>
            </p:txBody>
          </p:sp>
        </mc:Fallback>
      </mc:AlternateContent>
      <p:grpSp>
        <p:nvGrpSpPr>
          <p:cNvPr id="3" name="Group 2"/>
          <p:cNvGrpSpPr/>
          <p:nvPr/>
        </p:nvGrpSpPr>
        <p:grpSpPr>
          <a:xfrm>
            <a:off x="8789610" y="490052"/>
            <a:ext cx="7844892" cy="5426824"/>
            <a:chOff x="8789610" y="490052"/>
            <a:chExt cx="7844892" cy="5426824"/>
          </a:xfrm>
        </p:grpSpPr>
        <p:pic>
          <p:nvPicPr>
            <p:cNvPr id="1679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490052"/>
              <a:ext cx="7490502" cy="542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8455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0.00018 7.40741E-7 L -0.93038 7.40741E-7 " pathEditMode="relative" rAng="0" ptsTypes="AA">
                                      <p:cBhvr>
                                        <p:cTn id="12" dur="2000" fill="hold"/>
                                        <p:tgtEl>
                                          <p:spTgt spid="3"/>
                                        </p:tgtEl>
                                        <p:attrNameLst>
                                          <p:attrName>ppt_x</p:attrName>
                                          <p:attrName>ppt_y</p:attrName>
                                        </p:attrNameLst>
                                      </p:cBhvr>
                                      <p:rCtr x="-46510" y="0"/>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93038 7.40741E-7 L -0.00018 0.00347 " pathEditMode="relative" rAng="0" ptsTypes="AA">
                                      <p:cBhvr>
                                        <p:cTn id="16"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3</a:t>
            </a:r>
            <a:endParaRPr lang="en-IE" dirty="0"/>
          </a:p>
        </p:txBody>
      </p:sp>
      <mc:AlternateContent xmlns:mc="http://schemas.openxmlformats.org/markup-compatibility/2006" xmlns:a14="http://schemas.microsoft.com/office/drawing/2010/main">
        <mc:Choice Requires="a14">
          <p:sp>
            <p:nvSpPr>
              <p:cNvPr id="4" name="Rectangle 3"/>
              <p:cNvSpPr/>
              <p:nvPr/>
            </p:nvSpPr>
            <p:spPr>
              <a:xfrm>
                <a:off x="611560" y="692696"/>
                <a:ext cx="7920880" cy="3405932"/>
              </a:xfrm>
              <a:prstGeom prst="rect">
                <a:avLst/>
              </a:prstGeom>
            </p:spPr>
            <p:txBody>
              <a:bodyPr wrap="square">
                <a:spAutoFit/>
              </a:bodyPr>
              <a:lstStyle/>
              <a:p>
                <a:pPr marL="457200" indent="-457200">
                  <a:buFont typeface="Arial" pitchFamily="34" charset="0"/>
                  <a:buChar char="•"/>
                </a:pPr>
                <a:r>
                  <a:rPr lang="en-IE" sz="2000" dirty="0" smtClean="0">
                    <a:solidFill>
                      <a:srgbClr val="990033"/>
                    </a:solidFill>
                    <a:latin typeface="Calibri" pitchFamily="34" charset="0"/>
                  </a:rPr>
                  <a:t>Given this, can you now explain </a:t>
                </a:r>
                <a:r>
                  <a:rPr lang="en-IE" sz="2000" dirty="0">
                    <a:solidFill>
                      <a:srgbClr val="990033"/>
                    </a:solidFill>
                    <a:latin typeface="Calibri" pitchFamily="34" charset="0"/>
                  </a:rPr>
                  <a:t>why </a:t>
                </a:r>
                <a:r>
                  <a:rPr lang="en-IE" sz="2000" dirty="0" smtClean="0">
                    <a:solidFill>
                      <a:srgbClr val="990033"/>
                    </a:solidFill>
                    <a:latin typeface="Calibri" pitchFamily="34" charset="0"/>
                  </a:rPr>
                  <a:t>anti-differentiation produces an area </a:t>
                </a:r>
                <a:r>
                  <a:rPr lang="en-IE" sz="2000" dirty="0">
                    <a:solidFill>
                      <a:srgbClr val="990033"/>
                    </a:solidFill>
                    <a:latin typeface="Calibri" pitchFamily="34" charset="0"/>
                  </a:rPr>
                  <a:t>of zero </a:t>
                </a:r>
                <a:r>
                  <a:rPr lang="en-IE" sz="2000" dirty="0" smtClean="0">
                    <a:solidFill>
                      <a:srgbClr val="990033"/>
                    </a:solidFill>
                    <a:latin typeface="Calibri" pitchFamily="34" charset="0"/>
                  </a:rPr>
                  <a:t>for </a:t>
                </a:r>
                <a14:m>
                  <m:oMath xmlns:m="http://schemas.openxmlformats.org/officeDocument/2006/math">
                    <m:nary>
                      <m:naryPr>
                        <m:limLoc m:val="undOvr"/>
                        <m:ctrlPr>
                          <a:rPr lang="en-IE" sz="2000" i="1">
                            <a:solidFill>
                              <a:srgbClr val="990033"/>
                            </a:solidFill>
                            <a:latin typeface="Cambria Math" panose="02040503050406030204" pitchFamily="18" charset="0"/>
                          </a:rPr>
                        </m:ctrlPr>
                      </m:naryPr>
                      <m:sub>
                        <m:r>
                          <m:rPr>
                            <m:brk m:alnAt="24"/>
                          </m:rPr>
                          <a:rPr lang="en-IE" sz="2000" b="0" i="1">
                            <a:solidFill>
                              <a:srgbClr val="990033"/>
                            </a:solidFill>
                            <a:latin typeface="Cambria Math"/>
                          </a:rPr>
                          <m:t>0</m:t>
                        </m:r>
                      </m:sub>
                      <m:sup>
                        <m:r>
                          <a:rPr lang="en-IE" sz="2000" b="0" i="1">
                            <a:solidFill>
                              <a:srgbClr val="990033"/>
                            </a:solidFill>
                            <a:latin typeface="Cambria Math"/>
                          </a:rPr>
                          <m:t>2</m:t>
                        </m:r>
                        <m:r>
                          <a:rPr lang="en-IE" sz="2000" b="0" i="1">
                            <a:solidFill>
                              <a:srgbClr val="990033"/>
                            </a:solidFill>
                            <a:latin typeface="Cambria Math"/>
                            <a:ea typeface="Cambria Math"/>
                          </a:rPr>
                          <m:t>𝜋</m:t>
                        </m:r>
                      </m:sup>
                      <m:e>
                        <m:r>
                          <a:rPr lang="en-IE" sz="2000" b="0" i="1">
                            <a:solidFill>
                              <a:srgbClr val="990033"/>
                            </a:solidFill>
                            <a:latin typeface="Cambria Math"/>
                          </a:rPr>
                          <m:t>𝑠𝑖𝑛</m:t>
                        </m:r>
                        <m:r>
                          <a:rPr lang="en-IE" sz="2000" b="0" i="1">
                            <a:solidFill>
                              <a:srgbClr val="990033"/>
                            </a:solidFill>
                            <a:latin typeface="Cambria Math"/>
                          </a:rPr>
                          <m:t> </m:t>
                        </m:r>
                        <m:r>
                          <a:rPr lang="en-IE" sz="2000" b="0" i="1">
                            <a:solidFill>
                              <a:srgbClr val="990033"/>
                            </a:solidFill>
                            <a:latin typeface="Cambria Math"/>
                          </a:rPr>
                          <m:t>𝑥</m:t>
                        </m:r>
                        <m:r>
                          <a:rPr lang="en-IE" sz="2000" b="0" i="1">
                            <a:solidFill>
                              <a:srgbClr val="990033"/>
                            </a:solidFill>
                            <a:latin typeface="Cambria Math"/>
                          </a:rPr>
                          <m:t> </m:t>
                        </m:r>
                        <m:r>
                          <a:rPr lang="en-IE" sz="2000" b="0" i="1">
                            <a:solidFill>
                              <a:srgbClr val="990033"/>
                            </a:solidFill>
                            <a:latin typeface="Cambria Math"/>
                          </a:rPr>
                          <m:t>𝑑𝑥</m:t>
                        </m:r>
                      </m:e>
                    </m:nary>
                  </m:oMath>
                </a14:m>
                <a:r>
                  <a:rPr lang="en-IE" sz="2000" dirty="0">
                    <a:solidFill>
                      <a:srgbClr val="990033"/>
                    </a:solidFill>
                    <a:latin typeface="Calibri" pitchFamily="34" charset="0"/>
                  </a:rPr>
                  <a:t>?</a:t>
                </a:r>
                <a:endParaRPr lang="en-IE" sz="2000" dirty="0" smtClean="0">
                  <a:solidFill>
                    <a:srgbClr val="990033"/>
                  </a:solidFill>
                  <a:latin typeface="Calibri" pitchFamily="34" charset="0"/>
                </a:endParaRPr>
              </a:p>
              <a:p>
                <a:pPr marL="457200" indent="-457200">
                  <a:buFont typeface="Arial" pitchFamily="34" charset="0"/>
                  <a:buChar char="•"/>
                </a:pPr>
                <a:endParaRPr lang="en-IE" sz="1000" dirty="0">
                  <a:solidFill>
                    <a:srgbClr val="990033"/>
                  </a:solidFill>
                  <a:latin typeface="Calibri" pitchFamily="34" charset="0"/>
                </a:endParaRPr>
              </a:p>
              <a:p>
                <a:pPr marL="457200" indent="-457200">
                  <a:buFont typeface="Arial" pitchFamily="34" charset="0"/>
                  <a:buChar char="•"/>
                </a:pPr>
                <a:r>
                  <a:rPr lang="en-IE" sz="2000" dirty="0" smtClean="0">
                    <a:solidFill>
                      <a:srgbClr val="990033"/>
                    </a:solidFill>
                    <a:latin typeface="Calibri" pitchFamily="34" charset="0"/>
                  </a:rPr>
                  <a:t>What </a:t>
                </a:r>
                <a:r>
                  <a:rPr lang="en-IE" sz="2000" dirty="0">
                    <a:solidFill>
                      <a:srgbClr val="990033"/>
                    </a:solidFill>
                    <a:latin typeface="Calibri" pitchFamily="34" charset="0"/>
                  </a:rPr>
                  <a:t>is the true size of </a:t>
                </a:r>
                <a:r>
                  <a:rPr lang="en-IE" sz="2000" dirty="0" smtClean="0">
                    <a:solidFill>
                      <a:srgbClr val="990033"/>
                    </a:solidFill>
                    <a:latin typeface="Calibri" pitchFamily="34" charset="0"/>
                  </a:rPr>
                  <a:t>the area</a:t>
                </a:r>
                <a:r>
                  <a:rPr lang="en-IE" sz="2000" b="1" dirty="0">
                    <a:solidFill>
                      <a:srgbClr val="990033"/>
                    </a:solidFill>
                  </a:rPr>
                  <a:t> </a:t>
                </a:r>
                <a14:m>
                  <m:oMath xmlns:m="http://schemas.openxmlformats.org/officeDocument/2006/math">
                    <m:nary>
                      <m:naryPr>
                        <m:limLoc m:val="undOvr"/>
                        <m:ctrlPr>
                          <a:rPr lang="en-IE" sz="2000" i="1">
                            <a:solidFill>
                              <a:srgbClr val="990033"/>
                            </a:solidFill>
                            <a:latin typeface="Cambria Math" panose="02040503050406030204" pitchFamily="18" charset="0"/>
                          </a:rPr>
                        </m:ctrlPr>
                      </m:naryPr>
                      <m:sub>
                        <m:r>
                          <m:rPr>
                            <m:brk m:alnAt="24"/>
                          </m:rPr>
                          <a:rPr lang="en-IE" sz="2000" b="0" i="1">
                            <a:solidFill>
                              <a:srgbClr val="990033"/>
                            </a:solidFill>
                            <a:latin typeface="Cambria Math"/>
                          </a:rPr>
                          <m:t>0</m:t>
                        </m:r>
                      </m:sub>
                      <m:sup>
                        <m:r>
                          <a:rPr lang="en-IE" sz="2000" b="0" i="1">
                            <a:solidFill>
                              <a:srgbClr val="990033"/>
                            </a:solidFill>
                            <a:latin typeface="Cambria Math"/>
                          </a:rPr>
                          <m:t>2</m:t>
                        </m:r>
                        <m:r>
                          <a:rPr lang="en-IE" sz="2000" b="0" i="1">
                            <a:solidFill>
                              <a:srgbClr val="990033"/>
                            </a:solidFill>
                            <a:latin typeface="Cambria Math"/>
                            <a:ea typeface="Cambria Math"/>
                          </a:rPr>
                          <m:t>𝜋</m:t>
                        </m:r>
                      </m:sup>
                      <m:e>
                        <m:r>
                          <a:rPr lang="en-IE" sz="2000" b="0" i="1">
                            <a:solidFill>
                              <a:srgbClr val="990033"/>
                            </a:solidFill>
                            <a:latin typeface="Cambria Math"/>
                          </a:rPr>
                          <m:t>𝑠𝑖𝑛</m:t>
                        </m:r>
                        <m:r>
                          <a:rPr lang="en-IE" sz="2000" b="0" i="1">
                            <a:solidFill>
                              <a:srgbClr val="990033"/>
                            </a:solidFill>
                            <a:latin typeface="Cambria Math"/>
                          </a:rPr>
                          <m:t> </m:t>
                        </m:r>
                        <m:r>
                          <a:rPr lang="en-IE" sz="2000" b="0" i="1">
                            <a:solidFill>
                              <a:srgbClr val="990033"/>
                            </a:solidFill>
                            <a:latin typeface="Cambria Math"/>
                          </a:rPr>
                          <m:t>𝑥</m:t>
                        </m:r>
                        <m:r>
                          <a:rPr lang="en-IE" sz="2000" b="0" i="1">
                            <a:solidFill>
                              <a:srgbClr val="990033"/>
                            </a:solidFill>
                            <a:latin typeface="Cambria Math"/>
                          </a:rPr>
                          <m:t> </m:t>
                        </m:r>
                        <m:r>
                          <a:rPr lang="en-IE" sz="2000" b="0" i="1">
                            <a:solidFill>
                              <a:srgbClr val="990033"/>
                            </a:solidFill>
                            <a:latin typeface="Cambria Math"/>
                          </a:rPr>
                          <m:t>𝑑𝑥</m:t>
                        </m:r>
                      </m:e>
                    </m:nary>
                  </m:oMath>
                </a14:m>
                <a:endParaRPr lang="en-IE" sz="2000" dirty="0">
                  <a:solidFill>
                    <a:srgbClr val="990033"/>
                  </a:solidFill>
                  <a:latin typeface="Calibri" pitchFamily="34" charset="0"/>
                </a:endParaRPr>
              </a:p>
              <a:p>
                <a:pPr marL="457200" indent="-457200">
                  <a:buFont typeface="Arial" pitchFamily="34" charset="0"/>
                  <a:buChar char="•"/>
                </a:pPr>
                <a:endParaRPr lang="en-IE" sz="1000" dirty="0" smtClean="0">
                  <a:solidFill>
                    <a:srgbClr val="990033"/>
                  </a:solidFill>
                  <a:latin typeface="Calibri" pitchFamily="34" charset="0"/>
                </a:endParaRPr>
              </a:p>
              <a:p>
                <a:pPr marL="457200" indent="-457200">
                  <a:buFont typeface="Arial" pitchFamily="34" charset="0"/>
                  <a:buChar char="•"/>
                </a:pPr>
                <a:r>
                  <a:rPr lang="en-IE" sz="2000" dirty="0" smtClean="0">
                    <a:solidFill>
                      <a:srgbClr val="990033"/>
                    </a:solidFill>
                    <a:latin typeface="Calibri" pitchFamily="34" charset="0"/>
                  </a:rPr>
                  <a:t>How </a:t>
                </a:r>
                <a:r>
                  <a:rPr lang="en-IE" sz="2000" dirty="0">
                    <a:solidFill>
                      <a:srgbClr val="990033"/>
                    </a:solidFill>
                    <a:latin typeface="Calibri" pitchFamily="34" charset="0"/>
                  </a:rPr>
                  <a:t>did you arrive at </a:t>
                </a:r>
                <a:r>
                  <a:rPr lang="en-IE" sz="2000" dirty="0" smtClean="0">
                    <a:solidFill>
                      <a:srgbClr val="990033"/>
                    </a:solidFill>
                    <a:latin typeface="Calibri" pitchFamily="34" charset="0"/>
                  </a:rPr>
                  <a:t>this value?</a:t>
                </a:r>
              </a:p>
              <a:p>
                <a:pPr marL="457200" indent="-457200">
                  <a:buFont typeface="Arial" pitchFamily="34" charset="0"/>
                  <a:buChar char="•"/>
                </a:pPr>
                <a:endParaRPr lang="en-IE" sz="1000" dirty="0" smtClean="0">
                  <a:solidFill>
                    <a:srgbClr val="990033"/>
                  </a:solidFill>
                  <a:latin typeface="Calibri" pitchFamily="34" charset="0"/>
                </a:endParaRPr>
              </a:p>
              <a:p>
                <a:pPr marL="457200" indent="-457200">
                  <a:buFont typeface="Arial" pitchFamily="34" charset="0"/>
                  <a:buChar char="•"/>
                </a:pPr>
                <a:r>
                  <a:rPr lang="en-IE" sz="2000" dirty="0" smtClean="0">
                    <a:solidFill>
                      <a:srgbClr val="990033"/>
                    </a:solidFill>
                    <a:latin typeface="Calibri" pitchFamily="34" charset="0"/>
                  </a:rPr>
                  <a:t>If </a:t>
                </a:r>
                <a:r>
                  <a:rPr lang="en-IE" sz="2000" dirty="0">
                    <a:solidFill>
                      <a:srgbClr val="990033"/>
                    </a:solidFill>
                    <a:latin typeface="Calibri" pitchFamily="34" charset="0"/>
                  </a:rPr>
                  <a:t>you were now asked </a:t>
                </a:r>
                <a:r>
                  <a:rPr lang="en-IE" sz="2000" dirty="0" smtClean="0">
                    <a:solidFill>
                      <a:srgbClr val="990033"/>
                    </a:solidFill>
                    <a:latin typeface="Calibri" pitchFamily="34" charset="0"/>
                  </a:rPr>
                  <a:t>to calculate </a:t>
                </a:r>
                <a:r>
                  <a:rPr lang="en-IE" sz="2000" dirty="0">
                    <a:solidFill>
                      <a:srgbClr val="990033"/>
                    </a:solidFill>
                    <a:latin typeface="Calibri" pitchFamily="34" charset="0"/>
                  </a:rPr>
                  <a:t>the area </a:t>
                </a:r>
                <a:r>
                  <a:rPr lang="en-IE" sz="2000" dirty="0" smtClean="0">
                    <a:solidFill>
                      <a:srgbClr val="990033"/>
                    </a:solidFill>
                    <a:latin typeface="Calibri" pitchFamily="34" charset="0"/>
                  </a:rPr>
                  <a:t>between the </a:t>
                </a:r>
                <a:r>
                  <a:rPr lang="en-IE" sz="2000" dirty="0">
                    <a:solidFill>
                      <a:srgbClr val="990033"/>
                    </a:solidFill>
                    <a:latin typeface="Calibri" pitchFamily="34" charset="0"/>
                  </a:rPr>
                  <a:t>graph of </a:t>
                </a:r>
                <a14:m>
                  <m:oMath xmlns:m="http://schemas.openxmlformats.org/officeDocument/2006/math">
                    <m:r>
                      <a:rPr lang="en-IE" sz="2000" i="1" dirty="0" smtClean="0">
                        <a:solidFill>
                          <a:srgbClr val="990033"/>
                        </a:solidFill>
                        <a:latin typeface="Cambria Math"/>
                      </a:rPr>
                      <m:t>𝑘</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r>
                      <m:rPr>
                        <m:sty m:val="p"/>
                      </m:rPr>
                      <a:rPr lang="en-IE" sz="2000" i="1" dirty="0" smtClean="0">
                        <a:solidFill>
                          <a:srgbClr val="990033"/>
                        </a:solidFill>
                        <a:latin typeface="Cambria Math"/>
                      </a:rPr>
                      <m:t>sin</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m:t>
                    </m:r>
                  </m:oMath>
                </a14:m>
                <a:r>
                  <a:rPr lang="en-IE" sz="2000" dirty="0" smtClean="0">
                    <a:solidFill>
                      <a:srgbClr val="990033"/>
                    </a:solidFill>
                    <a:latin typeface="Calibri" pitchFamily="34" charset="0"/>
                  </a:rPr>
                  <a:t> from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i="1" dirty="0" smtClean="0">
                        <a:solidFill>
                          <a:srgbClr val="990033"/>
                        </a:solidFill>
                        <a:latin typeface="Cambria Math"/>
                      </a:rPr>
                      <m:t>0 </m:t>
                    </m:r>
                  </m:oMath>
                </a14:m>
                <a:r>
                  <a:rPr lang="en-IE" sz="2000" dirty="0">
                    <a:solidFill>
                      <a:srgbClr val="990033"/>
                    </a:solidFill>
                    <a:latin typeface="Calibri" pitchFamily="34" charset="0"/>
                  </a:rPr>
                  <a:t>to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i="1" dirty="0" smtClean="0">
                        <a:solidFill>
                          <a:srgbClr val="990033"/>
                        </a:solidFill>
                        <a:latin typeface="Cambria Math"/>
                      </a:rPr>
                      <m:t>2</m:t>
                    </m:r>
                    <m:r>
                      <a:rPr lang="en-IE" sz="2000" i="1" dirty="0" smtClean="0">
                        <a:solidFill>
                          <a:srgbClr val="990033"/>
                        </a:solidFill>
                        <a:latin typeface="Cambria Math"/>
                        <a:ea typeface="Cambria Math"/>
                      </a:rPr>
                      <m:t>𝜋</m:t>
                    </m:r>
                    <m:r>
                      <a:rPr lang="en-IE" sz="2000" i="1" dirty="0" smtClean="0">
                        <a:solidFill>
                          <a:srgbClr val="990033"/>
                        </a:solidFill>
                        <a:latin typeface="Cambria Math"/>
                      </a:rPr>
                      <m:t> </m:t>
                    </m:r>
                  </m:oMath>
                </a14:m>
                <a:r>
                  <a:rPr lang="en-IE" sz="2000" dirty="0">
                    <a:solidFill>
                      <a:srgbClr val="990033"/>
                    </a:solidFill>
                    <a:latin typeface="Calibri" pitchFamily="34" charset="0"/>
                  </a:rPr>
                  <a:t>, </a:t>
                </a:r>
                <a:r>
                  <a:rPr lang="en-IE" sz="2000" dirty="0" smtClean="0">
                    <a:solidFill>
                      <a:srgbClr val="990033"/>
                    </a:solidFill>
                    <a:latin typeface="Calibri" pitchFamily="34" charset="0"/>
                  </a:rPr>
                  <a:t>could you </a:t>
                </a:r>
                <a:r>
                  <a:rPr lang="en-IE" sz="2000" dirty="0">
                    <a:solidFill>
                      <a:srgbClr val="990033"/>
                    </a:solidFill>
                    <a:latin typeface="Calibri" pitchFamily="34" charset="0"/>
                  </a:rPr>
                  <a:t>describe how you </a:t>
                </a:r>
                <a:r>
                  <a:rPr lang="en-IE" sz="2000" dirty="0" smtClean="0">
                    <a:solidFill>
                      <a:srgbClr val="990033"/>
                    </a:solidFill>
                    <a:latin typeface="Calibri" pitchFamily="34" charset="0"/>
                  </a:rPr>
                  <a:t>would do </a:t>
                </a:r>
                <a:r>
                  <a:rPr lang="en-IE" sz="2000" dirty="0">
                    <a:solidFill>
                      <a:srgbClr val="990033"/>
                    </a:solidFill>
                    <a:latin typeface="Calibri" pitchFamily="34" charset="0"/>
                  </a:rPr>
                  <a:t>so</a:t>
                </a:r>
                <a:r>
                  <a:rPr lang="en-IE" sz="2000" dirty="0" smtClean="0">
                    <a:solidFill>
                      <a:srgbClr val="990033"/>
                    </a:solidFill>
                    <a:latin typeface="Calibri" pitchFamily="34" charset="0"/>
                  </a:rPr>
                  <a:t>?</a:t>
                </a:r>
              </a:p>
              <a:p>
                <a:pPr marL="457200" indent="-457200">
                  <a:buFont typeface="Arial" pitchFamily="34" charset="0"/>
                  <a:buChar char="•"/>
                </a:pPr>
                <a:endParaRPr lang="en-IE" sz="1000" dirty="0">
                  <a:solidFill>
                    <a:srgbClr val="990033"/>
                  </a:solidFill>
                  <a:latin typeface="Calibri" pitchFamily="34" charset="0"/>
                </a:endParaRPr>
              </a:p>
              <a:p>
                <a:pPr marL="457200" indent="-457200">
                  <a:buFont typeface="Arial" pitchFamily="34" charset="0"/>
                  <a:buChar char="•"/>
                </a:pPr>
                <a:r>
                  <a:rPr lang="en-IE" sz="2000" dirty="0" smtClean="0">
                    <a:solidFill>
                      <a:srgbClr val="990033"/>
                    </a:solidFill>
                    <a:latin typeface="Calibri" pitchFamily="34" charset="0"/>
                  </a:rPr>
                  <a:t>Why </a:t>
                </a:r>
                <a:r>
                  <a:rPr lang="en-IE" sz="2000" dirty="0">
                    <a:solidFill>
                      <a:srgbClr val="990033"/>
                    </a:solidFill>
                    <a:latin typeface="Calibri" pitchFamily="34" charset="0"/>
                  </a:rPr>
                  <a:t>did you decide to split the area up in this way? </a:t>
                </a:r>
                <a:endParaRPr lang="en-IE" sz="2000" dirty="0" smtClean="0">
                  <a:solidFill>
                    <a:srgbClr val="990033"/>
                  </a:solidFill>
                  <a:latin typeface="Calibri"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1560" y="692696"/>
                <a:ext cx="7920880" cy="3405932"/>
              </a:xfrm>
              <a:prstGeom prst="rect">
                <a:avLst/>
              </a:prstGeom>
              <a:blipFill rotWithShape="1">
                <a:blip r:embed="rId3"/>
                <a:stretch>
                  <a:fillRect l="-615" t="-896" b="-1971"/>
                </a:stretch>
              </a:blipFill>
            </p:spPr>
            <p:txBody>
              <a:bodyPr/>
              <a:lstStyle/>
              <a:p>
                <a:r>
                  <a:rPr lang="en-IE">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222" y="4005064"/>
            <a:ext cx="4410076" cy="2728913"/>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5" name="Rectangle 4"/>
              <p:cNvSpPr/>
              <p:nvPr/>
            </p:nvSpPr>
            <p:spPr>
              <a:xfrm>
                <a:off x="611560" y="4137392"/>
                <a:ext cx="4104456" cy="2739211"/>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How </a:t>
                </a:r>
                <a:r>
                  <a:rPr lang="en-IE" sz="2000" dirty="0">
                    <a:solidFill>
                      <a:srgbClr val="990033"/>
                    </a:solidFill>
                    <a:latin typeface="Calibri" pitchFamily="34" charset="0"/>
                  </a:rPr>
                  <a:t>did you know </a:t>
                </a:r>
                <a:r>
                  <a:rPr lang="en-IE" sz="2000" dirty="0" smtClean="0">
                    <a:solidFill>
                      <a:srgbClr val="990033"/>
                    </a:solidFill>
                    <a:latin typeface="Calibri" pitchFamily="34" charset="0"/>
                  </a:rPr>
                  <a:t>which portion </a:t>
                </a:r>
                <a:r>
                  <a:rPr lang="en-IE" sz="2000" dirty="0">
                    <a:solidFill>
                      <a:srgbClr val="990033"/>
                    </a:solidFill>
                    <a:latin typeface="Calibri" pitchFamily="34" charset="0"/>
                  </a:rPr>
                  <a:t>of the area </a:t>
                </a:r>
                <a:r>
                  <a:rPr lang="en-IE" sz="2000" dirty="0" smtClean="0">
                    <a:solidFill>
                      <a:srgbClr val="990033"/>
                    </a:solidFill>
                    <a:latin typeface="Calibri" pitchFamily="34" charset="0"/>
                  </a:rPr>
                  <a:t>was above </a:t>
                </a:r>
                <a:r>
                  <a:rPr lang="en-IE" sz="2000" dirty="0">
                    <a:solidFill>
                      <a:srgbClr val="990033"/>
                    </a:solidFill>
                    <a:latin typeface="Calibri" pitchFamily="34" charset="0"/>
                  </a:rPr>
                  <a:t>the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m:t>
                    </m:r>
                    <m:r>
                      <a:rPr lang="en-IE" sz="2000" i="1" dirty="0" smtClean="0">
                        <a:solidFill>
                          <a:srgbClr val="990033"/>
                        </a:solidFill>
                        <a:latin typeface="Cambria Math"/>
                      </a:rPr>
                      <m:t>𝑎𝑥𝑖𝑠</m:t>
                    </m:r>
                  </m:oMath>
                </a14:m>
                <a:r>
                  <a:rPr lang="en-IE" sz="2000" dirty="0" smtClean="0">
                    <a:solidFill>
                      <a:srgbClr val="990033"/>
                    </a:solidFill>
                    <a:latin typeface="Calibri" pitchFamily="34" charset="0"/>
                  </a:rPr>
                  <a:t> and which </a:t>
                </a:r>
                <a:r>
                  <a:rPr lang="en-IE" sz="2000" dirty="0">
                    <a:solidFill>
                      <a:srgbClr val="990033"/>
                    </a:solidFill>
                    <a:latin typeface="Calibri" pitchFamily="34" charset="0"/>
                  </a:rPr>
                  <a:t>was below the</a:t>
                </a:r>
                <a:r>
                  <a:rPr lang="en-IE" sz="2000" dirty="0" smtClean="0">
                    <a:solidFill>
                      <a:srgbClr val="990033"/>
                    </a:solidFill>
                    <a:latin typeface="Calibri" pitchFamily="34" charset="0"/>
                  </a:rPr>
                  <a:t> </a:t>
                </a:r>
                <a14:m>
                  <m:oMath xmlns:m="http://schemas.openxmlformats.org/officeDocument/2006/math">
                    <m:r>
                      <a:rPr lang="en-IE" sz="2000" i="1" dirty="0">
                        <a:solidFill>
                          <a:srgbClr val="990033"/>
                        </a:solidFill>
                        <a:latin typeface="Cambria Math"/>
                      </a:rPr>
                      <m:t>𝑥</m:t>
                    </m:r>
                    <m:r>
                      <a:rPr lang="en-IE" sz="2000" i="1" dirty="0">
                        <a:solidFill>
                          <a:srgbClr val="990033"/>
                        </a:solidFill>
                        <a:latin typeface="Cambria Math"/>
                      </a:rPr>
                      <m:t>−</m:t>
                    </m:r>
                    <m:r>
                      <a:rPr lang="en-IE" sz="2000" i="1" dirty="0">
                        <a:solidFill>
                          <a:srgbClr val="990033"/>
                        </a:solidFill>
                        <a:latin typeface="Cambria Math"/>
                      </a:rPr>
                      <m:t>𝑎𝑥𝑖𝑠</m:t>
                    </m:r>
                  </m:oMath>
                </a14:m>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Let’s </a:t>
                </a:r>
                <a:r>
                  <a:rPr lang="en-IE" sz="2000" dirty="0">
                    <a:solidFill>
                      <a:srgbClr val="990033"/>
                    </a:solidFill>
                    <a:latin typeface="Calibri" pitchFamily="34" charset="0"/>
                  </a:rPr>
                  <a:t>have a look </a:t>
                </a:r>
                <a:r>
                  <a:rPr lang="en-IE" sz="2000" dirty="0" smtClean="0">
                    <a:solidFill>
                      <a:srgbClr val="990033"/>
                    </a:solidFill>
                    <a:latin typeface="Calibri" pitchFamily="34" charset="0"/>
                  </a:rPr>
                  <a:t>at calculating </a:t>
                </a:r>
                <a:r>
                  <a:rPr lang="en-IE" sz="2000" dirty="0">
                    <a:solidFill>
                      <a:srgbClr val="990033"/>
                    </a:solidFill>
                    <a:latin typeface="Calibri" pitchFamily="34" charset="0"/>
                  </a:rPr>
                  <a:t>a different </a:t>
                </a:r>
                <a:r>
                  <a:rPr lang="en-IE" sz="2000" dirty="0" smtClean="0">
                    <a:solidFill>
                      <a:srgbClr val="990033"/>
                    </a:solidFill>
                    <a:latin typeface="Calibri" pitchFamily="34" charset="0"/>
                  </a:rPr>
                  <a:t>area. In </a:t>
                </a:r>
                <a:r>
                  <a:rPr lang="en-IE" sz="2000" dirty="0">
                    <a:solidFill>
                      <a:srgbClr val="990033"/>
                    </a:solidFill>
                    <a:latin typeface="Calibri" pitchFamily="34" charset="0"/>
                  </a:rPr>
                  <a:t>pairs I would like you </a:t>
                </a:r>
                <a:r>
                  <a:rPr lang="en-IE" sz="2000" dirty="0" smtClean="0">
                    <a:solidFill>
                      <a:srgbClr val="990033"/>
                    </a:solidFill>
                    <a:latin typeface="Calibri" pitchFamily="34" charset="0"/>
                  </a:rPr>
                  <a:t>to answer </a:t>
                </a:r>
                <a:r>
                  <a:rPr lang="en-IE" sz="2000" dirty="0">
                    <a:solidFill>
                      <a:srgbClr val="990033"/>
                    </a:solidFill>
                    <a:latin typeface="Calibri" pitchFamily="34" charset="0"/>
                  </a:rPr>
                  <a:t>Question 6 </a:t>
                </a:r>
                <a:r>
                  <a:rPr lang="en-IE" sz="2000" dirty="0" smtClean="0">
                    <a:solidFill>
                      <a:srgbClr val="990033"/>
                    </a:solidFill>
                    <a:latin typeface="Calibri" pitchFamily="34" charset="0"/>
                  </a:rPr>
                  <a:t>from Section </a:t>
                </a:r>
                <a:r>
                  <a:rPr lang="en-IE" sz="2000" dirty="0">
                    <a:solidFill>
                      <a:srgbClr val="990033"/>
                    </a:solidFill>
                    <a:latin typeface="Calibri" pitchFamily="34" charset="0"/>
                  </a:rPr>
                  <a:t>C: Student Activity 3.</a:t>
                </a:r>
              </a:p>
            </p:txBody>
          </p:sp>
        </mc:Choice>
        <mc:Fallback xmlns="">
          <p:sp>
            <p:nvSpPr>
              <p:cNvPr id="5" name="Rectangle 4"/>
              <p:cNvSpPr>
                <a:spLocks noRot="1" noChangeAspect="1" noMove="1" noResize="1" noEditPoints="1" noAdjustHandles="1" noChangeArrowheads="1" noChangeShapeType="1" noTextEdit="1"/>
              </p:cNvSpPr>
              <p:nvPr/>
            </p:nvSpPr>
            <p:spPr>
              <a:xfrm>
                <a:off x="611560" y="4137392"/>
                <a:ext cx="4104456" cy="2739211"/>
              </a:xfrm>
              <a:prstGeom prst="rect">
                <a:avLst/>
              </a:prstGeom>
              <a:blipFill rotWithShape="1">
                <a:blip r:embed="rId5"/>
                <a:stretch>
                  <a:fillRect l="-1187" t="-1114" r="-1187" b="-2004"/>
                </a:stretch>
              </a:blipFill>
            </p:spPr>
            <p:txBody>
              <a:bodyPr/>
              <a:lstStyle/>
              <a:p>
                <a:r>
                  <a:rPr lang="en-IE">
                    <a:noFill/>
                  </a:rPr>
                  <a:t> </a:t>
                </a:r>
              </a:p>
            </p:txBody>
          </p:sp>
        </mc:Fallback>
      </mc:AlternateContent>
      <p:grpSp>
        <p:nvGrpSpPr>
          <p:cNvPr id="3" name="Group 2"/>
          <p:cNvGrpSpPr/>
          <p:nvPr/>
        </p:nvGrpSpPr>
        <p:grpSpPr>
          <a:xfrm>
            <a:off x="8789610" y="490052"/>
            <a:ext cx="7829344" cy="5603244"/>
            <a:chOff x="8789610" y="490052"/>
            <a:chExt cx="7829344" cy="5603244"/>
          </a:xfrm>
        </p:grpSpPr>
        <p:pic>
          <p:nvPicPr>
            <p:cNvPr id="1699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0122" y="490052"/>
              <a:ext cx="7488832" cy="560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8" name="Group 7"/>
          <p:cNvGrpSpPr/>
          <p:nvPr/>
        </p:nvGrpSpPr>
        <p:grpSpPr>
          <a:xfrm>
            <a:off x="8788469" y="490052"/>
            <a:ext cx="7921982" cy="5603244"/>
            <a:chOff x="8788469" y="490052"/>
            <a:chExt cx="7921982" cy="5603244"/>
          </a:xfrm>
        </p:grpSpPr>
        <p:pic>
          <p:nvPicPr>
            <p:cNvPr id="1699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9610" y="490052"/>
              <a:ext cx="7560841" cy="560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9" name="Group 8"/>
          <p:cNvGrpSpPr/>
          <p:nvPr/>
        </p:nvGrpSpPr>
        <p:grpSpPr>
          <a:xfrm>
            <a:off x="8784000" y="498019"/>
            <a:ext cx="7781042" cy="5305425"/>
            <a:chOff x="8784000" y="498019"/>
            <a:chExt cx="7781042" cy="5305425"/>
          </a:xfrm>
        </p:grpSpPr>
        <p:pic>
          <p:nvPicPr>
            <p:cNvPr id="16998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602" y="498019"/>
              <a:ext cx="7389440"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rot="16200000">
              <a:off x="8154000" y="438186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2771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0018 7.40741E-7 L -0.93038 7.40741E-7 " pathEditMode="relative" rAng="0" ptsTypes="AA">
                                      <p:cBhvr>
                                        <p:cTn id="37" dur="2000" fill="hold"/>
                                        <p:tgtEl>
                                          <p:spTgt spid="3"/>
                                        </p:tgtEl>
                                        <p:attrNameLst>
                                          <p:attrName>ppt_x</p:attrName>
                                          <p:attrName>ppt_y</p:attrName>
                                        </p:attrNameLst>
                                      </p:cBhvr>
                                      <p:rCtr x="-4651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93038 7.40741E-7 L -0.00018 0.00347 " pathEditMode="relative" rAng="0" ptsTypes="AA">
                                      <p:cBhvr>
                                        <p:cTn id="4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0.00018 7.40741E-7 L -0.93038 7.40741E-7 " pathEditMode="relative" rAng="0" ptsTypes="AA">
                                      <p:cBhvr>
                                        <p:cTn id="46" dur="2000" fill="hold"/>
                                        <p:tgtEl>
                                          <p:spTgt spid="8"/>
                                        </p:tgtEl>
                                        <p:attrNameLst>
                                          <p:attrName>ppt_x</p:attrName>
                                          <p:attrName>ppt_y</p:attrName>
                                        </p:attrNameLst>
                                      </p:cBhvr>
                                      <p:rCtr x="-46510" y="0"/>
                                    </p:animMotion>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93038 7.40741E-7 L -0.00018 0.00347 " pathEditMode="relative" rAng="0" ptsTypes="AA">
                                      <p:cBhvr>
                                        <p:cTn id="50" dur="2000" fill="hold"/>
                                        <p:tgtEl>
                                          <p:spTgt spid="8"/>
                                        </p:tgtEl>
                                        <p:attrNameLst>
                                          <p:attrName>ppt_x</p:attrName>
                                          <p:attrName>ppt_y</p:attrName>
                                        </p:attrNameLst>
                                      </p:cBhvr>
                                      <p:rCtr x="46510" y="162"/>
                                    </p:animMotion>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35" presetClass="path" presetSubtype="0" accel="50000" decel="50000" fill="hold" nodeType="clickEffect">
                                  <p:stCondLst>
                                    <p:cond delay="0"/>
                                  </p:stCondLst>
                                  <p:childTnLst>
                                    <p:animMotion origin="layout" path="M -0.00018 7.40741E-7 L -0.93038 7.40741E-7 " pathEditMode="relative" rAng="0" ptsTypes="AA">
                                      <p:cBhvr>
                                        <p:cTn id="55" dur="2000" fill="hold"/>
                                        <p:tgtEl>
                                          <p:spTgt spid="9"/>
                                        </p:tgtEl>
                                        <p:attrNameLst>
                                          <p:attrName>ppt_x</p:attrName>
                                          <p:attrName>ppt_y</p:attrName>
                                        </p:attrNameLst>
                                      </p:cBhvr>
                                      <p:rCtr x="-46510" y="0"/>
                                    </p:animMotion>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93038 7.40741E-7 L -0.00018 0.00347 " pathEditMode="relative" rAng="0" ptsTypes="AA">
                                      <p:cBhvr>
                                        <p:cTn id="59" dur="2000" fill="hold"/>
                                        <p:tgtEl>
                                          <p:spTgt spid="9"/>
                                        </p:tgtEl>
                                        <p:attrNameLst>
                                          <p:attrName>ppt_x</p:attrName>
                                          <p:attrName>ppt_y</p:attrName>
                                        </p:attrNameLst>
                                      </p:cBhvr>
                                      <p:rCtr x="46510" y="162"/>
                                    </p:animMotion>
                                  </p:childTnLst>
                                </p:cTn>
                              </p:par>
                            </p:childTnLst>
                          </p:cTn>
                        </p:par>
                      </p:childTnLst>
                    </p:cTn>
                  </p:par>
                </p:childTnLst>
              </p:cTn>
              <p:nextCondLst>
                <p:cond evt="onClick" delay="0">
                  <p:tgtEl>
                    <p:spTgt spid="9"/>
                  </p:tgtEl>
                </p:cond>
              </p:nextCondLst>
            </p:seq>
          </p:childTnLst>
        </p:cTn>
      </p:par>
    </p:tnLst>
    <p:bldLst>
      <p:bldP spid="4" grpId="0" uiExpand="1" build="p"/>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4</a:t>
            </a:r>
            <a:endParaRPr lang="en-IE" dirty="0"/>
          </a:p>
        </p:txBody>
      </p:sp>
      <p:sp>
        <p:nvSpPr>
          <p:cNvPr id="3" name="Content Placeholder 2"/>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sp>
            <p:nvSpPr>
              <p:cNvPr id="4" name="Rectangle 3"/>
              <p:cNvSpPr/>
              <p:nvPr/>
            </p:nvSpPr>
            <p:spPr>
              <a:xfrm>
                <a:off x="611560" y="692696"/>
                <a:ext cx="8208912" cy="707886"/>
              </a:xfrm>
              <a:prstGeom prst="rect">
                <a:avLst/>
              </a:prstGeom>
            </p:spPr>
            <p:txBody>
              <a:bodyPr wrap="square">
                <a:spAutoFit/>
              </a:bodyPr>
              <a:lstStyle/>
              <a:p>
                <a:r>
                  <a:rPr lang="en-IE" sz="2000" dirty="0" smtClean="0">
                    <a:solidFill>
                      <a:srgbClr val="990033"/>
                    </a:solidFill>
                    <a:latin typeface="Calibri" pitchFamily="34" charset="0"/>
                  </a:rPr>
                  <a:t>A graph of the function </a:t>
                </a:r>
                <a14:m>
                  <m:oMath xmlns:m="http://schemas.openxmlformats.org/officeDocument/2006/math">
                    <m:r>
                      <a:rPr lang="en-IE" sz="2000" i="1" dirty="0" smtClean="0">
                        <a:solidFill>
                          <a:srgbClr val="990033"/>
                        </a:solidFill>
                        <a:latin typeface="Cambria Math"/>
                      </a:rPr>
                      <m:t>𝑞</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sSup>
                      <m:sSupPr>
                        <m:ctrlPr>
                          <a:rPr lang="en-IE" sz="2000" b="0" i="1" dirty="0" smtClean="0">
                            <a:solidFill>
                              <a:srgbClr val="990033"/>
                            </a:solidFill>
                            <a:latin typeface="Cambria Math" panose="02040503050406030204" pitchFamily="18" charset="0"/>
                          </a:rPr>
                        </m:ctrlPr>
                      </m:sSupPr>
                      <m:e>
                        <m:r>
                          <a:rPr lang="en-IE" sz="2000" b="0" i="1" dirty="0" smtClean="0">
                            <a:solidFill>
                              <a:srgbClr val="990033"/>
                            </a:solidFill>
                            <a:latin typeface="Cambria Math"/>
                          </a:rPr>
                          <m:t>𝑥</m:t>
                        </m:r>
                      </m:e>
                      <m:sup>
                        <m:r>
                          <a:rPr lang="en-IE" sz="2000" b="0" i="1" dirty="0" smtClean="0">
                            <a:solidFill>
                              <a:srgbClr val="990033"/>
                            </a:solidFill>
                            <a:latin typeface="Cambria Math"/>
                          </a:rPr>
                          <m:t>3</m:t>
                        </m:r>
                      </m:sup>
                    </m:sSup>
                  </m:oMath>
                </a14:m>
                <a:r>
                  <a:rPr lang="en-IE" sz="2000" dirty="0">
                    <a:solidFill>
                      <a:srgbClr val="990033"/>
                    </a:solidFill>
                    <a:latin typeface="Calibri" pitchFamily="34" charset="0"/>
                  </a:rPr>
                  <a:t> is shown. Calculate the shaded area, that is, the area </a:t>
                </a:r>
                <a:r>
                  <a:rPr lang="en-IE" sz="2000" dirty="0" smtClean="0">
                    <a:solidFill>
                      <a:srgbClr val="990033"/>
                    </a:solidFill>
                    <a:latin typeface="Calibri" pitchFamily="34" charset="0"/>
                  </a:rPr>
                  <a:t>between </a:t>
                </a:r>
                <a14:m>
                  <m:oMath xmlns:m="http://schemas.openxmlformats.org/officeDocument/2006/math">
                    <m:r>
                      <a:rPr lang="en-IE" sz="2000" i="1" dirty="0">
                        <a:solidFill>
                          <a:srgbClr val="990033"/>
                        </a:solidFill>
                        <a:latin typeface="Cambria Math"/>
                      </a:rPr>
                      <m:t>𝑞</m:t>
                    </m:r>
                    <m:d>
                      <m:dPr>
                        <m:ctrlPr>
                          <a:rPr lang="en-IE" sz="2000" i="1" dirty="0">
                            <a:solidFill>
                              <a:srgbClr val="990033"/>
                            </a:solidFill>
                            <a:latin typeface="Cambria Math" panose="02040503050406030204" pitchFamily="18" charset="0"/>
                          </a:rPr>
                        </m:ctrlPr>
                      </m:dPr>
                      <m:e>
                        <m:r>
                          <a:rPr lang="en-IE" sz="2000" i="1" dirty="0">
                            <a:solidFill>
                              <a:srgbClr val="990033"/>
                            </a:solidFill>
                            <a:latin typeface="Cambria Math"/>
                          </a:rPr>
                          <m:t>𝑥</m:t>
                        </m:r>
                      </m:e>
                    </m:d>
                    <m:r>
                      <a:rPr lang="en-IE" sz="2000" i="1" dirty="0">
                        <a:solidFill>
                          <a:srgbClr val="990033"/>
                        </a:solidFill>
                        <a:latin typeface="Cambria Math"/>
                      </a:rPr>
                      <m:t>=</m:t>
                    </m:r>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3</m:t>
                        </m:r>
                      </m:sup>
                    </m:sSup>
                    <m:r>
                      <a:rPr lang="en-IE" sz="2000" i="1" dirty="0">
                        <a:solidFill>
                          <a:srgbClr val="990033"/>
                        </a:solidFill>
                        <a:latin typeface="Cambria Math"/>
                      </a:rPr>
                      <m:t> </m:t>
                    </m:r>
                  </m:oMath>
                </a14:m>
                <a:r>
                  <a:rPr lang="en-IE" sz="2000" dirty="0">
                    <a:solidFill>
                      <a:srgbClr val="990033"/>
                    </a:solidFill>
                    <a:latin typeface="Calibri" pitchFamily="34" charset="0"/>
                  </a:rPr>
                  <a:t>and the </a:t>
                </a:r>
                <a14:m>
                  <m:oMath xmlns:m="http://schemas.openxmlformats.org/officeDocument/2006/math">
                    <m:r>
                      <a:rPr lang="en-IE" sz="2000" i="1" dirty="0" smtClean="0">
                        <a:solidFill>
                          <a:srgbClr val="990033"/>
                        </a:solidFill>
                        <a:latin typeface="Cambria Math"/>
                      </a:rPr>
                      <m:t>𝑦</m:t>
                    </m:r>
                    <m:r>
                      <a:rPr lang="en-IE" sz="2000" i="1" dirty="0" smtClean="0">
                        <a:solidFill>
                          <a:srgbClr val="990033"/>
                        </a:solidFill>
                        <a:latin typeface="Cambria Math"/>
                      </a:rPr>
                      <m:t> − </m:t>
                    </m:r>
                  </m:oMath>
                </a14:m>
                <a:r>
                  <a:rPr lang="en-IE" sz="2000" i="1" dirty="0">
                    <a:solidFill>
                      <a:srgbClr val="990033"/>
                    </a:solidFill>
                    <a:latin typeface="Calibri" pitchFamily="34" charset="0"/>
                  </a:rPr>
                  <a:t>axis </a:t>
                </a:r>
                <a:r>
                  <a:rPr lang="en-IE" sz="2000" dirty="0">
                    <a:solidFill>
                      <a:srgbClr val="990033"/>
                    </a:solidFill>
                    <a:latin typeface="Calibri" pitchFamily="34" charset="0"/>
                  </a:rPr>
                  <a:t>from </a:t>
                </a:r>
                <a14:m>
                  <m:oMath xmlns:m="http://schemas.openxmlformats.org/officeDocument/2006/math">
                    <m:r>
                      <a:rPr lang="en-IE" sz="2000" i="1" dirty="0" smtClean="0">
                        <a:solidFill>
                          <a:srgbClr val="990033"/>
                        </a:solidFill>
                        <a:latin typeface="Cambria Math"/>
                      </a:rPr>
                      <m:t>𝑦</m:t>
                    </m:r>
                    <m:r>
                      <a:rPr lang="en-IE" sz="2000" b="0" i="1" dirty="0" smtClean="0">
                        <a:solidFill>
                          <a:srgbClr val="990033"/>
                        </a:solidFill>
                        <a:latin typeface="Cambria Math"/>
                      </a:rPr>
                      <m:t>=</m:t>
                    </m:r>
                    <m:r>
                      <a:rPr lang="en-IE" sz="2000" i="1" dirty="0" smtClean="0">
                        <a:solidFill>
                          <a:srgbClr val="990033"/>
                        </a:solidFill>
                        <a:latin typeface="Cambria Math"/>
                      </a:rPr>
                      <m:t> 0 </m:t>
                    </m:r>
                  </m:oMath>
                </a14:m>
                <a:r>
                  <a:rPr lang="en-IE" sz="2000" dirty="0" smtClean="0">
                    <a:solidFill>
                      <a:srgbClr val="990033"/>
                    </a:solidFill>
                    <a:latin typeface="Calibri" pitchFamily="34" charset="0"/>
                  </a:rPr>
                  <a:t>to </a:t>
                </a:r>
                <a14:m>
                  <m:oMath xmlns:m="http://schemas.openxmlformats.org/officeDocument/2006/math">
                    <m:r>
                      <a:rPr lang="en-IE" sz="2000" i="1" dirty="0" smtClean="0">
                        <a:solidFill>
                          <a:srgbClr val="990033"/>
                        </a:solidFill>
                        <a:latin typeface="Cambria Math"/>
                      </a:rPr>
                      <m:t>𝑦</m:t>
                    </m:r>
                    <m:r>
                      <a:rPr lang="en-IE" sz="2000" i="1" dirty="0" smtClean="0">
                        <a:solidFill>
                          <a:srgbClr val="990033"/>
                        </a:solidFill>
                        <a:latin typeface="Cambria Math"/>
                      </a:rPr>
                      <m:t> = 8 .</m:t>
                    </m:r>
                  </m:oMath>
                </a14:m>
                <a:endParaRPr lang="en-IE" sz="2000" dirty="0" smtClean="0">
                  <a:solidFill>
                    <a:srgbClr val="990033"/>
                  </a:solidFill>
                  <a:latin typeface="Calibri"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1560" y="692696"/>
                <a:ext cx="8208912" cy="707886"/>
              </a:xfrm>
              <a:prstGeom prst="rect">
                <a:avLst/>
              </a:prstGeom>
              <a:blipFill rotWithShape="1">
                <a:blip r:embed="rId3"/>
                <a:stretch>
                  <a:fillRect l="-742" t="-4310" b="-14655"/>
                </a:stretch>
              </a:blipFill>
            </p:spPr>
            <p:txBody>
              <a:bodyPr/>
              <a:lstStyle/>
              <a:p>
                <a:r>
                  <a:rPr lang="en-IE">
                    <a:noFill/>
                  </a:rPr>
                  <a:t> </a:t>
                </a:r>
              </a:p>
            </p:txBody>
          </p:sp>
        </mc:Fallback>
      </mc:AlternateContent>
      <p:pic>
        <p:nvPicPr>
          <p:cNvPr id="140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738" y="1628775"/>
            <a:ext cx="5724525" cy="360045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8789610" y="490052"/>
            <a:ext cx="7037025" cy="5324475"/>
            <a:chOff x="8789610" y="490052"/>
            <a:chExt cx="7037025" cy="5324475"/>
          </a:xfrm>
        </p:grpSpPr>
        <p:pic>
          <p:nvPicPr>
            <p:cNvPr id="1720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610" y="490052"/>
              <a:ext cx="6677025"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820608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3</a:t>
            </a:r>
            <a:endParaRPr lang="en-IE" dirty="0"/>
          </a:p>
        </p:txBody>
      </p:sp>
      <p:sp>
        <p:nvSpPr>
          <p:cNvPr id="5" name="Content Placeholder 4"/>
          <p:cNvSpPr>
            <a:spLocks noGrp="1"/>
          </p:cNvSpPr>
          <p:nvPr>
            <p:ph idx="1"/>
          </p:nvPr>
        </p:nvSpPr>
        <p:spPr/>
        <p:txBody>
          <a:bodyPr/>
          <a:lstStyle/>
          <a:p>
            <a:endParaRPr lang="en-IE" dirty="0"/>
          </a:p>
        </p:txBody>
      </p:sp>
      <mc:AlternateContent xmlns:mc="http://schemas.openxmlformats.org/markup-compatibility/2006" xmlns:a14="http://schemas.microsoft.com/office/drawing/2010/main">
        <mc:Choice Requires="a14">
          <p:sp>
            <p:nvSpPr>
              <p:cNvPr id="4" name="Rectangle 3"/>
              <p:cNvSpPr/>
              <p:nvPr/>
            </p:nvSpPr>
            <p:spPr>
              <a:xfrm>
                <a:off x="611560" y="692696"/>
                <a:ext cx="7920880" cy="707886"/>
              </a:xfrm>
              <a:prstGeom prst="rect">
                <a:avLst/>
              </a:prstGeom>
            </p:spPr>
            <p:txBody>
              <a:bodyPr wrap="square">
                <a:spAutoFit/>
              </a:bodyPr>
              <a:lstStyle/>
              <a:p>
                <a:pPr marL="457200" indent="-457200">
                  <a:buFont typeface="+mj-lt"/>
                  <a:buAutoNum type="arabicPeriod" startAt="6"/>
                </a:pPr>
                <a:r>
                  <a:rPr lang="en-IE" sz="2000" dirty="0" smtClean="0">
                    <a:solidFill>
                      <a:srgbClr val="990033"/>
                    </a:solidFill>
                    <a:latin typeface="Calibri" pitchFamily="34" charset="0"/>
                  </a:rPr>
                  <a:t>Determine the area of the region between the function and the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oMath>
                </a14:m>
                <a:r>
                  <a:rPr lang="en-IE" sz="2000" i="1" dirty="0" smtClean="0">
                    <a:solidFill>
                      <a:srgbClr val="990033"/>
                    </a:solidFill>
                    <a:latin typeface="Calibri" pitchFamily="34" charset="0"/>
                  </a:rPr>
                  <a:t> axis </a:t>
                </a:r>
                <a:r>
                  <a:rPr lang="en-IE" sz="2000" dirty="0">
                    <a:solidFill>
                      <a:srgbClr val="990033"/>
                    </a:solidFill>
                    <a:latin typeface="Calibri" pitchFamily="34" charset="0"/>
                  </a:rPr>
                  <a:t>, from </a:t>
                </a:r>
                <a14:m>
                  <m:oMath xmlns:m="http://schemas.openxmlformats.org/officeDocument/2006/math">
                    <m:r>
                      <a:rPr lang="en-IE" sz="2000" i="1" dirty="0" smtClean="0">
                        <a:solidFill>
                          <a:srgbClr val="990033"/>
                        </a:solidFill>
                        <a:latin typeface="Cambria Math"/>
                      </a:rPr>
                      <m:t>𝑥</m:t>
                    </m:r>
                    <m:r>
                      <a:rPr lang="en-IE" sz="2000" i="1" dirty="0">
                        <a:solidFill>
                          <a:srgbClr val="990033"/>
                        </a:solidFill>
                        <a:latin typeface="Cambria Math"/>
                      </a:rPr>
                      <m:t>=</m:t>
                    </m:r>
                    <m:r>
                      <a:rPr lang="en-IE" sz="2000" b="0" i="1" dirty="0" smtClean="0">
                        <a:solidFill>
                          <a:srgbClr val="990033"/>
                        </a:solidFill>
                        <a:latin typeface="Cambria Math"/>
                      </a:rPr>
                      <m:t>0</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to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 =5 </m:t>
                    </m:r>
                  </m:oMath>
                </a14:m>
                <a:r>
                  <a:rPr lang="en-IE" sz="2000" dirty="0">
                    <a:solidFill>
                      <a:srgbClr val="990033"/>
                    </a:solidFill>
                    <a:latin typeface="Calibri" pitchFamily="34" charset="0"/>
                  </a:rPr>
                  <a:t>.</a:t>
                </a:r>
                <a:endParaRPr lang="en-IE" sz="2000" dirty="0" smtClean="0">
                  <a:solidFill>
                    <a:srgbClr val="990033"/>
                  </a:solidFill>
                  <a:latin typeface="Calibri"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1560" y="692696"/>
                <a:ext cx="7920880" cy="707886"/>
              </a:xfrm>
              <a:prstGeom prst="rect">
                <a:avLst/>
              </a:prstGeom>
              <a:blipFill rotWithShape="1">
                <a:blip r:embed="rId3"/>
                <a:stretch>
                  <a:fillRect l="-769" t="-5172" b="-14655"/>
                </a:stretch>
              </a:blipFill>
            </p:spPr>
            <p:txBody>
              <a:bodyPr/>
              <a:lstStyle/>
              <a:p>
                <a:r>
                  <a:rPr lang="en-IE">
                    <a:noFill/>
                  </a:rPr>
                  <a:t> </a:t>
                </a:r>
              </a:p>
            </p:txBody>
          </p:sp>
        </mc:Fallback>
      </mc:AlternateContent>
      <p:sp>
        <p:nvSpPr>
          <p:cNvPr id="6" name="Rectangle 5"/>
          <p:cNvSpPr/>
          <p:nvPr/>
        </p:nvSpPr>
        <p:spPr>
          <a:xfrm>
            <a:off x="611560" y="5048597"/>
            <a:ext cx="8064896" cy="1692771"/>
          </a:xfrm>
          <a:prstGeom prst="rect">
            <a:avLst/>
          </a:prstGeom>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Can you describe </a:t>
            </a:r>
            <a:r>
              <a:rPr lang="en-IE" sz="2000" dirty="0" smtClean="0">
                <a:solidFill>
                  <a:srgbClr val="990033"/>
                </a:solidFill>
                <a:latin typeface="Calibri" pitchFamily="34" charset="0"/>
              </a:rPr>
              <a:t>your approach </a:t>
            </a:r>
            <a:r>
              <a:rPr lang="en-IE" sz="2000" dirty="0">
                <a:solidFill>
                  <a:srgbClr val="990033"/>
                </a:solidFill>
                <a:latin typeface="Calibri" pitchFamily="34" charset="0"/>
              </a:rPr>
              <a:t>to calculating </a:t>
            </a:r>
            <a:r>
              <a:rPr lang="en-IE" sz="2000" dirty="0" smtClean="0">
                <a:solidFill>
                  <a:srgbClr val="990033"/>
                </a:solidFill>
                <a:latin typeface="Calibri" pitchFamily="34" charset="0"/>
              </a:rPr>
              <a:t>the given </a:t>
            </a:r>
            <a:r>
              <a:rPr lang="en-IE" sz="2000" dirty="0">
                <a:solidFill>
                  <a:srgbClr val="990033"/>
                </a:solidFill>
                <a:latin typeface="Calibri" pitchFamily="34" charset="0"/>
              </a:rPr>
              <a:t>area</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check your answer</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summarise </a:t>
            </a:r>
            <a:r>
              <a:rPr lang="en-IE" sz="2000" dirty="0" smtClean="0">
                <a:solidFill>
                  <a:srgbClr val="990033"/>
                </a:solidFill>
                <a:latin typeface="Calibri" pitchFamily="34" charset="0"/>
              </a:rPr>
              <a:t>what you’ve </a:t>
            </a:r>
            <a:r>
              <a:rPr lang="en-IE" sz="2000" dirty="0">
                <a:solidFill>
                  <a:srgbClr val="990033"/>
                </a:solidFill>
                <a:latin typeface="Calibri" pitchFamily="34" charset="0"/>
              </a:rPr>
              <a:t>just learned </a:t>
            </a:r>
            <a:r>
              <a:rPr lang="en-IE" sz="2000" dirty="0" smtClean="0">
                <a:solidFill>
                  <a:srgbClr val="990033"/>
                </a:solidFill>
                <a:latin typeface="Calibri" pitchFamily="34" charset="0"/>
              </a:rPr>
              <a:t>about using </a:t>
            </a:r>
            <a:r>
              <a:rPr lang="en-IE" sz="2000" dirty="0">
                <a:solidFill>
                  <a:srgbClr val="990033"/>
                </a:solidFill>
                <a:latin typeface="Calibri" pitchFamily="34" charset="0"/>
              </a:rPr>
              <a:t>anti-differentiation </a:t>
            </a:r>
            <a:r>
              <a:rPr lang="en-IE" sz="2000" dirty="0" smtClean="0">
                <a:solidFill>
                  <a:srgbClr val="990033"/>
                </a:solidFill>
                <a:latin typeface="Calibri" pitchFamily="34" charset="0"/>
              </a:rPr>
              <a:t>to calculate </a:t>
            </a:r>
            <a:r>
              <a:rPr lang="en-IE" sz="2000" dirty="0">
                <a:solidFill>
                  <a:srgbClr val="990033"/>
                </a:solidFill>
                <a:latin typeface="Calibri" pitchFamily="34" charset="0"/>
              </a:rPr>
              <a:t>area?</a:t>
            </a:r>
          </a:p>
        </p:txBody>
      </p:sp>
      <p:pic>
        <p:nvPicPr>
          <p:cNvPr id="1280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0525" y="1772816"/>
            <a:ext cx="4147200" cy="216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800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0525" y="1772816"/>
            <a:ext cx="4147200"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0525" y="1772816"/>
            <a:ext cx="4147200" cy="216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800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602" y="1370512"/>
            <a:ext cx="2690261" cy="3548236"/>
          </a:xfrm>
          <a:prstGeom prst="roundRect">
            <a:avLst>
              <a:gd name="adj" fmla="val 528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8788469" y="498019"/>
            <a:ext cx="7064158" cy="5324475"/>
            <a:chOff x="8788469" y="498019"/>
            <a:chExt cx="7064158" cy="5324475"/>
          </a:xfrm>
        </p:grpSpPr>
        <p:pic>
          <p:nvPicPr>
            <p:cNvPr id="1710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602" y="498019"/>
              <a:ext cx="6677025"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3" name="Group 2"/>
          <p:cNvGrpSpPr/>
          <p:nvPr/>
        </p:nvGrpSpPr>
        <p:grpSpPr>
          <a:xfrm>
            <a:off x="8789610" y="490053"/>
            <a:ext cx="7775432" cy="5313391"/>
            <a:chOff x="8789610" y="490053"/>
            <a:chExt cx="7775432" cy="5313391"/>
          </a:xfrm>
        </p:grpSpPr>
        <p:sp>
          <p:nvSpPr>
            <p:cNvPr id="11" name="Rounded Rectangle 10"/>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5602" y="498019"/>
              <a:ext cx="7389440"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9849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005"/>
                                        </p:tgtEl>
                                        <p:attrNameLst>
                                          <p:attrName>style.visibility</p:attrName>
                                        </p:attrNameLst>
                                      </p:cBhvr>
                                      <p:to>
                                        <p:strVal val="visible"/>
                                      </p:to>
                                    </p:set>
                                    <p:animEffect transition="in" filter="fade">
                                      <p:cBhvr>
                                        <p:cTn id="7" dur="500"/>
                                        <p:tgtEl>
                                          <p:spTgt spid="1280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003"/>
                                        </p:tgtEl>
                                        <p:attrNameLst>
                                          <p:attrName>style.visibility</p:attrName>
                                        </p:attrNameLst>
                                      </p:cBhvr>
                                      <p:to>
                                        <p:strVal val="visible"/>
                                      </p:to>
                                    </p:set>
                                    <p:animEffect transition="in" filter="fade">
                                      <p:cBhvr>
                                        <p:cTn id="12" dur="500"/>
                                        <p:tgtEl>
                                          <p:spTgt spid="1280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008"/>
                                        </p:tgtEl>
                                        <p:attrNameLst>
                                          <p:attrName>style.visibility</p:attrName>
                                        </p:attrNameLst>
                                      </p:cBhvr>
                                      <p:to>
                                        <p:strVal val="visible"/>
                                      </p:to>
                                    </p:set>
                                    <p:animEffect transition="in" filter="fade">
                                      <p:cBhvr>
                                        <p:cTn id="17" dur="500"/>
                                        <p:tgtEl>
                                          <p:spTgt spid="1280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8008"/>
                                        </p:tgtEl>
                                      </p:cBhvr>
                                    </p:animEffect>
                                    <p:set>
                                      <p:cBhvr>
                                        <p:cTn id="22" dur="1" fill="hold">
                                          <p:stCondLst>
                                            <p:cond delay="499"/>
                                          </p:stCondLst>
                                        </p:cTn>
                                        <p:tgtEl>
                                          <p:spTgt spid="12800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35" presetClass="path" presetSubtype="0" accel="50000" decel="50000" fill="hold" nodeType="clickEffect">
                                  <p:stCondLst>
                                    <p:cond delay="0"/>
                                  </p:stCondLst>
                                  <p:childTnLst>
                                    <p:animMotion origin="layout" path="M -0.00018 7.40741E-7 L -0.93038 7.40741E-7 " pathEditMode="relative" rAng="0" ptsTypes="AA">
                                      <p:cBhvr>
                                        <p:cTn id="42" dur="2000" fill="hold"/>
                                        <p:tgtEl>
                                          <p:spTgt spid="3"/>
                                        </p:tgtEl>
                                        <p:attrNameLst>
                                          <p:attrName>ppt_x</p:attrName>
                                          <p:attrName>ppt_y</p:attrName>
                                        </p:attrNameLst>
                                      </p:cBhvr>
                                      <p:rCtr x="-46510" y="0"/>
                                    </p:animMotion>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nodeType="clickEffect">
                                  <p:stCondLst>
                                    <p:cond delay="0"/>
                                  </p:stCondLst>
                                  <p:childTnLst>
                                    <p:animMotion origin="layout" path="M -0.93038 7.40741E-7 L -0.00018 0.00347 " pathEditMode="relative" rAng="0" ptsTypes="AA">
                                      <p:cBhvr>
                                        <p:cTn id="46"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35" presetClass="path" presetSubtype="0" accel="50000" decel="50000" fill="hold" nodeType="clickEffect">
                                  <p:stCondLst>
                                    <p:cond delay="0"/>
                                  </p:stCondLst>
                                  <p:childTnLst>
                                    <p:animMotion origin="layout" path="M -0.00018 7.40741E-7 L -0.93038 7.40741E-7 " pathEditMode="relative" rAng="0" ptsTypes="AA">
                                      <p:cBhvr>
                                        <p:cTn id="51" dur="2000" fill="hold"/>
                                        <p:tgtEl>
                                          <p:spTgt spid="7"/>
                                        </p:tgtEl>
                                        <p:attrNameLst>
                                          <p:attrName>ppt_x</p:attrName>
                                          <p:attrName>ppt_y</p:attrName>
                                        </p:attrNameLst>
                                      </p:cBhvr>
                                      <p:rCtr x="-46510" y="0"/>
                                    </p:animMotion>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0.93038 7.40741E-7 L -0.00018 0.00347 " pathEditMode="relative" rAng="0" ptsTypes="AA">
                                      <p:cBhvr>
                                        <p:cTn id="55"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16"/>
            <a:ext cx="8229600" cy="1143000"/>
          </a:xfrm>
        </p:spPr>
        <p:txBody>
          <a:bodyPr/>
          <a:lstStyle/>
          <a:p>
            <a:r>
              <a:rPr lang="en-IE" dirty="0" smtClean="0"/>
              <a:t>Section D: Student Activity 1</a:t>
            </a:r>
            <a:endParaRPr lang="en-IE" dirty="0"/>
          </a:p>
        </p:txBody>
      </p:sp>
      <p:sp>
        <p:nvSpPr>
          <p:cNvPr id="4" name="Rectangle 3"/>
          <p:cNvSpPr/>
          <p:nvPr/>
        </p:nvSpPr>
        <p:spPr>
          <a:xfrm>
            <a:off x="611560" y="692696"/>
            <a:ext cx="4680520" cy="1631216"/>
          </a:xfrm>
          <a:prstGeom prst="rect">
            <a:avLst/>
          </a:prstGeom>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We have spent a lot of </a:t>
            </a:r>
            <a:r>
              <a:rPr lang="en-IE" sz="2000" dirty="0" smtClean="0">
                <a:solidFill>
                  <a:srgbClr val="990033"/>
                </a:solidFill>
                <a:latin typeface="Calibri" pitchFamily="34" charset="0"/>
              </a:rPr>
              <a:t>time investigating </a:t>
            </a:r>
            <a:r>
              <a:rPr lang="en-IE" sz="2000" dirty="0">
                <a:solidFill>
                  <a:srgbClr val="990033"/>
                </a:solidFill>
                <a:latin typeface="Calibri" pitchFamily="34" charset="0"/>
              </a:rPr>
              <a:t>ways </a:t>
            </a:r>
            <a:r>
              <a:rPr lang="en-IE" sz="2000" dirty="0" smtClean="0">
                <a:solidFill>
                  <a:srgbClr val="990033"/>
                </a:solidFill>
                <a:latin typeface="Calibri" pitchFamily="34" charset="0"/>
              </a:rPr>
              <a:t>to calculate </a:t>
            </a:r>
            <a:r>
              <a:rPr lang="en-IE" sz="2000" dirty="0">
                <a:solidFill>
                  <a:srgbClr val="990033"/>
                </a:solidFill>
                <a:latin typeface="Calibri" pitchFamily="34" charset="0"/>
              </a:rPr>
              <a:t>the area inside </a:t>
            </a:r>
            <a:r>
              <a:rPr lang="en-IE" sz="2000" dirty="0" smtClean="0">
                <a:solidFill>
                  <a:srgbClr val="990033"/>
                </a:solidFill>
                <a:latin typeface="Calibri" pitchFamily="34" charset="0"/>
              </a:rPr>
              <a:t>a curved </a:t>
            </a:r>
            <a:r>
              <a:rPr lang="en-IE" sz="2000" dirty="0">
                <a:solidFill>
                  <a:srgbClr val="990033"/>
                </a:solidFill>
                <a:latin typeface="Calibri" pitchFamily="34" charset="0"/>
              </a:rPr>
              <a:t>boundary. Why is </a:t>
            </a:r>
            <a:r>
              <a:rPr lang="en-IE" sz="2000" dirty="0" smtClean="0">
                <a:solidFill>
                  <a:srgbClr val="990033"/>
                </a:solidFill>
                <a:latin typeface="Calibri" pitchFamily="34" charset="0"/>
              </a:rPr>
              <a:t>this important</a:t>
            </a:r>
            <a:r>
              <a:rPr lang="en-IE" sz="2000" dirty="0">
                <a:solidFill>
                  <a:srgbClr val="990033"/>
                </a:solidFill>
                <a:latin typeface="Calibri" pitchFamily="34" charset="0"/>
              </a:rPr>
              <a:t>?</a:t>
            </a:r>
            <a:endParaRPr lang="en-IE" sz="2000" dirty="0" smtClean="0">
              <a:solidFill>
                <a:srgbClr val="990033"/>
              </a:solidFill>
              <a:latin typeface="Calibri" pitchFamily="34" charset="0"/>
            </a:endParaRPr>
          </a:p>
          <a:p>
            <a:pPr marL="342900" indent="-342900">
              <a:buFont typeface="Arial" pitchFamily="34" charset="0"/>
              <a:buChar char="•"/>
            </a:pPr>
            <a:endParaRPr lang="en-IE" sz="2000" dirty="0">
              <a:solidFill>
                <a:srgbClr val="990033"/>
              </a:solidFill>
              <a:latin typeface="Calibri" pitchFamily="34" charset="0"/>
            </a:endParaRPr>
          </a:p>
        </p:txBody>
      </p:sp>
      <p:pic>
        <p:nvPicPr>
          <p:cNvPr id="129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3" y="548680"/>
            <a:ext cx="2160000" cy="1449863"/>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9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3" y="548680"/>
            <a:ext cx="2160000" cy="1508108"/>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9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3" y="3901886"/>
            <a:ext cx="2160000" cy="1149677"/>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9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3" y="5085184"/>
            <a:ext cx="2160000" cy="1428099"/>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11560" y="2078846"/>
            <a:ext cx="7776623" cy="2554545"/>
          </a:xfrm>
          <a:prstGeom prst="rect">
            <a:avLst/>
          </a:prstGeom>
        </p:spPr>
        <p:txBody>
          <a:bodyPr wrap="square">
            <a:spAutoFit/>
          </a:bodyPr>
          <a:lstStyle/>
          <a:p>
            <a:pPr marL="342900" lvl="0" indent="-342900">
              <a:buFont typeface="Arial" pitchFamily="34" charset="0"/>
              <a:buChar char="•"/>
            </a:pPr>
            <a:r>
              <a:rPr lang="en-IE" sz="2000" dirty="0" smtClean="0">
                <a:solidFill>
                  <a:srgbClr val="990033"/>
                </a:solidFill>
                <a:latin typeface="Calibri" pitchFamily="34" charset="0"/>
              </a:rPr>
              <a:t>There is another reason. Aside from calculating the area inside a curved boundary, what we’ve also done is to figure out a way to calculate the area under a function. Why would we want to do this?</a:t>
            </a:r>
          </a:p>
          <a:p>
            <a:pPr marL="342900" lvl="0" indent="-342900">
              <a:buFont typeface="Arial" pitchFamily="34" charset="0"/>
              <a:buChar char="•"/>
            </a:pPr>
            <a:endParaRPr lang="en-IE" sz="2000" dirty="0" smtClean="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When we introduced differential calculus– what problem were we trying to solve?</a:t>
            </a:r>
          </a:p>
          <a:p>
            <a:pPr marL="342900" lvl="0" indent="-342900">
              <a:buFont typeface="Arial" pitchFamily="34" charset="0"/>
              <a:buChar char="•"/>
            </a:pPr>
            <a:endParaRPr lang="en-IE" sz="2000" dirty="0" smtClean="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Why is slope so important?</a:t>
            </a:r>
            <a:endParaRPr lang="en-IE" sz="2000" dirty="0">
              <a:solidFill>
                <a:srgbClr val="990033"/>
              </a:solidFill>
              <a:latin typeface="Calibri" pitchFamily="34" charset="0"/>
            </a:endParaRPr>
          </a:p>
        </p:txBody>
      </p:sp>
      <p:sp>
        <p:nvSpPr>
          <p:cNvPr id="6" name="Rectangle 5"/>
          <p:cNvSpPr/>
          <p:nvPr/>
        </p:nvSpPr>
        <p:spPr>
          <a:xfrm>
            <a:off x="611560" y="4633391"/>
            <a:ext cx="5400600" cy="2154436"/>
          </a:xfrm>
          <a:prstGeom prst="rect">
            <a:avLst/>
          </a:prstGeom>
        </p:spPr>
        <p:txBody>
          <a:bodyPr wrap="square">
            <a:spAutoFit/>
          </a:bodyPr>
          <a:lstStyle/>
          <a:p>
            <a:pPr marL="285750" indent="-285750">
              <a:buFont typeface="Arial" pitchFamily="34" charset="0"/>
              <a:buChar char="•"/>
            </a:pPr>
            <a:r>
              <a:rPr lang="en-IE" sz="2000" dirty="0">
                <a:solidFill>
                  <a:srgbClr val="990033"/>
                </a:solidFill>
                <a:latin typeface="Calibri" pitchFamily="34" charset="0"/>
              </a:rPr>
              <a:t>In a similar way to </a:t>
            </a:r>
            <a:r>
              <a:rPr lang="en-IE" sz="2000" dirty="0" smtClean="0">
                <a:solidFill>
                  <a:srgbClr val="990033"/>
                </a:solidFill>
                <a:latin typeface="Calibri" pitchFamily="34" charset="0"/>
              </a:rPr>
              <a:t>slope meaning </a:t>
            </a:r>
            <a:r>
              <a:rPr lang="en-IE" sz="2000" dirty="0">
                <a:solidFill>
                  <a:srgbClr val="990033"/>
                </a:solidFill>
                <a:latin typeface="Calibri" pitchFamily="34" charset="0"/>
              </a:rPr>
              <a:t>rate of change, </a:t>
            </a:r>
            <a:r>
              <a:rPr lang="en-IE" sz="2000" dirty="0" smtClean="0">
                <a:solidFill>
                  <a:srgbClr val="990033"/>
                </a:solidFill>
                <a:latin typeface="Calibri" pitchFamily="34" charset="0"/>
              </a:rPr>
              <a:t>area can </a:t>
            </a:r>
            <a:r>
              <a:rPr lang="en-IE" sz="2000" dirty="0">
                <a:solidFill>
                  <a:srgbClr val="990033"/>
                </a:solidFill>
                <a:latin typeface="Calibri" pitchFamily="34" charset="0"/>
              </a:rPr>
              <a:t>also mean </a:t>
            </a:r>
            <a:r>
              <a:rPr lang="en-IE" sz="2000" dirty="0" smtClean="0">
                <a:solidFill>
                  <a:srgbClr val="990033"/>
                </a:solidFill>
                <a:latin typeface="Calibri" pitchFamily="34" charset="0"/>
              </a:rPr>
              <a:t>something more </a:t>
            </a:r>
            <a:r>
              <a:rPr lang="en-IE" sz="2000" dirty="0">
                <a:solidFill>
                  <a:srgbClr val="990033"/>
                </a:solidFill>
                <a:latin typeface="Calibri" pitchFamily="34" charset="0"/>
              </a:rPr>
              <a:t>than the physical </a:t>
            </a:r>
            <a:r>
              <a:rPr lang="en-IE" sz="2000" dirty="0" smtClean="0">
                <a:solidFill>
                  <a:srgbClr val="990033"/>
                </a:solidFill>
                <a:latin typeface="Calibri" pitchFamily="34" charset="0"/>
              </a:rPr>
              <a:t>space inside </a:t>
            </a:r>
            <a:r>
              <a:rPr lang="en-IE" sz="2000" dirty="0">
                <a:solidFill>
                  <a:srgbClr val="990033"/>
                </a:solidFill>
                <a:latin typeface="Calibri" pitchFamily="34" charset="0"/>
              </a:rPr>
              <a:t>a boundary. What </a:t>
            </a:r>
            <a:r>
              <a:rPr lang="en-IE" sz="2000" dirty="0" smtClean="0">
                <a:solidFill>
                  <a:srgbClr val="990033"/>
                </a:solidFill>
                <a:latin typeface="Calibri" pitchFamily="34" charset="0"/>
              </a:rPr>
              <a:t>else do </a:t>
            </a:r>
            <a:r>
              <a:rPr lang="en-IE" sz="2000" dirty="0">
                <a:solidFill>
                  <a:srgbClr val="990033"/>
                </a:solidFill>
                <a:latin typeface="Calibri" pitchFamily="34" charset="0"/>
              </a:rPr>
              <a:t>you think area means</a:t>
            </a:r>
            <a:r>
              <a:rPr lang="en-IE" sz="2000" dirty="0" smtClean="0">
                <a:solidFill>
                  <a:srgbClr val="990033"/>
                </a:solidFill>
                <a:latin typeface="Calibri" pitchFamily="34" charset="0"/>
              </a:rPr>
              <a:t>?</a:t>
            </a:r>
          </a:p>
          <a:p>
            <a:pPr marL="285750" indent="-285750">
              <a:buFont typeface="Arial" pitchFamily="34" charset="0"/>
              <a:buChar char="•"/>
            </a:pPr>
            <a:endParaRPr lang="en-IE" sz="1000" dirty="0">
              <a:solidFill>
                <a:srgbClr val="990033"/>
              </a:solidFill>
              <a:latin typeface="Calibri" pitchFamily="34" charset="0"/>
            </a:endParaRPr>
          </a:p>
          <a:p>
            <a:pPr marL="285750" indent="-285750">
              <a:buFont typeface="Arial" pitchFamily="34" charset="0"/>
              <a:buChar char="•"/>
            </a:pPr>
            <a:r>
              <a:rPr lang="en-IE" sz="2000" dirty="0" smtClean="0">
                <a:solidFill>
                  <a:srgbClr val="990033"/>
                </a:solidFill>
                <a:latin typeface="Calibri" pitchFamily="34" charset="0"/>
              </a:rPr>
              <a:t>Let’s </a:t>
            </a:r>
            <a:r>
              <a:rPr lang="en-IE" sz="2000" dirty="0">
                <a:solidFill>
                  <a:srgbClr val="990033"/>
                </a:solidFill>
                <a:latin typeface="Calibri" pitchFamily="34" charset="0"/>
              </a:rPr>
              <a:t>investigate what </a:t>
            </a:r>
            <a:r>
              <a:rPr lang="en-IE" sz="2000" dirty="0" smtClean="0">
                <a:solidFill>
                  <a:srgbClr val="990033"/>
                </a:solidFill>
                <a:latin typeface="Calibri" pitchFamily="34" charset="0"/>
              </a:rPr>
              <a:t>else area </a:t>
            </a:r>
            <a:r>
              <a:rPr lang="en-IE" sz="2000" dirty="0">
                <a:solidFill>
                  <a:srgbClr val="990033"/>
                </a:solidFill>
                <a:latin typeface="Calibri" pitchFamily="34" charset="0"/>
              </a:rPr>
              <a:t>may be used for.</a:t>
            </a:r>
          </a:p>
        </p:txBody>
      </p:sp>
      <p:grpSp>
        <p:nvGrpSpPr>
          <p:cNvPr id="3" name="Group 2"/>
          <p:cNvGrpSpPr/>
          <p:nvPr/>
        </p:nvGrpSpPr>
        <p:grpSpPr>
          <a:xfrm>
            <a:off x="8789610" y="490052"/>
            <a:ext cx="8293127" cy="5695950"/>
            <a:chOff x="8789610" y="490052"/>
            <a:chExt cx="8293127" cy="5695950"/>
          </a:xfrm>
        </p:grpSpPr>
        <p:pic>
          <p:nvPicPr>
            <p:cNvPr id="1730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2098" y="490052"/>
              <a:ext cx="7920639"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7" name="Group 6"/>
          <p:cNvGrpSpPr/>
          <p:nvPr/>
        </p:nvGrpSpPr>
        <p:grpSpPr>
          <a:xfrm>
            <a:off x="8788469" y="504397"/>
            <a:ext cx="7726252" cy="5467350"/>
            <a:chOff x="8788469" y="504397"/>
            <a:chExt cx="7726252" cy="5467350"/>
          </a:xfrm>
        </p:grpSpPr>
        <p:pic>
          <p:nvPicPr>
            <p:cNvPr id="17305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9905" y="504397"/>
              <a:ext cx="7344816"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36737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027"/>
                                        </p:tgtEl>
                                        <p:attrNameLst>
                                          <p:attrName>style.visibility</p:attrName>
                                        </p:attrNameLst>
                                      </p:cBhvr>
                                      <p:to>
                                        <p:strVal val="visible"/>
                                      </p:to>
                                    </p:set>
                                    <p:animEffect transition="in" filter="fade">
                                      <p:cBhvr>
                                        <p:cTn id="7" dur="500"/>
                                        <p:tgtEl>
                                          <p:spTgt spid="129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028"/>
                                        </p:tgtEl>
                                        <p:attrNameLst>
                                          <p:attrName>style.visibility</p:attrName>
                                        </p:attrNameLst>
                                      </p:cBhvr>
                                      <p:to>
                                        <p:strVal val="visible"/>
                                      </p:to>
                                    </p:set>
                                    <p:animEffect transition="in" filter="fade">
                                      <p:cBhvr>
                                        <p:cTn id="27" dur="500"/>
                                        <p:tgtEl>
                                          <p:spTgt spid="129028"/>
                                        </p:tgtEl>
                                      </p:cBhvr>
                                    </p:animEffect>
                                  </p:childTnLst>
                                </p:cTn>
                              </p:par>
                              <p:par>
                                <p:cTn id="28" presetID="10" presetClass="entr" presetSubtype="0" fill="hold" nodeType="withEffect">
                                  <p:stCondLst>
                                    <p:cond delay="0"/>
                                  </p:stCondLst>
                                  <p:childTnLst>
                                    <p:set>
                                      <p:cBhvr>
                                        <p:cTn id="29" dur="1" fill="hold">
                                          <p:stCondLst>
                                            <p:cond delay="0"/>
                                          </p:stCondLst>
                                        </p:cTn>
                                        <p:tgtEl>
                                          <p:spTgt spid="129029"/>
                                        </p:tgtEl>
                                        <p:attrNameLst>
                                          <p:attrName>style.visibility</p:attrName>
                                        </p:attrNameLst>
                                      </p:cBhvr>
                                      <p:to>
                                        <p:strVal val="visible"/>
                                      </p:to>
                                    </p:set>
                                    <p:animEffect transition="in" filter="fade">
                                      <p:cBhvr>
                                        <p:cTn id="30" dur="500"/>
                                        <p:tgtEl>
                                          <p:spTgt spid="1290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0.00018 7.40741E-7 L -0.93038 7.40741E-7 " pathEditMode="relative" rAng="0" ptsTypes="AA">
                                      <p:cBhvr>
                                        <p:cTn id="43" dur="2000" fill="hold"/>
                                        <p:tgtEl>
                                          <p:spTgt spid="3"/>
                                        </p:tgtEl>
                                        <p:attrNameLst>
                                          <p:attrName>ppt_x</p:attrName>
                                          <p:attrName>ppt_y</p:attrName>
                                        </p:attrNameLst>
                                      </p:cBhvr>
                                      <p:rCtr x="-46510" y="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93038 7.40741E-7 L -0.00018 0.00347 " pathEditMode="relative" rAng="0" ptsTypes="AA">
                                      <p:cBhvr>
                                        <p:cTn id="47"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18 7.40741E-7 L -0.93038 7.40741E-7 " pathEditMode="relative" rAng="0" ptsTypes="AA">
                                      <p:cBhvr>
                                        <p:cTn id="52" dur="2000" fill="hold"/>
                                        <p:tgtEl>
                                          <p:spTgt spid="7"/>
                                        </p:tgtEl>
                                        <p:attrNameLst>
                                          <p:attrName>ppt_x</p:attrName>
                                          <p:attrName>ppt_y</p:attrName>
                                        </p:attrNameLst>
                                      </p:cBhvr>
                                      <p:rCtr x="-46510"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93038 7.40741E-7 L -0.00018 0.00347 " pathEditMode="relative" rAng="0" ptsTypes="AA">
                                      <p:cBhvr>
                                        <p:cTn id="56"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childTnLst>
        </p:cTn>
      </p:par>
    </p:tnLst>
    <p:bldLst>
      <p:bldP spid="5" grpId="0" build="p"/>
      <p:bldP spid="6"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16"/>
            <a:ext cx="8229600" cy="1143000"/>
          </a:xfrm>
        </p:spPr>
        <p:txBody>
          <a:bodyPr/>
          <a:lstStyle/>
          <a:p>
            <a:r>
              <a:rPr lang="en-IE" dirty="0" smtClean="0"/>
              <a:t>Section D: Student Activity 1</a:t>
            </a:r>
            <a:endParaRPr lang="en-IE" dirty="0"/>
          </a:p>
        </p:txBody>
      </p:sp>
      <p:sp>
        <p:nvSpPr>
          <p:cNvPr id="4" name="Rectangle 3"/>
          <p:cNvSpPr/>
          <p:nvPr/>
        </p:nvSpPr>
        <p:spPr>
          <a:xfrm>
            <a:off x="615723" y="836712"/>
            <a:ext cx="4680520" cy="2246769"/>
          </a:xfrm>
          <a:prstGeom prst="rect">
            <a:avLst/>
          </a:prstGeom>
        </p:spPr>
        <p:txBody>
          <a:bodyPr wrap="square">
            <a:spAutoFit/>
          </a:bodyPr>
          <a:lstStyle/>
          <a:p>
            <a:pPr marL="457200" indent="-457200">
              <a:buFont typeface="+mj-lt"/>
              <a:buAutoNum type="arabicPeriod"/>
            </a:pPr>
            <a:r>
              <a:rPr lang="en-IE" sz="2000" dirty="0" smtClean="0">
                <a:solidFill>
                  <a:srgbClr val="990033"/>
                </a:solidFill>
                <a:latin typeface="Calibri" pitchFamily="34" charset="0"/>
              </a:rPr>
              <a:t>Bernie </a:t>
            </a:r>
            <a:r>
              <a:rPr lang="en-IE" sz="2000" dirty="0">
                <a:solidFill>
                  <a:srgbClr val="990033"/>
                </a:solidFill>
                <a:latin typeface="Calibri" pitchFamily="34" charset="0"/>
              </a:rPr>
              <a:t>has a savings account which he can add to or </a:t>
            </a:r>
            <a:r>
              <a:rPr lang="en-IE" sz="2000" dirty="0" smtClean="0">
                <a:solidFill>
                  <a:srgbClr val="990033"/>
                </a:solidFill>
                <a:latin typeface="Calibri" pitchFamily="34" charset="0"/>
              </a:rPr>
              <a:t>withdraw from</a:t>
            </a:r>
            <a:r>
              <a:rPr lang="en-IE" sz="2000" dirty="0">
                <a:solidFill>
                  <a:srgbClr val="990033"/>
                </a:solidFill>
                <a:latin typeface="Calibri" pitchFamily="34" charset="0"/>
              </a:rPr>
              <a:t>. The table below shows the activity in the account over a </a:t>
            </a:r>
            <a:r>
              <a:rPr lang="en-IE" sz="2000" dirty="0" smtClean="0">
                <a:solidFill>
                  <a:srgbClr val="990033"/>
                </a:solidFill>
                <a:latin typeface="Calibri" pitchFamily="34" charset="0"/>
              </a:rPr>
              <a:t>7 month period:       </a:t>
            </a:r>
          </a:p>
          <a:p>
            <a:pPr marL="457200" indent="-457200">
              <a:buFont typeface="+mj-lt"/>
              <a:buAutoNum type="arabicPeriod"/>
            </a:pPr>
            <a:endParaRPr lang="en-IE" sz="2000" dirty="0">
              <a:solidFill>
                <a:srgbClr val="990033"/>
              </a:solidFill>
              <a:latin typeface="Calibri" pitchFamily="34" charset="0"/>
            </a:endParaRPr>
          </a:p>
          <a:p>
            <a:r>
              <a:rPr lang="en-IE" sz="2000" dirty="0" smtClean="0">
                <a:solidFill>
                  <a:srgbClr val="990033"/>
                </a:solidFill>
                <a:latin typeface="Calibri" pitchFamily="34" charset="0"/>
              </a:rPr>
              <a:t>Calculate </a:t>
            </a:r>
            <a:r>
              <a:rPr lang="en-IE" sz="2000" dirty="0">
                <a:solidFill>
                  <a:srgbClr val="990033"/>
                </a:solidFill>
                <a:latin typeface="Calibri" pitchFamily="34" charset="0"/>
              </a:rPr>
              <a:t>the average amount of money in Bernie’s account.</a:t>
            </a:r>
            <a:endParaRPr lang="en-IE" sz="2000" dirty="0" smtClean="0">
              <a:solidFill>
                <a:srgbClr val="990033"/>
              </a:solidFill>
              <a:latin typeface="Calibri"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87499123"/>
              </p:ext>
            </p:extLst>
          </p:nvPr>
        </p:nvGraphicFramePr>
        <p:xfrm>
          <a:off x="5364088" y="692696"/>
          <a:ext cx="3672408" cy="2682240"/>
        </p:xfrm>
        <a:graphic>
          <a:graphicData uri="http://schemas.openxmlformats.org/drawingml/2006/table">
            <a:tbl>
              <a:tblPr firstRow="1" bandRow="1">
                <a:tableStyleId>{5940675A-B579-460E-94D1-54222C63F5DA}</a:tableStyleId>
              </a:tblPr>
              <a:tblGrid>
                <a:gridCol w="2291916"/>
                <a:gridCol w="1380492"/>
              </a:tblGrid>
              <a:tr h="324000">
                <a:tc>
                  <a:txBody>
                    <a:bodyPr/>
                    <a:lstStyle/>
                    <a:p>
                      <a:pPr algn="l"/>
                      <a:r>
                        <a:rPr lang="en-IE" sz="1600" b="1" dirty="0" smtClean="0">
                          <a:solidFill>
                            <a:srgbClr val="990033"/>
                          </a:solidFill>
                        </a:rPr>
                        <a:t>Time</a:t>
                      </a:r>
                      <a:endParaRPr lang="en-IE" sz="1600" b="1"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b="1" dirty="0" smtClean="0">
                          <a:solidFill>
                            <a:srgbClr val="990033"/>
                          </a:solidFill>
                        </a:rPr>
                        <a:t>Savings(€)</a:t>
                      </a:r>
                      <a:endParaRPr lang="en-IE" sz="1600" b="1" dirty="0">
                        <a:solidFill>
                          <a:srgbClr val="990033"/>
                        </a:solidFill>
                      </a:endParaRPr>
                    </a:p>
                  </a:txBody>
                  <a:tcPr>
                    <a:lnL w="12700" cap="flat" cmpd="sng" algn="ctr">
                      <a:no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dirty="0" smtClean="0">
                          <a:solidFill>
                            <a:srgbClr val="990033"/>
                          </a:solidFill>
                        </a:rPr>
                        <a:t>April</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dirty="0" smtClean="0">
                          <a:solidFill>
                            <a:srgbClr val="990033"/>
                          </a:solidFill>
                        </a:rPr>
                        <a:t>8000</a:t>
                      </a:r>
                      <a:endParaRPr lang="en-IE" sz="1600" dirty="0">
                        <a:solidFill>
                          <a:srgbClr val="990033"/>
                        </a:solidFill>
                      </a:endParaRPr>
                    </a:p>
                  </a:txBody>
                  <a:tcPr>
                    <a:lnL w="12700" cap="flat" cmpd="sng" algn="ctr">
                      <a:no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dirty="0" smtClean="0">
                          <a:solidFill>
                            <a:srgbClr val="990033"/>
                          </a:solidFill>
                        </a:rPr>
                        <a:t>May</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dirty="0" smtClean="0">
                          <a:solidFill>
                            <a:srgbClr val="990033"/>
                          </a:solidFill>
                        </a:rPr>
                        <a:t>18000</a:t>
                      </a:r>
                      <a:endParaRPr lang="en-IE" sz="1600" dirty="0">
                        <a:solidFill>
                          <a:srgbClr val="990033"/>
                        </a:solidFill>
                      </a:endParaRPr>
                    </a:p>
                  </a:txBody>
                  <a:tcPr>
                    <a:lnL w="12700" cap="flat" cmpd="sng" algn="ctr">
                      <a:no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dirty="0" smtClean="0">
                          <a:solidFill>
                            <a:srgbClr val="990033"/>
                          </a:solidFill>
                        </a:rPr>
                        <a:t>June</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dirty="0" smtClean="0">
                          <a:solidFill>
                            <a:srgbClr val="990033"/>
                          </a:solidFill>
                        </a:rPr>
                        <a:t>16000</a:t>
                      </a:r>
                      <a:endParaRPr lang="en-IE" sz="1600" dirty="0">
                        <a:solidFill>
                          <a:srgbClr val="990033"/>
                        </a:solidFill>
                      </a:endParaRPr>
                    </a:p>
                  </a:txBody>
                  <a:tcPr>
                    <a:lnL w="12700" cap="flat" cmpd="sng" algn="ctr">
                      <a:no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dirty="0" smtClean="0">
                          <a:solidFill>
                            <a:srgbClr val="990033"/>
                          </a:solidFill>
                        </a:rPr>
                        <a:t>July</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dirty="0" smtClean="0">
                          <a:solidFill>
                            <a:srgbClr val="990033"/>
                          </a:solidFill>
                        </a:rPr>
                        <a:t>16000</a:t>
                      </a:r>
                      <a:endParaRPr lang="en-IE" sz="1600" dirty="0">
                        <a:solidFill>
                          <a:srgbClr val="990033"/>
                        </a:solidFill>
                      </a:endParaRPr>
                    </a:p>
                  </a:txBody>
                  <a:tcPr>
                    <a:lnL w="12700" cap="flat" cmpd="sng" algn="ctr">
                      <a:no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dirty="0" smtClean="0">
                          <a:solidFill>
                            <a:srgbClr val="990033"/>
                          </a:solidFill>
                        </a:rPr>
                        <a:t>August</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dirty="0" smtClean="0">
                          <a:solidFill>
                            <a:srgbClr val="990033"/>
                          </a:solidFill>
                        </a:rPr>
                        <a:t>16000</a:t>
                      </a:r>
                      <a:endParaRPr lang="en-IE" sz="1600" dirty="0">
                        <a:solidFill>
                          <a:srgbClr val="990033"/>
                        </a:solidFill>
                      </a:endParaRPr>
                    </a:p>
                  </a:txBody>
                  <a:tcPr>
                    <a:lnL w="12700" cap="flat" cmpd="sng" algn="ctr">
                      <a:no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dirty="0" smtClean="0">
                          <a:solidFill>
                            <a:srgbClr val="990033"/>
                          </a:solidFill>
                        </a:rPr>
                        <a:t>September</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dirty="0" smtClean="0">
                          <a:solidFill>
                            <a:srgbClr val="990033"/>
                          </a:solidFill>
                        </a:rPr>
                        <a:t>12000</a:t>
                      </a:r>
                      <a:endParaRPr lang="en-IE" sz="1600" dirty="0">
                        <a:solidFill>
                          <a:srgbClr val="990033"/>
                        </a:solidFill>
                      </a:endParaRPr>
                    </a:p>
                  </a:txBody>
                  <a:tcPr>
                    <a:lnL w="12700" cap="flat" cmpd="sng" algn="ctr">
                      <a:no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24000">
                <a:tc>
                  <a:txBody>
                    <a:bodyPr/>
                    <a:lstStyle/>
                    <a:p>
                      <a:r>
                        <a:rPr lang="en-IE" sz="1600" dirty="0" smtClean="0">
                          <a:solidFill>
                            <a:srgbClr val="990033"/>
                          </a:solidFill>
                        </a:rPr>
                        <a:t>October</a:t>
                      </a:r>
                      <a:endParaRPr lang="en-IE" sz="16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600" dirty="0" smtClean="0">
                          <a:solidFill>
                            <a:srgbClr val="990033"/>
                          </a:solidFill>
                        </a:rPr>
                        <a:t>12000</a:t>
                      </a:r>
                      <a:endParaRPr lang="en-IE" sz="1600" dirty="0">
                        <a:solidFill>
                          <a:srgbClr val="990033"/>
                        </a:solidFill>
                      </a:endParaRPr>
                    </a:p>
                  </a:txBody>
                  <a:tcPr>
                    <a:lnL w="12700" cap="flat" cmpd="sng" algn="ctr">
                      <a:no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141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471" y="3559573"/>
            <a:ext cx="4391025" cy="256222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4437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8553" y="2392508"/>
            <a:ext cx="4765447" cy="252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552" y="2392508"/>
            <a:ext cx="4765448" cy="252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57200" y="-315416"/>
            <a:ext cx="8229600" cy="1143000"/>
          </a:xfrm>
        </p:spPr>
        <p:txBody>
          <a:bodyPr/>
          <a:lstStyle/>
          <a:p>
            <a:r>
              <a:rPr lang="en-IE" dirty="0" smtClean="0"/>
              <a:t>Section D: Student Activity 1</a:t>
            </a:r>
            <a:endParaRPr lang="en-IE" dirty="0"/>
          </a:p>
        </p:txBody>
      </p:sp>
      <mc:AlternateContent xmlns:mc="http://schemas.openxmlformats.org/markup-compatibility/2006" xmlns:a14="http://schemas.microsoft.com/office/drawing/2010/main">
        <mc:Choice Requires="a14">
          <p:sp>
            <p:nvSpPr>
              <p:cNvPr id="5" name="Rectangle 4"/>
              <p:cNvSpPr/>
              <p:nvPr/>
            </p:nvSpPr>
            <p:spPr>
              <a:xfrm>
                <a:off x="587588" y="764704"/>
                <a:ext cx="8136904" cy="1631216"/>
              </a:xfrm>
              <a:prstGeom prst="rect">
                <a:avLst/>
              </a:prstGeom>
            </p:spPr>
            <p:txBody>
              <a:bodyPr wrap="square">
                <a:spAutoFit/>
              </a:bodyPr>
              <a:lstStyle/>
              <a:p>
                <a:pPr lvl="0"/>
                <a:r>
                  <a:rPr lang="en-IE" sz="2000" dirty="0" smtClean="0">
                    <a:solidFill>
                      <a:srgbClr val="990033"/>
                    </a:solidFill>
                    <a:latin typeface="Calibri" pitchFamily="34" charset="0"/>
                  </a:rPr>
                  <a:t>2. </a:t>
                </a:r>
                <a:r>
                  <a:rPr lang="en-IE" sz="2000" dirty="0">
                    <a:solidFill>
                      <a:srgbClr val="990033"/>
                    </a:solidFill>
                    <a:latin typeface="Calibri" pitchFamily="34" charset="0"/>
                  </a:rPr>
                  <a:t>On a certain day in Cork, air temperature was described by the following</a:t>
                </a:r>
              </a:p>
              <a:p>
                <a:pPr lvl="0"/>
                <a:r>
                  <a:rPr lang="en-IE" sz="2000" dirty="0" smtClean="0">
                    <a:solidFill>
                      <a:srgbClr val="990033"/>
                    </a:solidFill>
                    <a:latin typeface="Calibri" pitchFamily="34" charset="0"/>
                  </a:rPr>
                  <a:t>function:  </a:t>
                </a:r>
                <a14:m>
                  <m:oMath xmlns:m="http://schemas.openxmlformats.org/officeDocument/2006/math">
                    <m:r>
                      <a:rPr lang="en-IE" sz="2000" i="1" dirty="0" smtClean="0">
                        <a:solidFill>
                          <a:srgbClr val="990033"/>
                        </a:solidFill>
                        <a:latin typeface="Cambria Math"/>
                      </a:rPr>
                      <m:t>𝑇</m:t>
                    </m:r>
                    <m:r>
                      <a:rPr lang="en-IE" sz="2000" i="1" dirty="0" smtClean="0">
                        <a:solidFill>
                          <a:srgbClr val="990033"/>
                        </a:solidFill>
                        <a:latin typeface="Cambria Math"/>
                      </a:rPr>
                      <m:t>(</m:t>
                    </m:r>
                    <m:r>
                      <a:rPr lang="en-IE" sz="2000" i="1" dirty="0" smtClean="0">
                        <a:solidFill>
                          <a:srgbClr val="990033"/>
                        </a:solidFill>
                        <a:latin typeface="Cambria Math"/>
                      </a:rPr>
                      <m:t>𝑡</m:t>
                    </m:r>
                    <m:r>
                      <a:rPr lang="en-IE" sz="2000" i="1" dirty="0">
                        <a:solidFill>
                          <a:srgbClr val="990033"/>
                        </a:solidFill>
                        <a:latin typeface="Cambria Math"/>
                      </a:rPr>
                      <m:t>) </m:t>
                    </m:r>
                    <m:r>
                      <a:rPr lang="en-IE" sz="2000" i="1" dirty="0" smtClean="0">
                        <a:solidFill>
                          <a:srgbClr val="990033"/>
                        </a:solidFill>
                        <a:latin typeface="Cambria Math"/>
                      </a:rPr>
                      <m:t>= − 0.2</m:t>
                    </m:r>
                    <m:r>
                      <a:rPr lang="en-IE" sz="2000" i="1" dirty="0" smtClean="0">
                        <a:solidFill>
                          <a:srgbClr val="990033"/>
                        </a:solidFill>
                        <a:latin typeface="Cambria Math"/>
                      </a:rPr>
                      <m:t>𝑡</m:t>
                    </m:r>
                    <m:r>
                      <a:rPr lang="en-IE" sz="2000" i="1" baseline="30000" dirty="0" smtClean="0">
                        <a:solidFill>
                          <a:srgbClr val="990033"/>
                        </a:solidFill>
                        <a:latin typeface="Cambria Math"/>
                      </a:rPr>
                      <m:t>2</m:t>
                    </m:r>
                    <m:r>
                      <a:rPr lang="en-IE" sz="2000" i="1" dirty="0" smtClean="0">
                        <a:solidFill>
                          <a:srgbClr val="990033"/>
                        </a:solidFill>
                        <a:latin typeface="Cambria Math"/>
                      </a:rPr>
                      <m:t> + 6.4</m:t>
                    </m:r>
                    <m:r>
                      <a:rPr lang="en-IE" sz="2000" i="1" dirty="0" smtClean="0">
                        <a:solidFill>
                          <a:srgbClr val="990033"/>
                        </a:solidFill>
                        <a:latin typeface="Cambria Math"/>
                      </a:rPr>
                      <m:t>𝑡</m:t>
                    </m:r>
                    <m:r>
                      <a:rPr lang="en-IE" sz="2000" i="1" dirty="0" smtClean="0">
                        <a:solidFill>
                          <a:srgbClr val="990033"/>
                        </a:solidFill>
                        <a:latin typeface="Cambria Math"/>
                      </a:rPr>
                      <m:t> − 35.2 ; 9 ≤ </m:t>
                    </m:r>
                    <m:r>
                      <a:rPr lang="en-IE" sz="2000" i="1" dirty="0">
                        <a:solidFill>
                          <a:srgbClr val="990033"/>
                        </a:solidFill>
                        <a:latin typeface="Cambria Math"/>
                      </a:rPr>
                      <m:t>𝑡</m:t>
                    </m:r>
                    <m:r>
                      <a:rPr lang="en-IE" sz="2000" i="1" dirty="0">
                        <a:solidFill>
                          <a:srgbClr val="990033"/>
                        </a:solidFill>
                        <a:latin typeface="Cambria Math"/>
                      </a:rPr>
                      <m:t> ≤16</m:t>
                    </m:r>
                  </m:oMath>
                </a14:m>
                <a:endParaRPr lang="en-IE" sz="2000" dirty="0">
                  <a:solidFill>
                    <a:srgbClr val="990033"/>
                  </a:solidFill>
                  <a:latin typeface="Calibri" pitchFamily="34" charset="0"/>
                </a:endParaRPr>
              </a:p>
              <a:p>
                <a:pPr lvl="0"/>
                <a:r>
                  <a:rPr lang="en-IE" sz="2000" dirty="0">
                    <a:solidFill>
                      <a:srgbClr val="990033"/>
                    </a:solidFill>
                    <a:latin typeface="Calibri" pitchFamily="34" charset="0"/>
                  </a:rPr>
                  <a:t>where T is temperature in </a:t>
                </a:r>
                <a:r>
                  <a:rPr lang="en-IE" sz="2000" dirty="0" err="1">
                    <a:solidFill>
                      <a:srgbClr val="990033"/>
                    </a:solidFill>
                    <a:latin typeface="Calibri" pitchFamily="34" charset="0"/>
                  </a:rPr>
                  <a:t>o</a:t>
                </a:r>
                <a:r>
                  <a:rPr lang="en-IE" sz="2000" baseline="30000" dirty="0" err="1">
                    <a:solidFill>
                      <a:srgbClr val="990033"/>
                    </a:solidFill>
                    <a:latin typeface="Calibri" pitchFamily="34" charset="0"/>
                  </a:rPr>
                  <a:t>C</a:t>
                </a:r>
                <a:r>
                  <a:rPr lang="en-IE" sz="2000" dirty="0">
                    <a:solidFill>
                      <a:srgbClr val="990033"/>
                    </a:solidFill>
                    <a:latin typeface="Calibri" pitchFamily="34" charset="0"/>
                  </a:rPr>
                  <a:t> and t is time since midnight in hours.</a:t>
                </a:r>
              </a:p>
              <a:p>
                <a:pPr lvl="0"/>
                <a:endParaRPr lang="en-IE" sz="2000" dirty="0" smtClean="0">
                  <a:solidFill>
                    <a:srgbClr val="990033"/>
                  </a:solidFill>
                  <a:latin typeface="Calibri" pitchFamily="34" charset="0"/>
                </a:endParaRPr>
              </a:p>
              <a:p>
                <a:pPr lvl="0"/>
                <a:r>
                  <a:rPr lang="en-IE" sz="2000" dirty="0" smtClean="0">
                    <a:solidFill>
                      <a:srgbClr val="990033"/>
                    </a:solidFill>
                    <a:latin typeface="Calibri" pitchFamily="34" charset="0"/>
                  </a:rPr>
                  <a:t>Calculate </a:t>
                </a:r>
                <a:r>
                  <a:rPr lang="en-IE" sz="2000" dirty="0">
                    <a:solidFill>
                      <a:srgbClr val="990033"/>
                    </a:solidFill>
                    <a:latin typeface="Calibri" pitchFamily="34" charset="0"/>
                  </a:rPr>
                  <a:t>the average air temperature between 9 am and 4 pm</a:t>
                </a:r>
                <a:endParaRPr lang="en-IE"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7588" y="764704"/>
                <a:ext cx="8136904" cy="1631216"/>
              </a:xfrm>
              <a:prstGeom prst="rect">
                <a:avLst/>
              </a:prstGeom>
              <a:blipFill rotWithShape="1">
                <a:blip r:embed="rId5"/>
                <a:stretch>
                  <a:fillRect l="-749" t="-1866" b="-5597"/>
                </a:stretch>
              </a:blipFill>
            </p:spPr>
            <p:txBody>
              <a:bodyPr/>
              <a:lstStyle/>
              <a:p>
                <a:r>
                  <a:rPr lang="en-IE">
                    <a:noFill/>
                  </a:rPr>
                  <a:t> </a:t>
                </a:r>
              </a:p>
            </p:txBody>
          </p:sp>
        </mc:Fallback>
      </mc:AlternateContent>
      <p:graphicFrame>
        <p:nvGraphicFramePr>
          <p:cNvPr id="8" name="Table 7"/>
          <p:cNvGraphicFramePr>
            <a:graphicFrameLocks noGrp="1"/>
          </p:cNvGraphicFramePr>
          <p:nvPr>
            <p:extLst>
              <p:ext uri="{D42A27DB-BD31-4B8C-83A1-F6EECF244321}">
                <p14:modId xmlns:p14="http://schemas.microsoft.com/office/powerpoint/2010/main" val="206080283"/>
              </p:ext>
            </p:extLst>
          </p:nvPr>
        </p:nvGraphicFramePr>
        <p:xfrm>
          <a:off x="5508104" y="5013176"/>
          <a:ext cx="2304256" cy="731520"/>
        </p:xfrm>
        <a:graphic>
          <a:graphicData uri="http://schemas.openxmlformats.org/drawingml/2006/table">
            <a:tbl>
              <a:tblPr/>
              <a:tblGrid>
                <a:gridCol w="1008112"/>
                <a:gridCol w="1296144"/>
              </a:tblGrid>
              <a:tr h="0">
                <a:tc>
                  <a:txBody>
                    <a:bodyPr/>
                    <a:lstStyle/>
                    <a:p>
                      <a:r>
                        <a:rPr lang="en-IE" b="1" dirty="0">
                          <a:solidFill>
                            <a:srgbClr val="990033"/>
                          </a:solidFill>
                          <a:latin typeface="Calibri" pitchFamily="34" charset="0"/>
                        </a:rPr>
                        <a:t>Integral</a:t>
                      </a: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b="1" dirty="0">
                          <a:solidFill>
                            <a:srgbClr val="990033"/>
                          </a:solidFill>
                          <a:latin typeface="Calibri" pitchFamily="34" charset="0"/>
                        </a:rPr>
                        <a:t>89.1333</a:t>
                      </a: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0">
                <a:tc>
                  <a:txBody>
                    <a:bodyPr/>
                    <a:lstStyle/>
                    <a:p>
                      <a:r>
                        <a:rPr lang="en-IE" b="1" dirty="0">
                          <a:solidFill>
                            <a:srgbClr val="990033"/>
                          </a:solidFill>
                          <a:latin typeface="Calibri" pitchFamily="34" charset="0"/>
                        </a:rPr>
                        <a:t>Area</a:t>
                      </a: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r>
                        <a:rPr lang="en-IE" b="1" dirty="0">
                          <a:solidFill>
                            <a:srgbClr val="990033"/>
                          </a:solidFill>
                          <a:latin typeface="Calibri" pitchFamily="34" charset="0"/>
                        </a:rPr>
                        <a:t>89.1333</a:t>
                      </a: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9" name="Rectangle 8"/>
              <p:cNvSpPr/>
              <p:nvPr/>
            </p:nvSpPr>
            <p:spPr>
              <a:xfrm>
                <a:off x="5076056" y="2541154"/>
                <a:ext cx="319324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1600" b="1" i="1" dirty="0">
                          <a:solidFill>
                            <a:srgbClr val="990033"/>
                          </a:solidFill>
                          <a:latin typeface="Cambria Math"/>
                        </a:rPr>
                        <m:t>𝑻</m:t>
                      </m:r>
                      <m:r>
                        <a:rPr lang="en-IE" sz="1600" b="1" i="1" dirty="0">
                          <a:solidFill>
                            <a:srgbClr val="990033"/>
                          </a:solidFill>
                          <a:latin typeface="Cambria Math"/>
                        </a:rPr>
                        <m:t>(</m:t>
                      </m:r>
                      <m:r>
                        <a:rPr lang="en-IE" sz="1600" b="1" i="1" dirty="0">
                          <a:solidFill>
                            <a:srgbClr val="990033"/>
                          </a:solidFill>
                          <a:latin typeface="Cambria Math"/>
                        </a:rPr>
                        <m:t>𝒕</m:t>
                      </m:r>
                      <m:r>
                        <a:rPr lang="en-IE" sz="1600" b="1" i="1" dirty="0">
                          <a:solidFill>
                            <a:srgbClr val="990033"/>
                          </a:solidFill>
                          <a:latin typeface="Cambria Math"/>
                        </a:rPr>
                        <m:t>) = − </m:t>
                      </m:r>
                      <m:r>
                        <a:rPr lang="en-IE" sz="1600" b="1" i="1" dirty="0">
                          <a:solidFill>
                            <a:srgbClr val="990033"/>
                          </a:solidFill>
                          <a:latin typeface="Cambria Math"/>
                        </a:rPr>
                        <m:t>𝟎</m:t>
                      </m:r>
                      <m:r>
                        <a:rPr lang="en-IE" sz="1600" b="1" i="1" dirty="0">
                          <a:solidFill>
                            <a:srgbClr val="990033"/>
                          </a:solidFill>
                          <a:latin typeface="Cambria Math"/>
                        </a:rPr>
                        <m:t>.</m:t>
                      </m:r>
                      <m:r>
                        <a:rPr lang="en-IE" sz="1600" b="1" i="1" dirty="0">
                          <a:solidFill>
                            <a:srgbClr val="990033"/>
                          </a:solidFill>
                          <a:latin typeface="Cambria Math"/>
                        </a:rPr>
                        <m:t>𝟐</m:t>
                      </m:r>
                      <m:r>
                        <a:rPr lang="en-IE" sz="1600" b="1" i="1" dirty="0">
                          <a:solidFill>
                            <a:srgbClr val="990033"/>
                          </a:solidFill>
                          <a:latin typeface="Cambria Math"/>
                        </a:rPr>
                        <m:t>𝒕</m:t>
                      </m:r>
                      <m:r>
                        <a:rPr lang="en-IE" sz="1600" b="1" i="1" baseline="30000" dirty="0">
                          <a:solidFill>
                            <a:srgbClr val="990033"/>
                          </a:solidFill>
                          <a:latin typeface="Cambria Math"/>
                        </a:rPr>
                        <m:t>𝟐</m:t>
                      </m:r>
                      <m:r>
                        <a:rPr lang="en-IE" sz="1600" b="1" i="1" dirty="0">
                          <a:solidFill>
                            <a:srgbClr val="990033"/>
                          </a:solidFill>
                          <a:latin typeface="Cambria Math"/>
                        </a:rPr>
                        <m:t> + </m:t>
                      </m:r>
                      <m:r>
                        <a:rPr lang="en-IE" sz="1600" b="1" i="1" dirty="0">
                          <a:solidFill>
                            <a:srgbClr val="990033"/>
                          </a:solidFill>
                          <a:latin typeface="Cambria Math"/>
                        </a:rPr>
                        <m:t>𝟔</m:t>
                      </m:r>
                      <m:r>
                        <a:rPr lang="en-IE" sz="1600" b="1" i="1" dirty="0">
                          <a:solidFill>
                            <a:srgbClr val="990033"/>
                          </a:solidFill>
                          <a:latin typeface="Cambria Math"/>
                        </a:rPr>
                        <m:t>.</m:t>
                      </m:r>
                      <m:r>
                        <a:rPr lang="en-IE" sz="1600" b="1" i="1" dirty="0">
                          <a:solidFill>
                            <a:srgbClr val="990033"/>
                          </a:solidFill>
                          <a:latin typeface="Cambria Math"/>
                        </a:rPr>
                        <m:t>𝟒</m:t>
                      </m:r>
                      <m:r>
                        <a:rPr lang="en-IE" sz="1600" b="1" i="1" dirty="0">
                          <a:solidFill>
                            <a:srgbClr val="990033"/>
                          </a:solidFill>
                          <a:latin typeface="Cambria Math"/>
                        </a:rPr>
                        <m:t>𝒕</m:t>
                      </m:r>
                      <m:r>
                        <a:rPr lang="en-IE" sz="1600" b="1" i="1" dirty="0">
                          <a:solidFill>
                            <a:srgbClr val="990033"/>
                          </a:solidFill>
                          <a:latin typeface="Cambria Math"/>
                        </a:rPr>
                        <m:t> − </m:t>
                      </m:r>
                      <m:r>
                        <a:rPr lang="en-IE" sz="1600" b="1" i="1" dirty="0">
                          <a:solidFill>
                            <a:srgbClr val="990033"/>
                          </a:solidFill>
                          <a:latin typeface="Cambria Math"/>
                        </a:rPr>
                        <m:t>𝟑𝟓</m:t>
                      </m:r>
                      <m:r>
                        <a:rPr lang="en-IE" sz="1600" b="1" i="1" dirty="0">
                          <a:solidFill>
                            <a:srgbClr val="990033"/>
                          </a:solidFill>
                          <a:latin typeface="Cambria Math"/>
                        </a:rPr>
                        <m:t>.</m:t>
                      </m:r>
                      <m:r>
                        <a:rPr lang="en-IE" sz="1600" b="1" i="1" dirty="0">
                          <a:solidFill>
                            <a:srgbClr val="990033"/>
                          </a:solidFill>
                          <a:latin typeface="Cambria Math"/>
                        </a:rPr>
                        <m:t>𝟐</m:t>
                      </m:r>
                    </m:oMath>
                  </m:oMathPara>
                </a14:m>
                <a:endParaRPr lang="en-IE" sz="1600" b="1" dirty="0"/>
              </a:p>
            </p:txBody>
          </p:sp>
        </mc:Choice>
        <mc:Fallback xmlns="">
          <p:sp>
            <p:nvSpPr>
              <p:cNvPr id="9" name="Rectangle 8"/>
              <p:cNvSpPr>
                <a:spLocks noRot="1" noChangeAspect="1" noMove="1" noResize="1" noEditPoints="1" noAdjustHandles="1" noChangeArrowheads="1" noChangeShapeType="1" noTextEdit="1"/>
              </p:cNvSpPr>
              <p:nvPr/>
            </p:nvSpPr>
            <p:spPr>
              <a:xfrm>
                <a:off x="5076056" y="2541154"/>
                <a:ext cx="3193245" cy="338554"/>
              </a:xfrm>
              <a:prstGeom prst="rect">
                <a:avLst/>
              </a:prstGeom>
              <a:blipFill rotWithShape="1">
                <a:blip r:embed="rId6"/>
                <a:stretch>
                  <a:fillRect b="-10909"/>
                </a:stretch>
              </a:blipFill>
            </p:spPr>
            <p:txBody>
              <a:bodyPr/>
              <a:lstStyle/>
              <a:p>
                <a:r>
                  <a:rPr lang="en-IE">
                    <a:noFill/>
                  </a:rPr>
                  <a:t> </a:t>
                </a:r>
              </a:p>
            </p:txBody>
          </p:sp>
        </mc:Fallback>
      </mc:AlternateContent>
    </p:spTree>
    <p:extLst>
      <p:ext uri="{BB962C8B-B14F-4D97-AF65-F5344CB8AC3E}">
        <p14:creationId xmlns:p14="http://schemas.microsoft.com/office/powerpoint/2010/main" val="191553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41"/>
                                        </p:tgtEl>
                                        <p:attrNameLst>
                                          <p:attrName>style.visibility</p:attrName>
                                        </p:attrNameLst>
                                      </p:cBhvr>
                                      <p:to>
                                        <p:strVal val="visible"/>
                                      </p:to>
                                    </p:set>
                                    <p:animEffect transition="in" filter="fade">
                                      <p:cBhvr>
                                        <p:cTn id="7" dur="500"/>
                                        <p:tgtEl>
                                          <p:spTgt spid="142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051720" y="3533092"/>
            <a:ext cx="5904656" cy="1576256"/>
          </a:xfrm>
          <a:prstGeom prst="roundRect">
            <a:avLst/>
          </a:prstGeom>
          <a:solidFill>
            <a:schemeClr val="bg1">
              <a:lumMod val="50000"/>
            </a:schemeClr>
          </a:solidFill>
          <a:ln w="28575">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Content Placeholder 7"/>
          <p:cNvSpPr>
            <a:spLocks noGrp="1"/>
          </p:cNvSpPr>
          <p:nvPr>
            <p:ph idx="1"/>
          </p:nvPr>
        </p:nvSpPr>
        <p:spPr>
          <a:xfrm>
            <a:off x="457200" y="620688"/>
            <a:ext cx="8229600" cy="4525963"/>
          </a:xfrm>
        </p:spPr>
        <p:txBody>
          <a:bodyPr>
            <a:noAutofit/>
          </a:bodyPr>
          <a:lstStyle/>
          <a:p>
            <a:r>
              <a:rPr lang="en-IE" sz="2000" dirty="0">
                <a:solidFill>
                  <a:srgbClr val="990033"/>
                </a:solidFill>
                <a:latin typeface="Calibri" pitchFamily="34" charset="0"/>
              </a:rPr>
              <a:t>We now know that it </a:t>
            </a:r>
            <a:r>
              <a:rPr lang="en-IE" sz="2000" dirty="0" smtClean="0">
                <a:solidFill>
                  <a:srgbClr val="990033"/>
                </a:solidFill>
                <a:latin typeface="Calibri" pitchFamily="34" charset="0"/>
              </a:rPr>
              <a:t>is possible </a:t>
            </a:r>
            <a:r>
              <a:rPr lang="en-IE" sz="2000" dirty="0">
                <a:solidFill>
                  <a:srgbClr val="990033"/>
                </a:solidFill>
                <a:latin typeface="Calibri" pitchFamily="34" charset="0"/>
              </a:rPr>
              <a:t>to reverse </a:t>
            </a:r>
            <a:r>
              <a:rPr lang="en-IE" sz="2000" dirty="0" smtClean="0">
                <a:solidFill>
                  <a:srgbClr val="990033"/>
                </a:solidFill>
                <a:latin typeface="Calibri" pitchFamily="34" charset="0"/>
              </a:rPr>
              <a:t>the differentiation </a:t>
            </a:r>
            <a:r>
              <a:rPr lang="en-IE" sz="2000" dirty="0">
                <a:solidFill>
                  <a:srgbClr val="990033"/>
                </a:solidFill>
                <a:latin typeface="Calibri" pitchFamily="34" charset="0"/>
              </a:rPr>
              <a:t>process (</a:t>
            </a:r>
            <a:r>
              <a:rPr lang="en-IE" sz="2000" dirty="0" smtClean="0">
                <a:solidFill>
                  <a:srgbClr val="990033"/>
                </a:solidFill>
                <a:latin typeface="Calibri" pitchFamily="34" charset="0"/>
              </a:rPr>
              <a:t>at least </a:t>
            </a:r>
            <a:r>
              <a:rPr lang="en-IE" sz="2000" dirty="0">
                <a:solidFill>
                  <a:srgbClr val="990033"/>
                </a:solidFill>
                <a:latin typeface="Calibri" pitchFamily="34" charset="0"/>
              </a:rPr>
              <a:t>in part). Can we </a:t>
            </a:r>
            <a:r>
              <a:rPr lang="en-IE" sz="2000" dirty="0" smtClean="0">
                <a:solidFill>
                  <a:srgbClr val="990033"/>
                </a:solidFill>
                <a:latin typeface="Calibri" pitchFamily="34" charset="0"/>
              </a:rPr>
              <a:t>come up </a:t>
            </a:r>
            <a:r>
              <a:rPr lang="en-IE" sz="2000" dirty="0">
                <a:solidFill>
                  <a:srgbClr val="990033"/>
                </a:solidFill>
                <a:latin typeface="Calibri" pitchFamily="34" charset="0"/>
              </a:rPr>
              <a:t>with suitable language </a:t>
            </a:r>
            <a:r>
              <a:rPr lang="en-IE" sz="2000" dirty="0" smtClean="0">
                <a:solidFill>
                  <a:srgbClr val="990033"/>
                </a:solidFill>
                <a:latin typeface="Calibri" pitchFamily="34" charset="0"/>
              </a:rPr>
              <a:t>to describe this?</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When </a:t>
            </a:r>
            <a:r>
              <a:rPr lang="en-IE" sz="2000" dirty="0">
                <a:solidFill>
                  <a:srgbClr val="990033"/>
                </a:solidFill>
                <a:latin typeface="Calibri" pitchFamily="34" charset="0"/>
              </a:rPr>
              <a:t>we take a function </a:t>
            </a:r>
            <a:r>
              <a:rPr lang="en-IE" sz="2000" dirty="0" smtClean="0">
                <a:solidFill>
                  <a:srgbClr val="990033"/>
                </a:solidFill>
                <a:latin typeface="Calibri" pitchFamily="34" charset="0"/>
              </a:rPr>
              <a:t>and find </a:t>
            </a:r>
            <a:r>
              <a:rPr lang="en-IE" sz="2000" dirty="0">
                <a:solidFill>
                  <a:srgbClr val="990033"/>
                </a:solidFill>
                <a:latin typeface="Calibri" pitchFamily="34" charset="0"/>
              </a:rPr>
              <a:t>its rate of change – </a:t>
            </a:r>
            <a:r>
              <a:rPr lang="en-IE" sz="2000" dirty="0" smtClean="0">
                <a:solidFill>
                  <a:srgbClr val="990033"/>
                </a:solidFill>
                <a:latin typeface="Calibri" pitchFamily="34" charset="0"/>
              </a:rPr>
              <a:t>what do </a:t>
            </a:r>
            <a:r>
              <a:rPr lang="en-IE" sz="2000" dirty="0">
                <a:solidFill>
                  <a:srgbClr val="990033"/>
                </a:solidFill>
                <a:latin typeface="Calibri" pitchFamily="34" charset="0"/>
              </a:rPr>
              <a:t>we call this process</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What </a:t>
            </a:r>
            <a:r>
              <a:rPr lang="en-IE" sz="2000" dirty="0">
                <a:solidFill>
                  <a:srgbClr val="990033"/>
                </a:solidFill>
                <a:latin typeface="Calibri" pitchFamily="34" charset="0"/>
              </a:rPr>
              <a:t>do we call the </a:t>
            </a:r>
            <a:r>
              <a:rPr lang="en-IE" sz="2000" dirty="0" smtClean="0">
                <a:solidFill>
                  <a:srgbClr val="990033"/>
                </a:solidFill>
                <a:latin typeface="Calibri" pitchFamily="34" charset="0"/>
              </a:rPr>
              <a:t>new function </a:t>
            </a:r>
            <a:r>
              <a:rPr lang="en-IE" sz="2000" dirty="0">
                <a:solidFill>
                  <a:srgbClr val="990033"/>
                </a:solidFill>
                <a:latin typeface="Calibri" pitchFamily="34" charset="0"/>
              </a:rPr>
              <a:t>we derive – </a:t>
            </a:r>
            <a:r>
              <a:rPr lang="en-IE" sz="2000" dirty="0" smtClean="0">
                <a:solidFill>
                  <a:srgbClr val="990033"/>
                </a:solidFill>
                <a:latin typeface="Calibri" pitchFamily="34" charset="0"/>
              </a:rPr>
              <a:t>the function </a:t>
            </a:r>
            <a:r>
              <a:rPr lang="en-IE" sz="2000" dirty="0">
                <a:solidFill>
                  <a:srgbClr val="990033"/>
                </a:solidFill>
                <a:latin typeface="Calibri" pitchFamily="34" charset="0"/>
              </a:rPr>
              <a:t>which describes </a:t>
            </a:r>
            <a:r>
              <a:rPr lang="en-IE" sz="2000" dirty="0" smtClean="0">
                <a:solidFill>
                  <a:srgbClr val="990033"/>
                </a:solidFill>
                <a:latin typeface="Calibri" pitchFamily="34" charset="0"/>
              </a:rPr>
              <a:t>the rate </a:t>
            </a:r>
            <a:r>
              <a:rPr lang="en-IE" sz="2000" dirty="0">
                <a:solidFill>
                  <a:srgbClr val="990033"/>
                </a:solidFill>
                <a:latin typeface="Calibri" pitchFamily="34" charset="0"/>
              </a:rPr>
              <a:t>of </a:t>
            </a:r>
            <a:r>
              <a:rPr lang="en-IE" sz="2000" dirty="0" smtClean="0">
                <a:solidFill>
                  <a:srgbClr val="990033"/>
                </a:solidFill>
                <a:latin typeface="Calibri" pitchFamily="34" charset="0"/>
              </a:rPr>
              <a:t>change?</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What </a:t>
            </a:r>
            <a:r>
              <a:rPr lang="en-IE" sz="2000" dirty="0">
                <a:solidFill>
                  <a:srgbClr val="990033"/>
                </a:solidFill>
                <a:latin typeface="Calibri" pitchFamily="34" charset="0"/>
              </a:rPr>
              <a:t>notation do we use </a:t>
            </a:r>
            <a:r>
              <a:rPr lang="en-IE" sz="2000" dirty="0" smtClean="0">
                <a:solidFill>
                  <a:srgbClr val="990033"/>
                </a:solidFill>
                <a:latin typeface="Calibri" pitchFamily="34" charset="0"/>
              </a:rPr>
              <a:t>to identify </a:t>
            </a:r>
            <a:r>
              <a:rPr lang="en-IE" sz="2000" dirty="0">
                <a:solidFill>
                  <a:srgbClr val="990033"/>
                </a:solidFill>
                <a:latin typeface="Calibri" pitchFamily="34" charset="0"/>
              </a:rPr>
              <a:t>the function we </a:t>
            </a:r>
            <a:r>
              <a:rPr lang="en-IE" sz="2000" dirty="0" smtClean="0">
                <a:solidFill>
                  <a:srgbClr val="990033"/>
                </a:solidFill>
                <a:latin typeface="Calibri" pitchFamily="34" charset="0"/>
              </a:rPr>
              <a:t>start with </a:t>
            </a:r>
            <a:r>
              <a:rPr lang="en-IE" sz="2000" dirty="0">
                <a:solidFill>
                  <a:srgbClr val="990033"/>
                </a:solidFill>
                <a:latin typeface="Calibri" pitchFamily="34" charset="0"/>
              </a:rPr>
              <a:t>and its derivative</a:t>
            </a:r>
            <a:r>
              <a:rPr lang="en-IE" sz="2000" dirty="0" smtClean="0">
                <a:solidFill>
                  <a:srgbClr val="990033"/>
                </a:solidFill>
                <a:latin typeface="Calibri" pitchFamily="34" charset="0"/>
              </a:rPr>
              <a:t>?</a:t>
            </a:r>
          </a:p>
          <a:p>
            <a:endParaRPr lang="en-IE" sz="2000" dirty="0" smtClean="0">
              <a:solidFill>
                <a:srgbClr val="990033"/>
              </a:solidFill>
              <a:latin typeface="Calibri" pitchFamily="34" charset="0"/>
            </a:endParaRPr>
          </a:p>
          <a:p>
            <a:endParaRPr lang="en-IE" sz="2000" dirty="0">
              <a:solidFill>
                <a:srgbClr val="990033"/>
              </a:solidFill>
              <a:latin typeface="Calibri" pitchFamily="34" charset="0"/>
            </a:endParaRPr>
          </a:p>
          <a:p>
            <a:endParaRPr lang="en-IE" sz="2000" dirty="0" smtClean="0">
              <a:solidFill>
                <a:srgbClr val="990033"/>
              </a:solidFill>
              <a:latin typeface="Calibri" pitchFamily="34" charset="0"/>
            </a:endParaRPr>
          </a:p>
          <a:p>
            <a:endParaRPr lang="en-IE" sz="900" dirty="0">
              <a:solidFill>
                <a:srgbClr val="990033"/>
              </a:solidFill>
              <a:latin typeface="Calibri" pitchFamily="34" charset="0"/>
            </a:endParaRPr>
          </a:p>
          <a:p>
            <a:r>
              <a:rPr lang="en-IE" sz="2000" dirty="0" smtClean="0">
                <a:solidFill>
                  <a:srgbClr val="990033"/>
                </a:solidFill>
                <a:latin typeface="Calibri" pitchFamily="34" charset="0"/>
              </a:rPr>
              <a:t>If </a:t>
            </a:r>
            <a:r>
              <a:rPr lang="en-IE" sz="2000" dirty="0">
                <a:solidFill>
                  <a:srgbClr val="990033"/>
                </a:solidFill>
                <a:latin typeface="Calibri" pitchFamily="34" charset="0"/>
              </a:rPr>
              <a:t>we start with the </a:t>
            </a:r>
            <a:r>
              <a:rPr lang="en-IE" sz="2000" dirty="0" smtClean="0">
                <a:solidFill>
                  <a:srgbClr val="990033"/>
                </a:solidFill>
                <a:latin typeface="Calibri" pitchFamily="34" charset="0"/>
              </a:rPr>
              <a:t>derivative and </a:t>
            </a:r>
            <a:r>
              <a:rPr lang="en-IE" sz="2000" dirty="0">
                <a:solidFill>
                  <a:srgbClr val="990033"/>
                </a:solidFill>
                <a:latin typeface="Calibri" pitchFamily="34" charset="0"/>
              </a:rPr>
              <a:t>reverse </a:t>
            </a:r>
            <a:r>
              <a:rPr lang="en-IE" sz="2000" dirty="0" smtClean="0">
                <a:solidFill>
                  <a:srgbClr val="990033"/>
                </a:solidFill>
                <a:latin typeface="Calibri" pitchFamily="34" charset="0"/>
              </a:rPr>
              <a:t>the differentiation </a:t>
            </a:r>
            <a:r>
              <a:rPr lang="en-IE" sz="2000" dirty="0">
                <a:solidFill>
                  <a:srgbClr val="990033"/>
                </a:solidFill>
                <a:latin typeface="Calibri" pitchFamily="34" charset="0"/>
              </a:rPr>
              <a:t>process </a:t>
            </a:r>
            <a:r>
              <a:rPr lang="en-IE" sz="2000" dirty="0" smtClean="0">
                <a:solidFill>
                  <a:srgbClr val="990033"/>
                </a:solidFill>
                <a:latin typeface="Calibri" pitchFamily="34" charset="0"/>
              </a:rPr>
              <a:t>what language </a:t>
            </a:r>
            <a:r>
              <a:rPr lang="en-IE" sz="2000" dirty="0">
                <a:solidFill>
                  <a:srgbClr val="990033"/>
                </a:solidFill>
                <a:latin typeface="Calibri" pitchFamily="34" charset="0"/>
              </a:rPr>
              <a:t>could we use </a:t>
            </a:r>
            <a:r>
              <a:rPr lang="en-IE" sz="2000" dirty="0" smtClean="0">
                <a:solidFill>
                  <a:srgbClr val="990033"/>
                </a:solidFill>
                <a:latin typeface="Calibri" pitchFamily="34" charset="0"/>
              </a:rPr>
              <a:t>to describe </a:t>
            </a:r>
            <a:r>
              <a:rPr lang="en-IE" sz="2000" dirty="0">
                <a:solidFill>
                  <a:srgbClr val="990033"/>
                </a:solidFill>
                <a:latin typeface="Calibri" pitchFamily="34" charset="0"/>
              </a:rPr>
              <a:t>this process</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When </a:t>
            </a:r>
            <a:r>
              <a:rPr lang="en-IE" sz="2000" dirty="0">
                <a:solidFill>
                  <a:srgbClr val="990033"/>
                </a:solidFill>
                <a:latin typeface="Calibri" pitchFamily="34" charset="0"/>
              </a:rPr>
              <a:t>we get a virus on </a:t>
            </a:r>
            <a:r>
              <a:rPr lang="en-IE" sz="2000" dirty="0" smtClean="0">
                <a:solidFill>
                  <a:srgbClr val="990033"/>
                </a:solidFill>
                <a:latin typeface="Calibri" pitchFamily="34" charset="0"/>
              </a:rPr>
              <a:t>our computers</a:t>
            </a:r>
            <a:r>
              <a:rPr lang="en-IE" sz="2000" dirty="0">
                <a:solidFill>
                  <a:srgbClr val="990033"/>
                </a:solidFill>
                <a:latin typeface="Calibri" pitchFamily="34" charset="0"/>
              </a:rPr>
              <a:t>, what do we </a:t>
            </a:r>
            <a:r>
              <a:rPr lang="en-IE" sz="2000" dirty="0" smtClean="0">
                <a:solidFill>
                  <a:srgbClr val="990033"/>
                </a:solidFill>
                <a:latin typeface="Calibri" pitchFamily="34" charset="0"/>
              </a:rPr>
              <a:t>use to </a:t>
            </a:r>
            <a:r>
              <a:rPr lang="en-IE" sz="2000" dirty="0">
                <a:solidFill>
                  <a:srgbClr val="990033"/>
                </a:solidFill>
                <a:latin typeface="Calibri" pitchFamily="34" charset="0"/>
              </a:rPr>
              <a:t>reverse the effects of </a:t>
            </a:r>
            <a:r>
              <a:rPr lang="en-IE" sz="2000" dirty="0" smtClean="0">
                <a:solidFill>
                  <a:srgbClr val="990033"/>
                </a:solidFill>
                <a:latin typeface="Calibri" pitchFamily="34" charset="0"/>
              </a:rPr>
              <a:t>the virus?</a:t>
            </a:r>
            <a:endParaRPr lang="en-IE" sz="2000" dirty="0">
              <a:solidFill>
                <a:srgbClr val="990033"/>
              </a:solidFill>
              <a:latin typeface="Calibri" pitchFamily="34" charset="0"/>
            </a:endParaRPr>
          </a:p>
        </p:txBody>
      </p:sp>
      <p:sp>
        <p:nvSpPr>
          <p:cNvPr id="13" name="Rounded Rectangle 12"/>
          <p:cNvSpPr/>
          <p:nvPr/>
        </p:nvSpPr>
        <p:spPr>
          <a:xfrm>
            <a:off x="6151758" y="4187018"/>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latin typeface="Calibri" pitchFamily="34" charset="0"/>
            </a:endParaRPr>
          </a:p>
        </p:txBody>
      </p:sp>
      <p:sp>
        <p:nvSpPr>
          <p:cNvPr id="10" name="Rounded Rectangle 9"/>
          <p:cNvSpPr/>
          <p:nvPr/>
        </p:nvSpPr>
        <p:spPr>
          <a:xfrm>
            <a:off x="2267744" y="4187018"/>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Function</a:t>
            </a:r>
          </a:p>
          <a:p>
            <a:pPr algn="ctr"/>
            <a:endParaRPr lang="en-IE" sz="2400" b="1" dirty="0">
              <a:latin typeface="Calibri" pitchFamily="34" charset="0"/>
            </a:endParaRPr>
          </a:p>
        </p:txBody>
      </p:sp>
      <p:sp>
        <p:nvSpPr>
          <p:cNvPr id="11" name="Rounded Rectangle 10"/>
          <p:cNvSpPr/>
          <p:nvPr/>
        </p:nvSpPr>
        <p:spPr>
          <a:xfrm>
            <a:off x="6151758" y="4187018"/>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Derivative</a:t>
            </a:r>
          </a:p>
          <a:p>
            <a:pPr algn="ctr"/>
            <a:endParaRPr lang="en-IE" sz="2400" b="1" dirty="0" smtClean="0">
              <a:latin typeface="Calibri" pitchFamily="34" charset="0"/>
            </a:endParaRPr>
          </a:p>
        </p:txBody>
      </p:sp>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1</a:t>
            </a:r>
          </a:p>
        </p:txBody>
      </p:sp>
      <p:sp>
        <p:nvSpPr>
          <p:cNvPr id="6" name="Right Arrow 5"/>
          <p:cNvSpPr/>
          <p:nvPr/>
        </p:nvSpPr>
        <p:spPr>
          <a:xfrm>
            <a:off x="3815744" y="3597260"/>
            <a:ext cx="2520000" cy="720000"/>
          </a:xfrm>
          <a:prstGeom prst="rightArrow">
            <a:avLst/>
          </a:prstGeom>
          <a:solidFill>
            <a:schemeClr val="bg1">
              <a:lumMod val="85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smtClean="0">
                <a:solidFill>
                  <a:srgbClr val="990033"/>
                </a:solidFill>
                <a:latin typeface="Calibri" pitchFamily="34" charset="0"/>
              </a:rPr>
              <a:t>Differentiation</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7" name="Rounded Rectangle 6"/>
              <p:cNvSpPr/>
              <p:nvPr/>
            </p:nvSpPr>
            <p:spPr>
              <a:xfrm>
                <a:off x="2267744" y="4187018"/>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Function</a:t>
                </a:r>
                <a14:m>
                  <m:oMath xmlns:m="http://schemas.openxmlformats.org/officeDocument/2006/math">
                    <m:r>
                      <a:rPr lang="en-IE" sz="2400" b="1" i="1" dirty="0" smtClean="0">
                        <a:latin typeface="Cambria Math"/>
                      </a:rPr>
                      <m:t>𝒇</m:t>
                    </m:r>
                    <m:r>
                      <a:rPr lang="en-IE" sz="2400" b="1" i="1" dirty="0" smtClean="0">
                        <a:latin typeface="Cambria Math"/>
                      </a:rPr>
                      <m:t>(</m:t>
                    </m:r>
                    <m:r>
                      <a:rPr lang="en-IE" sz="2400" b="1" i="1" dirty="0" smtClean="0">
                        <a:latin typeface="Cambria Math"/>
                      </a:rPr>
                      <m:t>𝒙</m:t>
                    </m:r>
                    <m:r>
                      <a:rPr lang="en-IE" sz="2400" b="1" i="1" dirty="0" smtClean="0">
                        <a:latin typeface="Cambria Math"/>
                      </a:rPr>
                      <m:t>)</m:t>
                    </m:r>
                  </m:oMath>
                </a14:m>
                <a:endParaRPr lang="en-IE" sz="2400" b="1" dirty="0">
                  <a:latin typeface="Calibri" pitchFamily="34" charset="0"/>
                </a:endParaRPr>
              </a:p>
            </p:txBody>
          </p:sp>
        </mc:Choice>
        <mc:Fallback xmlns="">
          <p:sp>
            <p:nvSpPr>
              <p:cNvPr id="7" name="Rounded Rectangle 6"/>
              <p:cNvSpPr>
                <a:spLocks noRot="1" noChangeAspect="1" noMove="1" noResize="1" noEditPoints="1" noAdjustHandles="1" noChangeArrowheads="1" noChangeShapeType="1" noTextEdit="1"/>
              </p:cNvSpPr>
              <p:nvPr/>
            </p:nvSpPr>
            <p:spPr>
              <a:xfrm>
                <a:off x="2267744" y="4187018"/>
                <a:ext cx="1548000" cy="720000"/>
              </a:xfrm>
              <a:prstGeom prst="roundRect">
                <a:avLst/>
              </a:prstGeom>
              <a:blipFill rotWithShape="1">
                <a:blip r:embed="rId3"/>
                <a:stretch>
                  <a:fillRect t="-12295" b="-16393"/>
                </a:stretch>
              </a:blipFill>
              <a:ln>
                <a:solidFill>
                  <a:schemeClr val="bg1">
                    <a:lumMod val="85000"/>
                  </a:schemeClr>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6151758" y="4187018"/>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Derivative</a:t>
                </a:r>
              </a:p>
              <a:p>
                <a:pPr algn="ctr"/>
                <a14:m>
                  <m:oMathPara xmlns:m="http://schemas.openxmlformats.org/officeDocument/2006/math">
                    <m:oMathParaPr>
                      <m:jc m:val="centerGroup"/>
                    </m:oMathParaPr>
                    <m:oMath xmlns:m="http://schemas.openxmlformats.org/officeDocument/2006/math">
                      <m:r>
                        <a:rPr lang="en-IE" sz="2400" b="1" i="1" dirty="0">
                          <a:latin typeface="Cambria Math"/>
                        </a:rPr>
                        <m:t>𝒇</m:t>
                      </m:r>
                      <m:r>
                        <a:rPr lang="en-IE" sz="2400" b="1" i="1" dirty="0" smtClean="0">
                          <a:latin typeface="Cambria Math"/>
                        </a:rPr>
                        <m:t>′</m:t>
                      </m:r>
                      <m:r>
                        <a:rPr lang="en-IE" sz="2400" b="1" i="1" dirty="0">
                          <a:latin typeface="Cambria Math"/>
                        </a:rPr>
                        <m:t>(</m:t>
                      </m:r>
                      <m:r>
                        <a:rPr lang="en-IE" sz="2400" b="1" i="1" dirty="0">
                          <a:latin typeface="Cambria Math"/>
                        </a:rPr>
                        <m:t>𝒙</m:t>
                      </m:r>
                      <m:r>
                        <a:rPr lang="en-IE" sz="2400" b="1" i="1" dirty="0">
                          <a:latin typeface="Cambria Math"/>
                        </a:rPr>
                        <m:t>)</m:t>
                      </m:r>
                    </m:oMath>
                  </m:oMathPara>
                </a14:m>
                <a:endParaRPr lang="en-IE" sz="2400" b="1" dirty="0">
                  <a:latin typeface="Calibri" pitchFamily="34"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6151758" y="4187018"/>
                <a:ext cx="1548000" cy="720000"/>
              </a:xfrm>
              <a:prstGeom prst="roundRect">
                <a:avLst/>
              </a:prstGeom>
              <a:blipFill rotWithShape="1">
                <a:blip r:embed="rId4"/>
                <a:stretch>
                  <a:fillRect l="-3101" t="-12295" r="-2713" b="-16393"/>
                </a:stretch>
              </a:blipFill>
              <a:ln>
                <a:solidFill>
                  <a:schemeClr val="bg1">
                    <a:lumMod val="85000"/>
                  </a:schemeClr>
                </a:solidFill>
              </a:ln>
            </p:spPr>
            <p:txBody>
              <a:bodyPr/>
              <a:lstStyle/>
              <a:p>
                <a:r>
                  <a:rPr lang="en-IE">
                    <a:noFill/>
                  </a:rPr>
                  <a:t> </a:t>
                </a:r>
              </a:p>
            </p:txBody>
          </p:sp>
        </mc:Fallback>
      </mc:AlternateContent>
      <p:grpSp>
        <p:nvGrpSpPr>
          <p:cNvPr id="3" name="Group 2"/>
          <p:cNvGrpSpPr/>
          <p:nvPr/>
        </p:nvGrpSpPr>
        <p:grpSpPr>
          <a:xfrm>
            <a:off x="8789610" y="490052"/>
            <a:ext cx="8136864" cy="5305425"/>
            <a:chOff x="8789610" y="490052"/>
            <a:chExt cx="8136864" cy="5305425"/>
          </a:xfrm>
        </p:grpSpPr>
        <p:pic>
          <p:nvPicPr>
            <p:cNvPr id="133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610" y="490052"/>
              <a:ext cx="7776864"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425664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500"/>
                                        <p:tgtEl>
                                          <p:spTgt spid="8">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animEffect transition="in" filter="fade">
                                      <p:cBhvr>
                                        <p:cTn id="51" dur="500"/>
                                        <p:tgtEl>
                                          <p:spTgt spid="8">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xEl>
                                              <p:pRg st="13" end="13"/>
                                            </p:txEl>
                                          </p:spTgt>
                                        </p:tgtEl>
                                        <p:attrNameLst>
                                          <p:attrName>style.visibility</p:attrName>
                                        </p:attrNameLst>
                                      </p:cBhvr>
                                      <p:to>
                                        <p:strVal val="visible"/>
                                      </p:to>
                                    </p:set>
                                    <p:animEffect transition="in" filter="fade">
                                      <p:cBhvr>
                                        <p:cTn id="56"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35" presetClass="path" presetSubtype="0" accel="50000" decel="50000" fill="hold" nodeType="clickEffect">
                                  <p:stCondLst>
                                    <p:cond delay="0"/>
                                  </p:stCondLst>
                                  <p:childTnLst>
                                    <p:animMotion origin="layout" path="M -0.00018 7.40741E-7 L -0.93038 7.40741E-7 " pathEditMode="relative" rAng="0" ptsTypes="AA">
                                      <p:cBhvr>
                                        <p:cTn id="61" dur="2000" fill="hold"/>
                                        <p:tgtEl>
                                          <p:spTgt spid="3"/>
                                        </p:tgtEl>
                                        <p:attrNameLst>
                                          <p:attrName>ppt_x</p:attrName>
                                          <p:attrName>ppt_y</p:attrName>
                                        </p:attrNameLst>
                                      </p:cBhvr>
                                      <p:rCtr x="-46510" y="0"/>
                                    </p:animMotion>
                                  </p:childTnLst>
                                </p:cTn>
                              </p:par>
                            </p:childTnLst>
                          </p:cTn>
                        </p:par>
                      </p:childTnLst>
                    </p:cTn>
                  </p:par>
                  <p:par>
                    <p:cTn id="62" fill="hold">
                      <p:stCondLst>
                        <p:cond delay="indefinite"/>
                      </p:stCondLst>
                      <p:childTnLst>
                        <p:par>
                          <p:cTn id="63" fill="hold">
                            <p:stCondLst>
                              <p:cond delay="0"/>
                            </p:stCondLst>
                            <p:childTnLst>
                              <p:par>
                                <p:cTn id="64" presetID="63" presetClass="path" presetSubtype="0" accel="50000" decel="50000" fill="hold" nodeType="clickEffect">
                                  <p:stCondLst>
                                    <p:cond delay="0"/>
                                  </p:stCondLst>
                                  <p:childTnLst>
                                    <p:animMotion origin="layout" path="M -0.93038 7.40741E-7 L -0.00018 0.00347 " pathEditMode="relative" rAng="0" ptsTypes="AA">
                                      <p:cBhvr>
                                        <p:cTn id="65"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12" grpId="0" animBg="1"/>
      <p:bldP spid="8" grpId="0" uiExpand="1" build="p"/>
      <p:bldP spid="13" grpId="0" animBg="1"/>
      <p:bldP spid="10" grpId="0" animBg="1"/>
      <p:bldP spid="11" grpId="0" animBg="1"/>
      <p:bldP spid="6" grpId="0" animBg="1"/>
      <p:bldP spid="7" grpId="0" animBg="1"/>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Why area?</a:t>
            </a:r>
            <a:endParaRPr lang="en-IE" dirty="0"/>
          </a:p>
        </p:txBody>
      </p:sp>
      <p:sp>
        <p:nvSpPr>
          <p:cNvPr id="3" name="Content Placeholder 2"/>
          <p:cNvSpPr>
            <a:spLocks noGrp="1"/>
          </p:cNvSpPr>
          <p:nvPr>
            <p:ph idx="1"/>
          </p:nvPr>
        </p:nvSpPr>
        <p:spPr>
          <a:xfrm>
            <a:off x="476200" y="596337"/>
            <a:ext cx="8229600" cy="4525963"/>
          </a:xfrm>
        </p:spPr>
        <p:txBody>
          <a:bodyPr>
            <a:noAutofit/>
          </a:bodyPr>
          <a:lstStyle/>
          <a:p>
            <a:r>
              <a:rPr lang="en-IE" dirty="0"/>
              <a:t>We will now discuss the </a:t>
            </a:r>
            <a:r>
              <a:rPr lang="en-IE" dirty="0" smtClean="0"/>
              <a:t>two questions.</a:t>
            </a:r>
          </a:p>
          <a:p>
            <a:endParaRPr lang="en-IE" sz="1000" dirty="0"/>
          </a:p>
          <a:p>
            <a:r>
              <a:rPr lang="en-IE" dirty="0" smtClean="0"/>
              <a:t>What </a:t>
            </a:r>
            <a:r>
              <a:rPr lang="en-IE" dirty="0"/>
              <a:t>is the average </a:t>
            </a:r>
            <a:r>
              <a:rPr lang="en-IE" dirty="0" smtClean="0"/>
              <a:t>amount of </a:t>
            </a:r>
            <a:r>
              <a:rPr lang="en-IE" dirty="0"/>
              <a:t>money in Bernie’s </a:t>
            </a:r>
            <a:r>
              <a:rPr lang="en-IE" dirty="0" smtClean="0"/>
              <a:t>bank account?</a:t>
            </a:r>
          </a:p>
          <a:p>
            <a:endParaRPr lang="en-IE" sz="1000" dirty="0"/>
          </a:p>
          <a:p>
            <a:r>
              <a:rPr lang="en-IE" dirty="0" smtClean="0"/>
              <a:t>How </a:t>
            </a:r>
            <a:r>
              <a:rPr lang="en-IE" dirty="0"/>
              <a:t>did you calculate </a:t>
            </a:r>
            <a:r>
              <a:rPr lang="en-IE" dirty="0" smtClean="0"/>
              <a:t>the average </a:t>
            </a:r>
            <a:r>
              <a:rPr lang="en-IE" dirty="0"/>
              <a:t>amount of money </a:t>
            </a:r>
            <a:r>
              <a:rPr lang="en-IE" dirty="0" smtClean="0"/>
              <a:t>in Bernie’s </a:t>
            </a:r>
            <a:r>
              <a:rPr lang="en-IE" dirty="0"/>
              <a:t>bank account</a:t>
            </a:r>
            <a:r>
              <a:rPr lang="en-IE" dirty="0" smtClean="0"/>
              <a:t>?</a:t>
            </a:r>
          </a:p>
          <a:p>
            <a:endParaRPr lang="en-IE" sz="1000" dirty="0"/>
          </a:p>
          <a:p>
            <a:r>
              <a:rPr lang="en-IE" dirty="0" smtClean="0"/>
              <a:t>Can </a:t>
            </a:r>
            <a:r>
              <a:rPr lang="en-IE" dirty="0"/>
              <a:t>you write down </a:t>
            </a:r>
            <a:r>
              <a:rPr lang="en-IE" dirty="0" smtClean="0"/>
              <a:t>your approach </a:t>
            </a:r>
            <a:r>
              <a:rPr lang="en-IE" dirty="0"/>
              <a:t>using </a:t>
            </a:r>
            <a:r>
              <a:rPr lang="en-IE" dirty="0" smtClean="0"/>
              <a:t>mathematical notation?</a:t>
            </a:r>
          </a:p>
          <a:p>
            <a:endParaRPr lang="en-IE" sz="1000" dirty="0"/>
          </a:p>
          <a:p>
            <a:endParaRPr lang="en-IE" dirty="0" smtClean="0"/>
          </a:p>
          <a:p>
            <a:endParaRPr lang="en-IE" dirty="0"/>
          </a:p>
          <a:p>
            <a:endParaRPr lang="en-IE" dirty="0" smtClean="0"/>
          </a:p>
          <a:p>
            <a:r>
              <a:rPr lang="en-IE" dirty="0" smtClean="0"/>
              <a:t>What </a:t>
            </a:r>
            <a:r>
              <a:rPr lang="en-IE" dirty="0"/>
              <a:t>is the average </a:t>
            </a:r>
            <a:r>
              <a:rPr lang="en-IE" dirty="0" smtClean="0"/>
              <a:t>air temperature </a:t>
            </a:r>
            <a:r>
              <a:rPr lang="en-IE" dirty="0"/>
              <a:t>in Cork on </a:t>
            </a:r>
            <a:r>
              <a:rPr lang="en-IE" dirty="0" smtClean="0"/>
              <a:t>the given </a:t>
            </a:r>
            <a:r>
              <a:rPr lang="en-IE" dirty="0"/>
              <a:t>day</a:t>
            </a:r>
            <a:r>
              <a:rPr lang="en-IE" dirty="0" smtClean="0"/>
              <a:t>?</a:t>
            </a:r>
          </a:p>
          <a:p>
            <a:endParaRPr lang="en-IE" sz="1000" dirty="0"/>
          </a:p>
          <a:p>
            <a:r>
              <a:rPr lang="en-IE" dirty="0" smtClean="0"/>
              <a:t>How </a:t>
            </a:r>
            <a:r>
              <a:rPr lang="en-IE" dirty="0"/>
              <a:t>did you do it?</a:t>
            </a:r>
          </a:p>
        </p:txBody>
      </p:sp>
      <mc:AlternateContent xmlns:mc="http://schemas.openxmlformats.org/markup-compatibility/2006" xmlns:a14="http://schemas.microsoft.com/office/drawing/2010/main">
        <mc:Choice Requires="a14">
          <p:sp>
            <p:nvSpPr>
              <p:cNvPr id="4" name="TextBox 3"/>
              <p:cNvSpPr txBox="1"/>
              <p:nvPr/>
            </p:nvSpPr>
            <p:spPr>
              <a:xfrm>
                <a:off x="1518383" y="3399105"/>
                <a:ext cx="2899320" cy="6851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b="0" i="1" smtClean="0">
                          <a:solidFill>
                            <a:srgbClr val="990033"/>
                          </a:solidFill>
                          <a:latin typeface="Cambria Math"/>
                        </a:rPr>
                        <m:t>𝐴𝑣𝑒𝑟𝑎𝑔𝑒</m:t>
                      </m:r>
                      <m:r>
                        <a:rPr lang="en-IE" b="0" i="1" smtClean="0">
                          <a:solidFill>
                            <a:srgbClr val="990033"/>
                          </a:solidFill>
                          <a:latin typeface="Cambria Math"/>
                        </a:rPr>
                        <m:t>=</m:t>
                      </m:r>
                      <m:f>
                        <m:fPr>
                          <m:ctrlPr>
                            <a:rPr lang="en-IE" b="0" i="1" smtClean="0">
                              <a:solidFill>
                                <a:srgbClr val="990033"/>
                              </a:solidFill>
                              <a:latin typeface="Cambria Math" panose="02040503050406030204" pitchFamily="18" charset="0"/>
                            </a:rPr>
                          </m:ctrlPr>
                        </m:fPr>
                        <m:num>
                          <m:r>
                            <a:rPr lang="en-IE" b="0" i="1" smtClean="0">
                              <a:solidFill>
                                <a:srgbClr val="990033"/>
                              </a:solidFill>
                              <a:latin typeface="Cambria Math"/>
                            </a:rPr>
                            <m:t>𝑆𝑢𝑚</m:t>
                          </m:r>
                        </m:num>
                        <m:den>
                          <m:r>
                            <a:rPr lang="en-IE" b="0" i="1" smtClean="0">
                              <a:solidFill>
                                <a:srgbClr val="990033"/>
                              </a:solidFill>
                              <a:latin typeface="Cambria Math"/>
                            </a:rPr>
                            <m:t>𝑁𝑜</m:t>
                          </m:r>
                          <m:r>
                            <a:rPr lang="en-IE" b="0" i="1" smtClean="0">
                              <a:solidFill>
                                <a:srgbClr val="990033"/>
                              </a:solidFill>
                              <a:latin typeface="Cambria Math"/>
                            </a:rPr>
                            <m:t>. </m:t>
                          </m:r>
                          <m:r>
                            <a:rPr lang="en-IE" b="0" i="1" smtClean="0">
                              <a:solidFill>
                                <a:srgbClr val="990033"/>
                              </a:solidFill>
                              <a:latin typeface="Cambria Math"/>
                            </a:rPr>
                            <m:t>𝑜𝑓</m:t>
                          </m:r>
                          <m:r>
                            <a:rPr lang="en-IE" b="0" i="1" smtClean="0">
                              <a:solidFill>
                                <a:srgbClr val="990033"/>
                              </a:solidFill>
                              <a:latin typeface="Cambria Math"/>
                            </a:rPr>
                            <m:t> </m:t>
                          </m:r>
                          <m:r>
                            <a:rPr lang="en-IE" b="0" i="1" smtClean="0">
                              <a:solidFill>
                                <a:srgbClr val="990033"/>
                              </a:solidFill>
                              <a:latin typeface="Cambria Math"/>
                            </a:rPr>
                            <m:t>𝑚𝑜𝑛𝑡h𝑠</m:t>
                          </m:r>
                        </m:den>
                      </m:f>
                    </m:oMath>
                  </m:oMathPara>
                </a14:m>
                <a:endParaRPr lang="en-IE" dirty="0">
                  <a:solidFill>
                    <a:srgbClr val="990033"/>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518383" y="3399105"/>
                <a:ext cx="2899320" cy="685188"/>
              </a:xfrm>
              <a:prstGeom prst="rect">
                <a:avLst/>
              </a:prstGeom>
              <a:blipFill rotWithShape="1">
                <a:blip r:embed="rId2"/>
                <a:stretch>
                  <a:fillRect/>
                </a:stretch>
              </a:blipFill>
            </p:spPr>
            <p:txBody>
              <a:bodyPr/>
              <a:lstStyle/>
              <a:p>
                <a:r>
                  <a:rPr lang="en-IE">
                    <a:noFill/>
                  </a:rPr>
                  <a:t> </a:t>
                </a:r>
              </a:p>
            </p:txBody>
          </p:sp>
        </mc:Fallback>
      </mc:AlternateContent>
      <p:grpSp>
        <p:nvGrpSpPr>
          <p:cNvPr id="7" name="Group 6"/>
          <p:cNvGrpSpPr/>
          <p:nvPr/>
        </p:nvGrpSpPr>
        <p:grpSpPr>
          <a:xfrm>
            <a:off x="5190791" y="3057919"/>
            <a:ext cx="2938881" cy="1163169"/>
            <a:chOff x="5364088" y="4095926"/>
            <a:chExt cx="2938881" cy="1163169"/>
          </a:xfrm>
        </p:grpSpPr>
        <mc:AlternateContent xmlns:mc="http://schemas.openxmlformats.org/markup-compatibility/2006" xmlns:a14="http://schemas.microsoft.com/office/drawing/2010/main">
          <mc:Choice Requires="a14">
            <p:sp>
              <p:nvSpPr>
                <p:cNvPr id="5" name="TextBox 4"/>
                <p:cNvSpPr txBox="1"/>
                <p:nvPr/>
              </p:nvSpPr>
              <p:spPr>
                <a:xfrm>
                  <a:off x="5364088" y="4623472"/>
                  <a:ext cx="2938881" cy="6356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b="0" i="1" smtClean="0">
                            <a:solidFill>
                              <a:srgbClr val="990033"/>
                            </a:solidFill>
                            <a:latin typeface="Cambria Math"/>
                          </a:rPr>
                          <m:t>𝐴𝑣𝑒𝑟𝑎𝑔𝑒</m:t>
                        </m:r>
                        <m:r>
                          <a:rPr lang="en-IE" b="0" i="1" smtClean="0">
                            <a:solidFill>
                              <a:srgbClr val="990033"/>
                            </a:solidFill>
                            <a:latin typeface="Cambria Math"/>
                          </a:rPr>
                          <m:t>=</m:t>
                        </m:r>
                        <m:f>
                          <m:fPr>
                            <m:ctrlPr>
                              <a:rPr lang="en-IE" b="0" i="1" smtClean="0">
                                <a:solidFill>
                                  <a:srgbClr val="990033"/>
                                </a:solidFill>
                                <a:latin typeface="Cambria Math" panose="02040503050406030204" pitchFamily="18" charset="0"/>
                              </a:rPr>
                            </m:ctrlPr>
                          </m:fPr>
                          <m:num/>
                          <m:den>
                            <m:r>
                              <a:rPr lang="en-IE" b="0" i="1" smtClean="0">
                                <a:solidFill>
                                  <a:srgbClr val="990033"/>
                                </a:solidFill>
                                <a:latin typeface="Cambria Math"/>
                              </a:rPr>
                              <m:t>               7            </m:t>
                            </m:r>
                          </m:den>
                        </m:f>
                      </m:oMath>
                    </m:oMathPara>
                  </a14:m>
                  <a:endParaRPr lang="en-IE" dirty="0">
                    <a:solidFill>
                      <a:srgbClr val="990033"/>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64088" y="4623472"/>
                  <a:ext cx="2938881" cy="635623"/>
                </a:xfrm>
                <a:prstGeom prst="rect">
                  <a:avLst/>
                </a:prstGeom>
                <a:blipFill rotWithShape="1">
                  <a:blip r:embed="rId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660232" y="4095926"/>
                  <a:ext cx="1288110" cy="869533"/>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ctrlPr>
                              <a:rPr lang="en-IE" i="1" smtClean="0">
                                <a:solidFill>
                                  <a:srgbClr val="990033"/>
                                </a:solidFill>
                                <a:latin typeface="Cambria Math" panose="02040503050406030204" pitchFamily="18" charset="0"/>
                              </a:rPr>
                            </m:ctrlPr>
                          </m:naryPr>
                          <m:sub>
                            <m:r>
                              <m:rPr>
                                <m:brk m:alnAt="23"/>
                              </m:rPr>
                              <a:rPr lang="en-IE" b="0" i="1" smtClean="0">
                                <a:solidFill>
                                  <a:srgbClr val="990033"/>
                                </a:solidFill>
                                <a:latin typeface="Cambria Math"/>
                              </a:rPr>
                              <m:t>𝑖</m:t>
                            </m:r>
                            <m:r>
                              <a:rPr lang="en-IE" b="0" i="1" smtClean="0">
                                <a:solidFill>
                                  <a:srgbClr val="990033"/>
                                </a:solidFill>
                                <a:latin typeface="Cambria Math"/>
                              </a:rPr>
                              <m:t>=1</m:t>
                            </m:r>
                          </m:sub>
                          <m:sup>
                            <m:r>
                              <a:rPr lang="en-IE" b="0" i="1" smtClean="0">
                                <a:solidFill>
                                  <a:srgbClr val="990033"/>
                                </a:solidFill>
                                <a:latin typeface="Cambria Math"/>
                              </a:rPr>
                              <m:t>7</m:t>
                            </m:r>
                          </m:sup>
                          <m:e>
                            <m:r>
                              <a:rPr lang="en-IE" b="0" i="1" smtClean="0">
                                <a:solidFill>
                                  <a:srgbClr val="990033"/>
                                </a:solidFill>
                                <a:latin typeface="Cambria Math"/>
                              </a:rPr>
                              <m:t>𝑀𝑜𝑛𝑒𝑦</m:t>
                            </m:r>
                          </m:e>
                        </m:nary>
                      </m:oMath>
                    </m:oMathPara>
                  </a14:m>
                  <a:endParaRPr lang="en-IE" dirty="0">
                    <a:solidFill>
                      <a:srgbClr val="990033"/>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660232" y="4095926"/>
                  <a:ext cx="1288110" cy="869533"/>
                </a:xfrm>
                <a:prstGeom prst="rect">
                  <a:avLst/>
                </a:prstGeom>
                <a:blipFill rotWithShape="1">
                  <a:blip r:embed="rId4"/>
                  <a:stretch>
                    <a:fillRect/>
                  </a:stretch>
                </a:blipFill>
              </p:spPr>
              <p:txBody>
                <a:bodyPr/>
                <a:lstStyle/>
                <a:p>
                  <a:r>
                    <a:rPr lang="en-IE">
                      <a:noFill/>
                    </a:rPr>
                    <a:t> </a:t>
                  </a:r>
                </a:p>
              </p:txBody>
            </p:sp>
          </mc:Fallback>
        </mc:AlternateContent>
      </p:grpSp>
      <p:pic>
        <p:nvPicPr>
          <p:cNvPr id="130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4653136"/>
            <a:ext cx="2114550" cy="187642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789610" y="490052"/>
            <a:ext cx="7801573" cy="5457825"/>
            <a:chOff x="8789610" y="490052"/>
            <a:chExt cx="7801573" cy="5457825"/>
          </a:xfrm>
        </p:grpSpPr>
        <p:pic>
          <p:nvPicPr>
            <p:cNvPr id="1740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7174" y="490052"/>
              <a:ext cx="7414009"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81282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0.00018 7.40741E-7 L -0.93038 7.40741E-7 " pathEditMode="relative" rAng="0" ptsTypes="AA">
                                      <p:cBhvr>
                                        <p:cTn id="45" dur="2000" fill="hold"/>
                                        <p:tgtEl>
                                          <p:spTgt spid="8"/>
                                        </p:tgtEl>
                                        <p:attrNameLst>
                                          <p:attrName>ppt_x</p:attrName>
                                          <p:attrName>ppt_y</p:attrName>
                                        </p:attrNameLst>
                                      </p:cBhvr>
                                      <p:rCtr x="-46510" y="0"/>
                                    </p:animMotion>
                                  </p:childTnLst>
                                </p:cTn>
                              </p:par>
                            </p:childTnLst>
                          </p:cTn>
                        </p:par>
                      </p:childTnLst>
                    </p:cTn>
                  </p:par>
                  <p:par>
                    <p:cTn id="46" fill="hold">
                      <p:stCondLst>
                        <p:cond delay="indefinite"/>
                      </p:stCondLst>
                      <p:childTnLst>
                        <p:par>
                          <p:cTn id="47" fill="hold">
                            <p:stCondLst>
                              <p:cond delay="0"/>
                            </p:stCondLst>
                            <p:childTnLst>
                              <p:par>
                                <p:cTn id="48" presetID="63" presetClass="path" presetSubtype="0" accel="50000" decel="50000" fill="hold" nodeType="clickEffect">
                                  <p:stCondLst>
                                    <p:cond delay="0"/>
                                  </p:stCondLst>
                                  <p:childTnLst>
                                    <p:animMotion origin="layout" path="M -0.93038 7.40741E-7 L -0.00018 0.00347 " pathEditMode="relative" rAng="0" ptsTypes="AA">
                                      <p:cBhvr>
                                        <p:cTn id="49" dur="2000" fill="hold"/>
                                        <p:tgtEl>
                                          <p:spTgt spid="8"/>
                                        </p:tgtEl>
                                        <p:attrNameLst>
                                          <p:attrName>ppt_x</p:attrName>
                                          <p:attrName>ppt_y</p:attrName>
                                        </p:attrNameLst>
                                      </p:cBhvr>
                                      <p:rCtr x="46510" y="162"/>
                                    </p:animMotion>
                                  </p:childTnLst>
                                </p:cTn>
                              </p:par>
                            </p:childTnLst>
                          </p:cTn>
                        </p:par>
                      </p:childTnLst>
                    </p:cTn>
                  </p:par>
                </p:childTnLst>
              </p:cTn>
              <p:nextCondLst>
                <p:cond evt="onClick" delay="0">
                  <p:tgtEl>
                    <p:spTgt spid="8"/>
                  </p:tgtEl>
                </p:cond>
              </p:nextCondLst>
            </p:seq>
          </p:childTnLst>
        </p:cTn>
      </p:par>
    </p:tnLst>
    <p:bldLst>
      <p:bldP spid="3" grpId="0" uiExpand="1" build="p"/>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Why area?</a:t>
            </a:r>
            <a:endParaRPr lang="en-IE" dirty="0"/>
          </a:p>
        </p:txBody>
      </p:sp>
      <p:sp>
        <p:nvSpPr>
          <p:cNvPr id="3" name="Content Placeholder 2"/>
          <p:cNvSpPr>
            <a:spLocks noGrp="1"/>
          </p:cNvSpPr>
          <p:nvPr>
            <p:ph idx="1"/>
          </p:nvPr>
        </p:nvSpPr>
        <p:spPr>
          <a:xfrm>
            <a:off x="476200" y="2204864"/>
            <a:ext cx="8229600" cy="4525963"/>
          </a:xfrm>
        </p:spPr>
        <p:txBody>
          <a:bodyPr>
            <a:noAutofit/>
          </a:bodyPr>
          <a:lstStyle/>
          <a:p>
            <a:r>
              <a:rPr lang="en-IE" dirty="0" smtClean="0"/>
              <a:t>Could </a:t>
            </a:r>
            <a:r>
              <a:rPr lang="en-IE" dirty="0"/>
              <a:t>I then use these </a:t>
            </a:r>
            <a:r>
              <a:rPr lang="en-IE" dirty="0" smtClean="0"/>
              <a:t>values to </a:t>
            </a:r>
            <a:r>
              <a:rPr lang="en-IE" dirty="0"/>
              <a:t>calculate the </a:t>
            </a:r>
            <a:r>
              <a:rPr lang="en-IE" dirty="0" smtClean="0"/>
              <a:t>average temperature?</a:t>
            </a:r>
          </a:p>
          <a:p>
            <a:endParaRPr lang="en-IE" sz="1000" dirty="0"/>
          </a:p>
          <a:p>
            <a:r>
              <a:rPr lang="en-IE" dirty="0"/>
              <a:t>Can anybody </a:t>
            </a:r>
            <a:r>
              <a:rPr lang="en-IE" dirty="0" smtClean="0"/>
              <a:t>identify limitations </a:t>
            </a:r>
            <a:r>
              <a:rPr lang="en-IE" dirty="0"/>
              <a:t>to this approach?</a:t>
            </a:r>
          </a:p>
          <a:p>
            <a:pPr marL="0" indent="0">
              <a:buNone/>
            </a:pPr>
            <a:endParaRPr lang="en-IE" sz="1000" dirty="0" smtClean="0"/>
          </a:p>
          <a:p>
            <a:r>
              <a:rPr lang="en-IE" dirty="0" smtClean="0"/>
              <a:t>We </a:t>
            </a:r>
            <a:r>
              <a:rPr lang="en-IE" dirty="0"/>
              <a:t>have a problem – when dealing with a </a:t>
            </a:r>
            <a:r>
              <a:rPr lang="en-IE" dirty="0" smtClean="0"/>
              <a:t>continuously changing quantity </a:t>
            </a:r>
            <a:r>
              <a:rPr lang="en-IE" dirty="0"/>
              <a:t>we </a:t>
            </a:r>
            <a:r>
              <a:rPr lang="en-IE" dirty="0" smtClean="0"/>
              <a:t>have no </a:t>
            </a:r>
            <a:r>
              <a:rPr lang="en-IE" dirty="0"/>
              <a:t>accurate method </a:t>
            </a:r>
            <a:r>
              <a:rPr lang="en-IE" dirty="0" smtClean="0"/>
              <a:t>for calculating </a:t>
            </a:r>
            <a:r>
              <a:rPr lang="en-IE" dirty="0"/>
              <a:t>average. Why </a:t>
            </a:r>
            <a:r>
              <a:rPr lang="en-IE" dirty="0" smtClean="0"/>
              <a:t>is this</a:t>
            </a:r>
            <a:r>
              <a:rPr lang="en-IE" dirty="0"/>
              <a:t>?</a:t>
            </a:r>
          </a:p>
          <a:p>
            <a:endParaRPr lang="en-IE" sz="1000" dirty="0" smtClean="0"/>
          </a:p>
          <a:p>
            <a:r>
              <a:rPr lang="en-IE" dirty="0" smtClean="0"/>
              <a:t>We </a:t>
            </a:r>
            <a:r>
              <a:rPr lang="en-IE" dirty="0"/>
              <a:t>need an </a:t>
            </a:r>
            <a:r>
              <a:rPr lang="en-IE" dirty="0" smtClean="0"/>
              <a:t>alternative approach </a:t>
            </a:r>
            <a:r>
              <a:rPr lang="en-IE" dirty="0"/>
              <a:t>to finding a sum</a:t>
            </a:r>
            <a:r>
              <a:rPr lang="en-IE" dirty="0" smtClean="0"/>
              <a:t>.</a:t>
            </a:r>
          </a:p>
          <a:p>
            <a:endParaRPr lang="en-IE" sz="1000" dirty="0" smtClean="0"/>
          </a:p>
          <a:p>
            <a:r>
              <a:rPr lang="en-IE" dirty="0" smtClean="0"/>
              <a:t>Let’s </a:t>
            </a:r>
            <a:r>
              <a:rPr lang="en-IE" dirty="0"/>
              <a:t>re-examine </a:t>
            </a:r>
            <a:r>
              <a:rPr lang="en-IE" dirty="0" smtClean="0"/>
              <a:t>Bernie’s savings </a:t>
            </a:r>
            <a:r>
              <a:rPr lang="en-IE" dirty="0"/>
              <a:t>account from </a:t>
            </a:r>
            <a:r>
              <a:rPr lang="en-IE" dirty="0" smtClean="0"/>
              <a:t>a different </a:t>
            </a:r>
            <a:r>
              <a:rPr lang="en-IE" dirty="0"/>
              <a:t>point of view. </a:t>
            </a:r>
            <a:r>
              <a:rPr lang="en-IE" dirty="0" smtClean="0"/>
              <a:t>This time </a:t>
            </a:r>
            <a:r>
              <a:rPr lang="en-IE" dirty="0"/>
              <a:t>we will use a </a:t>
            </a:r>
            <a:r>
              <a:rPr lang="en-IE" dirty="0" smtClean="0"/>
              <a:t>graphical representation </a:t>
            </a:r>
            <a:r>
              <a:rPr lang="en-IE" dirty="0"/>
              <a:t>of his savings</a:t>
            </a:r>
            <a:r>
              <a:rPr lang="en-IE" dirty="0" smtClean="0"/>
              <a:t>.</a:t>
            </a:r>
            <a:endParaRPr lang="en-IE" dirty="0"/>
          </a:p>
        </p:txBody>
      </p:sp>
      <p:pic>
        <p:nvPicPr>
          <p:cNvPr id="1300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
            <a:ext cx="2527092" cy="2060849"/>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3107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
            <a:ext cx="2527092" cy="2060849"/>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3107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
            <a:ext cx="2527092" cy="2060849"/>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67544" y="693703"/>
            <a:ext cx="5486301" cy="1261884"/>
          </a:xfrm>
          <a:prstGeom prst="rect">
            <a:avLst/>
          </a:prstGeom>
        </p:spPr>
        <p:txBody>
          <a:bodyPr wrap="square">
            <a:spAutoFit/>
          </a:bodyPr>
          <a:lstStyle/>
          <a:p>
            <a:pPr marL="342900" lvl="0" indent="-342900">
              <a:spcBef>
                <a:spcPct val="20000"/>
              </a:spcBef>
              <a:buFont typeface="Arial" pitchFamily="34" charset="0"/>
              <a:buChar char="•"/>
            </a:pPr>
            <a:r>
              <a:rPr lang="en-IE" sz="2000" dirty="0">
                <a:solidFill>
                  <a:srgbClr val="990033"/>
                </a:solidFill>
                <a:latin typeface="Calibri" pitchFamily="34" charset="0"/>
              </a:rPr>
              <a:t>How was this question different to Bernie’s bank account?</a:t>
            </a:r>
          </a:p>
          <a:p>
            <a:pPr marL="342900" lvl="0" indent="-342900">
              <a:spcBef>
                <a:spcPct val="20000"/>
              </a:spcBef>
              <a:buFont typeface="Arial" pitchFamily="34" charset="0"/>
              <a:buChar char="•"/>
            </a:pPr>
            <a:endParaRPr lang="en-IE" sz="1000" dirty="0">
              <a:solidFill>
                <a:srgbClr val="990033"/>
              </a:solidFill>
              <a:latin typeface="Calibri" pitchFamily="34" charset="0"/>
            </a:endParaRPr>
          </a:p>
          <a:p>
            <a:pPr marL="342900" lvl="0" indent="-342900">
              <a:spcBef>
                <a:spcPct val="20000"/>
              </a:spcBef>
              <a:buFont typeface="Arial" pitchFamily="34" charset="0"/>
              <a:buChar char="•"/>
            </a:pPr>
            <a:r>
              <a:rPr lang="en-IE" sz="2000" dirty="0">
                <a:solidFill>
                  <a:srgbClr val="990033"/>
                </a:solidFill>
                <a:latin typeface="Calibri" pitchFamily="34" charset="0"/>
              </a:rPr>
              <a:t>Could I find some temperature values?</a:t>
            </a:r>
          </a:p>
        </p:txBody>
      </p:sp>
      <p:grpSp>
        <p:nvGrpSpPr>
          <p:cNvPr id="4" name="Group 3"/>
          <p:cNvGrpSpPr/>
          <p:nvPr/>
        </p:nvGrpSpPr>
        <p:grpSpPr>
          <a:xfrm>
            <a:off x="8789610" y="490053"/>
            <a:ext cx="7313250" cy="5000625"/>
            <a:chOff x="8789610" y="490053"/>
            <a:chExt cx="7313250" cy="5000625"/>
          </a:xfrm>
        </p:grpSpPr>
        <p:sp>
          <p:nvSpPr>
            <p:cNvPr id="8" name="Rounded Rectangle 7"/>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75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610" y="490053"/>
              <a:ext cx="6953250"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8788469" y="490052"/>
            <a:ext cx="8168612" cy="5238441"/>
            <a:chOff x="8788469" y="490052"/>
            <a:chExt cx="8168612" cy="5238441"/>
          </a:xfrm>
        </p:grpSpPr>
        <p:pic>
          <p:nvPicPr>
            <p:cNvPr id="1751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3405" y="490052"/>
              <a:ext cx="7783676" cy="5238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6" name="Group 5"/>
          <p:cNvGrpSpPr/>
          <p:nvPr/>
        </p:nvGrpSpPr>
        <p:grpSpPr>
          <a:xfrm>
            <a:off x="8784000" y="490052"/>
            <a:ext cx="7782467" cy="5305425"/>
            <a:chOff x="8784000" y="490052"/>
            <a:chExt cx="7782467" cy="5305425"/>
          </a:xfrm>
        </p:grpSpPr>
        <p:pic>
          <p:nvPicPr>
            <p:cNvPr id="1751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405" y="490052"/>
              <a:ext cx="7393062"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rot="16200000">
              <a:off x="8154000" y="4386984"/>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14429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074"/>
                                        </p:tgtEl>
                                        <p:attrNameLst>
                                          <p:attrName>style.visibility</p:attrName>
                                        </p:attrNameLst>
                                      </p:cBhvr>
                                      <p:to>
                                        <p:strVal val="visible"/>
                                      </p:to>
                                    </p:set>
                                    <p:animEffect transition="in" filter="fade">
                                      <p:cBhvr>
                                        <p:cTn id="12" dur="500"/>
                                        <p:tgtEl>
                                          <p:spTgt spid="131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075"/>
                                        </p:tgtEl>
                                        <p:attrNameLst>
                                          <p:attrName>style.visibility</p:attrName>
                                        </p:attrNameLst>
                                      </p:cBhvr>
                                      <p:to>
                                        <p:strVal val="visible"/>
                                      </p:to>
                                    </p:set>
                                    <p:animEffect transition="in" filter="fade">
                                      <p:cBhvr>
                                        <p:cTn id="22" dur="500"/>
                                        <p:tgtEl>
                                          <p:spTgt spid="1310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0018 7.40741E-7 L -0.93038 7.40741E-7 " pathEditMode="relative" rAng="0" ptsTypes="AA">
                                      <p:cBhvr>
                                        <p:cTn id="47" dur="2000" fill="hold"/>
                                        <p:tgtEl>
                                          <p:spTgt spid="4"/>
                                        </p:tgtEl>
                                        <p:attrNameLst>
                                          <p:attrName>ppt_x</p:attrName>
                                          <p:attrName>ppt_y</p:attrName>
                                        </p:attrNameLst>
                                      </p:cBhvr>
                                      <p:rCtr x="-46510" y="0"/>
                                    </p:animMotion>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0.93038 7.40741E-7 L -0.00018 0.00347 " pathEditMode="relative" rAng="0" ptsTypes="AA">
                                      <p:cBhvr>
                                        <p:cTn id="51"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35" presetClass="path" presetSubtype="0" accel="50000" decel="50000" fill="hold" nodeType="clickEffect">
                                  <p:stCondLst>
                                    <p:cond delay="0"/>
                                  </p:stCondLst>
                                  <p:childTnLst>
                                    <p:animMotion origin="layout" path="M -0.00018 7.40741E-7 L -0.93038 7.40741E-7 " pathEditMode="relative" rAng="0" ptsTypes="AA">
                                      <p:cBhvr>
                                        <p:cTn id="56" dur="2000" fill="hold"/>
                                        <p:tgtEl>
                                          <p:spTgt spid="5"/>
                                        </p:tgtEl>
                                        <p:attrNameLst>
                                          <p:attrName>ppt_x</p:attrName>
                                          <p:attrName>ppt_y</p:attrName>
                                        </p:attrNameLst>
                                      </p:cBhvr>
                                      <p:rCtr x="-46510" y="0"/>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93038 7.40741E-7 L -0.00018 0.00347 " pathEditMode="relative" rAng="0" ptsTypes="AA">
                                      <p:cBhvr>
                                        <p:cTn id="6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0018 7.40741E-7 L -0.93038 7.40741E-7 " pathEditMode="relative" rAng="0" ptsTypes="AA">
                                      <p:cBhvr>
                                        <p:cTn id="65" dur="2000" fill="hold"/>
                                        <p:tgtEl>
                                          <p:spTgt spid="6"/>
                                        </p:tgtEl>
                                        <p:attrNameLst>
                                          <p:attrName>ppt_x</p:attrName>
                                          <p:attrName>ppt_y</p:attrName>
                                        </p:attrNameLst>
                                      </p:cBhvr>
                                      <p:rCtr x="-46510" y="0"/>
                                    </p:animMotion>
                                  </p:childTnLst>
                                </p:cTn>
                              </p:par>
                            </p:childTnLst>
                          </p:cTn>
                        </p:par>
                      </p:childTnLst>
                    </p:cTn>
                  </p:par>
                  <p:par>
                    <p:cTn id="66" fill="hold">
                      <p:stCondLst>
                        <p:cond delay="indefinite"/>
                      </p:stCondLst>
                      <p:childTnLst>
                        <p:par>
                          <p:cTn id="67" fill="hold">
                            <p:stCondLst>
                              <p:cond delay="0"/>
                            </p:stCondLst>
                            <p:childTnLst>
                              <p:par>
                                <p:cTn id="68" presetID="63" presetClass="path" presetSubtype="0" accel="50000" decel="50000" fill="hold" nodeType="clickEffect">
                                  <p:stCondLst>
                                    <p:cond delay="0"/>
                                  </p:stCondLst>
                                  <p:childTnLst>
                                    <p:animMotion origin="layout" path="M -0.93038 7.40741E-7 L -0.00018 0.00347 " pathEditMode="relative" rAng="0" ptsTypes="AA">
                                      <p:cBhvr>
                                        <p:cTn id="69"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2257" y="567928"/>
            <a:ext cx="4563800" cy="1015663"/>
          </a:xfrm>
          <a:prstGeom prst="rect">
            <a:avLst/>
          </a:prstGeom>
        </p:spPr>
        <p:txBody>
          <a:bodyPr wrap="square">
            <a:spAutoFit/>
          </a:bodyPr>
          <a:lstStyle/>
          <a:p>
            <a:pPr marL="342900" lvl="0" indent="-342900">
              <a:spcBef>
                <a:spcPct val="20000"/>
              </a:spcBef>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you now use the graph to add up all the monies </a:t>
            </a:r>
            <a:r>
              <a:rPr lang="en-IE" sz="2000" dirty="0" smtClean="0">
                <a:solidFill>
                  <a:srgbClr val="990033"/>
                </a:solidFill>
                <a:latin typeface="Calibri" pitchFamily="34" charset="0"/>
              </a:rPr>
              <a:t>from the </a:t>
            </a:r>
            <a:r>
              <a:rPr lang="en-IE" sz="2000" dirty="0">
                <a:solidFill>
                  <a:srgbClr val="990033"/>
                </a:solidFill>
                <a:latin typeface="Calibri" pitchFamily="34" charset="0"/>
              </a:rPr>
              <a:t>start of April to the </a:t>
            </a:r>
            <a:r>
              <a:rPr lang="en-IE" sz="2000" dirty="0" smtClean="0">
                <a:solidFill>
                  <a:srgbClr val="990033"/>
                </a:solidFill>
                <a:latin typeface="Calibri" pitchFamily="34" charset="0"/>
              </a:rPr>
              <a:t>end of </a:t>
            </a:r>
            <a:r>
              <a:rPr lang="en-IE" sz="2000" dirty="0">
                <a:solidFill>
                  <a:srgbClr val="990033"/>
                </a:solidFill>
                <a:latin typeface="Calibri" pitchFamily="34" charset="0"/>
              </a:rPr>
              <a:t>October?</a:t>
            </a:r>
          </a:p>
        </p:txBody>
      </p:sp>
      <p:sp>
        <p:nvSpPr>
          <p:cNvPr id="4" name="Content Placeholder 3"/>
          <p:cNvSpPr>
            <a:spLocks noGrp="1"/>
          </p:cNvSpPr>
          <p:nvPr>
            <p:ph idx="1"/>
          </p:nvPr>
        </p:nvSpPr>
        <p:spPr>
          <a:xfrm>
            <a:off x="457200" y="1772816"/>
            <a:ext cx="8229600" cy="4525963"/>
          </a:xfrm>
        </p:spPr>
        <p:txBody>
          <a:bodyPr>
            <a:noAutofit/>
          </a:bodyPr>
          <a:lstStyle/>
          <a:p>
            <a:r>
              <a:rPr lang="en-IE" dirty="0" smtClean="0"/>
              <a:t>Can </a:t>
            </a:r>
            <a:r>
              <a:rPr lang="en-IE" dirty="0"/>
              <a:t>you now describe </a:t>
            </a:r>
            <a:r>
              <a:rPr lang="en-IE" dirty="0" smtClean="0"/>
              <a:t>a graphical </a:t>
            </a:r>
            <a:r>
              <a:rPr lang="en-IE" dirty="0"/>
              <a:t>approach to </a:t>
            </a:r>
            <a:r>
              <a:rPr lang="en-IE" dirty="0" smtClean="0"/>
              <a:t>finding the </a:t>
            </a:r>
            <a:r>
              <a:rPr lang="en-IE" dirty="0"/>
              <a:t>average savings </a:t>
            </a:r>
            <a:r>
              <a:rPr lang="en-IE" dirty="0" smtClean="0"/>
              <a:t>in Bernie’s </a:t>
            </a:r>
            <a:r>
              <a:rPr lang="en-IE" dirty="0"/>
              <a:t>account</a:t>
            </a:r>
            <a:r>
              <a:rPr lang="en-IE" dirty="0" smtClean="0"/>
              <a:t>?</a:t>
            </a:r>
          </a:p>
          <a:p>
            <a:pPr marL="0" indent="0">
              <a:buNone/>
            </a:pPr>
            <a:endParaRPr lang="en-IE" sz="1000" dirty="0" smtClean="0"/>
          </a:p>
          <a:p>
            <a:r>
              <a:rPr lang="en-IE" dirty="0"/>
              <a:t>Let’s now return to </a:t>
            </a:r>
            <a:r>
              <a:rPr lang="en-IE" dirty="0" smtClean="0"/>
              <a:t>the average temperature problem </a:t>
            </a:r>
            <a:r>
              <a:rPr lang="en-IE" dirty="0"/>
              <a:t>and look at it from </a:t>
            </a:r>
            <a:r>
              <a:rPr lang="en-IE" dirty="0" smtClean="0"/>
              <a:t>a graphical </a:t>
            </a:r>
            <a:r>
              <a:rPr lang="en-IE" dirty="0"/>
              <a:t>point of view </a:t>
            </a:r>
            <a:r>
              <a:rPr lang="en-IE" dirty="0" smtClean="0"/>
              <a:t>also.</a:t>
            </a:r>
          </a:p>
          <a:p>
            <a:endParaRPr lang="en-IE" sz="1000" dirty="0" smtClean="0"/>
          </a:p>
          <a:p>
            <a:r>
              <a:rPr lang="en-IE" dirty="0"/>
              <a:t>When we first attempted </a:t>
            </a:r>
            <a:r>
              <a:rPr lang="en-IE" dirty="0" smtClean="0"/>
              <a:t>this question</a:t>
            </a:r>
            <a:r>
              <a:rPr lang="en-IE" dirty="0"/>
              <a:t>, what was our </a:t>
            </a:r>
            <a:r>
              <a:rPr lang="en-IE" dirty="0" smtClean="0"/>
              <a:t>issue with </a:t>
            </a:r>
            <a:r>
              <a:rPr lang="en-IE" dirty="0"/>
              <a:t>finding the </a:t>
            </a:r>
            <a:r>
              <a:rPr lang="en-IE" dirty="0" smtClean="0"/>
              <a:t>average temperature?</a:t>
            </a:r>
          </a:p>
          <a:p>
            <a:endParaRPr lang="en-IE" sz="1000" dirty="0"/>
          </a:p>
          <a:p>
            <a:r>
              <a:rPr lang="en-IE" dirty="0" smtClean="0"/>
              <a:t>On </a:t>
            </a:r>
            <a:r>
              <a:rPr lang="en-IE" dirty="0"/>
              <a:t>the graph of </a:t>
            </a:r>
            <a:r>
              <a:rPr lang="en-IE" dirty="0" smtClean="0"/>
              <a:t>the temperature </a:t>
            </a:r>
            <a:r>
              <a:rPr lang="en-IE" dirty="0"/>
              <a:t>function </a:t>
            </a:r>
            <a:r>
              <a:rPr lang="en-IE" dirty="0" smtClean="0"/>
              <a:t>can you </a:t>
            </a:r>
            <a:r>
              <a:rPr lang="en-IE" dirty="0"/>
              <a:t>identify where the </a:t>
            </a:r>
            <a:r>
              <a:rPr lang="en-IE" dirty="0" smtClean="0"/>
              <a:t>sum of </a:t>
            </a:r>
            <a:r>
              <a:rPr lang="en-IE" dirty="0"/>
              <a:t>all the values </a:t>
            </a:r>
            <a:r>
              <a:rPr lang="en-IE" dirty="0" smtClean="0"/>
              <a:t>is represented?</a:t>
            </a:r>
          </a:p>
          <a:p>
            <a:endParaRPr lang="en-IE" sz="1000" dirty="0"/>
          </a:p>
          <a:p>
            <a:r>
              <a:rPr lang="en-IE" dirty="0" smtClean="0"/>
              <a:t>On </a:t>
            </a:r>
            <a:r>
              <a:rPr lang="en-IE" dirty="0"/>
              <a:t>the graph of </a:t>
            </a:r>
            <a:r>
              <a:rPr lang="en-IE" dirty="0" smtClean="0"/>
              <a:t>the temperature </a:t>
            </a:r>
            <a:r>
              <a:rPr lang="en-IE" dirty="0"/>
              <a:t>function </a:t>
            </a:r>
            <a:r>
              <a:rPr lang="en-IE" dirty="0" smtClean="0"/>
              <a:t>can you </a:t>
            </a:r>
            <a:r>
              <a:rPr lang="en-IE" dirty="0"/>
              <a:t>identify where </a:t>
            </a:r>
            <a:r>
              <a:rPr lang="en-IE" dirty="0" smtClean="0"/>
              <a:t>the number </a:t>
            </a:r>
            <a:r>
              <a:rPr lang="en-IE" dirty="0"/>
              <a:t>of hours </a:t>
            </a:r>
            <a:r>
              <a:rPr lang="en-IE" dirty="0" smtClean="0"/>
              <a:t>is represented?</a:t>
            </a:r>
          </a:p>
          <a:p>
            <a:endParaRPr lang="en-IE" sz="900" dirty="0"/>
          </a:p>
          <a:p>
            <a:r>
              <a:rPr lang="en-IE" dirty="0" smtClean="0"/>
              <a:t>Were </a:t>
            </a:r>
            <a:r>
              <a:rPr lang="en-IE" dirty="0"/>
              <a:t>you able to </a:t>
            </a:r>
            <a:r>
              <a:rPr lang="en-IE" dirty="0" smtClean="0"/>
              <a:t>calculate the </a:t>
            </a:r>
            <a:r>
              <a:rPr lang="en-IE" dirty="0"/>
              <a:t>average temperature</a:t>
            </a:r>
            <a:r>
              <a:rPr lang="en-IE" dirty="0" smtClean="0"/>
              <a:t>?</a:t>
            </a:r>
          </a:p>
          <a:p>
            <a:endParaRPr lang="en-IE" sz="100" dirty="0" smtClean="0"/>
          </a:p>
          <a:p>
            <a:r>
              <a:rPr lang="en-IE" dirty="0" smtClean="0"/>
              <a:t>How </a:t>
            </a:r>
            <a:r>
              <a:rPr lang="en-IE" dirty="0"/>
              <a:t>did you find the </a:t>
            </a:r>
            <a:r>
              <a:rPr lang="en-IE" dirty="0" smtClean="0"/>
              <a:t>area under </a:t>
            </a:r>
            <a:r>
              <a:rPr lang="en-IE" dirty="0"/>
              <a:t>the function</a:t>
            </a:r>
            <a:r>
              <a:rPr lang="en-IE" dirty="0" smtClean="0"/>
              <a:t>?  What value did you get?</a:t>
            </a:r>
            <a:endParaRPr lang="en-IE" dirty="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0943"/>
            <a:ext cx="3084758" cy="180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10" name="Freeform 9"/>
              <p:cNvSpPr/>
              <p:nvPr/>
            </p:nvSpPr>
            <p:spPr>
              <a:xfrm>
                <a:off x="6330843" y="125772"/>
                <a:ext cx="2236710" cy="1264524"/>
              </a:xfrm>
              <a:custGeom>
                <a:avLst/>
                <a:gdLst>
                  <a:gd name="connsiteX0" fmla="*/ 0 w 2236710"/>
                  <a:gd name="connsiteY0" fmla="*/ 1257725 h 1264524"/>
                  <a:gd name="connsiteX1" fmla="*/ 0 w 2236710"/>
                  <a:gd name="connsiteY1" fmla="*/ 696848 h 1264524"/>
                  <a:gd name="connsiteX2" fmla="*/ 326328 w 2236710"/>
                  <a:gd name="connsiteY2" fmla="*/ 703647 h 1264524"/>
                  <a:gd name="connsiteX3" fmla="*/ 319530 w 2236710"/>
                  <a:gd name="connsiteY3" fmla="*/ 0 h 1264524"/>
                  <a:gd name="connsiteX4" fmla="*/ 642459 w 2236710"/>
                  <a:gd name="connsiteY4" fmla="*/ 6799 h 1264524"/>
                  <a:gd name="connsiteX5" fmla="*/ 645858 w 2236710"/>
                  <a:gd name="connsiteY5" fmla="*/ 139370 h 1264524"/>
                  <a:gd name="connsiteX6" fmla="*/ 1601049 w 2236710"/>
                  <a:gd name="connsiteY6" fmla="*/ 149568 h 1264524"/>
                  <a:gd name="connsiteX7" fmla="*/ 1604449 w 2236710"/>
                  <a:gd name="connsiteY7" fmla="*/ 428307 h 1264524"/>
                  <a:gd name="connsiteX8" fmla="*/ 2236710 w 2236710"/>
                  <a:gd name="connsiteY8" fmla="*/ 421508 h 1264524"/>
                  <a:gd name="connsiteX9" fmla="*/ 2236710 w 2236710"/>
                  <a:gd name="connsiteY9" fmla="*/ 1264524 h 1264524"/>
                  <a:gd name="connsiteX10" fmla="*/ 0 w 2236710"/>
                  <a:gd name="connsiteY10" fmla="*/ 1257725 h 126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6710" h="1264524">
                    <a:moveTo>
                      <a:pt x="0" y="1257725"/>
                    </a:moveTo>
                    <a:lnTo>
                      <a:pt x="0" y="696848"/>
                    </a:lnTo>
                    <a:lnTo>
                      <a:pt x="326328" y="703647"/>
                    </a:lnTo>
                    <a:lnTo>
                      <a:pt x="319530" y="0"/>
                    </a:lnTo>
                    <a:lnTo>
                      <a:pt x="642459" y="6799"/>
                    </a:lnTo>
                    <a:lnTo>
                      <a:pt x="645858" y="139370"/>
                    </a:lnTo>
                    <a:lnTo>
                      <a:pt x="1601049" y="149568"/>
                    </a:lnTo>
                    <a:cubicBezTo>
                      <a:pt x="1602182" y="242481"/>
                      <a:pt x="1603316" y="335394"/>
                      <a:pt x="1604449" y="428307"/>
                    </a:cubicBezTo>
                    <a:lnTo>
                      <a:pt x="2236710" y="421508"/>
                    </a:lnTo>
                    <a:lnTo>
                      <a:pt x="2236710" y="1264524"/>
                    </a:lnTo>
                    <a:lnTo>
                      <a:pt x="0" y="1257725"/>
                    </a:lnTo>
                    <a:close/>
                  </a:path>
                </a:pathLst>
              </a:custGeom>
              <a:solidFill>
                <a:srgbClr val="990033">
                  <a:alpha val="59000"/>
                </a:srgb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IE" i="1" dirty="0" smtClean="0">
                          <a:latin typeface="Cambria Math"/>
                        </a:rPr>
                        <m:t>𝐴𝑟𝑒𝑎</m:t>
                      </m:r>
                      <m:r>
                        <a:rPr lang="en-IE" i="1" dirty="0" smtClean="0">
                          <a:latin typeface="Cambria Math"/>
                        </a:rPr>
                        <m:t> =98000</m:t>
                      </m:r>
                    </m:oMath>
                  </m:oMathPara>
                </a14:m>
                <a:endParaRPr lang="en-IE" dirty="0"/>
              </a:p>
            </p:txBody>
          </p:sp>
        </mc:Choice>
        <mc:Fallback xmlns="">
          <p:sp>
            <p:nvSpPr>
              <p:cNvPr id="10" name="Freeform 9"/>
              <p:cNvSpPr>
                <a:spLocks noRot="1" noChangeAspect="1" noMove="1" noResize="1" noEditPoints="1" noAdjustHandles="1" noChangeArrowheads="1" noChangeShapeType="1" noTextEdit="1"/>
              </p:cNvSpPr>
              <p:nvPr/>
            </p:nvSpPr>
            <p:spPr>
              <a:xfrm>
                <a:off x="6330843" y="125772"/>
                <a:ext cx="2236710" cy="1264524"/>
              </a:xfrm>
              <a:custGeom>
                <a:avLst/>
                <a:gdLst>
                  <a:gd name="connsiteX0" fmla="*/ 0 w 2236710"/>
                  <a:gd name="connsiteY0" fmla="*/ 1257725 h 1264524"/>
                  <a:gd name="connsiteX1" fmla="*/ 0 w 2236710"/>
                  <a:gd name="connsiteY1" fmla="*/ 696848 h 1264524"/>
                  <a:gd name="connsiteX2" fmla="*/ 326328 w 2236710"/>
                  <a:gd name="connsiteY2" fmla="*/ 703647 h 1264524"/>
                  <a:gd name="connsiteX3" fmla="*/ 319530 w 2236710"/>
                  <a:gd name="connsiteY3" fmla="*/ 0 h 1264524"/>
                  <a:gd name="connsiteX4" fmla="*/ 642459 w 2236710"/>
                  <a:gd name="connsiteY4" fmla="*/ 6799 h 1264524"/>
                  <a:gd name="connsiteX5" fmla="*/ 645858 w 2236710"/>
                  <a:gd name="connsiteY5" fmla="*/ 139370 h 1264524"/>
                  <a:gd name="connsiteX6" fmla="*/ 1601049 w 2236710"/>
                  <a:gd name="connsiteY6" fmla="*/ 149568 h 1264524"/>
                  <a:gd name="connsiteX7" fmla="*/ 1604449 w 2236710"/>
                  <a:gd name="connsiteY7" fmla="*/ 428307 h 1264524"/>
                  <a:gd name="connsiteX8" fmla="*/ 2236710 w 2236710"/>
                  <a:gd name="connsiteY8" fmla="*/ 421508 h 1264524"/>
                  <a:gd name="connsiteX9" fmla="*/ 2236710 w 2236710"/>
                  <a:gd name="connsiteY9" fmla="*/ 1264524 h 1264524"/>
                  <a:gd name="connsiteX10" fmla="*/ 0 w 2236710"/>
                  <a:gd name="connsiteY10" fmla="*/ 1257725 h 126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6710" h="1264524">
                    <a:moveTo>
                      <a:pt x="0" y="1257725"/>
                    </a:moveTo>
                    <a:lnTo>
                      <a:pt x="0" y="696848"/>
                    </a:lnTo>
                    <a:lnTo>
                      <a:pt x="326328" y="703647"/>
                    </a:lnTo>
                    <a:lnTo>
                      <a:pt x="319530" y="0"/>
                    </a:lnTo>
                    <a:lnTo>
                      <a:pt x="642459" y="6799"/>
                    </a:lnTo>
                    <a:lnTo>
                      <a:pt x="645858" y="139370"/>
                    </a:lnTo>
                    <a:lnTo>
                      <a:pt x="1601049" y="149568"/>
                    </a:lnTo>
                    <a:cubicBezTo>
                      <a:pt x="1602182" y="242481"/>
                      <a:pt x="1603316" y="335394"/>
                      <a:pt x="1604449" y="428307"/>
                    </a:cubicBezTo>
                    <a:lnTo>
                      <a:pt x="2236710" y="421508"/>
                    </a:lnTo>
                    <a:lnTo>
                      <a:pt x="2236710" y="1264524"/>
                    </a:lnTo>
                    <a:lnTo>
                      <a:pt x="0" y="1257725"/>
                    </a:lnTo>
                    <a:close/>
                  </a:path>
                </a:pathLst>
              </a:custGeom>
              <a:blipFill rotWithShape="1">
                <a:blip r:embed="rId3"/>
                <a:stretch>
                  <a:fillRect/>
                </a:stretch>
              </a:blipFill>
              <a:ln>
                <a:solidFill>
                  <a:srgbClr val="990033"/>
                </a:solidFill>
              </a:ln>
            </p:spPr>
            <p:txBody>
              <a:bodyPr/>
              <a:lstStyle/>
              <a:p>
                <a:r>
                  <a:rPr lang="en-IE">
                    <a:noFill/>
                  </a:rPr>
                  <a:t> </a:t>
                </a:r>
              </a:p>
            </p:txBody>
          </p:sp>
        </mc:Fallback>
      </mc:AlternateContent>
      <p:pic>
        <p:nvPicPr>
          <p:cNvPr id="1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012" y="0"/>
            <a:ext cx="2527092" cy="1840943"/>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
        <p:nvSpPr>
          <p:cNvPr id="12" name="Title 1"/>
          <p:cNvSpPr txBox="1">
            <a:spLocks/>
          </p:cNvSpPr>
          <p:nvPr/>
        </p:nvSpPr>
        <p:spPr>
          <a:xfrm>
            <a:off x="-36512" y="-2730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Calibri" pitchFamily="34" charset="0"/>
                <a:ea typeface="+mj-ea"/>
                <a:cs typeface="+mj-cs"/>
              </a:defRPr>
            </a:lvl1pPr>
          </a:lstStyle>
          <a:p>
            <a:r>
              <a:rPr lang="en-IE" smtClean="0"/>
              <a:t>Why area?</a:t>
            </a:r>
            <a:endParaRPr lang="en-IE" dirty="0"/>
          </a:p>
        </p:txBody>
      </p:sp>
      <p:grpSp>
        <p:nvGrpSpPr>
          <p:cNvPr id="5" name="Group 4"/>
          <p:cNvGrpSpPr/>
          <p:nvPr/>
        </p:nvGrpSpPr>
        <p:grpSpPr>
          <a:xfrm>
            <a:off x="8784000" y="471126"/>
            <a:ext cx="8155573" cy="5610225"/>
            <a:chOff x="8784000" y="471126"/>
            <a:chExt cx="8155573" cy="5610225"/>
          </a:xfrm>
        </p:grpSpPr>
        <p:sp>
          <p:nvSpPr>
            <p:cNvPr id="14" name="Rounded Rectangle 13"/>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77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648" y="471126"/>
              <a:ext cx="778192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8788469" y="490052"/>
            <a:ext cx="7858011" cy="4400550"/>
            <a:chOff x="8788469" y="490052"/>
            <a:chExt cx="7858011" cy="4400550"/>
          </a:xfrm>
        </p:grpSpPr>
        <p:sp>
          <p:nvSpPr>
            <p:cNvPr id="13" name="Rounded Rectangle 12"/>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771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7648" y="490052"/>
              <a:ext cx="7488832"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8784000" y="490052"/>
            <a:ext cx="8222248" cy="5334000"/>
            <a:chOff x="8784000" y="490052"/>
            <a:chExt cx="8222248" cy="5334000"/>
          </a:xfrm>
        </p:grpSpPr>
        <p:pic>
          <p:nvPicPr>
            <p:cNvPr id="1771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7648" y="490052"/>
              <a:ext cx="78486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17"/>
            <p:cNvSpPr/>
            <p:nvPr/>
          </p:nvSpPr>
          <p:spPr>
            <a:xfrm rot="16200000">
              <a:off x="8154000" y="4378097"/>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15" name="Group 14"/>
          <p:cNvGrpSpPr/>
          <p:nvPr/>
        </p:nvGrpSpPr>
        <p:grpSpPr>
          <a:xfrm>
            <a:off x="8784000" y="530566"/>
            <a:ext cx="7041148" cy="6462650"/>
            <a:chOff x="8784000" y="530566"/>
            <a:chExt cx="7041148" cy="6462650"/>
          </a:xfrm>
        </p:grpSpPr>
        <p:pic>
          <p:nvPicPr>
            <p:cNvPr id="17715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7648" y="530566"/>
              <a:ext cx="66675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ounded Rectangle 20"/>
            <p:cNvSpPr/>
            <p:nvPr/>
          </p:nvSpPr>
          <p:spPr>
            <a:xfrm rot="16200000">
              <a:off x="8154000" y="6003216"/>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3561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fade">
                                      <p:cBhvr>
                                        <p:cTn id="46" dur="500"/>
                                        <p:tgtEl>
                                          <p:spTgt spid="4">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35" presetClass="path" presetSubtype="0" accel="50000" decel="50000" fill="hold" nodeType="clickEffect">
                                  <p:stCondLst>
                                    <p:cond delay="0"/>
                                  </p:stCondLst>
                                  <p:childTnLst>
                                    <p:animMotion origin="layout" path="M -0.00018 7.40741E-7 L -0.93038 7.40741E-7 " pathEditMode="relative" rAng="0" ptsTypes="AA">
                                      <p:cBhvr>
                                        <p:cTn id="56" dur="2000" fill="hold"/>
                                        <p:tgtEl>
                                          <p:spTgt spid="5"/>
                                        </p:tgtEl>
                                        <p:attrNameLst>
                                          <p:attrName>ppt_x</p:attrName>
                                          <p:attrName>ppt_y</p:attrName>
                                        </p:attrNameLst>
                                      </p:cBhvr>
                                      <p:rCtr x="-46510" y="0"/>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93038 7.40741E-7 L -0.00018 0.00347 " pathEditMode="relative" rAng="0" ptsTypes="AA">
                                      <p:cBhvr>
                                        <p:cTn id="6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0018 7.40741E-7 L -0.93038 7.40741E-7 " pathEditMode="relative" rAng="0" ptsTypes="AA">
                                      <p:cBhvr>
                                        <p:cTn id="65" dur="2000" fill="hold"/>
                                        <p:tgtEl>
                                          <p:spTgt spid="6"/>
                                        </p:tgtEl>
                                        <p:attrNameLst>
                                          <p:attrName>ppt_x</p:attrName>
                                          <p:attrName>ppt_y</p:attrName>
                                        </p:attrNameLst>
                                      </p:cBhvr>
                                      <p:rCtr x="-46510" y="0"/>
                                    </p:animMotion>
                                  </p:childTnLst>
                                </p:cTn>
                              </p:par>
                            </p:childTnLst>
                          </p:cTn>
                        </p:par>
                      </p:childTnLst>
                    </p:cTn>
                  </p:par>
                  <p:par>
                    <p:cTn id="66" fill="hold">
                      <p:stCondLst>
                        <p:cond delay="indefinite"/>
                      </p:stCondLst>
                      <p:childTnLst>
                        <p:par>
                          <p:cTn id="67" fill="hold">
                            <p:stCondLst>
                              <p:cond delay="0"/>
                            </p:stCondLst>
                            <p:childTnLst>
                              <p:par>
                                <p:cTn id="68" presetID="63" presetClass="path" presetSubtype="0" accel="50000" decel="50000" fill="hold" nodeType="clickEffect">
                                  <p:stCondLst>
                                    <p:cond delay="0"/>
                                  </p:stCondLst>
                                  <p:childTnLst>
                                    <p:animMotion origin="layout" path="M -0.93038 7.40741E-7 L -0.00018 0.00347 " pathEditMode="relative" rAng="0" ptsTypes="AA">
                                      <p:cBhvr>
                                        <p:cTn id="69"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0.00018 7.40741E-7 L -0.93038 7.40741E-7 " pathEditMode="relative" rAng="0" ptsTypes="AA">
                                      <p:cBhvr>
                                        <p:cTn id="74" dur="2000" fill="hold"/>
                                        <p:tgtEl>
                                          <p:spTgt spid="7"/>
                                        </p:tgtEl>
                                        <p:attrNameLst>
                                          <p:attrName>ppt_x</p:attrName>
                                          <p:attrName>ppt_y</p:attrName>
                                        </p:attrNameLst>
                                      </p:cBhvr>
                                      <p:rCtr x="-46510" y="0"/>
                                    </p:animMotion>
                                  </p:child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0.93038 7.40741E-7 L -0.00018 0.00347 " pathEditMode="relative" rAng="0" ptsTypes="AA">
                                      <p:cBhvr>
                                        <p:cTn id="78"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35" presetClass="path" presetSubtype="0" accel="50000" decel="50000" fill="hold" nodeType="clickEffect">
                                  <p:stCondLst>
                                    <p:cond delay="0"/>
                                  </p:stCondLst>
                                  <p:childTnLst>
                                    <p:animMotion origin="layout" path="M -0.00018 7.40741E-7 L -0.93038 7.40741E-7 " pathEditMode="relative" rAng="0" ptsTypes="AA">
                                      <p:cBhvr>
                                        <p:cTn id="83" dur="2000" fill="hold"/>
                                        <p:tgtEl>
                                          <p:spTgt spid="15"/>
                                        </p:tgtEl>
                                        <p:attrNameLst>
                                          <p:attrName>ppt_x</p:attrName>
                                          <p:attrName>ppt_y</p:attrName>
                                        </p:attrNameLst>
                                      </p:cBhvr>
                                      <p:rCtr x="-46510" y="0"/>
                                    </p:animMotion>
                                  </p:childTnLst>
                                </p:cTn>
                              </p:par>
                            </p:childTnLst>
                          </p:cTn>
                        </p:par>
                      </p:childTnLst>
                    </p:cTn>
                  </p:par>
                  <p:par>
                    <p:cTn id="84" fill="hold">
                      <p:stCondLst>
                        <p:cond delay="indefinite"/>
                      </p:stCondLst>
                      <p:childTnLst>
                        <p:par>
                          <p:cTn id="85" fill="hold">
                            <p:stCondLst>
                              <p:cond delay="0"/>
                            </p:stCondLst>
                            <p:childTnLst>
                              <p:par>
                                <p:cTn id="86" presetID="63" presetClass="path" presetSubtype="0" accel="50000" decel="50000" fill="hold" nodeType="clickEffect">
                                  <p:stCondLst>
                                    <p:cond delay="0"/>
                                  </p:stCondLst>
                                  <p:childTnLst>
                                    <p:animMotion origin="layout" path="M -0.93038 7.40741E-7 L -0.00018 0.00347 " pathEditMode="relative" rAng="0" ptsTypes="AA">
                                      <p:cBhvr>
                                        <p:cTn id="87" dur="2000" fill="hold"/>
                                        <p:tgtEl>
                                          <p:spTgt spid="15"/>
                                        </p:tgtEl>
                                        <p:attrNameLst>
                                          <p:attrName>ppt_x</p:attrName>
                                          <p:attrName>ppt_y</p:attrName>
                                        </p:attrNameLst>
                                      </p:cBhvr>
                                      <p:rCtr x="46510" y="162"/>
                                    </p:animMotion>
                                  </p:childTnLst>
                                </p:cTn>
                              </p:par>
                            </p:childTnLst>
                          </p:cTn>
                        </p:par>
                      </p:childTnLst>
                    </p:cTn>
                  </p:par>
                </p:childTnLst>
              </p:cTn>
              <p:nextCondLst>
                <p:cond evt="onClick" delay="0">
                  <p:tgtEl>
                    <p:spTgt spid="15"/>
                  </p:tgtEl>
                </p:cond>
              </p:nextCondLst>
            </p:seq>
          </p:childTnLst>
        </p:cTn>
      </p:par>
    </p:tnLst>
    <p:bldLst>
      <p:bldP spid="4" grpId="0" uiExpand="1" build="p"/>
      <p:bldP spid="10" grpId="0" animBg="1"/>
      <p:bldP spid="10"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7544" y="1898823"/>
            <a:ext cx="8164200" cy="4770537"/>
          </a:xfrm>
          <a:prstGeom prst="rect">
            <a:avLst/>
          </a:prstGeom>
        </p:spPr>
        <p:txBody>
          <a:bodyPr wrap="square">
            <a:spAutoFit/>
          </a:bodyPr>
          <a:lstStyle/>
          <a:p>
            <a:pPr marL="342900" lvl="0" indent="-342900">
              <a:spcBef>
                <a:spcPct val="20000"/>
              </a:spcBef>
              <a:buFont typeface="Arial" pitchFamily="34" charset="0"/>
              <a:buChar char="•"/>
            </a:pPr>
            <a:r>
              <a:rPr lang="en-IE" sz="2000" dirty="0">
                <a:solidFill>
                  <a:srgbClr val="990033"/>
                </a:solidFill>
                <a:latin typeface="Calibri" pitchFamily="34" charset="0"/>
              </a:rPr>
              <a:t>Examine the graph of Bernie’s savings in Section D: Student Activity 1</a:t>
            </a:r>
            <a:r>
              <a:rPr lang="en-IE" sz="2000" dirty="0" smtClean="0">
                <a:solidFill>
                  <a:srgbClr val="990033"/>
                </a:solidFill>
                <a:latin typeface="Calibri" pitchFamily="34" charset="0"/>
              </a:rPr>
              <a:t>.  To </a:t>
            </a:r>
            <a:r>
              <a:rPr lang="en-IE" sz="2000" dirty="0">
                <a:solidFill>
                  <a:srgbClr val="990033"/>
                </a:solidFill>
                <a:latin typeface="Calibri" pitchFamily="34" charset="0"/>
              </a:rPr>
              <a:t>calculate the average savings in Bernie’s account we need two things:</a:t>
            </a:r>
          </a:p>
          <a:p>
            <a:pPr marL="342900" lvl="0" indent="-342900">
              <a:spcBef>
                <a:spcPct val="20000"/>
              </a:spcBef>
              <a:buFont typeface="Arial" pitchFamily="34" charset="0"/>
              <a:buChar char="•"/>
            </a:pPr>
            <a:r>
              <a:rPr lang="en-IE" sz="2000" dirty="0">
                <a:solidFill>
                  <a:srgbClr val="990033"/>
                </a:solidFill>
                <a:latin typeface="Calibri" pitchFamily="34" charset="0"/>
              </a:rPr>
              <a:t>- The sum of all </a:t>
            </a:r>
            <a:r>
              <a:rPr lang="en-IE" sz="2000" dirty="0" smtClean="0">
                <a:solidFill>
                  <a:srgbClr val="990033"/>
                </a:solidFill>
                <a:latin typeface="Calibri" pitchFamily="34" charset="0"/>
              </a:rPr>
              <a:t>the monies &amp; - </a:t>
            </a:r>
            <a:r>
              <a:rPr lang="en-IE" sz="2000" dirty="0">
                <a:solidFill>
                  <a:srgbClr val="990033"/>
                </a:solidFill>
                <a:latin typeface="Calibri" pitchFamily="34" charset="0"/>
              </a:rPr>
              <a:t>The number of months</a:t>
            </a:r>
            <a:r>
              <a:rPr lang="en-IE" sz="2000" dirty="0" smtClean="0">
                <a:solidFill>
                  <a:srgbClr val="990033"/>
                </a:solidFill>
                <a:latin typeface="Calibri" pitchFamily="34" charset="0"/>
              </a:rPr>
              <a:t>.</a:t>
            </a:r>
          </a:p>
          <a:p>
            <a:pPr marL="342900" lvl="0" indent="-342900">
              <a:spcBef>
                <a:spcPct val="20000"/>
              </a:spcBef>
              <a:buFont typeface="Arial" pitchFamily="34" charset="0"/>
              <a:buChar char="•"/>
            </a:pPr>
            <a:endParaRPr lang="en-IE" sz="1000" dirty="0">
              <a:solidFill>
                <a:srgbClr val="990033"/>
              </a:solidFill>
              <a:latin typeface="Calibri" pitchFamily="34" charset="0"/>
            </a:endParaRPr>
          </a:p>
          <a:p>
            <a:pPr marL="342900" lvl="0" indent="-342900">
              <a:spcBef>
                <a:spcPct val="20000"/>
              </a:spcBef>
              <a:buFont typeface="Arial" pitchFamily="34" charset="0"/>
              <a:buChar char="•"/>
            </a:pPr>
            <a:r>
              <a:rPr lang="en-IE" sz="2000" dirty="0" smtClean="0">
                <a:solidFill>
                  <a:srgbClr val="990033"/>
                </a:solidFill>
                <a:latin typeface="Calibri" pitchFamily="34" charset="0"/>
              </a:rPr>
              <a:t>Is </a:t>
            </a:r>
            <a:r>
              <a:rPr lang="en-IE" sz="2000" dirty="0">
                <a:solidFill>
                  <a:srgbClr val="990033"/>
                </a:solidFill>
                <a:latin typeface="Calibri" pitchFamily="34" charset="0"/>
              </a:rPr>
              <a:t>the number of </a:t>
            </a:r>
            <a:r>
              <a:rPr lang="en-IE" sz="2000" dirty="0" smtClean="0">
                <a:solidFill>
                  <a:srgbClr val="990033"/>
                </a:solidFill>
                <a:latin typeface="Calibri" pitchFamily="34" charset="0"/>
              </a:rPr>
              <a:t>months identifiable </a:t>
            </a:r>
            <a:r>
              <a:rPr lang="en-IE" sz="2000" dirty="0">
                <a:solidFill>
                  <a:srgbClr val="990033"/>
                </a:solidFill>
                <a:latin typeface="Calibri" pitchFamily="34" charset="0"/>
              </a:rPr>
              <a:t>from the graph? Is the sum of all </a:t>
            </a:r>
            <a:r>
              <a:rPr lang="en-IE" sz="2000" dirty="0" smtClean="0">
                <a:solidFill>
                  <a:srgbClr val="990033"/>
                </a:solidFill>
                <a:latin typeface="Calibri" pitchFamily="34" charset="0"/>
              </a:rPr>
              <a:t>monies identifiable </a:t>
            </a:r>
            <a:r>
              <a:rPr lang="en-IE" sz="2000" dirty="0">
                <a:solidFill>
                  <a:srgbClr val="990033"/>
                </a:solidFill>
                <a:latin typeface="Calibri" pitchFamily="34" charset="0"/>
              </a:rPr>
              <a:t>from the graph</a:t>
            </a:r>
            <a:r>
              <a:rPr lang="en-IE" sz="2000" dirty="0" smtClean="0">
                <a:solidFill>
                  <a:srgbClr val="990033"/>
                </a:solidFill>
                <a:latin typeface="Calibri" pitchFamily="34" charset="0"/>
              </a:rPr>
              <a:t>?</a:t>
            </a:r>
          </a:p>
          <a:p>
            <a:pPr marL="342900" lvl="0" indent="-342900">
              <a:spcBef>
                <a:spcPct val="20000"/>
              </a:spcBef>
              <a:buFont typeface="Arial" pitchFamily="34" charset="0"/>
              <a:buChar char="•"/>
            </a:pPr>
            <a:endParaRPr lang="en-IE" sz="1000" dirty="0">
              <a:solidFill>
                <a:srgbClr val="990033"/>
              </a:solidFill>
              <a:latin typeface="Calibri" pitchFamily="34" charset="0"/>
            </a:endParaRPr>
          </a:p>
          <a:p>
            <a:pPr marL="342900" lvl="0" indent="-342900">
              <a:spcBef>
                <a:spcPct val="20000"/>
              </a:spcBef>
              <a:buFont typeface="Arial" pitchFamily="34" charset="0"/>
              <a:buChar char="•"/>
            </a:pPr>
            <a:r>
              <a:rPr lang="en-IE" sz="2000" dirty="0" smtClean="0">
                <a:solidFill>
                  <a:srgbClr val="990033"/>
                </a:solidFill>
                <a:latin typeface="Calibri" pitchFamily="34" charset="0"/>
              </a:rPr>
              <a:t>If </a:t>
            </a:r>
            <a:r>
              <a:rPr lang="en-IE" sz="2000" dirty="0">
                <a:solidFill>
                  <a:srgbClr val="990033"/>
                </a:solidFill>
                <a:latin typeface="Calibri" pitchFamily="34" charset="0"/>
              </a:rPr>
              <a:t>I asked you to add up </a:t>
            </a:r>
            <a:r>
              <a:rPr lang="en-IE" sz="2000" dirty="0" smtClean="0">
                <a:solidFill>
                  <a:srgbClr val="990033"/>
                </a:solidFill>
                <a:latin typeface="Calibri" pitchFamily="34" charset="0"/>
              </a:rPr>
              <a:t>the monies </a:t>
            </a:r>
            <a:r>
              <a:rPr lang="en-IE" sz="2000" dirty="0">
                <a:solidFill>
                  <a:srgbClr val="990033"/>
                </a:solidFill>
                <a:latin typeface="Calibri" pitchFamily="34" charset="0"/>
              </a:rPr>
              <a:t>for June, July </a:t>
            </a:r>
            <a:r>
              <a:rPr lang="en-IE" sz="2000" dirty="0" smtClean="0">
                <a:solidFill>
                  <a:srgbClr val="990033"/>
                </a:solidFill>
                <a:latin typeface="Calibri" pitchFamily="34" charset="0"/>
              </a:rPr>
              <a:t>and August </a:t>
            </a:r>
            <a:r>
              <a:rPr lang="en-IE" sz="2000" dirty="0">
                <a:solidFill>
                  <a:srgbClr val="990033"/>
                </a:solidFill>
                <a:latin typeface="Calibri" pitchFamily="34" charset="0"/>
              </a:rPr>
              <a:t>using the graph, </a:t>
            </a:r>
            <a:r>
              <a:rPr lang="en-IE" sz="2000" dirty="0" smtClean="0">
                <a:solidFill>
                  <a:srgbClr val="990033"/>
                </a:solidFill>
                <a:latin typeface="Calibri" pitchFamily="34" charset="0"/>
              </a:rPr>
              <a:t>how would </a:t>
            </a:r>
            <a:r>
              <a:rPr lang="en-IE" sz="2000" dirty="0">
                <a:solidFill>
                  <a:srgbClr val="990033"/>
                </a:solidFill>
                <a:latin typeface="Calibri" pitchFamily="34" charset="0"/>
              </a:rPr>
              <a:t>you do it</a:t>
            </a:r>
            <a:r>
              <a:rPr lang="en-IE" sz="2000" dirty="0" smtClean="0">
                <a:solidFill>
                  <a:srgbClr val="990033"/>
                </a:solidFill>
                <a:latin typeface="Calibri" pitchFamily="34" charset="0"/>
              </a:rPr>
              <a:t>?</a:t>
            </a:r>
          </a:p>
          <a:p>
            <a:pPr marL="342900" lvl="0" indent="-342900">
              <a:spcBef>
                <a:spcPct val="20000"/>
              </a:spcBef>
              <a:buFont typeface="Arial" pitchFamily="34" charset="0"/>
              <a:buChar char="•"/>
            </a:pPr>
            <a:endParaRPr lang="en-IE" sz="1000" dirty="0">
              <a:solidFill>
                <a:srgbClr val="990033"/>
              </a:solidFill>
              <a:latin typeface="Calibri" pitchFamily="34" charset="0"/>
            </a:endParaRPr>
          </a:p>
          <a:p>
            <a:pPr marL="342900" lvl="0" indent="-342900">
              <a:spcBef>
                <a:spcPct val="20000"/>
              </a:spcBef>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identify where </a:t>
            </a:r>
            <a:r>
              <a:rPr lang="en-IE" sz="2000" dirty="0" smtClean="0">
                <a:solidFill>
                  <a:srgbClr val="990033"/>
                </a:solidFill>
                <a:latin typeface="Calibri" pitchFamily="34" charset="0"/>
              </a:rPr>
              <a:t>this sum </a:t>
            </a:r>
            <a:r>
              <a:rPr lang="en-IE" sz="2000" dirty="0">
                <a:solidFill>
                  <a:srgbClr val="990033"/>
                </a:solidFill>
                <a:latin typeface="Calibri" pitchFamily="34" charset="0"/>
              </a:rPr>
              <a:t>is represented on </a:t>
            </a:r>
            <a:r>
              <a:rPr lang="en-IE" sz="2000" dirty="0" smtClean="0">
                <a:solidFill>
                  <a:srgbClr val="990033"/>
                </a:solidFill>
                <a:latin typeface="Calibri" pitchFamily="34" charset="0"/>
              </a:rPr>
              <a:t>the graph?</a:t>
            </a:r>
          </a:p>
          <a:p>
            <a:pPr marL="342900" lvl="0" indent="-342900">
              <a:spcBef>
                <a:spcPct val="20000"/>
              </a:spcBef>
              <a:buFont typeface="Arial" pitchFamily="34" charset="0"/>
              <a:buChar char="•"/>
            </a:pPr>
            <a:endParaRPr lang="en-IE" sz="1000" dirty="0">
              <a:solidFill>
                <a:srgbClr val="990033"/>
              </a:solidFill>
              <a:latin typeface="Calibri" pitchFamily="34" charset="0"/>
            </a:endParaRPr>
          </a:p>
          <a:p>
            <a:pPr marL="342900" lvl="0" indent="-342900">
              <a:spcBef>
                <a:spcPct val="20000"/>
              </a:spcBef>
              <a:buFont typeface="Arial" pitchFamily="34" charset="0"/>
              <a:buChar char="•"/>
            </a:pPr>
            <a:r>
              <a:rPr lang="en-IE" sz="2000" dirty="0" smtClean="0">
                <a:solidFill>
                  <a:srgbClr val="990033"/>
                </a:solidFill>
                <a:latin typeface="Calibri" pitchFamily="34" charset="0"/>
              </a:rPr>
              <a:t>Why </a:t>
            </a:r>
            <a:r>
              <a:rPr lang="en-IE" sz="2000" dirty="0">
                <a:solidFill>
                  <a:srgbClr val="990033"/>
                </a:solidFill>
                <a:latin typeface="Calibri" pitchFamily="34" charset="0"/>
              </a:rPr>
              <a:t>does the area </a:t>
            </a:r>
            <a:r>
              <a:rPr lang="en-IE" sz="2000" dirty="0" smtClean="0">
                <a:solidFill>
                  <a:srgbClr val="990033"/>
                </a:solidFill>
                <a:latin typeface="Calibri" pitchFamily="34" charset="0"/>
              </a:rPr>
              <a:t>represent the </a:t>
            </a:r>
            <a:r>
              <a:rPr lang="en-IE" sz="2000" dirty="0">
                <a:solidFill>
                  <a:srgbClr val="990033"/>
                </a:solidFill>
                <a:latin typeface="Calibri" pitchFamily="34" charset="0"/>
              </a:rPr>
              <a:t>sum</a:t>
            </a:r>
            <a:r>
              <a:rPr lang="en-IE" sz="2000" dirty="0" smtClean="0">
                <a:solidFill>
                  <a:srgbClr val="990033"/>
                </a:solidFill>
                <a:latin typeface="Calibri" pitchFamily="34" charset="0"/>
              </a:rPr>
              <a:t>?</a:t>
            </a:r>
          </a:p>
          <a:p>
            <a:pPr marL="342900" lvl="0" indent="-342900">
              <a:spcBef>
                <a:spcPct val="20000"/>
              </a:spcBef>
              <a:buFont typeface="Arial" pitchFamily="34" charset="0"/>
              <a:buChar char="•"/>
            </a:pPr>
            <a:endParaRPr lang="en-IE" sz="1000" dirty="0">
              <a:solidFill>
                <a:srgbClr val="990033"/>
              </a:solidFill>
              <a:latin typeface="Calibri" pitchFamily="34" charset="0"/>
            </a:endParaRPr>
          </a:p>
          <a:p>
            <a:pPr marL="342900" lvl="0" indent="-342900">
              <a:spcBef>
                <a:spcPct val="20000"/>
              </a:spcBef>
              <a:buFont typeface="Arial" pitchFamily="34" charset="0"/>
              <a:buChar char="•"/>
            </a:pPr>
            <a:r>
              <a:rPr lang="en-IE" sz="2000" dirty="0" smtClean="0">
                <a:solidFill>
                  <a:srgbClr val="990033"/>
                </a:solidFill>
                <a:latin typeface="Calibri" pitchFamily="34" charset="0"/>
              </a:rPr>
              <a:t>Using </a:t>
            </a:r>
            <a:r>
              <a:rPr lang="en-IE" sz="2000" dirty="0">
                <a:solidFill>
                  <a:srgbClr val="990033"/>
                </a:solidFill>
                <a:latin typeface="Calibri" pitchFamily="34" charset="0"/>
              </a:rPr>
              <a:t>the graph could </a:t>
            </a:r>
            <a:r>
              <a:rPr lang="en-IE" sz="2000" dirty="0" smtClean="0">
                <a:solidFill>
                  <a:srgbClr val="990033"/>
                </a:solidFill>
                <a:latin typeface="Calibri" pitchFamily="34" charset="0"/>
              </a:rPr>
              <a:t>you add </a:t>
            </a:r>
            <a:r>
              <a:rPr lang="en-IE" sz="2000" dirty="0">
                <a:solidFill>
                  <a:srgbClr val="990033"/>
                </a:solidFill>
                <a:latin typeface="Calibri" pitchFamily="34" charset="0"/>
              </a:rPr>
              <a:t>up the monies </a:t>
            </a:r>
            <a:r>
              <a:rPr lang="en-IE" sz="2000" dirty="0" smtClean="0">
                <a:solidFill>
                  <a:srgbClr val="990033"/>
                </a:solidFill>
                <a:latin typeface="Calibri" pitchFamily="34" charset="0"/>
              </a:rPr>
              <a:t>for September </a:t>
            </a:r>
            <a:r>
              <a:rPr lang="en-IE" sz="2000" dirty="0">
                <a:solidFill>
                  <a:srgbClr val="990033"/>
                </a:solidFill>
                <a:latin typeface="Calibri" pitchFamily="34" charset="0"/>
              </a:rPr>
              <a:t>and October</a:t>
            </a:r>
            <a:r>
              <a:rPr lang="en-IE" sz="2000" dirty="0" smtClean="0">
                <a:solidFill>
                  <a:srgbClr val="990033"/>
                </a:solidFill>
                <a:latin typeface="Calibri" pitchFamily="34" charset="0"/>
              </a:rPr>
              <a:t>?</a:t>
            </a:r>
          </a:p>
        </p:txBody>
      </p:sp>
      <p:sp>
        <p:nvSpPr>
          <p:cNvPr id="2" name="Title 1"/>
          <p:cNvSpPr>
            <a:spLocks noGrp="1"/>
          </p:cNvSpPr>
          <p:nvPr>
            <p:ph type="title"/>
          </p:nvPr>
        </p:nvSpPr>
        <p:spPr>
          <a:xfrm>
            <a:off x="-36512" y="-273048"/>
            <a:ext cx="8229600" cy="1143000"/>
          </a:xfrm>
        </p:spPr>
        <p:txBody>
          <a:bodyPr/>
          <a:lstStyle/>
          <a:p>
            <a:r>
              <a:rPr lang="en-IE" dirty="0" smtClean="0"/>
              <a:t>Why area?</a:t>
            </a:r>
            <a:endParaRPr lang="en-IE" dirty="0"/>
          </a:p>
        </p:txBody>
      </p:sp>
      <p:sp>
        <p:nvSpPr>
          <p:cNvPr id="3" name="Content Placeholder 2"/>
          <p:cNvSpPr>
            <a:spLocks noGrp="1"/>
          </p:cNvSpPr>
          <p:nvPr>
            <p:ph idx="1"/>
          </p:nvPr>
        </p:nvSpPr>
        <p:spPr>
          <a:xfrm>
            <a:off x="476201" y="596337"/>
            <a:ext cx="5328000" cy="1368000"/>
          </a:xfrm>
        </p:spPr>
        <p:txBody>
          <a:bodyPr>
            <a:noAutofit/>
          </a:bodyPr>
          <a:lstStyle/>
          <a:p>
            <a:r>
              <a:rPr lang="en-IE" dirty="0" smtClean="0"/>
              <a:t>Let’s </a:t>
            </a:r>
            <a:r>
              <a:rPr lang="en-IE" dirty="0"/>
              <a:t>re-examine </a:t>
            </a:r>
            <a:r>
              <a:rPr lang="en-IE" dirty="0" smtClean="0"/>
              <a:t>Bernie’s savings </a:t>
            </a:r>
            <a:r>
              <a:rPr lang="en-IE" dirty="0"/>
              <a:t>account from </a:t>
            </a:r>
            <a:r>
              <a:rPr lang="en-IE" dirty="0" smtClean="0"/>
              <a:t>a different </a:t>
            </a:r>
            <a:r>
              <a:rPr lang="en-IE" dirty="0"/>
              <a:t>point of view. </a:t>
            </a:r>
            <a:r>
              <a:rPr lang="en-IE" dirty="0" smtClean="0"/>
              <a:t>This time </a:t>
            </a:r>
            <a:r>
              <a:rPr lang="en-IE" dirty="0"/>
              <a:t>we will use a </a:t>
            </a:r>
            <a:r>
              <a:rPr lang="en-IE" dirty="0" smtClean="0"/>
              <a:t>graphical representation </a:t>
            </a:r>
            <a:r>
              <a:rPr lang="en-IE" dirty="0"/>
              <a:t>of his savings</a:t>
            </a:r>
            <a:r>
              <a:rPr lang="en-IE" dirty="0" smtClean="0"/>
              <a:t>.</a:t>
            </a:r>
            <a:endParaRPr lang="en-IE" dirty="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0944"/>
            <a:ext cx="3076283" cy="179505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4" name="Freeform 3"/>
              <p:cNvSpPr/>
              <p:nvPr/>
            </p:nvSpPr>
            <p:spPr>
              <a:xfrm>
                <a:off x="6333431" y="125772"/>
                <a:ext cx="2236710" cy="1264524"/>
              </a:xfrm>
              <a:custGeom>
                <a:avLst/>
                <a:gdLst>
                  <a:gd name="connsiteX0" fmla="*/ 0 w 2236710"/>
                  <a:gd name="connsiteY0" fmla="*/ 1257725 h 1264524"/>
                  <a:gd name="connsiteX1" fmla="*/ 0 w 2236710"/>
                  <a:gd name="connsiteY1" fmla="*/ 696848 h 1264524"/>
                  <a:gd name="connsiteX2" fmla="*/ 326328 w 2236710"/>
                  <a:gd name="connsiteY2" fmla="*/ 703647 h 1264524"/>
                  <a:gd name="connsiteX3" fmla="*/ 319530 w 2236710"/>
                  <a:gd name="connsiteY3" fmla="*/ 0 h 1264524"/>
                  <a:gd name="connsiteX4" fmla="*/ 642459 w 2236710"/>
                  <a:gd name="connsiteY4" fmla="*/ 6799 h 1264524"/>
                  <a:gd name="connsiteX5" fmla="*/ 645858 w 2236710"/>
                  <a:gd name="connsiteY5" fmla="*/ 139370 h 1264524"/>
                  <a:gd name="connsiteX6" fmla="*/ 1601049 w 2236710"/>
                  <a:gd name="connsiteY6" fmla="*/ 149568 h 1264524"/>
                  <a:gd name="connsiteX7" fmla="*/ 1604449 w 2236710"/>
                  <a:gd name="connsiteY7" fmla="*/ 428307 h 1264524"/>
                  <a:gd name="connsiteX8" fmla="*/ 2236710 w 2236710"/>
                  <a:gd name="connsiteY8" fmla="*/ 421508 h 1264524"/>
                  <a:gd name="connsiteX9" fmla="*/ 2236710 w 2236710"/>
                  <a:gd name="connsiteY9" fmla="*/ 1264524 h 1264524"/>
                  <a:gd name="connsiteX10" fmla="*/ 0 w 2236710"/>
                  <a:gd name="connsiteY10" fmla="*/ 1257725 h 126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6710" h="1264524">
                    <a:moveTo>
                      <a:pt x="0" y="1257725"/>
                    </a:moveTo>
                    <a:lnTo>
                      <a:pt x="0" y="696848"/>
                    </a:lnTo>
                    <a:lnTo>
                      <a:pt x="326328" y="703647"/>
                    </a:lnTo>
                    <a:lnTo>
                      <a:pt x="319530" y="0"/>
                    </a:lnTo>
                    <a:lnTo>
                      <a:pt x="642459" y="6799"/>
                    </a:lnTo>
                    <a:lnTo>
                      <a:pt x="645858" y="139370"/>
                    </a:lnTo>
                    <a:lnTo>
                      <a:pt x="1601049" y="149568"/>
                    </a:lnTo>
                    <a:cubicBezTo>
                      <a:pt x="1602182" y="242481"/>
                      <a:pt x="1603316" y="335394"/>
                      <a:pt x="1604449" y="428307"/>
                    </a:cubicBezTo>
                    <a:lnTo>
                      <a:pt x="2236710" y="421508"/>
                    </a:lnTo>
                    <a:lnTo>
                      <a:pt x="2236710" y="1264524"/>
                    </a:lnTo>
                    <a:lnTo>
                      <a:pt x="0" y="1257725"/>
                    </a:lnTo>
                    <a:close/>
                  </a:path>
                </a:pathLst>
              </a:custGeom>
              <a:solidFill>
                <a:srgbClr val="990033">
                  <a:alpha val="59000"/>
                </a:srgb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IE" i="1" dirty="0" smtClean="0">
                          <a:latin typeface="Cambria Math"/>
                        </a:rPr>
                        <m:t>𝐴𝑟𝑒𝑎</m:t>
                      </m:r>
                      <m:r>
                        <a:rPr lang="en-IE" i="1" dirty="0" smtClean="0">
                          <a:latin typeface="Cambria Math"/>
                        </a:rPr>
                        <m:t> =98000</m:t>
                      </m:r>
                    </m:oMath>
                  </m:oMathPara>
                </a14:m>
                <a:endParaRPr lang="en-IE" dirty="0"/>
              </a:p>
            </p:txBody>
          </p:sp>
        </mc:Choice>
        <mc:Fallback xmlns="">
          <p:sp>
            <p:nvSpPr>
              <p:cNvPr id="4" name="Freeform 3"/>
              <p:cNvSpPr>
                <a:spLocks noRot="1" noChangeAspect="1" noMove="1" noResize="1" noEditPoints="1" noAdjustHandles="1" noChangeArrowheads="1" noChangeShapeType="1" noTextEdit="1"/>
              </p:cNvSpPr>
              <p:nvPr/>
            </p:nvSpPr>
            <p:spPr>
              <a:xfrm>
                <a:off x="6333431" y="125772"/>
                <a:ext cx="2236710" cy="1264524"/>
              </a:xfrm>
              <a:custGeom>
                <a:avLst/>
                <a:gdLst>
                  <a:gd name="connsiteX0" fmla="*/ 0 w 2236710"/>
                  <a:gd name="connsiteY0" fmla="*/ 1257725 h 1264524"/>
                  <a:gd name="connsiteX1" fmla="*/ 0 w 2236710"/>
                  <a:gd name="connsiteY1" fmla="*/ 696848 h 1264524"/>
                  <a:gd name="connsiteX2" fmla="*/ 326328 w 2236710"/>
                  <a:gd name="connsiteY2" fmla="*/ 703647 h 1264524"/>
                  <a:gd name="connsiteX3" fmla="*/ 319530 w 2236710"/>
                  <a:gd name="connsiteY3" fmla="*/ 0 h 1264524"/>
                  <a:gd name="connsiteX4" fmla="*/ 642459 w 2236710"/>
                  <a:gd name="connsiteY4" fmla="*/ 6799 h 1264524"/>
                  <a:gd name="connsiteX5" fmla="*/ 645858 w 2236710"/>
                  <a:gd name="connsiteY5" fmla="*/ 139370 h 1264524"/>
                  <a:gd name="connsiteX6" fmla="*/ 1601049 w 2236710"/>
                  <a:gd name="connsiteY6" fmla="*/ 149568 h 1264524"/>
                  <a:gd name="connsiteX7" fmla="*/ 1604449 w 2236710"/>
                  <a:gd name="connsiteY7" fmla="*/ 428307 h 1264524"/>
                  <a:gd name="connsiteX8" fmla="*/ 2236710 w 2236710"/>
                  <a:gd name="connsiteY8" fmla="*/ 421508 h 1264524"/>
                  <a:gd name="connsiteX9" fmla="*/ 2236710 w 2236710"/>
                  <a:gd name="connsiteY9" fmla="*/ 1264524 h 1264524"/>
                  <a:gd name="connsiteX10" fmla="*/ 0 w 2236710"/>
                  <a:gd name="connsiteY10" fmla="*/ 1257725 h 126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6710" h="1264524">
                    <a:moveTo>
                      <a:pt x="0" y="1257725"/>
                    </a:moveTo>
                    <a:lnTo>
                      <a:pt x="0" y="696848"/>
                    </a:lnTo>
                    <a:lnTo>
                      <a:pt x="326328" y="703647"/>
                    </a:lnTo>
                    <a:lnTo>
                      <a:pt x="319530" y="0"/>
                    </a:lnTo>
                    <a:lnTo>
                      <a:pt x="642459" y="6799"/>
                    </a:lnTo>
                    <a:lnTo>
                      <a:pt x="645858" y="139370"/>
                    </a:lnTo>
                    <a:lnTo>
                      <a:pt x="1601049" y="149568"/>
                    </a:lnTo>
                    <a:cubicBezTo>
                      <a:pt x="1602182" y="242481"/>
                      <a:pt x="1603316" y="335394"/>
                      <a:pt x="1604449" y="428307"/>
                    </a:cubicBezTo>
                    <a:lnTo>
                      <a:pt x="2236710" y="421508"/>
                    </a:lnTo>
                    <a:lnTo>
                      <a:pt x="2236710" y="1264524"/>
                    </a:lnTo>
                    <a:lnTo>
                      <a:pt x="0" y="1257725"/>
                    </a:lnTo>
                    <a:close/>
                  </a:path>
                </a:pathLst>
              </a:custGeom>
              <a:blipFill rotWithShape="1">
                <a:blip r:embed="rId3"/>
                <a:stretch>
                  <a:fillRect/>
                </a:stretch>
              </a:blipFill>
              <a:ln>
                <a:solidFill>
                  <a:srgbClr val="990033"/>
                </a:solidFill>
              </a:ln>
            </p:spPr>
            <p:txBody>
              <a:bodyPr/>
              <a:lstStyle/>
              <a:p>
                <a:r>
                  <a:rPr lang="en-IE">
                    <a:noFill/>
                  </a:rPr>
                  <a:t> </a:t>
                </a:r>
              </a:p>
            </p:txBody>
          </p:sp>
        </mc:Fallback>
      </mc:AlternateContent>
      <p:grpSp>
        <p:nvGrpSpPr>
          <p:cNvPr id="5" name="Group 4"/>
          <p:cNvGrpSpPr/>
          <p:nvPr/>
        </p:nvGrpSpPr>
        <p:grpSpPr>
          <a:xfrm>
            <a:off x="8784000" y="490052"/>
            <a:ext cx="7775418" cy="5632315"/>
            <a:chOff x="8784000" y="490052"/>
            <a:chExt cx="7775418" cy="5632315"/>
          </a:xfrm>
        </p:grpSpPr>
        <p:sp>
          <p:nvSpPr>
            <p:cNvPr id="7" name="Rounded Rectangle 6"/>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76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90052"/>
              <a:ext cx="7415418" cy="56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8788469" y="501096"/>
            <a:ext cx="8155573" cy="5610225"/>
            <a:chOff x="8788469" y="501096"/>
            <a:chExt cx="8155573" cy="5610225"/>
          </a:xfrm>
        </p:grpSpPr>
        <p:pic>
          <p:nvPicPr>
            <p:cNvPr id="1761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2117" y="501096"/>
              <a:ext cx="778192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46375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fade">
                                      <p:cBhvr>
                                        <p:cTn id="25" dur="500"/>
                                        <p:tgtEl>
                                          <p:spTgt spid="8">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9" end="9"/>
                                            </p:txEl>
                                          </p:spTgt>
                                        </p:tgtEl>
                                        <p:attrNameLst>
                                          <p:attrName>style.visibility</p:attrName>
                                        </p:attrNameLst>
                                      </p:cBhvr>
                                      <p:to>
                                        <p:strVal val="visible"/>
                                      </p:to>
                                    </p:set>
                                    <p:animEffect transition="in" filter="fade">
                                      <p:cBhvr>
                                        <p:cTn id="30" dur="500"/>
                                        <p:tgtEl>
                                          <p:spTgt spid="8">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11" end="11"/>
                                            </p:txEl>
                                          </p:spTgt>
                                        </p:tgtEl>
                                        <p:attrNameLst>
                                          <p:attrName>style.visibility</p:attrName>
                                        </p:attrNameLst>
                                      </p:cBhvr>
                                      <p:to>
                                        <p:strVal val="visible"/>
                                      </p:to>
                                    </p:set>
                                    <p:animEffect transition="in" filter="fade">
                                      <p:cBhvr>
                                        <p:cTn id="35"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0.00018 7.40741E-7 L -0.93038 7.40741E-7 " pathEditMode="relative" rAng="0" ptsTypes="AA">
                                      <p:cBhvr>
                                        <p:cTn id="40" dur="2000" fill="hold"/>
                                        <p:tgtEl>
                                          <p:spTgt spid="5"/>
                                        </p:tgtEl>
                                        <p:attrNameLst>
                                          <p:attrName>ppt_x</p:attrName>
                                          <p:attrName>ppt_y</p:attrName>
                                        </p:attrNameLst>
                                      </p:cBhvr>
                                      <p:rCtr x="-46510" y="0"/>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93038 7.40741E-7 L -0.00018 0.00347 " pathEditMode="relative" rAng="0" ptsTypes="AA">
                                      <p:cBhvr>
                                        <p:cTn id="44"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0.00018 7.40741E-7 L -0.93038 7.40741E-7 " pathEditMode="relative" rAng="0" ptsTypes="AA">
                                      <p:cBhvr>
                                        <p:cTn id="49" dur="2000" fill="hold"/>
                                        <p:tgtEl>
                                          <p:spTgt spid="6"/>
                                        </p:tgtEl>
                                        <p:attrNameLst>
                                          <p:attrName>ppt_x</p:attrName>
                                          <p:attrName>ppt_y</p:attrName>
                                        </p:attrNameLst>
                                      </p:cBhvr>
                                      <p:rCtr x="-46510" y="0"/>
                                    </p:animMotion>
                                  </p:childTnLst>
                                </p:cTn>
                              </p:par>
                            </p:childTnLst>
                          </p:cTn>
                        </p:par>
                      </p:childTnLst>
                    </p:cTn>
                  </p:par>
                  <p:par>
                    <p:cTn id="50" fill="hold">
                      <p:stCondLst>
                        <p:cond delay="indefinite"/>
                      </p:stCondLst>
                      <p:childTnLst>
                        <p:par>
                          <p:cTn id="51" fill="hold">
                            <p:stCondLst>
                              <p:cond delay="0"/>
                            </p:stCondLst>
                            <p:childTnLst>
                              <p:par>
                                <p:cTn id="52" presetID="63" presetClass="path" presetSubtype="0" accel="50000" decel="50000" fill="hold" nodeType="clickEffect">
                                  <p:stCondLst>
                                    <p:cond delay="0"/>
                                  </p:stCondLst>
                                  <p:childTnLst>
                                    <p:animMotion origin="layout" path="M -0.93038 7.40741E-7 L -0.00018 0.00347 " pathEditMode="relative" rAng="0" ptsTypes="AA">
                                      <p:cBhvr>
                                        <p:cTn id="53"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8"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2257" y="567928"/>
            <a:ext cx="4563800" cy="1015663"/>
          </a:xfrm>
          <a:prstGeom prst="rect">
            <a:avLst/>
          </a:prstGeom>
        </p:spPr>
        <p:txBody>
          <a:bodyPr wrap="square">
            <a:spAutoFit/>
          </a:bodyPr>
          <a:lstStyle/>
          <a:p>
            <a:pPr marL="342900" lvl="0" indent="-342900">
              <a:spcBef>
                <a:spcPct val="20000"/>
              </a:spcBef>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you now use the graph to add up all the monies </a:t>
            </a:r>
            <a:r>
              <a:rPr lang="en-IE" sz="2000" dirty="0" smtClean="0">
                <a:solidFill>
                  <a:srgbClr val="990033"/>
                </a:solidFill>
                <a:latin typeface="Calibri" pitchFamily="34" charset="0"/>
              </a:rPr>
              <a:t>from the </a:t>
            </a:r>
            <a:r>
              <a:rPr lang="en-IE" sz="2000" dirty="0">
                <a:solidFill>
                  <a:srgbClr val="990033"/>
                </a:solidFill>
                <a:latin typeface="Calibri" pitchFamily="34" charset="0"/>
              </a:rPr>
              <a:t>start of April to the </a:t>
            </a:r>
            <a:r>
              <a:rPr lang="en-IE" sz="2000" dirty="0" smtClean="0">
                <a:solidFill>
                  <a:srgbClr val="990033"/>
                </a:solidFill>
                <a:latin typeface="Calibri" pitchFamily="34" charset="0"/>
              </a:rPr>
              <a:t>end of </a:t>
            </a:r>
            <a:r>
              <a:rPr lang="en-IE" sz="2000" dirty="0">
                <a:solidFill>
                  <a:srgbClr val="990033"/>
                </a:solidFill>
                <a:latin typeface="Calibri" pitchFamily="34" charset="0"/>
              </a:rPr>
              <a:t>October?</a:t>
            </a:r>
          </a:p>
        </p:txBody>
      </p:sp>
      <p:sp>
        <p:nvSpPr>
          <p:cNvPr id="4" name="Content Placeholder 3"/>
          <p:cNvSpPr>
            <a:spLocks noGrp="1"/>
          </p:cNvSpPr>
          <p:nvPr>
            <p:ph idx="1"/>
          </p:nvPr>
        </p:nvSpPr>
        <p:spPr>
          <a:xfrm>
            <a:off x="457200" y="1772816"/>
            <a:ext cx="8229600" cy="4525963"/>
          </a:xfrm>
        </p:spPr>
        <p:txBody>
          <a:bodyPr>
            <a:noAutofit/>
          </a:bodyPr>
          <a:lstStyle/>
          <a:p>
            <a:r>
              <a:rPr lang="en-IE" dirty="0" smtClean="0"/>
              <a:t>Can </a:t>
            </a:r>
            <a:r>
              <a:rPr lang="en-IE" dirty="0"/>
              <a:t>you now describe </a:t>
            </a:r>
            <a:r>
              <a:rPr lang="en-IE" dirty="0" smtClean="0"/>
              <a:t>a graphical </a:t>
            </a:r>
            <a:r>
              <a:rPr lang="en-IE" dirty="0"/>
              <a:t>approach to </a:t>
            </a:r>
            <a:r>
              <a:rPr lang="en-IE" dirty="0" smtClean="0"/>
              <a:t>finding the </a:t>
            </a:r>
            <a:r>
              <a:rPr lang="en-IE" dirty="0"/>
              <a:t>average savings </a:t>
            </a:r>
            <a:r>
              <a:rPr lang="en-IE" dirty="0" smtClean="0"/>
              <a:t>in Bernie’s </a:t>
            </a:r>
            <a:r>
              <a:rPr lang="en-IE" dirty="0"/>
              <a:t>account</a:t>
            </a:r>
            <a:r>
              <a:rPr lang="en-IE" dirty="0" smtClean="0"/>
              <a:t>?</a:t>
            </a:r>
          </a:p>
          <a:p>
            <a:pPr marL="0" indent="0">
              <a:buNone/>
            </a:pPr>
            <a:endParaRPr lang="en-IE" sz="1000" dirty="0" smtClean="0"/>
          </a:p>
          <a:p>
            <a:r>
              <a:rPr lang="en-IE" dirty="0"/>
              <a:t>Let’s now return to </a:t>
            </a:r>
            <a:r>
              <a:rPr lang="en-IE" dirty="0" smtClean="0"/>
              <a:t>the average temperature problem </a:t>
            </a:r>
            <a:r>
              <a:rPr lang="en-IE" dirty="0"/>
              <a:t>and look at it from </a:t>
            </a:r>
            <a:r>
              <a:rPr lang="en-IE" dirty="0" smtClean="0"/>
              <a:t>a graphical </a:t>
            </a:r>
            <a:r>
              <a:rPr lang="en-IE" dirty="0"/>
              <a:t>point of view </a:t>
            </a:r>
            <a:r>
              <a:rPr lang="en-IE" dirty="0" smtClean="0"/>
              <a:t>also.</a:t>
            </a:r>
          </a:p>
          <a:p>
            <a:endParaRPr lang="en-IE" sz="1000" dirty="0" smtClean="0"/>
          </a:p>
          <a:p>
            <a:r>
              <a:rPr lang="en-IE" dirty="0"/>
              <a:t>When we first attempted </a:t>
            </a:r>
            <a:r>
              <a:rPr lang="en-IE" dirty="0" smtClean="0"/>
              <a:t>this question</a:t>
            </a:r>
            <a:r>
              <a:rPr lang="en-IE" dirty="0"/>
              <a:t>, what was our </a:t>
            </a:r>
            <a:r>
              <a:rPr lang="en-IE" dirty="0" smtClean="0"/>
              <a:t>issue with </a:t>
            </a:r>
            <a:r>
              <a:rPr lang="en-IE" dirty="0"/>
              <a:t>finding the </a:t>
            </a:r>
            <a:r>
              <a:rPr lang="en-IE" dirty="0" smtClean="0"/>
              <a:t>average temperature?</a:t>
            </a:r>
          </a:p>
          <a:p>
            <a:endParaRPr lang="en-IE" sz="1000" dirty="0"/>
          </a:p>
          <a:p>
            <a:r>
              <a:rPr lang="en-IE" dirty="0" smtClean="0"/>
              <a:t>On </a:t>
            </a:r>
            <a:r>
              <a:rPr lang="en-IE" dirty="0"/>
              <a:t>the graph of </a:t>
            </a:r>
            <a:r>
              <a:rPr lang="en-IE" dirty="0" smtClean="0"/>
              <a:t>the temperature </a:t>
            </a:r>
            <a:r>
              <a:rPr lang="en-IE" dirty="0"/>
              <a:t>function </a:t>
            </a:r>
            <a:r>
              <a:rPr lang="en-IE" dirty="0" smtClean="0"/>
              <a:t>can you </a:t>
            </a:r>
            <a:r>
              <a:rPr lang="en-IE" dirty="0"/>
              <a:t>identify where the </a:t>
            </a:r>
            <a:r>
              <a:rPr lang="en-IE" dirty="0" smtClean="0"/>
              <a:t>sum of </a:t>
            </a:r>
            <a:r>
              <a:rPr lang="en-IE" dirty="0"/>
              <a:t>all the values </a:t>
            </a:r>
            <a:r>
              <a:rPr lang="en-IE" dirty="0" smtClean="0"/>
              <a:t>is represented?</a:t>
            </a:r>
          </a:p>
          <a:p>
            <a:endParaRPr lang="en-IE" sz="1000" dirty="0"/>
          </a:p>
          <a:p>
            <a:r>
              <a:rPr lang="en-IE" dirty="0" smtClean="0"/>
              <a:t>On </a:t>
            </a:r>
            <a:r>
              <a:rPr lang="en-IE" dirty="0"/>
              <a:t>the graph of </a:t>
            </a:r>
            <a:r>
              <a:rPr lang="en-IE" dirty="0" smtClean="0"/>
              <a:t>the temperature </a:t>
            </a:r>
            <a:r>
              <a:rPr lang="en-IE" dirty="0"/>
              <a:t>function </a:t>
            </a:r>
            <a:r>
              <a:rPr lang="en-IE" dirty="0" smtClean="0"/>
              <a:t>can you </a:t>
            </a:r>
            <a:r>
              <a:rPr lang="en-IE" dirty="0"/>
              <a:t>identify where </a:t>
            </a:r>
            <a:r>
              <a:rPr lang="en-IE" dirty="0" smtClean="0"/>
              <a:t>the number </a:t>
            </a:r>
            <a:r>
              <a:rPr lang="en-IE" dirty="0"/>
              <a:t>of hours </a:t>
            </a:r>
            <a:r>
              <a:rPr lang="en-IE" dirty="0" smtClean="0"/>
              <a:t>is represented?</a:t>
            </a:r>
          </a:p>
          <a:p>
            <a:endParaRPr lang="en-IE" sz="900" dirty="0"/>
          </a:p>
          <a:p>
            <a:r>
              <a:rPr lang="en-IE" dirty="0" smtClean="0"/>
              <a:t>Were </a:t>
            </a:r>
            <a:r>
              <a:rPr lang="en-IE" dirty="0"/>
              <a:t>you able to </a:t>
            </a:r>
            <a:r>
              <a:rPr lang="en-IE" dirty="0" smtClean="0"/>
              <a:t>calculate the </a:t>
            </a:r>
            <a:r>
              <a:rPr lang="en-IE" dirty="0"/>
              <a:t>average temperature</a:t>
            </a:r>
            <a:r>
              <a:rPr lang="en-IE" dirty="0" smtClean="0"/>
              <a:t>?</a:t>
            </a:r>
          </a:p>
          <a:p>
            <a:endParaRPr lang="en-IE" sz="100" dirty="0" smtClean="0"/>
          </a:p>
          <a:p>
            <a:r>
              <a:rPr lang="en-IE" dirty="0" smtClean="0"/>
              <a:t>How </a:t>
            </a:r>
            <a:r>
              <a:rPr lang="en-IE" dirty="0"/>
              <a:t>did you find the </a:t>
            </a:r>
            <a:r>
              <a:rPr lang="en-IE" dirty="0" smtClean="0"/>
              <a:t>area under </a:t>
            </a:r>
            <a:r>
              <a:rPr lang="en-IE" dirty="0"/>
              <a:t>the function</a:t>
            </a:r>
            <a:r>
              <a:rPr lang="en-IE" dirty="0" smtClean="0"/>
              <a:t>?  What value did you get?</a:t>
            </a:r>
            <a:endParaRPr lang="en-IE" dirty="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0943"/>
            <a:ext cx="3084758" cy="180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10" name="Freeform 9"/>
              <p:cNvSpPr/>
              <p:nvPr/>
            </p:nvSpPr>
            <p:spPr>
              <a:xfrm>
                <a:off x="6330843" y="125772"/>
                <a:ext cx="2236710" cy="1264524"/>
              </a:xfrm>
              <a:custGeom>
                <a:avLst/>
                <a:gdLst>
                  <a:gd name="connsiteX0" fmla="*/ 0 w 2236710"/>
                  <a:gd name="connsiteY0" fmla="*/ 1257725 h 1264524"/>
                  <a:gd name="connsiteX1" fmla="*/ 0 w 2236710"/>
                  <a:gd name="connsiteY1" fmla="*/ 696848 h 1264524"/>
                  <a:gd name="connsiteX2" fmla="*/ 326328 w 2236710"/>
                  <a:gd name="connsiteY2" fmla="*/ 703647 h 1264524"/>
                  <a:gd name="connsiteX3" fmla="*/ 319530 w 2236710"/>
                  <a:gd name="connsiteY3" fmla="*/ 0 h 1264524"/>
                  <a:gd name="connsiteX4" fmla="*/ 642459 w 2236710"/>
                  <a:gd name="connsiteY4" fmla="*/ 6799 h 1264524"/>
                  <a:gd name="connsiteX5" fmla="*/ 645858 w 2236710"/>
                  <a:gd name="connsiteY5" fmla="*/ 139370 h 1264524"/>
                  <a:gd name="connsiteX6" fmla="*/ 1601049 w 2236710"/>
                  <a:gd name="connsiteY6" fmla="*/ 149568 h 1264524"/>
                  <a:gd name="connsiteX7" fmla="*/ 1604449 w 2236710"/>
                  <a:gd name="connsiteY7" fmla="*/ 428307 h 1264524"/>
                  <a:gd name="connsiteX8" fmla="*/ 2236710 w 2236710"/>
                  <a:gd name="connsiteY8" fmla="*/ 421508 h 1264524"/>
                  <a:gd name="connsiteX9" fmla="*/ 2236710 w 2236710"/>
                  <a:gd name="connsiteY9" fmla="*/ 1264524 h 1264524"/>
                  <a:gd name="connsiteX10" fmla="*/ 0 w 2236710"/>
                  <a:gd name="connsiteY10" fmla="*/ 1257725 h 126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6710" h="1264524">
                    <a:moveTo>
                      <a:pt x="0" y="1257725"/>
                    </a:moveTo>
                    <a:lnTo>
                      <a:pt x="0" y="696848"/>
                    </a:lnTo>
                    <a:lnTo>
                      <a:pt x="326328" y="703647"/>
                    </a:lnTo>
                    <a:lnTo>
                      <a:pt x="319530" y="0"/>
                    </a:lnTo>
                    <a:lnTo>
                      <a:pt x="642459" y="6799"/>
                    </a:lnTo>
                    <a:lnTo>
                      <a:pt x="645858" y="139370"/>
                    </a:lnTo>
                    <a:lnTo>
                      <a:pt x="1601049" y="149568"/>
                    </a:lnTo>
                    <a:cubicBezTo>
                      <a:pt x="1602182" y="242481"/>
                      <a:pt x="1603316" y="335394"/>
                      <a:pt x="1604449" y="428307"/>
                    </a:cubicBezTo>
                    <a:lnTo>
                      <a:pt x="2236710" y="421508"/>
                    </a:lnTo>
                    <a:lnTo>
                      <a:pt x="2236710" y="1264524"/>
                    </a:lnTo>
                    <a:lnTo>
                      <a:pt x="0" y="1257725"/>
                    </a:lnTo>
                    <a:close/>
                  </a:path>
                </a:pathLst>
              </a:custGeom>
              <a:solidFill>
                <a:srgbClr val="990033">
                  <a:alpha val="59000"/>
                </a:srgb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IE" i="1" dirty="0" smtClean="0">
                          <a:latin typeface="Cambria Math"/>
                        </a:rPr>
                        <m:t>𝐴𝑟𝑒𝑎</m:t>
                      </m:r>
                      <m:r>
                        <a:rPr lang="en-IE" i="1" dirty="0" smtClean="0">
                          <a:latin typeface="Cambria Math"/>
                        </a:rPr>
                        <m:t> =98000</m:t>
                      </m:r>
                    </m:oMath>
                  </m:oMathPara>
                </a14:m>
                <a:endParaRPr lang="en-IE" dirty="0"/>
              </a:p>
            </p:txBody>
          </p:sp>
        </mc:Choice>
        <mc:Fallback xmlns="">
          <p:sp>
            <p:nvSpPr>
              <p:cNvPr id="10" name="Freeform 9"/>
              <p:cNvSpPr>
                <a:spLocks noRot="1" noChangeAspect="1" noMove="1" noResize="1" noEditPoints="1" noAdjustHandles="1" noChangeArrowheads="1" noChangeShapeType="1" noTextEdit="1"/>
              </p:cNvSpPr>
              <p:nvPr/>
            </p:nvSpPr>
            <p:spPr>
              <a:xfrm>
                <a:off x="6330843" y="125772"/>
                <a:ext cx="2236710" cy="1264524"/>
              </a:xfrm>
              <a:custGeom>
                <a:avLst/>
                <a:gdLst>
                  <a:gd name="connsiteX0" fmla="*/ 0 w 2236710"/>
                  <a:gd name="connsiteY0" fmla="*/ 1257725 h 1264524"/>
                  <a:gd name="connsiteX1" fmla="*/ 0 w 2236710"/>
                  <a:gd name="connsiteY1" fmla="*/ 696848 h 1264524"/>
                  <a:gd name="connsiteX2" fmla="*/ 326328 w 2236710"/>
                  <a:gd name="connsiteY2" fmla="*/ 703647 h 1264524"/>
                  <a:gd name="connsiteX3" fmla="*/ 319530 w 2236710"/>
                  <a:gd name="connsiteY3" fmla="*/ 0 h 1264524"/>
                  <a:gd name="connsiteX4" fmla="*/ 642459 w 2236710"/>
                  <a:gd name="connsiteY4" fmla="*/ 6799 h 1264524"/>
                  <a:gd name="connsiteX5" fmla="*/ 645858 w 2236710"/>
                  <a:gd name="connsiteY5" fmla="*/ 139370 h 1264524"/>
                  <a:gd name="connsiteX6" fmla="*/ 1601049 w 2236710"/>
                  <a:gd name="connsiteY6" fmla="*/ 149568 h 1264524"/>
                  <a:gd name="connsiteX7" fmla="*/ 1604449 w 2236710"/>
                  <a:gd name="connsiteY7" fmla="*/ 428307 h 1264524"/>
                  <a:gd name="connsiteX8" fmla="*/ 2236710 w 2236710"/>
                  <a:gd name="connsiteY8" fmla="*/ 421508 h 1264524"/>
                  <a:gd name="connsiteX9" fmla="*/ 2236710 w 2236710"/>
                  <a:gd name="connsiteY9" fmla="*/ 1264524 h 1264524"/>
                  <a:gd name="connsiteX10" fmla="*/ 0 w 2236710"/>
                  <a:gd name="connsiteY10" fmla="*/ 1257725 h 126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6710" h="1264524">
                    <a:moveTo>
                      <a:pt x="0" y="1257725"/>
                    </a:moveTo>
                    <a:lnTo>
                      <a:pt x="0" y="696848"/>
                    </a:lnTo>
                    <a:lnTo>
                      <a:pt x="326328" y="703647"/>
                    </a:lnTo>
                    <a:lnTo>
                      <a:pt x="319530" y="0"/>
                    </a:lnTo>
                    <a:lnTo>
                      <a:pt x="642459" y="6799"/>
                    </a:lnTo>
                    <a:lnTo>
                      <a:pt x="645858" y="139370"/>
                    </a:lnTo>
                    <a:lnTo>
                      <a:pt x="1601049" y="149568"/>
                    </a:lnTo>
                    <a:cubicBezTo>
                      <a:pt x="1602182" y="242481"/>
                      <a:pt x="1603316" y="335394"/>
                      <a:pt x="1604449" y="428307"/>
                    </a:cubicBezTo>
                    <a:lnTo>
                      <a:pt x="2236710" y="421508"/>
                    </a:lnTo>
                    <a:lnTo>
                      <a:pt x="2236710" y="1264524"/>
                    </a:lnTo>
                    <a:lnTo>
                      <a:pt x="0" y="1257725"/>
                    </a:lnTo>
                    <a:close/>
                  </a:path>
                </a:pathLst>
              </a:custGeom>
              <a:blipFill rotWithShape="1">
                <a:blip r:embed="rId3"/>
                <a:stretch>
                  <a:fillRect/>
                </a:stretch>
              </a:blipFill>
              <a:ln>
                <a:solidFill>
                  <a:srgbClr val="990033"/>
                </a:solidFill>
              </a:ln>
            </p:spPr>
            <p:txBody>
              <a:bodyPr/>
              <a:lstStyle/>
              <a:p>
                <a:r>
                  <a:rPr lang="en-IE">
                    <a:noFill/>
                  </a:rPr>
                  <a:t> </a:t>
                </a:r>
              </a:p>
            </p:txBody>
          </p:sp>
        </mc:Fallback>
      </mc:AlternateContent>
      <p:pic>
        <p:nvPicPr>
          <p:cNvPr id="1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012" y="0"/>
            <a:ext cx="2527092" cy="1840943"/>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
        <p:nvSpPr>
          <p:cNvPr id="12" name="Title 1"/>
          <p:cNvSpPr txBox="1">
            <a:spLocks/>
          </p:cNvSpPr>
          <p:nvPr/>
        </p:nvSpPr>
        <p:spPr>
          <a:xfrm>
            <a:off x="-36512" y="-2730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990033"/>
                </a:solidFill>
                <a:latin typeface="Calibri" pitchFamily="34" charset="0"/>
                <a:ea typeface="+mj-ea"/>
                <a:cs typeface="+mj-cs"/>
              </a:defRPr>
            </a:lvl1pPr>
          </a:lstStyle>
          <a:p>
            <a:r>
              <a:rPr lang="en-IE" smtClean="0"/>
              <a:t>Why area?</a:t>
            </a:r>
            <a:endParaRPr lang="en-IE" dirty="0"/>
          </a:p>
        </p:txBody>
      </p:sp>
      <p:grpSp>
        <p:nvGrpSpPr>
          <p:cNvPr id="5" name="Group 4"/>
          <p:cNvGrpSpPr/>
          <p:nvPr/>
        </p:nvGrpSpPr>
        <p:grpSpPr>
          <a:xfrm>
            <a:off x="8784000" y="471126"/>
            <a:ext cx="8155573" cy="5610225"/>
            <a:chOff x="8784000" y="471126"/>
            <a:chExt cx="8155573" cy="5610225"/>
          </a:xfrm>
        </p:grpSpPr>
        <p:sp>
          <p:nvSpPr>
            <p:cNvPr id="14" name="Rounded Rectangle 13"/>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77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648" y="471126"/>
              <a:ext cx="778192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8788469" y="490052"/>
            <a:ext cx="7858011" cy="4400550"/>
            <a:chOff x="8788469" y="490052"/>
            <a:chExt cx="7858011" cy="4400550"/>
          </a:xfrm>
        </p:grpSpPr>
        <p:sp>
          <p:nvSpPr>
            <p:cNvPr id="13" name="Rounded Rectangle 12"/>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771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7648" y="490052"/>
              <a:ext cx="7488832"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8784000" y="490052"/>
            <a:ext cx="8222248" cy="5334000"/>
            <a:chOff x="8784000" y="490052"/>
            <a:chExt cx="8222248" cy="5334000"/>
          </a:xfrm>
        </p:grpSpPr>
        <p:pic>
          <p:nvPicPr>
            <p:cNvPr id="1771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7648" y="490052"/>
              <a:ext cx="78486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17"/>
            <p:cNvSpPr/>
            <p:nvPr/>
          </p:nvSpPr>
          <p:spPr>
            <a:xfrm rot="16200000">
              <a:off x="8154000" y="4378097"/>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15" name="Group 14"/>
          <p:cNvGrpSpPr/>
          <p:nvPr/>
        </p:nvGrpSpPr>
        <p:grpSpPr>
          <a:xfrm>
            <a:off x="8784000" y="530566"/>
            <a:ext cx="7041148" cy="6462650"/>
            <a:chOff x="8784000" y="530566"/>
            <a:chExt cx="7041148" cy="6462650"/>
          </a:xfrm>
        </p:grpSpPr>
        <p:pic>
          <p:nvPicPr>
            <p:cNvPr id="17715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7648" y="530566"/>
              <a:ext cx="66675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ounded Rectangle 20"/>
            <p:cNvSpPr/>
            <p:nvPr/>
          </p:nvSpPr>
          <p:spPr>
            <a:xfrm rot="16200000">
              <a:off x="8154000" y="6003216"/>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1138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fade">
                                      <p:cBhvr>
                                        <p:cTn id="46" dur="500"/>
                                        <p:tgtEl>
                                          <p:spTgt spid="4">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35" presetClass="path" presetSubtype="0" accel="50000" decel="50000" fill="hold" nodeType="clickEffect">
                                  <p:stCondLst>
                                    <p:cond delay="0"/>
                                  </p:stCondLst>
                                  <p:childTnLst>
                                    <p:animMotion origin="layout" path="M -0.00018 7.40741E-7 L -0.93038 7.40741E-7 " pathEditMode="relative" rAng="0" ptsTypes="AA">
                                      <p:cBhvr>
                                        <p:cTn id="56" dur="2000" fill="hold"/>
                                        <p:tgtEl>
                                          <p:spTgt spid="5"/>
                                        </p:tgtEl>
                                        <p:attrNameLst>
                                          <p:attrName>ppt_x</p:attrName>
                                          <p:attrName>ppt_y</p:attrName>
                                        </p:attrNameLst>
                                      </p:cBhvr>
                                      <p:rCtr x="-46510" y="0"/>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93038 7.40741E-7 L -0.00018 0.00347 " pathEditMode="relative" rAng="0" ptsTypes="AA">
                                      <p:cBhvr>
                                        <p:cTn id="6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0018 7.40741E-7 L -0.93038 7.40741E-7 " pathEditMode="relative" rAng="0" ptsTypes="AA">
                                      <p:cBhvr>
                                        <p:cTn id="65" dur="2000" fill="hold"/>
                                        <p:tgtEl>
                                          <p:spTgt spid="6"/>
                                        </p:tgtEl>
                                        <p:attrNameLst>
                                          <p:attrName>ppt_x</p:attrName>
                                          <p:attrName>ppt_y</p:attrName>
                                        </p:attrNameLst>
                                      </p:cBhvr>
                                      <p:rCtr x="-46510" y="0"/>
                                    </p:animMotion>
                                  </p:childTnLst>
                                </p:cTn>
                              </p:par>
                            </p:childTnLst>
                          </p:cTn>
                        </p:par>
                      </p:childTnLst>
                    </p:cTn>
                  </p:par>
                  <p:par>
                    <p:cTn id="66" fill="hold">
                      <p:stCondLst>
                        <p:cond delay="indefinite"/>
                      </p:stCondLst>
                      <p:childTnLst>
                        <p:par>
                          <p:cTn id="67" fill="hold">
                            <p:stCondLst>
                              <p:cond delay="0"/>
                            </p:stCondLst>
                            <p:childTnLst>
                              <p:par>
                                <p:cTn id="68" presetID="63" presetClass="path" presetSubtype="0" accel="50000" decel="50000" fill="hold" nodeType="clickEffect">
                                  <p:stCondLst>
                                    <p:cond delay="0"/>
                                  </p:stCondLst>
                                  <p:childTnLst>
                                    <p:animMotion origin="layout" path="M -0.93038 7.40741E-7 L -0.00018 0.00347 " pathEditMode="relative" rAng="0" ptsTypes="AA">
                                      <p:cBhvr>
                                        <p:cTn id="69"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0.00018 7.40741E-7 L -0.93038 7.40741E-7 " pathEditMode="relative" rAng="0" ptsTypes="AA">
                                      <p:cBhvr>
                                        <p:cTn id="74" dur="2000" fill="hold"/>
                                        <p:tgtEl>
                                          <p:spTgt spid="7"/>
                                        </p:tgtEl>
                                        <p:attrNameLst>
                                          <p:attrName>ppt_x</p:attrName>
                                          <p:attrName>ppt_y</p:attrName>
                                        </p:attrNameLst>
                                      </p:cBhvr>
                                      <p:rCtr x="-46510" y="0"/>
                                    </p:animMotion>
                                  </p:child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0.93038 7.40741E-7 L -0.00018 0.00347 " pathEditMode="relative" rAng="0" ptsTypes="AA">
                                      <p:cBhvr>
                                        <p:cTn id="78"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35" presetClass="path" presetSubtype="0" accel="50000" decel="50000" fill="hold" nodeType="clickEffect">
                                  <p:stCondLst>
                                    <p:cond delay="0"/>
                                  </p:stCondLst>
                                  <p:childTnLst>
                                    <p:animMotion origin="layout" path="M -0.00018 7.40741E-7 L -0.93038 7.40741E-7 " pathEditMode="relative" rAng="0" ptsTypes="AA">
                                      <p:cBhvr>
                                        <p:cTn id="83" dur="2000" fill="hold"/>
                                        <p:tgtEl>
                                          <p:spTgt spid="15"/>
                                        </p:tgtEl>
                                        <p:attrNameLst>
                                          <p:attrName>ppt_x</p:attrName>
                                          <p:attrName>ppt_y</p:attrName>
                                        </p:attrNameLst>
                                      </p:cBhvr>
                                      <p:rCtr x="-46510" y="0"/>
                                    </p:animMotion>
                                  </p:childTnLst>
                                </p:cTn>
                              </p:par>
                            </p:childTnLst>
                          </p:cTn>
                        </p:par>
                      </p:childTnLst>
                    </p:cTn>
                  </p:par>
                  <p:par>
                    <p:cTn id="84" fill="hold">
                      <p:stCondLst>
                        <p:cond delay="indefinite"/>
                      </p:stCondLst>
                      <p:childTnLst>
                        <p:par>
                          <p:cTn id="85" fill="hold">
                            <p:stCondLst>
                              <p:cond delay="0"/>
                            </p:stCondLst>
                            <p:childTnLst>
                              <p:par>
                                <p:cTn id="86" presetID="63" presetClass="path" presetSubtype="0" accel="50000" decel="50000" fill="hold" nodeType="clickEffect">
                                  <p:stCondLst>
                                    <p:cond delay="0"/>
                                  </p:stCondLst>
                                  <p:childTnLst>
                                    <p:animMotion origin="layout" path="M -0.93038 7.40741E-7 L -0.00018 0.00347 " pathEditMode="relative" rAng="0" ptsTypes="AA">
                                      <p:cBhvr>
                                        <p:cTn id="87" dur="2000" fill="hold"/>
                                        <p:tgtEl>
                                          <p:spTgt spid="15"/>
                                        </p:tgtEl>
                                        <p:attrNameLst>
                                          <p:attrName>ppt_x</p:attrName>
                                          <p:attrName>ppt_y</p:attrName>
                                        </p:attrNameLst>
                                      </p:cBhvr>
                                      <p:rCtr x="46510" y="162"/>
                                    </p:animMotion>
                                  </p:childTnLst>
                                </p:cTn>
                              </p:par>
                            </p:childTnLst>
                          </p:cTn>
                        </p:par>
                      </p:childTnLst>
                    </p:cTn>
                  </p:par>
                </p:childTnLst>
              </p:cTn>
              <p:nextCondLst>
                <p:cond evt="onClick" delay="0">
                  <p:tgtEl>
                    <p:spTgt spid="15"/>
                  </p:tgtEl>
                </p:cond>
              </p:nextCondLst>
            </p:seq>
          </p:childTnLst>
        </p:cTn>
      </p:par>
    </p:tnLst>
    <p:bldLst>
      <p:bldP spid="4" grpId="0" build="p"/>
      <p:bldP spid="10" grpId="0" animBg="1"/>
      <p:bldP spid="10"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Why area?</a:t>
            </a:r>
            <a:endParaRPr lang="en-IE" dirty="0"/>
          </a:p>
        </p:txBody>
      </p:sp>
      <p:sp>
        <p:nvSpPr>
          <p:cNvPr id="8" name="Rectangle 7"/>
          <p:cNvSpPr/>
          <p:nvPr/>
        </p:nvSpPr>
        <p:spPr>
          <a:xfrm>
            <a:off x="512257" y="567928"/>
            <a:ext cx="4851832" cy="1015663"/>
          </a:xfrm>
          <a:prstGeom prst="rect">
            <a:avLst/>
          </a:prstGeom>
        </p:spPr>
        <p:txBody>
          <a:bodyPr wrap="square">
            <a:spAutoFit/>
          </a:bodyPr>
          <a:lstStyle/>
          <a:p>
            <a:pPr marL="342900" lvl="0" indent="-342900">
              <a:spcBef>
                <a:spcPct val="20000"/>
              </a:spcBef>
              <a:buFont typeface="Arial" pitchFamily="34" charset="0"/>
              <a:buChar char="•"/>
            </a:pPr>
            <a:r>
              <a:rPr lang="en-IE" sz="2000" dirty="0">
                <a:solidFill>
                  <a:srgbClr val="990033"/>
                </a:solidFill>
                <a:latin typeface="Calibri" pitchFamily="34" charset="0"/>
              </a:rPr>
              <a:t>We’ve discovered a lot </a:t>
            </a:r>
            <a:r>
              <a:rPr lang="en-IE" sz="2000" dirty="0" smtClean="0">
                <a:solidFill>
                  <a:srgbClr val="990033"/>
                </a:solidFill>
                <a:latin typeface="Calibri" pitchFamily="34" charset="0"/>
              </a:rPr>
              <a:t>of useful </a:t>
            </a:r>
            <a:r>
              <a:rPr lang="en-IE" sz="2000" dirty="0">
                <a:solidFill>
                  <a:srgbClr val="990033"/>
                </a:solidFill>
                <a:latin typeface="Calibri" pitchFamily="34" charset="0"/>
              </a:rPr>
              <a:t>mathematics from </a:t>
            </a:r>
            <a:r>
              <a:rPr lang="en-IE" sz="2000" dirty="0" smtClean="0">
                <a:solidFill>
                  <a:srgbClr val="990033"/>
                </a:solidFill>
                <a:latin typeface="Calibri" pitchFamily="34" charset="0"/>
              </a:rPr>
              <a:t>this activity</a:t>
            </a:r>
            <a:r>
              <a:rPr lang="en-IE" sz="2000" dirty="0">
                <a:solidFill>
                  <a:srgbClr val="990033"/>
                </a:solidFill>
                <a:latin typeface="Calibri" pitchFamily="34" charset="0"/>
              </a:rPr>
              <a:t>. Let’s </a:t>
            </a:r>
            <a:r>
              <a:rPr lang="en-IE" sz="2000" dirty="0" smtClean="0">
                <a:solidFill>
                  <a:srgbClr val="990033"/>
                </a:solidFill>
                <a:latin typeface="Calibri" pitchFamily="34" charset="0"/>
              </a:rPr>
              <a:t>summarise what </a:t>
            </a:r>
            <a:r>
              <a:rPr lang="en-IE" sz="2000" dirty="0">
                <a:solidFill>
                  <a:srgbClr val="990033"/>
                </a:solidFill>
                <a:latin typeface="Calibri" pitchFamily="34" charset="0"/>
              </a:rPr>
              <a:t>we’ve learned.</a:t>
            </a:r>
            <a:endParaRPr lang="en-IE" sz="4800" dirty="0">
              <a:solidFill>
                <a:srgbClr val="990033"/>
              </a:solidFill>
              <a:latin typeface="Calibri" pitchFamily="34" charset="0"/>
            </a:endParaRPr>
          </a:p>
        </p:txBody>
      </p:sp>
      <p:sp>
        <p:nvSpPr>
          <p:cNvPr id="4" name="Content Placeholder 3"/>
          <p:cNvSpPr>
            <a:spLocks noGrp="1"/>
          </p:cNvSpPr>
          <p:nvPr>
            <p:ph idx="1"/>
          </p:nvPr>
        </p:nvSpPr>
        <p:spPr>
          <a:xfrm>
            <a:off x="457200" y="2143397"/>
            <a:ext cx="8229600" cy="4525963"/>
          </a:xfrm>
        </p:spPr>
        <p:txBody>
          <a:bodyPr>
            <a:noAutofit/>
          </a:bodyPr>
          <a:lstStyle/>
          <a:p>
            <a:r>
              <a:rPr lang="en-IE" dirty="0"/>
              <a:t>If you were given </a:t>
            </a:r>
            <a:r>
              <a:rPr lang="en-IE" dirty="0" smtClean="0"/>
              <a:t>any continuous </a:t>
            </a:r>
            <a:r>
              <a:rPr lang="en-IE" dirty="0"/>
              <a:t>function </a:t>
            </a:r>
            <a:r>
              <a:rPr lang="en-IE" dirty="0" smtClean="0"/>
              <a:t>and asked </a:t>
            </a:r>
            <a:r>
              <a:rPr lang="en-IE" dirty="0"/>
              <a:t>to find its </a:t>
            </a:r>
            <a:r>
              <a:rPr lang="en-IE" dirty="0" smtClean="0"/>
              <a:t>average value </a:t>
            </a:r>
            <a:r>
              <a:rPr lang="en-IE" dirty="0"/>
              <a:t>– could you do it</a:t>
            </a:r>
            <a:r>
              <a:rPr lang="en-IE" dirty="0" smtClean="0"/>
              <a:t>?</a:t>
            </a:r>
          </a:p>
          <a:p>
            <a:endParaRPr lang="en-IE" dirty="0"/>
          </a:p>
          <a:p>
            <a:r>
              <a:rPr lang="en-IE" dirty="0" smtClean="0"/>
              <a:t>Can </a:t>
            </a:r>
            <a:r>
              <a:rPr lang="en-IE" dirty="0"/>
              <a:t>you describe </a:t>
            </a:r>
            <a:r>
              <a:rPr lang="en-IE" dirty="0" smtClean="0"/>
              <a:t>your approach </a:t>
            </a:r>
            <a:r>
              <a:rPr lang="en-IE" dirty="0"/>
              <a:t>using </a:t>
            </a:r>
            <a:r>
              <a:rPr lang="en-IE" dirty="0" smtClean="0"/>
              <a:t>mathematical notation</a:t>
            </a:r>
            <a:r>
              <a:rPr lang="en-IE" dirty="0"/>
              <a:t>?</a:t>
            </a:r>
          </a:p>
        </p:txBody>
      </p:sp>
      <p:pic>
        <p:nvPicPr>
          <p:cNvPr id="133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973" r="11281"/>
          <a:stretch/>
        </p:blipFill>
        <p:spPr bwMode="auto">
          <a:xfrm>
            <a:off x="5800634" y="126124"/>
            <a:ext cx="2923120" cy="1985548"/>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2771800" y="4077072"/>
            <a:ext cx="3960440" cy="1728192"/>
            <a:chOff x="2771800" y="4077072"/>
            <a:chExt cx="3960440" cy="1728192"/>
          </a:xfrm>
        </p:grpSpPr>
        <p:sp>
          <p:nvSpPr>
            <p:cNvPr id="3" name="Rounded Rectangle 2"/>
            <p:cNvSpPr/>
            <p:nvPr/>
          </p:nvSpPr>
          <p:spPr>
            <a:xfrm>
              <a:off x="2771800" y="4077072"/>
              <a:ext cx="3960440" cy="172819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grpSp>
          <p:nvGrpSpPr>
            <p:cNvPr id="12" name="Group 11"/>
            <p:cNvGrpSpPr/>
            <p:nvPr/>
          </p:nvGrpSpPr>
          <p:grpSpPr>
            <a:xfrm>
              <a:off x="2898507" y="4269214"/>
              <a:ext cx="3539751" cy="1260021"/>
              <a:chOff x="5364088" y="4000036"/>
              <a:chExt cx="3539751" cy="1260021"/>
            </a:xfrm>
            <a:noFill/>
          </p:grpSpPr>
          <mc:AlternateContent xmlns:mc="http://schemas.openxmlformats.org/markup-compatibility/2006" xmlns:a14="http://schemas.microsoft.com/office/drawing/2010/main">
            <mc:Choice Requires="a14">
              <p:sp>
                <p:nvSpPr>
                  <p:cNvPr id="13" name="TextBox 12"/>
                  <p:cNvSpPr txBox="1"/>
                  <p:nvPr/>
                </p:nvSpPr>
                <p:spPr>
                  <a:xfrm>
                    <a:off x="5364088" y="4623472"/>
                    <a:ext cx="3539751" cy="636585"/>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b="1" i="1" smtClean="0">
                              <a:solidFill>
                                <a:srgbClr val="990033"/>
                              </a:solidFill>
                              <a:latin typeface="Cambria Math"/>
                            </a:rPr>
                            <m:t>𝑨𝒗𝒆𝒓𝒂𝒈𝒆</m:t>
                          </m:r>
                          <m:r>
                            <a:rPr lang="en-IE" b="1" i="1" smtClean="0">
                              <a:solidFill>
                                <a:srgbClr val="990033"/>
                              </a:solidFill>
                              <a:latin typeface="Cambria Math"/>
                            </a:rPr>
                            <m:t> </m:t>
                          </m:r>
                          <m:r>
                            <a:rPr lang="en-IE" b="1" i="1" smtClean="0">
                              <a:solidFill>
                                <a:srgbClr val="990033"/>
                              </a:solidFill>
                              <a:latin typeface="Cambria Math"/>
                            </a:rPr>
                            <m:t>𝑽𝒂𝒍𝒖𝒆</m:t>
                          </m:r>
                          <m:r>
                            <a:rPr lang="en-IE" b="1" i="1" smtClean="0">
                              <a:solidFill>
                                <a:srgbClr val="990033"/>
                              </a:solidFill>
                              <a:latin typeface="Cambria Math"/>
                            </a:rPr>
                            <m:t>=</m:t>
                          </m:r>
                          <m:f>
                            <m:fPr>
                              <m:ctrlPr>
                                <a:rPr lang="en-IE" b="1" i="1" smtClean="0">
                                  <a:solidFill>
                                    <a:srgbClr val="990033"/>
                                  </a:solidFill>
                                  <a:latin typeface="Cambria Math" panose="02040503050406030204" pitchFamily="18" charset="0"/>
                                </a:rPr>
                              </m:ctrlPr>
                            </m:fPr>
                            <m:num/>
                            <m:den>
                              <m:r>
                                <a:rPr lang="en-IE" b="1" i="1" smtClean="0">
                                  <a:solidFill>
                                    <a:srgbClr val="990033"/>
                                  </a:solidFill>
                                  <a:latin typeface="Cambria Math"/>
                                </a:rPr>
                                <m:t>         </m:t>
                              </m:r>
                              <m:r>
                                <a:rPr lang="en-IE" b="1" i="1" smtClean="0">
                                  <a:solidFill>
                                    <a:srgbClr val="990033"/>
                                  </a:solidFill>
                                  <a:latin typeface="Cambria Math"/>
                                </a:rPr>
                                <m:t>𝒃</m:t>
                              </m:r>
                              <m:r>
                                <a:rPr lang="en-IE" b="1" i="1" smtClean="0">
                                  <a:solidFill>
                                    <a:srgbClr val="990033"/>
                                  </a:solidFill>
                                  <a:latin typeface="Cambria Math"/>
                                </a:rPr>
                                <m:t>−</m:t>
                              </m:r>
                              <m:r>
                                <a:rPr lang="en-IE" b="1" i="1" smtClean="0">
                                  <a:solidFill>
                                    <a:srgbClr val="990033"/>
                                  </a:solidFill>
                                  <a:latin typeface="Cambria Math"/>
                                </a:rPr>
                                <m:t>𝒂</m:t>
                              </m:r>
                              <m:r>
                                <a:rPr lang="en-IE" b="1" i="1" smtClean="0">
                                  <a:solidFill>
                                    <a:srgbClr val="990033"/>
                                  </a:solidFill>
                                  <a:latin typeface="Cambria Math"/>
                                </a:rPr>
                                <m:t>      </m:t>
                              </m:r>
                            </m:den>
                          </m:f>
                        </m:oMath>
                      </m:oMathPara>
                    </a14:m>
                    <a:endParaRPr lang="en-IE" b="1" dirty="0">
                      <a:solidFill>
                        <a:srgbClr val="990033"/>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364088" y="4623472"/>
                    <a:ext cx="3539751" cy="636585"/>
                  </a:xfrm>
                  <a:prstGeom prst="rect">
                    <a:avLst/>
                  </a:prstGeom>
                  <a:blipFill rotWithShape="1">
                    <a:blip r:embed="rId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477182" y="4000036"/>
                    <a:ext cx="1205908" cy="938014"/>
                  </a:xfrm>
                  <a:prstGeom prst="rect">
                    <a:avLst/>
                  </a:prstGeom>
                  <a:solidFill>
                    <a:schemeClr val="accent2"/>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E" b="1" i="1" smtClean="0">
                                  <a:solidFill>
                                    <a:srgbClr val="990033"/>
                                  </a:solidFill>
                                  <a:latin typeface="Cambria Math" panose="02040503050406030204" pitchFamily="18" charset="0"/>
                                </a:rPr>
                              </m:ctrlPr>
                            </m:naryPr>
                            <m:sub>
                              <m:r>
                                <m:rPr>
                                  <m:brk m:alnAt="24"/>
                                </m:rPr>
                                <a:rPr lang="en-IE" b="1" i="1" smtClean="0">
                                  <a:solidFill>
                                    <a:srgbClr val="990033"/>
                                  </a:solidFill>
                                  <a:latin typeface="Cambria Math"/>
                                </a:rPr>
                                <m:t>𝒂</m:t>
                              </m:r>
                            </m:sub>
                            <m:sup>
                              <m:r>
                                <a:rPr lang="en-IE" b="1" i="1" smtClean="0">
                                  <a:solidFill>
                                    <a:srgbClr val="990033"/>
                                  </a:solidFill>
                                  <a:latin typeface="Cambria Math"/>
                                </a:rPr>
                                <m:t>𝒃</m:t>
                              </m:r>
                            </m:sup>
                            <m:e>
                              <m:r>
                                <a:rPr lang="en-IE" b="1" i="1" smtClean="0">
                                  <a:solidFill>
                                    <a:srgbClr val="990033"/>
                                  </a:solidFill>
                                  <a:latin typeface="Cambria Math"/>
                                </a:rPr>
                                <m:t>𝒇</m:t>
                              </m:r>
                              <m:d>
                                <m:dPr>
                                  <m:ctrlPr>
                                    <a:rPr lang="en-IE" b="1" i="1" smtClean="0">
                                      <a:solidFill>
                                        <a:srgbClr val="990033"/>
                                      </a:solidFill>
                                      <a:latin typeface="Cambria Math" panose="02040503050406030204" pitchFamily="18" charset="0"/>
                                    </a:rPr>
                                  </m:ctrlPr>
                                </m:dPr>
                                <m:e>
                                  <m:r>
                                    <a:rPr lang="en-IE" b="1" i="1" smtClean="0">
                                      <a:solidFill>
                                        <a:srgbClr val="990033"/>
                                      </a:solidFill>
                                      <a:latin typeface="Cambria Math"/>
                                    </a:rPr>
                                    <m:t>𝒙</m:t>
                                  </m:r>
                                </m:e>
                              </m:d>
                              <m:r>
                                <a:rPr lang="en-IE" b="1" i="1" smtClean="0">
                                  <a:solidFill>
                                    <a:srgbClr val="990033"/>
                                  </a:solidFill>
                                  <a:latin typeface="Cambria Math"/>
                                </a:rPr>
                                <m:t>𝒅𝒙</m:t>
                              </m:r>
                            </m:e>
                          </m:nary>
                        </m:oMath>
                      </m:oMathPara>
                    </a14:m>
                    <a:endParaRPr lang="en-IE" b="1" dirty="0">
                      <a:solidFill>
                        <a:srgbClr val="990033"/>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477182" y="4000036"/>
                    <a:ext cx="1205908" cy="938014"/>
                  </a:xfrm>
                  <a:prstGeom prst="rect">
                    <a:avLst/>
                  </a:prstGeom>
                  <a:blipFill rotWithShape="1">
                    <a:blip r:embed="rId4"/>
                    <a:stretch>
                      <a:fillRect/>
                    </a:stretch>
                  </a:blipFill>
                </p:spPr>
                <p:txBody>
                  <a:bodyPr/>
                  <a:lstStyle/>
                  <a:p>
                    <a:r>
                      <a:rPr lang="en-IE">
                        <a:noFill/>
                      </a:rPr>
                      <a:t> </a:t>
                    </a:r>
                  </a:p>
                </p:txBody>
              </p:sp>
            </mc:Fallback>
          </mc:AlternateContent>
        </p:grpSp>
      </p:grpSp>
      <p:grpSp>
        <p:nvGrpSpPr>
          <p:cNvPr id="6" name="Group 5"/>
          <p:cNvGrpSpPr/>
          <p:nvPr/>
        </p:nvGrpSpPr>
        <p:grpSpPr>
          <a:xfrm>
            <a:off x="8784000" y="441849"/>
            <a:ext cx="7052903" cy="4543425"/>
            <a:chOff x="8784000" y="441849"/>
            <a:chExt cx="7052903" cy="4543425"/>
          </a:xfrm>
        </p:grpSpPr>
        <p:pic>
          <p:nvPicPr>
            <p:cNvPr id="1781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403" y="441849"/>
              <a:ext cx="66675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rot="16200000">
              <a:off x="815400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7" name="Group 6"/>
          <p:cNvGrpSpPr/>
          <p:nvPr/>
        </p:nvGrpSpPr>
        <p:grpSpPr>
          <a:xfrm>
            <a:off x="8784000" y="455498"/>
            <a:ext cx="7291028" cy="5334000"/>
            <a:chOff x="8784000" y="455498"/>
            <a:chExt cx="7291028" cy="5334000"/>
          </a:xfrm>
        </p:grpSpPr>
        <p:pic>
          <p:nvPicPr>
            <p:cNvPr id="1781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9403" y="455498"/>
              <a:ext cx="690562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a:xfrm rot="16200000">
              <a:off x="8154000" y="2762857"/>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9946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fade">
                                      <p:cBhvr>
                                        <p:cTn id="7" dur="500"/>
                                        <p:tgtEl>
                                          <p:spTgt spid="133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0.00018 7.40741E-7 L -0.93038 7.40741E-7 " pathEditMode="relative" rAng="0" ptsTypes="AA">
                                      <p:cBhvr>
                                        <p:cTn id="25" dur="2000" fill="hold"/>
                                        <p:tgtEl>
                                          <p:spTgt spid="6"/>
                                        </p:tgtEl>
                                        <p:attrNameLst>
                                          <p:attrName>ppt_x</p:attrName>
                                          <p:attrName>ppt_y</p:attrName>
                                        </p:attrNameLst>
                                      </p:cBhvr>
                                      <p:rCtr x="-46510"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93038 7.40741E-7 L -0.00018 0.00347 " pathEditMode="relative" rAng="0" ptsTypes="AA">
                                      <p:cBhvr>
                                        <p:cTn id="29"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00018 7.40741E-7 L -0.93038 7.40741E-7 " pathEditMode="relative" rAng="0" ptsTypes="AA">
                                      <p:cBhvr>
                                        <p:cTn id="34" dur="2000" fill="hold"/>
                                        <p:tgtEl>
                                          <p:spTgt spid="7"/>
                                        </p:tgtEl>
                                        <p:attrNameLst>
                                          <p:attrName>ppt_x</p:attrName>
                                          <p:attrName>ppt_y</p:attrName>
                                        </p:attrNameLst>
                                      </p:cBhvr>
                                      <p:rCtr x="-46510" y="0"/>
                                    </p:animMotion>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0.93038 7.40741E-7 L -0.00018 0.00347 " pathEditMode="relative" rAng="0" ptsTypes="AA">
                                      <p:cBhvr>
                                        <p:cTn id="38"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childTnLst>
        </p:cTn>
      </p:par>
    </p:tnLst>
    <p:bldLst>
      <p:bldP spid="4"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Key Points</a:t>
            </a:r>
            <a:endParaRPr lang="en-IE" dirty="0"/>
          </a:p>
        </p:txBody>
      </p:sp>
      <p:sp>
        <p:nvSpPr>
          <p:cNvPr id="9" name="Rounded Rectangle 8"/>
          <p:cNvSpPr/>
          <p:nvPr/>
        </p:nvSpPr>
        <p:spPr>
          <a:xfrm>
            <a:off x="486000" y="3501008"/>
            <a:ext cx="8172000" cy="1368000"/>
          </a:xfrm>
          <a:prstGeom prst="roundRect">
            <a:avLst/>
          </a:prstGeom>
          <a:solidFill>
            <a:srgbClr val="C00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The average value of a function may be calculated by dividing the area beneath a function by the width of the function</a:t>
            </a:r>
            <a:endParaRPr lang="en-IE" sz="2800" dirty="0"/>
          </a:p>
        </p:txBody>
      </p:sp>
      <p:sp>
        <p:nvSpPr>
          <p:cNvPr id="11" name="Rounded Rectangle 10"/>
          <p:cNvSpPr/>
          <p:nvPr/>
        </p:nvSpPr>
        <p:spPr>
          <a:xfrm>
            <a:off x="486000" y="1340768"/>
            <a:ext cx="8172000" cy="1368000"/>
          </a:xfrm>
          <a:prstGeom prst="roundRect">
            <a:avLst/>
          </a:prstGeom>
          <a:solidFill>
            <a:schemeClr val="accent6">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The sum of a function may be determined by calculating the area beneath the function</a:t>
            </a:r>
            <a:endParaRPr lang="en-IE" sz="2800" dirty="0"/>
          </a:p>
        </p:txBody>
      </p:sp>
    </p:spTree>
    <p:extLst>
      <p:ext uri="{BB962C8B-B14F-4D97-AF65-F5344CB8AC3E}">
        <p14:creationId xmlns:p14="http://schemas.microsoft.com/office/powerpoint/2010/main" val="4070013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548680"/>
            <a:ext cx="8229600" cy="4525963"/>
          </a:xfrm>
        </p:spPr>
        <p:txBody>
          <a:bodyPr>
            <a:noAutofit/>
          </a:bodyPr>
          <a:lstStyle/>
          <a:p>
            <a:r>
              <a:rPr lang="en-IE" sz="2000" dirty="0" smtClean="0">
                <a:solidFill>
                  <a:srgbClr val="990033"/>
                </a:solidFill>
                <a:latin typeface="Calibri" pitchFamily="34" charset="0"/>
              </a:rPr>
              <a:t>Can </a:t>
            </a:r>
            <a:r>
              <a:rPr lang="en-IE" sz="2000" dirty="0">
                <a:solidFill>
                  <a:srgbClr val="990033"/>
                </a:solidFill>
                <a:latin typeface="Calibri" pitchFamily="34" charset="0"/>
              </a:rPr>
              <a:t>you suggest language </a:t>
            </a:r>
            <a:r>
              <a:rPr lang="en-IE" sz="2000" dirty="0" smtClean="0">
                <a:solidFill>
                  <a:srgbClr val="990033"/>
                </a:solidFill>
                <a:latin typeface="Calibri" pitchFamily="34" charset="0"/>
              </a:rPr>
              <a:t>to describe </a:t>
            </a:r>
            <a:r>
              <a:rPr lang="en-IE" sz="2000" dirty="0">
                <a:solidFill>
                  <a:srgbClr val="990033"/>
                </a:solidFill>
                <a:latin typeface="Calibri" pitchFamily="34" charset="0"/>
              </a:rPr>
              <a:t>reversing </a:t>
            </a:r>
            <a:r>
              <a:rPr lang="en-IE" sz="2000" dirty="0" smtClean="0">
                <a:solidFill>
                  <a:srgbClr val="990033"/>
                </a:solidFill>
                <a:latin typeface="Calibri" pitchFamily="34" charset="0"/>
              </a:rPr>
              <a:t>the differentiation </a:t>
            </a:r>
            <a:r>
              <a:rPr lang="en-IE" sz="2000" dirty="0">
                <a:solidFill>
                  <a:srgbClr val="990033"/>
                </a:solidFill>
                <a:latin typeface="Calibri" pitchFamily="34" charset="0"/>
              </a:rPr>
              <a:t>process</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If </a:t>
            </a:r>
            <a:r>
              <a:rPr lang="en-IE" sz="2000" dirty="0">
                <a:solidFill>
                  <a:srgbClr val="990033"/>
                </a:solidFill>
                <a:latin typeface="Calibri" pitchFamily="34" charset="0"/>
              </a:rPr>
              <a:t>we start with </a:t>
            </a:r>
            <a:r>
              <a:rPr lang="en-IE" sz="2000" dirty="0" smtClean="0">
                <a:solidFill>
                  <a:srgbClr val="990033"/>
                </a:solidFill>
                <a:latin typeface="Calibri" pitchFamily="34" charset="0"/>
              </a:rPr>
              <a:t>some function </a:t>
            </a:r>
            <a:r>
              <a:rPr lang="en-IE" sz="2000" dirty="0">
                <a:solidFill>
                  <a:srgbClr val="990033"/>
                </a:solidFill>
                <a:latin typeface="Calibri" pitchFamily="34" charset="0"/>
              </a:rPr>
              <a:t>and </a:t>
            </a:r>
            <a:r>
              <a:rPr lang="en-IE" sz="2000" dirty="0" smtClean="0">
                <a:solidFill>
                  <a:srgbClr val="990033"/>
                </a:solidFill>
                <a:latin typeface="Calibri" pitchFamily="34" charset="0"/>
              </a:rPr>
              <a:t>anti-differentiate it </a:t>
            </a:r>
            <a:r>
              <a:rPr lang="en-IE" sz="2000" dirty="0">
                <a:solidFill>
                  <a:srgbClr val="990033"/>
                </a:solidFill>
                <a:latin typeface="Calibri" pitchFamily="34" charset="0"/>
              </a:rPr>
              <a:t>what could </a:t>
            </a:r>
            <a:r>
              <a:rPr lang="en-IE" sz="2000" dirty="0" smtClean="0">
                <a:solidFill>
                  <a:srgbClr val="990033"/>
                </a:solidFill>
                <a:latin typeface="Calibri" pitchFamily="34" charset="0"/>
              </a:rPr>
              <a:t>we call </a:t>
            </a:r>
            <a:r>
              <a:rPr lang="en-IE" sz="2000" dirty="0">
                <a:solidFill>
                  <a:srgbClr val="990033"/>
                </a:solidFill>
                <a:latin typeface="Calibri" pitchFamily="34" charset="0"/>
              </a:rPr>
              <a:t>the new function </a:t>
            </a:r>
            <a:r>
              <a:rPr lang="en-IE" sz="2000" dirty="0" smtClean="0">
                <a:solidFill>
                  <a:srgbClr val="990033"/>
                </a:solidFill>
                <a:latin typeface="Calibri" pitchFamily="34" charset="0"/>
              </a:rPr>
              <a:t>we produce?</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If </a:t>
            </a:r>
            <a:r>
              <a:rPr lang="en-IE" sz="2000" dirty="0">
                <a:solidFill>
                  <a:srgbClr val="990033"/>
                </a:solidFill>
                <a:latin typeface="Calibri" pitchFamily="34" charset="0"/>
              </a:rPr>
              <a:t>we have a function </a:t>
            </a:r>
            <a:r>
              <a:rPr lang="en-IE" sz="2000" dirty="0" smtClean="0">
                <a:solidFill>
                  <a:srgbClr val="990033"/>
                </a:solidFill>
                <a:latin typeface="Calibri" pitchFamily="34" charset="0"/>
              </a:rPr>
              <a:t>f(x) and </a:t>
            </a:r>
            <a:r>
              <a:rPr lang="en-IE" sz="2000" dirty="0">
                <a:solidFill>
                  <a:srgbClr val="990033"/>
                </a:solidFill>
                <a:latin typeface="Calibri" pitchFamily="34" charset="0"/>
              </a:rPr>
              <a:t>we anti-differentiate </a:t>
            </a:r>
            <a:r>
              <a:rPr lang="en-IE" sz="2000" dirty="0" smtClean="0">
                <a:solidFill>
                  <a:srgbClr val="990033"/>
                </a:solidFill>
                <a:latin typeface="Calibri" pitchFamily="34" charset="0"/>
              </a:rPr>
              <a:t>it we </a:t>
            </a:r>
            <a:r>
              <a:rPr lang="en-IE" sz="2000" dirty="0">
                <a:solidFill>
                  <a:srgbClr val="990033"/>
                </a:solidFill>
                <a:latin typeface="Calibri" pitchFamily="34" charset="0"/>
              </a:rPr>
              <a:t>denote the new </a:t>
            </a:r>
            <a:r>
              <a:rPr lang="en-IE" sz="2000" dirty="0" smtClean="0">
                <a:solidFill>
                  <a:srgbClr val="990033"/>
                </a:solidFill>
                <a:latin typeface="Calibri" pitchFamily="34" charset="0"/>
              </a:rPr>
              <a:t>function– </a:t>
            </a:r>
            <a:r>
              <a:rPr lang="en-IE" sz="2000" dirty="0">
                <a:solidFill>
                  <a:srgbClr val="990033"/>
                </a:solidFill>
                <a:latin typeface="Calibri" pitchFamily="34" charset="0"/>
              </a:rPr>
              <a:t>the anti-derivative – </a:t>
            </a:r>
            <a:r>
              <a:rPr lang="en-IE" sz="2000" dirty="0" smtClean="0">
                <a:solidFill>
                  <a:srgbClr val="990033"/>
                </a:solidFill>
                <a:latin typeface="Calibri" pitchFamily="34" charset="0"/>
              </a:rPr>
              <a:t>by F(x).</a:t>
            </a:r>
          </a:p>
          <a:p>
            <a:endParaRPr lang="en-IE" sz="1000" dirty="0"/>
          </a:p>
          <a:p>
            <a:endParaRPr lang="en-IE" sz="1000" dirty="0" smtClean="0">
              <a:solidFill>
                <a:srgbClr val="990033"/>
              </a:solidFill>
              <a:latin typeface="Calibri" pitchFamily="34" charset="0"/>
            </a:endParaRPr>
          </a:p>
          <a:p>
            <a:pPr marL="0" indent="0">
              <a:buNone/>
            </a:pPr>
            <a:endParaRPr lang="en-IE" sz="1000" dirty="0"/>
          </a:p>
          <a:p>
            <a:pPr marL="0" indent="0">
              <a:buNone/>
            </a:pPr>
            <a:endParaRPr lang="en-IE" sz="1000" dirty="0" smtClean="0"/>
          </a:p>
          <a:p>
            <a:pPr marL="0" indent="0">
              <a:buNone/>
            </a:pPr>
            <a:endParaRPr lang="en-IE" sz="1000" dirty="0"/>
          </a:p>
          <a:p>
            <a:endParaRPr lang="en-IE" sz="1000" dirty="0" smtClean="0">
              <a:solidFill>
                <a:srgbClr val="990033"/>
              </a:solidFill>
              <a:latin typeface="Calibri" pitchFamily="34" charset="0"/>
            </a:endParaRP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Given </a:t>
            </a:r>
            <a:r>
              <a:rPr lang="en-IE" sz="2000" dirty="0">
                <a:solidFill>
                  <a:srgbClr val="990033"/>
                </a:solidFill>
                <a:latin typeface="Calibri" pitchFamily="34" charset="0"/>
              </a:rPr>
              <a:t>this, if I had a </a:t>
            </a:r>
            <a:r>
              <a:rPr lang="en-IE" sz="2000" dirty="0" smtClean="0">
                <a:solidFill>
                  <a:srgbClr val="990033"/>
                </a:solidFill>
                <a:latin typeface="Calibri" pitchFamily="34" charset="0"/>
              </a:rPr>
              <a:t>function p(h</a:t>
            </a:r>
            <a:r>
              <a:rPr lang="en-IE" sz="2000" dirty="0">
                <a:solidFill>
                  <a:srgbClr val="990033"/>
                </a:solidFill>
                <a:latin typeface="Calibri" pitchFamily="34" charset="0"/>
              </a:rPr>
              <a:t>) , how would you </a:t>
            </a:r>
            <a:r>
              <a:rPr lang="en-IE" sz="2000" dirty="0" smtClean="0">
                <a:solidFill>
                  <a:srgbClr val="990033"/>
                </a:solidFill>
                <a:latin typeface="Calibri" pitchFamily="34" charset="0"/>
              </a:rPr>
              <a:t>label its </a:t>
            </a:r>
            <a:r>
              <a:rPr lang="en-IE" sz="2000" dirty="0">
                <a:solidFill>
                  <a:srgbClr val="990033"/>
                </a:solidFill>
                <a:latin typeface="Calibri" pitchFamily="34" charset="0"/>
              </a:rPr>
              <a:t>anti-derivative</a:t>
            </a:r>
            <a:r>
              <a:rPr lang="en-IE" sz="2000" dirty="0" smtClean="0">
                <a:solidFill>
                  <a:srgbClr val="990033"/>
                </a:solidFill>
                <a:latin typeface="Calibri" pitchFamily="34" charset="0"/>
              </a:rPr>
              <a:t>?</a:t>
            </a:r>
          </a:p>
          <a:p>
            <a:endParaRPr lang="en-IE" sz="1000" dirty="0" smtClean="0">
              <a:solidFill>
                <a:srgbClr val="990033"/>
              </a:solidFill>
              <a:latin typeface="Calibri" pitchFamily="34" charset="0"/>
            </a:endParaRPr>
          </a:p>
          <a:p>
            <a:r>
              <a:rPr lang="en-IE" sz="2000" dirty="0">
                <a:solidFill>
                  <a:srgbClr val="990033"/>
                </a:solidFill>
                <a:latin typeface="Calibri" pitchFamily="34" charset="0"/>
              </a:rPr>
              <a:t>We now know that it </a:t>
            </a:r>
            <a:r>
              <a:rPr lang="en-IE" sz="2000" dirty="0" smtClean="0">
                <a:solidFill>
                  <a:srgbClr val="990033"/>
                </a:solidFill>
                <a:latin typeface="Calibri" pitchFamily="34" charset="0"/>
              </a:rPr>
              <a:t>is possible </a:t>
            </a:r>
            <a:r>
              <a:rPr lang="en-IE" sz="2000" dirty="0">
                <a:solidFill>
                  <a:srgbClr val="990033"/>
                </a:solidFill>
                <a:latin typeface="Calibri" pitchFamily="34" charset="0"/>
              </a:rPr>
              <a:t>to reverse </a:t>
            </a:r>
            <a:r>
              <a:rPr lang="en-IE" sz="2000" dirty="0" smtClean="0">
                <a:solidFill>
                  <a:srgbClr val="990033"/>
                </a:solidFill>
                <a:latin typeface="Calibri" pitchFamily="34" charset="0"/>
              </a:rPr>
              <a:t>the differentiation </a:t>
            </a:r>
            <a:r>
              <a:rPr lang="en-IE" sz="2000" dirty="0">
                <a:solidFill>
                  <a:srgbClr val="990033"/>
                </a:solidFill>
                <a:latin typeface="Calibri" pitchFamily="34" charset="0"/>
              </a:rPr>
              <a:t>process </a:t>
            </a:r>
            <a:r>
              <a:rPr lang="en-IE" sz="2000" dirty="0" smtClean="0">
                <a:solidFill>
                  <a:srgbClr val="990033"/>
                </a:solidFill>
                <a:latin typeface="Calibri" pitchFamily="34" charset="0"/>
              </a:rPr>
              <a:t>and we </a:t>
            </a:r>
            <a:r>
              <a:rPr lang="en-IE" sz="2000" dirty="0">
                <a:solidFill>
                  <a:srgbClr val="990033"/>
                </a:solidFill>
                <a:latin typeface="Calibri" pitchFamily="34" charset="0"/>
              </a:rPr>
              <a:t>have the language </a:t>
            </a:r>
            <a:r>
              <a:rPr lang="en-IE" sz="2000" dirty="0" smtClean="0">
                <a:solidFill>
                  <a:srgbClr val="990033"/>
                </a:solidFill>
                <a:latin typeface="Calibri" pitchFamily="34" charset="0"/>
              </a:rPr>
              <a:t>to describe </a:t>
            </a:r>
            <a:r>
              <a:rPr lang="en-IE" sz="2000" dirty="0">
                <a:solidFill>
                  <a:srgbClr val="990033"/>
                </a:solidFill>
                <a:latin typeface="Calibri" pitchFamily="34" charset="0"/>
              </a:rPr>
              <a:t>the process. We </a:t>
            </a:r>
            <a:r>
              <a:rPr lang="en-IE" sz="2000" dirty="0" smtClean="0">
                <a:solidFill>
                  <a:srgbClr val="990033"/>
                </a:solidFill>
                <a:latin typeface="Calibri" pitchFamily="34" charset="0"/>
              </a:rPr>
              <a:t>will now </a:t>
            </a:r>
            <a:r>
              <a:rPr lang="en-IE" sz="2000" dirty="0">
                <a:solidFill>
                  <a:srgbClr val="990033"/>
                </a:solidFill>
                <a:latin typeface="Calibri" pitchFamily="34" charset="0"/>
              </a:rPr>
              <a:t>look at taking a </a:t>
            </a:r>
            <a:r>
              <a:rPr lang="en-IE" sz="2000" dirty="0" smtClean="0">
                <a:solidFill>
                  <a:srgbClr val="990033"/>
                </a:solidFill>
                <a:latin typeface="Calibri" pitchFamily="34" charset="0"/>
              </a:rPr>
              <a:t>function and </a:t>
            </a:r>
            <a:r>
              <a:rPr lang="en-IE" sz="2000" dirty="0">
                <a:solidFill>
                  <a:srgbClr val="990033"/>
                </a:solidFill>
                <a:latin typeface="Calibri" pitchFamily="34" charset="0"/>
              </a:rPr>
              <a:t>finding its </a:t>
            </a:r>
            <a:r>
              <a:rPr lang="en-IE" sz="2000" dirty="0" smtClean="0">
                <a:solidFill>
                  <a:srgbClr val="990033"/>
                </a:solidFill>
                <a:latin typeface="Calibri" pitchFamily="34" charset="0"/>
              </a:rPr>
              <a:t>anti-derivative using </a:t>
            </a:r>
            <a:r>
              <a:rPr lang="en-IE" sz="2000" dirty="0">
                <a:solidFill>
                  <a:srgbClr val="990033"/>
                </a:solidFill>
                <a:latin typeface="Calibri" pitchFamily="34" charset="0"/>
              </a:rPr>
              <a:t>nothing but </a:t>
            </a:r>
            <a:r>
              <a:rPr lang="en-IE" sz="2000" dirty="0" smtClean="0">
                <a:solidFill>
                  <a:srgbClr val="990033"/>
                </a:solidFill>
                <a:latin typeface="Calibri" pitchFamily="34" charset="0"/>
              </a:rPr>
              <a:t>our knowledge </a:t>
            </a:r>
            <a:r>
              <a:rPr lang="en-IE" sz="2000" dirty="0">
                <a:solidFill>
                  <a:srgbClr val="990033"/>
                </a:solidFill>
                <a:latin typeface="Calibri" pitchFamily="34" charset="0"/>
              </a:rPr>
              <a:t>of </a:t>
            </a:r>
            <a:r>
              <a:rPr lang="en-IE" sz="2000" dirty="0" smtClean="0">
                <a:solidFill>
                  <a:srgbClr val="990033"/>
                </a:solidFill>
                <a:latin typeface="Calibri" pitchFamily="34" charset="0"/>
              </a:rPr>
              <a:t>differentiation and </a:t>
            </a:r>
            <a:r>
              <a:rPr lang="en-IE" sz="2000" dirty="0">
                <a:solidFill>
                  <a:srgbClr val="990033"/>
                </a:solidFill>
                <a:latin typeface="Calibri" pitchFamily="34" charset="0"/>
              </a:rPr>
              <a:t>one of our </a:t>
            </a:r>
            <a:r>
              <a:rPr lang="en-IE" sz="2000" dirty="0" smtClean="0">
                <a:solidFill>
                  <a:srgbClr val="990033"/>
                </a:solidFill>
                <a:latin typeface="Calibri" pitchFamily="34" charset="0"/>
              </a:rPr>
              <a:t>problem solving strategies </a:t>
            </a:r>
            <a:r>
              <a:rPr lang="en-IE" sz="2000" dirty="0">
                <a:solidFill>
                  <a:srgbClr val="990033"/>
                </a:solidFill>
                <a:latin typeface="Calibri" pitchFamily="34" charset="0"/>
              </a:rPr>
              <a:t>- that </a:t>
            </a:r>
            <a:r>
              <a:rPr lang="en-IE" sz="2000" dirty="0" smtClean="0">
                <a:solidFill>
                  <a:srgbClr val="990033"/>
                </a:solidFill>
                <a:latin typeface="Calibri" pitchFamily="34" charset="0"/>
              </a:rPr>
              <a:t>of trial </a:t>
            </a:r>
            <a:r>
              <a:rPr lang="en-IE" sz="2000" dirty="0">
                <a:solidFill>
                  <a:srgbClr val="990033"/>
                </a:solidFill>
                <a:latin typeface="Calibri" pitchFamily="34" charset="0"/>
              </a:rPr>
              <a:t>and improvement</a:t>
            </a:r>
            <a:r>
              <a:rPr lang="en-IE" sz="2000" dirty="0" smtClean="0">
                <a:solidFill>
                  <a:srgbClr val="990033"/>
                </a:solidFill>
                <a:latin typeface="Calibri" pitchFamily="34" charset="0"/>
              </a:rPr>
              <a:t>.</a:t>
            </a:r>
          </a:p>
        </p:txBody>
      </p:sp>
      <p:sp>
        <p:nvSpPr>
          <p:cNvPr id="13" name="Rounded Rectangle 12"/>
          <p:cNvSpPr/>
          <p:nvPr/>
        </p:nvSpPr>
        <p:spPr>
          <a:xfrm>
            <a:off x="899592" y="2924944"/>
            <a:ext cx="6984776" cy="1332000"/>
          </a:xfrm>
          <a:prstGeom prst="roundRect">
            <a:avLst/>
          </a:prstGeom>
          <a:solidFill>
            <a:schemeClr val="bg1">
              <a:lumMod val="50000"/>
            </a:schemeClr>
          </a:solidFill>
          <a:ln w="28575">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ounded Rectangle 11"/>
          <p:cNvSpPr/>
          <p:nvPr/>
        </p:nvSpPr>
        <p:spPr>
          <a:xfrm>
            <a:off x="1187624" y="3436920"/>
            <a:ext cx="2196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latin typeface="Calibri" pitchFamily="34" charset="0"/>
            </a:endParaRPr>
          </a:p>
        </p:txBody>
      </p:sp>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1</a:t>
            </a:r>
          </a:p>
        </p:txBody>
      </p:sp>
      <p:sp>
        <p:nvSpPr>
          <p:cNvPr id="5" name="Rounded Rectangle 4"/>
          <p:cNvSpPr/>
          <p:nvPr/>
        </p:nvSpPr>
        <p:spPr>
          <a:xfrm>
            <a:off x="1187624" y="3436920"/>
            <a:ext cx="2196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Anti-Derivative</a:t>
            </a:r>
          </a:p>
          <a:p>
            <a:pPr algn="ctr"/>
            <a:endParaRPr lang="en-IE" sz="2400" b="1" dirty="0">
              <a:latin typeface="Calibri" pitchFamily="34" charset="0"/>
            </a:endParaRPr>
          </a:p>
        </p:txBody>
      </p:sp>
      <p:sp>
        <p:nvSpPr>
          <p:cNvPr id="6" name="Rounded Rectangle 5"/>
          <p:cNvSpPr/>
          <p:nvPr/>
        </p:nvSpPr>
        <p:spPr>
          <a:xfrm>
            <a:off x="5863726" y="3450534"/>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latin typeface="Calibri" pitchFamily="34" charset="0"/>
              </a:rPr>
              <a:t>Function</a:t>
            </a:r>
          </a:p>
          <a:p>
            <a:pPr algn="ctr"/>
            <a:endParaRPr lang="en-IE" sz="2400" b="1" dirty="0" smtClean="0">
              <a:latin typeface="Calibri" pitchFamily="34" charset="0"/>
            </a:endParaRPr>
          </a:p>
        </p:txBody>
      </p:sp>
      <mc:AlternateContent xmlns:mc="http://schemas.openxmlformats.org/markup-compatibility/2006" xmlns:a14="http://schemas.microsoft.com/office/drawing/2010/main">
        <mc:Choice Requires="a14">
          <p:sp>
            <p:nvSpPr>
              <p:cNvPr id="9" name="Rounded Rectangle 8"/>
              <p:cNvSpPr/>
              <p:nvPr/>
            </p:nvSpPr>
            <p:spPr>
              <a:xfrm>
                <a:off x="5863726" y="3450534"/>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Function</a:t>
                </a:r>
                <a14:m>
                  <m:oMath xmlns:m="http://schemas.openxmlformats.org/officeDocument/2006/math">
                    <m:r>
                      <a:rPr lang="en-IE" sz="2400" b="1" i="1" dirty="0" smtClean="0">
                        <a:latin typeface="Cambria Math"/>
                      </a:rPr>
                      <m:t>𝒇</m:t>
                    </m:r>
                    <m:r>
                      <a:rPr lang="en-IE" sz="2400" b="1" i="1" dirty="0" smtClean="0">
                        <a:latin typeface="Cambria Math"/>
                      </a:rPr>
                      <m:t>(</m:t>
                    </m:r>
                    <m:r>
                      <a:rPr lang="en-IE" sz="2400" b="1" i="1" dirty="0" smtClean="0">
                        <a:latin typeface="Cambria Math"/>
                      </a:rPr>
                      <m:t>𝒙</m:t>
                    </m:r>
                    <m:r>
                      <a:rPr lang="en-IE" sz="2400" b="1" i="1" dirty="0" smtClean="0">
                        <a:latin typeface="Cambria Math"/>
                      </a:rPr>
                      <m:t>)</m:t>
                    </m:r>
                  </m:oMath>
                </a14:m>
                <a:endParaRPr lang="en-IE" sz="2400" b="1" dirty="0">
                  <a:latin typeface="Calibri" pitchFamily="34"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5863726" y="3450534"/>
                <a:ext cx="1548000" cy="720000"/>
              </a:xfrm>
              <a:prstGeom prst="roundRect">
                <a:avLst/>
              </a:prstGeom>
              <a:blipFill rotWithShape="1">
                <a:blip r:embed="rId3"/>
                <a:stretch>
                  <a:fillRect t="-11475" b="-17213"/>
                </a:stretch>
              </a:blipFill>
              <a:ln>
                <a:solidFill>
                  <a:schemeClr val="bg1">
                    <a:lumMod val="85000"/>
                  </a:schemeClr>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1187624" y="3436920"/>
                <a:ext cx="2196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Anti-Derivative</a:t>
                </a:r>
              </a:p>
              <a:p>
                <a:pPr algn="ctr"/>
                <a14:m>
                  <m:oMathPara xmlns:m="http://schemas.openxmlformats.org/officeDocument/2006/math">
                    <m:oMathParaPr>
                      <m:jc m:val="centerGroup"/>
                    </m:oMathParaPr>
                    <m:oMath xmlns:m="http://schemas.openxmlformats.org/officeDocument/2006/math">
                      <m:r>
                        <a:rPr lang="en-IE" sz="2400" b="1" i="1" dirty="0" smtClean="0">
                          <a:latin typeface="Cambria Math"/>
                        </a:rPr>
                        <m:t>𝑭</m:t>
                      </m:r>
                      <m:r>
                        <a:rPr lang="en-IE" sz="2400" b="1" i="1" dirty="0">
                          <a:latin typeface="Cambria Math"/>
                        </a:rPr>
                        <m:t>(</m:t>
                      </m:r>
                      <m:r>
                        <a:rPr lang="en-IE" sz="2400" b="1" i="1" dirty="0">
                          <a:latin typeface="Cambria Math"/>
                        </a:rPr>
                        <m:t>𝒙</m:t>
                      </m:r>
                      <m:r>
                        <a:rPr lang="en-IE" sz="2400" b="1" i="1" dirty="0">
                          <a:latin typeface="Cambria Math"/>
                        </a:rPr>
                        <m:t>)</m:t>
                      </m:r>
                    </m:oMath>
                  </m:oMathPara>
                </a14:m>
                <a:endParaRPr lang="en-IE" sz="2400" b="1" dirty="0">
                  <a:latin typeface="Calibri" pitchFamily="34"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1187624" y="3436920"/>
                <a:ext cx="2196000" cy="720000"/>
              </a:xfrm>
              <a:prstGeom prst="roundRect">
                <a:avLst/>
              </a:prstGeom>
              <a:blipFill rotWithShape="1">
                <a:blip r:embed="rId4"/>
                <a:stretch>
                  <a:fillRect l="-1648" t="-12295" r="-1374" b="-16393"/>
                </a:stretch>
              </a:blipFill>
              <a:ln>
                <a:solidFill>
                  <a:schemeClr val="bg1">
                    <a:lumMod val="85000"/>
                  </a:schemeClr>
                </a:solidFill>
              </a:ln>
            </p:spPr>
            <p:txBody>
              <a:bodyPr/>
              <a:lstStyle/>
              <a:p>
                <a:r>
                  <a:rPr lang="en-IE">
                    <a:noFill/>
                  </a:rPr>
                  <a:t> </a:t>
                </a:r>
              </a:p>
            </p:txBody>
          </p:sp>
        </mc:Fallback>
      </mc:AlternateContent>
      <p:sp>
        <p:nvSpPr>
          <p:cNvPr id="11" name="Left Arrow 10"/>
          <p:cNvSpPr/>
          <p:nvPr/>
        </p:nvSpPr>
        <p:spPr>
          <a:xfrm>
            <a:off x="3312000" y="2924944"/>
            <a:ext cx="2520000" cy="720000"/>
          </a:xfrm>
          <a:prstGeom prst="leftArrow">
            <a:avLst/>
          </a:prstGeom>
          <a:solidFill>
            <a:schemeClr val="bg1">
              <a:lumMod val="85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smtClean="0">
                <a:solidFill>
                  <a:srgbClr val="990033"/>
                </a:solidFill>
                <a:latin typeface="Calibri" pitchFamily="34" charset="0"/>
              </a:rPr>
              <a:t>Anti - Differentiation</a:t>
            </a:r>
            <a:endParaRPr lang="en-IE" sz="2000" dirty="0">
              <a:solidFill>
                <a:srgbClr val="990033"/>
              </a:solidFill>
              <a:latin typeface="Calibri" pitchFamily="34" charset="0"/>
            </a:endParaRPr>
          </a:p>
        </p:txBody>
      </p:sp>
      <p:grpSp>
        <p:nvGrpSpPr>
          <p:cNvPr id="3" name="Group 2"/>
          <p:cNvGrpSpPr/>
          <p:nvPr/>
        </p:nvGrpSpPr>
        <p:grpSpPr>
          <a:xfrm>
            <a:off x="8789610" y="490052"/>
            <a:ext cx="8019389" cy="4676775"/>
            <a:chOff x="8789610" y="490052"/>
            <a:chExt cx="8019389" cy="4676775"/>
          </a:xfrm>
        </p:grpSpPr>
        <p:sp>
          <p:nvSpPr>
            <p:cNvPr id="14" name="Rounded Rectangle 13"/>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34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610" y="490052"/>
              <a:ext cx="7659389"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8788469" y="490052"/>
            <a:ext cx="8619597" cy="5610225"/>
            <a:chOff x="8788469" y="490052"/>
            <a:chExt cx="8619597" cy="5610225"/>
          </a:xfrm>
        </p:grpSpPr>
        <p:sp>
          <p:nvSpPr>
            <p:cNvPr id="16" name="Rounded Rectangle 15"/>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34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0426" y="490052"/>
              <a:ext cx="822764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8658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12" end="12"/>
                                            </p:txEl>
                                          </p:spTgt>
                                        </p:tgtEl>
                                        <p:attrNameLst>
                                          <p:attrName>style.visibility</p:attrName>
                                        </p:attrNameLst>
                                      </p:cBhvr>
                                      <p:to>
                                        <p:strVal val="visible"/>
                                      </p:to>
                                    </p:set>
                                    <p:animEffect transition="in" filter="fade">
                                      <p:cBhvr>
                                        <p:cTn id="40" dur="500"/>
                                        <p:tgtEl>
                                          <p:spTgt spid="8">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xEl>
                                              <p:pRg st="14" end="14"/>
                                            </p:txEl>
                                          </p:spTgt>
                                        </p:tgtEl>
                                        <p:attrNameLst>
                                          <p:attrName>style.visibility</p:attrName>
                                        </p:attrNameLst>
                                      </p:cBhvr>
                                      <p:to>
                                        <p:strVal val="visible"/>
                                      </p:to>
                                    </p:set>
                                    <p:animEffect transition="in" filter="fade">
                                      <p:cBhvr>
                                        <p:cTn id="45" dur="5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35" presetClass="path" presetSubtype="0" accel="50000" decel="50000" fill="hold" nodeType="clickEffect">
                                  <p:stCondLst>
                                    <p:cond delay="0"/>
                                  </p:stCondLst>
                                  <p:childTnLst>
                                    <p:animMotion origin="layout" path="M -0.00018 7.40741E-7 L -0.93038 7.40741E-7 " pathEditMode="relative" rAng="0" ptsTypes="AA">
                                      <p:cBhvr>
                                        <p:cTn id="50" dur="2000" fill="hold"/>
                                        <p:tgtEl>
                                          <p:spTgt spid="3"/>
                                        </p:tgtEl>
                                        <p:attrNameLst>
                                          <p:attrName>ppt_x</p:attrName>
                                          <p:attrName>ppt_y</p:attrName>
                                        </p:attrNameLst>
                                      </p:cBhvr>
                                      <p:rCtr x="-46510" y="0"/>
                                    </p:animMotion>
                                  </p:childTnLst>
                                </p:cTn>
                              </p:par>
                            </p:childTnLst>
                          </p:cTn>
                        </p:par>
                      </p:childTnLst>
                    </p:cTn>
                  </p:par>
                  <p:par>
                    <p:cTn id="51" fill="hold">
                      <p:stCondLst>
                        <p:cond delay="indefinite"/>
                      </p:stCondLst>
                      <p:childTnLst>
                        <p:par>
                          <p:cTn id="52" fill="hold">
                            <p:stCondLst>
                              <p:cond delay="0"/>
                            </p:stCondLst>
                            <p:childTnLst>
                              <p:par>
                                <p:cTn id="53" presetID="63" presetClass="path" presetSubtype="0" accel="50000" decel="50000" fill="hold" nodeType="clickEffect">
                                  <p:stCondLst>
                                    <p:cond delay="0"/>
                                  </p:stCondLst>
                                  <p:childTnLst>
                                    <p:animMotion origin="layout" path="M -0.93038 7.40741E-7 L -0.00018 0.00347 " pathEditMode="relative" rAng="0" ptsTypes="AA">
                                      <p:cBhvr>
                                        <p:cTn id="54"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35" presetClass="path" presetSubtype="0" accel="50000" decel="50000" fill="hold" nodeType="clickEffect">
                                  <p:stCondLst>
                                    <p:cond delay="0"/>
                                  </p:stCondLst>
                                  <p:childTnLst>
                                    <p:animMotion origin="layout" path="M -0.00018 7.40741E-7 L -0.93038 7.40741E-7 " pathEditMode="relative" rAng="0" ptsTypes="AA">
                                      <p:cBhvr>
                                        <p:cTn id="59" dur="2000" fill="hold"/>
                                        <p:tgtEl>
                                          <p:spTgt spid="4"/>
                                        </p:tgtEl>
                                        <p:attrNameLst>
                                          <p:attrName>ppt_x</p:attrName>
                                          <p:attrName>ppt_y</p:attrName>
                                        </p:attrNameLst>
                                      </p:cBhvr>
                                      <p:rCtr x="-46510" y="0"/>
                                    </p:animMotion>
                                  </p:childTnLst>
                                </p:cTn>
                              </p:par>
                            </p:childTnLst>
                          </p:cTn>
                        </p:par>
                      </p:childTnLst>
                    </p:cTn>
                  </p:par>
                  <p:par>
                    <p:cTn id="60" fill="hold">
                      <p:stCondLst>
                        <p:cond delay="indefinite"/>
                      </p:stCondLst>
                      <p:childTnLst>
                        <p:par>
                          <p:cTn id="61" fill="hold">
                            <p:stCondLst>
                              <p:cond delay="0"/>
                            </p:stCondLst>
                            <p:childTnLst>
                              <p:par>
                                <p:cTn id="62" presetID="63" presetClass="path" presetSubtype="0" accel="50000" decel="50000" fill="hold" nodeType="clickEffect">
                                  <p:stCondLst>
                                    <p:cond delay="0"/>
                                  </p:stCondLst>
                                  <p:childTnLst>
                                    <p:animMotion origin="layout" path="M -0.93038 7.40741E-7 L -0.00018 0.00347 " pathEditMode="relative" rAng="0" ptsTypes="AA">
                                      <p:cBhvr>
                                        <p:cTn id="63"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8" grpId="0" uiExpand="1" build="p"/>
      <p:bldP spid="13" grpId="0" animBg="1"/>
      <p:bldP spid="12" grpId="0" animBg="1"/>
      <p:bldP spid="5" grpId="0" animBg="1"/>
      <p:bldP spid="6"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1</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Autofit/>
              </a:bodyPr>
              <a:lstStyle/>
              <a:p>
                <a:r>
                  <a:rPr lang="en-IE" sz="2000" dirty="0" smtClean="0">
                    <a:solidFill>
                      <a:srgbClr val="990033"/>
                    </a:solidFill>
                    <a:latin typeface="Calibri" pitchFamily="34" charset="0"/>
                  </a:rPr>
                  <a:t>Suppose </a:t>
                </a:r>
                <a:r>
                  <a:rPr lang="en-IE" sz="2000" dirty="0">
                    <a:solidFill>
                      <a:srgbClr val="990033"/>
                    </a:solidFill>
                    <a:latin typeface="Calibri" pitchFamily="34" charset="0"/>
                  </a:rPr>
                  <a:t>you were asked </a:t>
                </a:r>
                <a:r>
                  <a:rPr lang="en-IE" sz="2000" dirty="0" smtClean="0">
                    <a:solidFill>
                      <a:srgbClr val="990033"/>
                    </a:solidFill>
                    <a:latin typeface="Calibri" pitchFamily="34" charset="0"/>
                  </a:rPr>
                  <a:t>to find </a:t>
                </a:r>
                <a:r>
                  <a:rPr lang="en-IE" sz="2000" dirty="0">
                    <a:solidFill>
                      <a:srgbClr val="990033"/>
                    </a:solidFill>
                    <a:latin typeface="Calibri" pitchFamily="34" charset="0"/>
                  </a:rPr>
                  <a:t>the anti-derivative of </a:t>
                </a:r>
                <a:r>
                  <a:rPr lang="en-IE" sz="2000" dirty="0" smtClean="0">
                    <a:solidFill>
                      <a:srgbClr val="990033"/>
                    </a:solidFill>
                    <a:latin typeface="Calibri" pitchFamily="34" charset="0"/>
                  </a:rPr>
                  <a:t>the function </a:t>
                </a:r>
                <a14:m>
                  <m:oMath xmlns:m="http://schemas.openxmlformats.org/officeDocument/2006/math">
                    <m:r>
                      <a:rPr lang="en-IE" sz="2000" i="1" dirty="0" smtClean="0">
                        <a:solidFill>
                          <a:srgbClr val="990033"/>
                        </a:solidFill>
                        <a:latin typeface="Cambria Math"/>
                      </a:rPr>
                      <m:t>𝑑</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m:t>
                    </m:r>
                    <m:sSup>
                      <m:sSupPr>
                        <m:ctrlPr>
                          <a:rPr lang="en-IE" sz="2000" i="1" dirty="0" smtClean="0">
                            <a:solidFill>
                              <a:srgbClr val="990033"/>
                            </a:solidFill>
                            <a:latin typeface="Cambria Math" panose="02040503050406030204" pitchFamily="18" charset="0"/>
                          </a:rPr>
                        </m:ctrlPr>
                      </m:sSupPr>
                      <m:e>
                        <m:r>
                          <a:rPr lang="en-IE" sz="2000" b="0" i="1" dirty="0" smtClean="0">
                            <a:solidFill>
                              <a:srgbClr val="990033"/>
                            </a:solidFill>
                            <a:latin typeface="Cambria Math"/>
                          </a:rPr>
                          <m:t>𝑥</m:t>
                        </m:r>
                      </m:e>
                      <m:sup>
                        <m:r>
                          <a:rPr lang="en-IE" sz="2000" b="0" i="1" dirty="0" smtClean="0">
                            <a:solidFill>
                              <a:srgbClr val="990033"/>
                            </a:solidFill>
                            <a:latin typeface="Cambria Math"/>
                          </a:rPr>
                          <m:t>2</m:t>
                        </m:r>
                      </m:sup>
                    </m:sSup>
                  </m:oMath>
                </a14:m>
                <a:r>
                  <a:rPr lang="en-IE" sz="2000" dirty="0">
                    <a:solidFill>
                      <a:srgbClr val="990033"/>
                    </a:solidFill>
                    <a:latin typeface="Calibri" pitchFamily="34" charset="0"/>
                  </a:rPr>
                  <a:t> - </a:t>
                </a:r>
                <a:r>
                  <a:rPr lang="en-IE" sz="2000" dirty="0" smtClean="0">
                    <a:solidFill>
                      <a:srgbClr val="990033"/>
                    </a:solidFill>
                    <a:latin typeface="Calibri" pitchFamily="34" charset="0"/>
                  </a:rPr>
                  <a:t>could you </a:t>
                </a:r>
                <a:r>
                  <a:rPr lang="en-IE" sz="2000" dirty="0">
                    <a:solidFill>
                      <a:srgbClr val="990033"/>
                    </a:solidFill>
                    <a:latin typeface="Calibri" pitchFamily="34" charset="0"/>
                  </a:rPr>
                  <a:t>do it</a:t>
                </a:r>
                <a:r>
                  <a:rPr lang="en-IE" sz="2000" dirty="0" smtClean="0">
                    <a:solidFill>
                      <a:srgbClr val="990033"/>
                    </a:solidFill>
                    <a:latin typeface="Calibri" pitchFamily="34" charset="0"/>
                  </a:rPr>
                  <a:t>?</a:t>
                </a:r>
              </a:p>
              <a:p>
                <a:endParaRPr lang="en-IE" sz="1050" dirty="0">
                  <a:solidFill>
                    <a:srgbClr val="990033"/>
                  </a:solidFill>
                  <a:latin typeface="Calibri" pitchFamily="34" charset="0"/>
                </a:endParaRPr>
              </a:p>
              <a:p>
                <a:r>
                  <a:rPr lang="en-IE" sz="2000" dirty="0" smtClean="0">
                    <a:solidFill>
                      <a:srgbClr val="990033"/>
                    </a:solidFill>
                    <a:latin typeface="Calibri" pitchFamily="34" charset="0"/>
                  </a:rPr>
                  <a:t>Do </a:t>
                </a:r>
                <a:r>
                  <a:rPr lang="en-IE" sz="2000" dirty="0">
                    <a:solidFill>
                      <a:srgbClr val="990033"/>
                    </a:solidFill>
                    <a:latin typeface="Calibri" pitchFamily="34" charset="0"/>
                  </a:rPr>
                  <a:t>you understand what </a:t>
                </a:r>
                <a:r>
                  <a:rPr lang="en-IE" sz="2000" dirty="0" smtClean="0">
                    <a:solidFill>
                      <a:srgbClr val="990033"/>
                    </a:solidFill>
                    <a:latin typeface="Calibri" pitchFamily="34" charset="0"/>
                  </a:rPr>
                  <a:t>the question </a:t>
                </a:r>
                <a:r>
                  <a:rPr lang="en-IE" sz="2000" dirty="0">
                    <a:solidFill>
                      <a:srgbClr val="990033"/>
                    </a:solidFill>
                    <a:latin typeface="Calibri" pitchFamily="34" charset="0"/>
                  </a:rPr>
                  <a:t>is asking? Could </a:t>
                </a:r>
                <a:r>
                  <a:rPr lang="en-IE" sz="2000" dirty="0" smtClean="0">
                    <a:solidFill>
                      <a:srgbClr val="990033"/>
                    </a:solidFill>
                    <a:latin typeface="Calibri" pitchFamily="34" charset="0"/>
                  </a:rPr>
                  <a:t>you re-write </a:t>
                </a:r>
                <a:r>
                  <a:rPr lang="en-IE" sz="2000" dirty="0">
                    <a:solidFill>
                      <a:srgbClr val="990033"/>
                    </a:solidFill>
                    <a:latin typeface="Calibri" pitchFamily="34" charset="0"/>
                  </a:rPr>
                  <a:t>the question in </a:t>
                </a:r>
                <a:r>
                  <a:rPr lang="en-IE" sz="2000" dirty="0" smtClean="0">
                    <a:solidFill>
                      <a:srgbClr val="990033"/>
                    </a:solidFill>
                    <a:latin typeface="Calibri" pitchFamily="34" charset="0"/>
                  </a:rPr>
                  <a:t>your own </a:t>
                </a:r>
                <a:r>
                  <a:rPr lang="en-IE" sz="2000" dirty="0">
                    <a:solidFill>
                      <a:srgbClr val="990033"/>
                    </a:solidFill>
                    <a:latin typeface="Calibri" pitchFamily="34" charset="0"/>
                  </a:rPr>
                  <a:t>words? What does </a:t>
                </a:r>
                <a:r>
                  <a:rPr lang="en-IE" sz="2000" dirty="0" smtClean="0">
                    <a:solidFill>
                      <a:srgbClr val="990033"/>
                    </a:solidFill>
                    <a:latin typeface="Calibri" pitchFamily="34" charset="0"/>
                  </a:rPr>
                  <a:t>the anti-derivative </a:t>
                </a:r>
                <a:r>
                  <a:rPr lang="en-IE" sz="2000" dirty="0">
                    <a:solidFill>
                      <a:srgbClr val="990033"/>
                    </a:solidFill>
                    <a:latin typeface="Calibri" pitchFamily="34" charset="0"/>
                  </a:rPr>
                  <a:t>mean</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Suppose </a:t>
                </a:r>
                <a:r>
                  <a:rPr lang="en-IE" sz="2000" dirty="0">
                    <a:solidFill>
                      <a:srgbClr val="990033"/>
                    </a:solidFill>
                    <a:latin typeface="Calibri" pitchFamily="34" charset="0"/>
                  </a:rPr>
                  <a:t>I just guessed </a:t>
                </a:r>
                <a:r>
                  <a:rPr lang="en-IE" sz="2000" dirty="0" smtClean="0">
                    <a:solidFill>
                      <a:srgbClr val="990033"/>
                    </a:solidFill>
                    <a:latin typeface="Calibri" pitchFamily="34" charset="0"/>
                  </a:rPr>
                  <a:t>an anti-derivative </a:t>
                </a:r>
                <a:r>
                  <a:rPr lang="en-IE" sz="2000" dirty="0">
                    <a:solidFill>
                      <a:srgbClr val="990033"/>
                    </a:solidFill>
                    <a:latin typeface="Calibri" pitchFamily="34" charset="0"/>
                  </a:rPr>
                  <a:t>e.g. </a:t>
                </a:r>
                <a14:m>
                  <m:oMath xmlns:m="http://schemas.openxmlformats.org/officeDocument/2006/math">
                    <m:r>
                      <a:rPr lang="en-IE" sz="2000" i="1" dirty="0" smtClean="0">
                        <a:solidFill>
                          <a:srgbClr val="990033"/>
                        </a:solidFill>
                        <a:latin typeface="Cambria Math"/>
                      </a:rPr>
                      <m:t>2</m:t>
                    </m:r>
                    <m:r>
                      <a:rPr lang="en-IE" sz="2000" i="1" dirty="0" smtClean="0">
                        <a:solidFill>
                          <a:srgbClr val="990033"/>
                        </a:solidFill>
                        <a:latin typeface="Cambria Math"/>
                      </a:rPr>
                      <m:t>𝑥</m:t>
                    </m:r>
                  </m:oMath>
                </a14:m>
                <a:r>
                  <a:rPr lang="en-IE" sz="2000" i="1" dirty="0">
                    <a:solidFill>
                      <a:srgbClr val="990033"/>
                    </a:solidFill>
                    <a:latin typeface="Calibri" pitchFamily="34" charset="0"/>
                  </a:rPr>
                  <a:t> </a:t>
                </a:r>
                <a:r>
                  <a:rPr lang="en-IE" sz="2000" dirty="0">
                    <a:solidFill>
                      <a:srgbClr val="990033"/>
                    </a:solidFill>
                    <a:latin typeface="Calibri" pitchFamily="34" charset="0"/>
                  </a:rPr>
                  <a:t>. </a:t>
                </a:r>
                <a:r>
                  <a:rPr lang="en-IE" sz="2000" dirty="0" smtClean="0">
                    <a:solidFill>
                      <a:srgbClr val="990033"/>
                    </a:solidFill>
                    <a:latin typeface="Calibri" pitchFamily="34" charset="0"/>
                  </a:rPr>
                  <a:t>                                                         Is there </a:t>
                </a:r>
                <a:r>
                  <a:rPr lang="en-IE" sz="2000" dirty="0">
                    <a:solidFill>
                      <a:srgbClr val="990033"/>
                    </a:solidFill>
                    <a:latin typeface="Calibri" pitchFamily="34" charset="0"/>
                  </a:rPr>
                  <a:t>any way I could </a:t>
                </a:r>
                <a:r>
                  <a:rPr lang="en-IE" sz="2000" dirty="0" smtClean="0">
                    <a:solidFill>
                      <a:srgbClr val="990033"/>
                    </a:solidFill>
                    <a:latin typeface="Calibri" pitchFamily="34" charset="0"/>
                  </a:rPr>
                  <a:t>check my </a:t>
                </a:r>
                <a:r>
                  <a:rPr lang="en-IE" sz="2000" dirty="0">
                    <a:solidFill>
                      <a:srgbClr val="990033"/>
                    </a:solidFill>
                    <a:latin typeface="Calibri" pitchFamily="34" charset="0"/>
                  </a:rPr>
                  <a:t>guess</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Is</a:t>
                </a:r>
                <a14:m>
                  <m:oMath xmlns:m="http://schemas.openxmlformats.org/officeDocument/2006/math">
                    <m:r>
                      <a:rPr lang="en-IE" sz="2000" i="1" dirty="0" smtClean="0">
                        <a:solidFill>
                          <a:srgbClr val="990033"/>
                        </a:solidFill>
                        <a:latin typeface="Cambria Math"/>
                      </a:rPr>
                      <m:t> </m:t>
                    </m:r>
                    <m:r>
                      <a:rPr lang="en-IE" sz="2000" i="1" dirty="0">
                        <a:solidFill>
                          <a:srgbClr val="990033"/>
                        </a:solidFill>
                        <a:latin typeface="Cambria Math"/>
                      </a:rPr>
                      <m:t>2</m:t>
                    </m:r>
                    <m:r>
                      <a:rPr lang="en-IE" sz="2000" i="1" dirty="0">
                        <a:solidFill>
                          <a:srgbClr val="990033"/>
                        </a:solidFill>
                        <a:latin typeface="Cambria Math"/>
                      </a:rPr>
                      <m:t>𝑥</m:t>
                    </m:r>
                    <m:r>
                      <a:rPr lang="en-IE" sz="2000" i="1" dirty="0">
                        <a:solidFill>
                          <a:srgbClr val="990033"/>
                        </a:solidFill>
                        <a:latin typeface="Cambria Math"/>
                      </a:rPr>
                      <m:t> </m:t>
                    </m:r>
                  </m:oMath>
                </a14:m>
                <a:r>
                  <a:rPr lang="en-IE" sz="2000" dirty="0">
                    <a:solidFill>
                      <a:srgbClr val="990033"/>
                    </a:solidFill>
                    <a:latin typeface="Calibri" pitchFamily="34" charset="0"/>
                  </a:rPr>
                  <a:t>the anti-derivative </a:t>
                </a:r>
                <a:r>
                  <a:rPr lang="en-IE" sz="2000" dirty="0" smtClean="0">
                    <a:solidFill>
                      <a:srgbClr val="990033"/>
                    </a:solidFill>
                    <a:latin typeface="Calibri" pitchFamily="34" charset="0"/>
                  </a:rPr>
                  <a:t>of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2</m:t>
                        </m:r>
                      </m:sup>
                    </m:sSup>
                  </m:oMath>
                </a14:m>
                <a:r>
                  <a:rPr lang="en-IE" sz="2000" dirty="0">
                    <a:solidFill>
                      <a:srgbClr val="990033"/>
                    </a:solidFill>
                    <a:latin typeface="Calibri" pitchFamily="34" charset="0"/>
                  </a:rPr>
                  <a:t>?</a:t>
                </a:r>
                <a:endParaRPr lang="en-IE" sz="2000" dirty="0" smtClean="0">
                  <a:solidFill>
                    <a:srgbClr val="990033"/>
                  </a:solidFill>
                  <a:latin typeface="Calibri" pitchFamily="34" charset="0"/>
                </a:endParaRP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This </a:t>
                </a:r>
                <a:r>
                  <a:rPr lang="en-IE" sz="2000" dirty="0">
                    <a:solidFill>
                      <a:srgbClr val="990033"/>
                    </a:solidFill>
                    <a:latin typeface="Calibri" pitchFamily="34" charset="0"/>
                  </a:rPr>
                  <a:t>approach of </a:t>
                </a:r>
                <a:r>
                  <a:rPr lang="en-IE" sz="2000" dirty="0" smtClean="0">
                    <a:solidFill>
                      <a:srgbClr val="990033"/>
                    </a:solidFill>
                    <a:latin typeface="Calibri" pitchFamily="34" charset="0"/>
                  </a:rPr>
                  <a:t>guessing could </a:t>
                </a:r>
                <a:r>
                  <a:rPr lang="en-IE" sz="2000" dirty="0">
                    <a:solidFill>
                      <a:srgbClr val="990033"/>
                    </a:solidFill>
                    <a:latin typeface="Calibri" pitchFamily="34" charset="0"/>
                  </a:rPr>
                  <a:t>take a long time </a:t>
                </a:r>
                <a:r>
                  <a:rPr lang="en-IE" sz="2000" dirty="0" smtClean="0">
                    <a:solidFill>
                      <a:srgbClr val="990033"/>
                    </a:solidFill>
                    <a:latin typeface="Calibri" pitchFamily="34" charset="0"/>
                  </a:rPr>
                  <a:t>to yield </a:t>
                </a:r>
                <a:r>
                  <a:rPr lang="en-IE" sz="2000" dirty="0">
                    <a:solidFill>
                      <a:srgbClr val="990033"/>
                    </a:solidFill>
                    <a:latin typeface="Calibri" pitchFamily="34" charset="0"/>
                  </a:rPr>
                  <a:t>the correct </a:t>
                </a:r>
                <a:r>
                  <a:rPr lang="en-IE" sz="2000" dirty="0" smtClean="0">
                    <a:solidFill>
                      <a:srgbClr val="990033"/>
                    </a:solidFill>
                    <a:latin typeface="Calibri" pitchFamily="34" charset="0"/>
                  </a:rPr>
                  <a:t>anti-derivative so </a:t>
                </a:r>
                <a:r>
                  <a:rPr lang="en-IE" sz="2000" dirty="0">
                    <a:solidFill>
                      <a:srgbClr val="990033"/>
                    </a:solidFill>
                    <a:latin typeface="Calibri" pitchFamily="34" charset="0"/>
                  </a:rPr>
                  <a:t>we need </a:t>
                </a:r>
                <a:r>
                  <a:rPr lang="en-IE" sz="2000" dirty="0" smtClean="0">
                    <a:solidFill>
                      <a:srgbClr val="990033"/>
                    </a:solidFill>
                    <a:latin typeface="Calibri" pitchFamily="34" charset="0"/>
                  </a:rPr>
                  <a:t>to inform </a:t>
                </a:r>
                <a:r>
                  <a:rPr lang="en-IE" sz="2000" dirty="0">
                    <a:solidFill>
                      <a:srgbClr val="990033"/>
                    </a:solidFill>
                    <a:latin typeface="Calibri" pitchFamily="34" charset="0"/>
                  </a:rPr>
                  <a:t>our guesses </a:t>
                </a:r>
                <a:r>
                  <a:rPr lang="en-IE" sz="2000" dirty="0" smtClean="0">
                    <a:solidFill>
                      <a:srgbClr val="990033"/>
                    </a:solidFill>
                    <a:latin typeface="Calibri" pitchFamily="34" charset="0"/>
                  </a:rPr>
                  <a:t>using some </a:t>
                </a:r>
                <a:r>
                  <a:rPr lang="en-IE" sz="2000" dirty="0">
                    <a:solidFill>
                      <a:srgbClr val="990033"/>
                    </a:solidFill>
                    <a:latin typeface="Calibri" pitchFamily="34" charset="0"/>
                  </a:rPr>
                  <a:t>prior knowledge</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If </a:t>
                </a:r>
                <a:r>
                  <a:rPr lang="en-IE" sz="2000" dirty="0">
                    <a:solidFill>
                      <a:srgbClr val="990033"/>
                    </a:solidFill>
                    <a:latin typeface="Calibri" pitchFamily="34" charset="0"/>
                  </a:rPr>
                  <a:t>we take a </a:t>
                </a:r>
                <a:r>
                  <a:rPr lang="en-IE" sz="2000" dirty="0" smtClean="0">
                    <a:solidFill>
                      <a:srgbClr val="990033"/>
                    </a:solidFill>
                    <a:latin typeface="Calibri" pitchFamily="34" charset="0"/>
                  </a:rPr>
                  <a:t>polynomial function </a:t>
                </a:r>
                <a:r>
                  <a:rPr lang="en-IE" sz="2000" dirty="0">
                    <a:solidFill>
                      <a:srgbClr val="990033"/>
                    </a:solidFill>
                    <a:latin typeface="Calibri" pitchFamily="34" charset="0"/>
                  </a:rPr>
                  <a:t>e.g.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b="0" i="1" dirty="0" smtClean="0">
                            <a:solidFill>
                              <a:srgbClr val="990033"/>
                            </a:solidFill>
                            <a:latin typeface="Cambria Math"/>
                          </a:rPr>
                          <m:t>5</m:t>
                        </m:r>
                      </m:sup>
                    </m:sSup>
                    <m:r>
                      <a:rPr lang="en-IE" sz="2000" i="1" dirty="0">
                        <a:solidFill>
                          <a:srgbClr val="990033"/>
                        </a:solidFill>
                        <a:latin typeface="Cambria Math"/>
                      </a:rPr>
                      <m:t> </m:t>
                    </m:r>
                  </m:oMath>
                </a14:m>
                <a:r>
                  <a:rPr lang="en-IE" sz="2000" dirty="0" smtClean="0">
                    <a:solidFill>
                      <a:srgbClr val="990033"/>
                    </a:solidFill>
                    <a:latin typeface="Calibri" pitchFamily="34" charset="0"/>
                  </a:rPr>
                  <a:t>and differentiate </a:t>
                </a:r>
                <a:r>
                  <a:rPr lang="en-IE" sz="2000" dirty="0">
                    <a:solidFill>
                      <a:srgbClr val="990033"/>
                    </a:solidFill>
                    <a:latin typeface="Calibri" pitchFamily="34" charset="0"/>
                  </a:rPr>
                  <a:t>it what </a:t>
                </a:r>
                <a:r>
                  <a:rPr lang="en-IE" sz="2000" dirty="0" smtClean="0">
                    <a:solidFill>
                      <a:srgbClr val="990033"/>
                    </a:solidFill>
                    <a:latin typeface="Calibri" pitchFamily="34" charset="0"/>
                  </a:rPr>
                  <a:t>would my </a:t>
                </a:r>
                <a:r>
                  <a:rPr lang="en-IE" sz="2000" dirty="0">
                    <a:solidFill>
                      <a:srgbClr val="990033"/>
                    </a:solidFill>
                    <a:latin typeface="Calibri" pitchFamily="34" charset="0"/>
                  </a:rPr>
                  <a:t>answer be</a:t>
                </a:r>
                <a:r>
                  <a:rPr lang="en-IE" sz="2000" dirty="0" smtClean="0">
                    <a:solidFill>
                      <a:srgbClr val="990033"/>
                    </a:solidFill>
                    <a:latin typeface="Calibri" pitchFamily="34" charset="0"/>
                  </a:rPr>
                  <a:t>?</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611560" y="703237"/>
                <a:ext cx="8064896" cy="4525963"/>
              </a:xfrm>
              <a:blipFill rotWithShape="1">
                <a:blip r:embed="rId3"/>
                <a:stretch>
                  <a:fillRect l="-605" t="-673" b="-12382"/>
                </a:stretch>
              </a:blipFill>
            </p:spPr>
            <p:txBody>
              <a:bodyPr/>
              <a:lstStyle/>
              <a:p>
                <a:r>
                  <a:rPr lang="en-IE">
                    <a:noFill/>
                  </a:rPr>
                  <a:t> </a:t>
                </a:r>
              </a:p>
            </p:txBody>
          </p:sp>
        </mc:Fallback>
      </mc:AlternateContent>
      <p:grpSp>
        <p:nvGrpSpPr>
          <p:cNvPr id="3" name="Group 2"/>
          <p:cNvGrpSpPr/>
          <p:nvPr/>
        </p:nvGrpSpPr>
        <p:grpSpPr>
          <a:xfrm>
            <a:off x="8789610" y="490052"/>
            <a:ext cx="8618456" cy="5610225"/>
            <a:chOff x="8789610" y="490052"/>
            <a:chExt cx="8618456" cy="5610225"/>
          </a:xfrm>
        </p:grpSpPr>
        <p:sp>
          <p:nvSpPr>
            <p:cNvPr id="4" name="Rounded Rectangle 3"/>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426" y="490052"/>
              <a:ext cx="822764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4479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00018 7.40741E-7 L -0.93038 7.40741E-7 " pathEditMode="relative" rAng="0" ptsTypes="AA">
                                      <p:cBhvr>
                                        <p:cTn id="32" dur="2000" fill="hold"/>
                                        <p:tgtEl>
                                          <p:spTgt spid="3"/>
                                        </p:tgtEl>
                                        <p:attrNameLst>
                                          <p:attrName>ppt_x</p:attrName>
                                          <p:attrName>ppt_y</p:attrName>
                                        </p:attrNameLst>
                                      </p:cBhvr>
                                      <p:rCtr x="-46510" y="0"/>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93038 7.40741E-7 L -0.00018 0.00347 " pathEditMode="relative" rAng="0" ptsTypes="AA">
                                      <p:cBhvr>
                                        <p:cTn id="36"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1</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Autofit/>
              </a:bodyPr>
              <a:lstStyle/>
              <a:p>
                <a:r>
                  <a:rPr lang="en-IE" sz="2000" dirty="0" smtClean="0">
                    <a:solidFill>
                      <a:srgbClr val="990033"/>
                    </a:solidFill>
                    <a:latin typeface="Calibri" pitchFamily="34" charset="0"/>
                  </a:rPr>
                  <a:t>If </a:t>
                </a:r>
                <a:r>
                  <a:rPr lang="en-IE" sz="2000" dirty="0">
                    <a:solidFill>
                      <a:srgbClr val="990033"/>
                    </a:solidFill>
                    <a:latin typeface="Calibri" pitchFamily="34" charset="0"/>
                  </a:rPr>
                  <a:t>we take a </a:t>
                </a:r>
                <a:r>
                  <a:rPr lang="en-IE" sz="2000" dirty="0" smtClean="0">
                    <a:solidFill>
                      <a:srgbClr val="990033"/>
                    </a:solidFill>
                    <a:latin typeface="Calibri" pitchFamily="34" charset="0"/>
                  </a:rPr>
                  <a:t>polynomial function </a:t>
                </a:r>
                <a:r>
                  <a:rPr lang="en-IE" sz="2000" dirty="0">
                    <a:solidFill>
                      <a:srgbClr val="990033"/>
                    </a:solidFill>
                    <a:latin typeface="Calibri" pitchFamily="34" charset="0"/>
                  </a:rPr>
                  <a:t>e.g.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b="0" i="1" dirty="0" smtClean="0">
                            <a:solidFill>
                              <a:srgbClr val="990033"/>
                            </a:solidFill>
                            <a:latin typeface="Cambria Math"/>
                          </a:rPr>
                          <m:t>5</m:t>
                        </m:r>
                      </m:sup>
                    </m:sSup>
                    <m:r>
                      <a:rPr lang="en-IE" sz="2000" i="1" dirty="0">
                        <a:solidFill>
                          <a:srgbClr val="990033"/>
                        </a:solidFill>
                        <a:latin typeface="Cambria Math"/>
                      </a:rPr>
                      <m:t> </m:t>
                    </m:r>
                  </m:oMath>
                </a14:m>
                <a:r>
                  <a:rPr lang="en-IE" sz="2000" dirty="0" smtClean="0">
                    <a:solidFill>
                      <a:srgbClr val="990033"/>
                    </a:solidFill>
                    <a:latin typeface="Calibri" pitchFamily="34" charset="0"/>
                  </a:rPr>
                  <a:t>and differentiate </a:t>
                </a:r>
                <a:r>
                  <a:rPr lang="en-IE" sz="2000" dirty="0">
                    <a:solidFill>
                      <a:srgbClr val="990033"/>
                    </a:solidFill>
                    <a:latin typeface="Calibri" pitchFamily="34" charset="0"/>
                  </a:rPr>
                  <a:t>it what </a:t>
                </a:r>
                <a:r>
                  <a:rPr lang="en-IE" sz="2000" dirty="0" smtClean="0">
                    <a:solidFill>
                      <a:srgbClr val="990033"/>
                    </a:solidFill>
                    <a:latin typeface="Calibri" pitchFamily="34" charset="0"/>
                  </a:rPr>
                  <a:t>would my </a:t>
                </a:r>
                <a:r>
                  <a:rPr lang="en-IE" sz="2000" dirty="0">
                    <a:solidFill>
                      <a:srgbClr val="990033"/>
                    </a:solidFill>
                    <a:latin typeface="Calibri" pitchFamily="34" charset="0"/>
                  </a:rPr>
                  <a:t>answer be</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Can </a:t>
                </a:r>
                <a:r>
                  <a:rPr lang="en-IE" sz="2000" dirty="0">
                    <a:solidFill>
                      <a:srgbClr val="990033"/>
                    </a:solidFill>
                    <a:latin typeface="Calibri" pitchFamily="34" charset="0"/>
                  </a:rPr>
                  <a:t>you describe how </a:t>
                </a:r>
                <a:r>
                  <a:rPr lang="en-IE" sz="2000" dirty="0" smtClean="0">
                    <a:solidFill>
                      <a:srgbClr val="990033"/>
                    </a:solidFill>
                    <a:latin typeface="Calibri" pitchFamily="34" charset="0"/>
                  </a:rPr>
                  <a:t>you formed </a:t>
                </a:r>
                <a:r>
                  <a:rPr lang="en-IE" sz="2000" dirty="0">
                    <a:solidFill>
                      <a:srgbClr val="990033"/>
                    </a:solidFill>
                    <a:latin typeface="Calibri" pitchFamily="34" charset="0"/>
                  </a:rPr>
                  <a:t>the derivative</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Given </a:t>
                </a:r>
                <a:r>
                  <a:rPr lang="en-IE" sz="2000" dirty="0">
                    <a:solidFill>
                      <a:srgbClr val="990033"/>
                    </a:solidFill>
                    <a:latin typeface="Calibri" pitchFamily="34" charset="0"/>
                  </a:rPr>
                  <a:t>this, if we have </a:t>
                </a:r>
                <a:r>
                  <a:rPr lang="en-IE" sz="2000" dirty="0" smtClean="0">
                    <a:solidFill>
                      <a:srgbClr val="990033"/>
                    </a:solidFill>
                    <a:latin typeface="Calibri" pitchFamily="34" charset="0"/>
                  </a:rPr>
                  <a:t>a function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2</m:t>
                        </m:r>
                      </m:sup>
                    </m:sSup>
                    <m:r>
                      <a:rPr lang="en-IE" sz="2000" i="1" dirty="0">
                        <a:solidFill>
                          <a:srgbClr val="990033"/>
                        </a:solidFill>
                        <a:latin typeface="Cambria Math"/>
                      </a:rPr>
                      <m:t> </m:t>
                    </m:r>
                  </m:oMath>
                </a14:m>
                <a:r>
                  <a:rPr lang="en-IE" sz="2000" dirty="0">
                    <a:solidFill>
                      <a:srgbClr val="990033"/>
                    </a:solidFill>
                    <a:latin typeface="Calibri" pitchFamily="34" charset="0"/>
                  </a:rPr>
                  <a:t>and want to </a:t>
                </a:r>
                <a:r>
                  <a:rPr lang="en-IE" sz="2000" dirty="0" smtClean="0">
                    <a:solidFill>
                      <a:srgbClr val="990033"/>
                    </a:solidFill>
                    <a:latin typeface="Calibri" pitchFamily="34" charset="0"/>
                  </a:rPr>
                  <a:t>find its </a:t>
                </a:r>
                <a:r>
                  <a:rPr lang="en-IE" sz="2000" dirty="0">
                    <a:solidFill>
                      <a:srgbClr val="990033"/>
                    </a:solidFill>
                    <a:latin typeface="Calibri" pitchFamily="34" charset="0"/>
                  </a:rPr>
                  <a:t>anti-derivative what </a:t>
                </a:r>
                <a:r>
                  <a:rPr lang="en-IE" sz="2000" dirty="0" smtClean="0">
                    <a:solidFill>
                      <a:srgbClr val="990033"/>
                    </a:solidFill>
                    <a:latin typeface="Calibri" pitchFamily="34" charset="0"/>
                  </a:rPr>
                  <a:t>can we </a:t>
                </a:r>
                <a:r>
                  <a:rPr lang="en-IE" sz="2000" dirty="0">
                    <a:solidFill>
                      <a:srgbClr val="990033"/>
                    </a:solidFill>
                    <a:latin typeface="Calibri" pitchFamily="34" charset="0"/>
                  </a:rPr>
                  <a:t>say about the </a:t>
                </a:r>
                <a:r>
                  <a:rPr lang="en-IE" sz="2000" dirty="0" smtClean="0">
                    <a:solidFill>
                      <a:srgbClr val="990033"/>
                    </a:solidFill>
                    <a:latin typeface="Calibri" pitchFamily="34" charset="0"/>
                  </a:rPr>
                  <a:t>exponent of </a:t>
                </a:r>
                <a:r>
                  <a:rPr lang="en-IE" sz="2000" dirty="0">
                    <a:solidFill>
                      <a:srgbClr val="990033"/>
                    </a:solidFill>
                    <a:latin typeface="Calibri" pitchFamily="34" charset="0"/>
                  </a:rPr>
                  <a:t>the anti-derivative</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Is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b="0" i="1" dirty="0" smtClean="0">
                            <a:solidFill>
                              <a:srgbClr val="990033"/>
                            </a:solidFill>
                            <a:latin typeface="Cambria Math"/>
                          </a:rPr>
                          <m:t>3</m:t>
                        </m:r>
                      </m:sup>
                    </m:sSup>
                    <m:r>
                      <a:rPr lang="en-IE" sz="2000" i="1" dirty="0">
                        <a:solidFill>
                          <a:srgbClr val="990033"/>
                        </a:solidFill>
                        <a:latin typeface="Cambria Math"/>
                      </a:rPr>
                      <m:t> </m:t>
                    </m:r>
                  </m:oMath>
                </a14:m>
                <a:r>
                  <a:rPr lang="en-IE" sz="2000" dirty="0">
                    <a:solidFill>
                      <a:srgbClr val="990033"/>
                    </a:solidFill>
                    <a:latin typeface="Calibri" pitchFamily="34" charset="0"/>
                  </a:rPr>
                  <a:t>the anti-derivative of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2</m:t>
                        </m:r>
                      </m:sup>
                    </m:sSup>
                  </m:oMath>
                </a14:m>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What </a:t>
                </a:r>
                <a:r>
                  <a:rPr lang="en-IE" sz="2000" dirty="0">
                    <a:solidFill>
                      <a:srgbClr val="990033"/>
                    </a:solidFill>
                    <a:latin typeface="Calibri" pitchFamily="34" charset="0"/>
                  </a:rPr>
                  <a:t>is wrong with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b="0" i="1" dirty="0" smtClean="0">
                            <a:solidFill>
                              <a:srgbClr val="990033"/>
                            </a:solidFill>
                            <a:latin typeface="Cambria Math"/>
                          </a:rPr>
                          <m:t>3</m:t>
                        </m:r>
                      </m:sup>
                    </m:sSup>
                    <m:r>
                      <a:rPr lang="en-IE" sz="2000" i="1" dirty="0">
                        <a:solidFill>
                          <a:srgbClr val="990033"/>
                        </a:solidFill>
                        <a:latin typeface="Cambria Math"/>
                      </a:rPr>
                      <m:t> </m:t>
                    </m:r>
                  </m:oMath>
                </a14:m>
                <a:r>
                  <a:rPr lang="en-IE" sz="2000" dirty="0">
                    <a:solidFill>
                      <a:srgbClr val="990033"/>
                    </a:solidFill>
                    <a:latin typeface="Calibri" pitchFamily="34" charset="0"/>
                  </a:rPr>
                  <a:t>as </a:t>
                </a:r>
                <a:r>
                  <a:rPr lang="en-IE" sz="2000" dirty="0" smtClean="0">
                    <a:solidFill>
                      <a:srgbClr val="990033"/>
                    </a:solidFill>
                    <a:latin typeface="Calibri" pitchFamily="34" charset="0"/>
                  </a:rPr>
                  <a:t>the anti-derivative </a:t>
                </a:r>
                <a:r>
                  <a:rPr lang="en-IE" sz="2000" dirty="0">
                    <a:solidFill>
                      <a:srgbClr val="990033"/>
                    </a:solidFill>
                    <a:latin typeface="Calibri" pitchFamily="34" charset="0"/>
                  </a:rPr>
                  <a:t>of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2</m:t>
                        </m:r>
                      </m:sup>
                    </m:sSup>
                  </m:oMath>
                </a14:m>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Could </a:t>
                </a:r>
                <a:r>
                  <a:rPr lang="en-IE" sz="2000" dirty="0">
                    <a:solidFill>
                      <a:srgbClr val="990033"/>
                    </a:solidFill>
                    <a:latin typeface="Calibri" pitchFamily="34" charset="0"/>
                  </a:rPr>
                  <a:t>you make an </a:t>
                </a:r>
                <a:r>
                  <a:rPr lang="en-IE" sz="2000" dirty="0" smtClean="0">
                    <a:solidFill>
                      <a:srgbClr val="990033"/>
                    </a:solidFill>
                    <a:latin typeface="Calibri" pitchFamily="34" charset="0"/>
                  </a:rPr>
                  <a:t>improved guess </a:t>
                </a:r>
                <a:r>
                  <a:rPr lang="en-IE" sz="2000" dirty="0">
                    <a:solidFill>
                      <a:srgbClr val="990033"/>
                    </a:solidFill>
                    <a:latin typeface="Calibri" pitchFamily="34" charset="0"/>
                  </a:rPr>
                  <a:t>for the </a:t>
                </a:r>
                <a:r>
                  <a:rPr lang="en-IE" sz="2000" dirty="0" smtClean="0">
                    <a:solidFill>
                      <a:srgbClr val="990033"/>
                    </a:solidFill>
                    <a:latin typeface="Calibri" pitchFamily="34" charset="0"/>
                  </a:rPr>
                  <a:t>anti-derivative of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2</m:t>
                        </m:r>
                      </m:sup>
                    </m:sSup>
                  </m:oMath>
                </a14:m>
                <a:r>
                  <a:rPr lang="en-IE" sz="2000" dirty="0">
                    <a:solidFill>
                      <a:srgbClr val="990033"/>
                    </a:solidFill>
                    <a:latin typeface="Calibri" pitchFamily="34" charset="0"/>
                  </a:rPr>
                  <a:t>? </a:t>
                </a:r>
                <a:r>
                  <a:rPr lang="en-IE" sz="2000" dirty="0" smtClean="0">
                    <a:solidFill>
                      <a:srgbClr val="990033"/>
                    </a:solidFill>
                    <a:latin typeface="Calibri" pitchFamily="34" charset="0"/>
                  </a:rPr>
                  <a:t>            Can </a:t>
                </a:r>
                <a:r>
                  <a:rPr lang="en-IE" sz="2000" dirty="0">
                    <a:solidFill>
                      <a:srgbClr val="990033"/>
                    </a:solidFill>
                    <a:latin typeface="Calibri" pitchFamily="34" charset="0"/>
                  </a:rPr>
                  <a:t>you check </a:t>
                </a:r>
                <a:r>
                  <a:rPr lang="en-IE" sz="2000" dirty="0" smtClean="0">
                    <a:solidFill>
                      <a:srgbClr val="990033"/>
                    </a:solidFill>
                    <a:latin typeface="Calibri" pitchFamily="34" charset="0"/>
                  </a:rPr>
                  <a:t>your latest </a:t>
                </a:r>
                <a:r>
                  <a:rPr lang="en-IE" sz="2000" dirty="0">
                    <a:solidFill>
                      <a:srgbClr val="990033"/>
                    </a:solidFill>
                    <a:latin typeface="Calibri" pitchFamily="34" charset="0"/>
                  </a:rPr>
                  <a:t>guess</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Is </a:t>
                </a:r>
                <a:r>
                  <a:rPr lang="en-IE" sz="2000" dirty="0" smtClean="0">
                    <a:solidFill>
                      <a:srgbClr val="990033"/>
                    </a:solidFill>
                  </a:rPr>
                  <a:t> </a:t>
                </a:r>
                <a14:m>
                  <m:oMath xmlns:m="http://schemas.openxmlformats.org/officeDocument/2006/math">
                    <m:sSup>
                      <m:sSupPr>
                        <m:ctrlPr>
                          <a:rPr lang="en-IE" sz="2000" i="1" dirty="0">
                            <a:solidFill>
                              <a:srgbClr val="990033"/>
                            </a:solidFill>
                            <a:latin typeface="Cambria Math" panose="02040503050406030204" pitchFamily="18" charset="0"/>
                          </a:rPr>
                        </m:ctrlPr>
                      </m:sSupPr>
                      <m:e>
                        <m:f>
                          <m:fPr>
                            <m:ctrlPr>
                              <a:rPr lang="en-IE" sz="2000" i="1" dirty="0" smtClean="0">
                                <a:solidFill>
                                  <a:srgbClr val="990033"/>
                                </a:solidFill>
                                <a:latin typeface="Cambria Math" panose="02040503050406030204" pitchFamily="18" charset="0"/>
                              </a:rPr>
                            </m:ctrlPr>
                          </m:fPr>
                          <m:num>
                            <m:r>
                              <a:rPr lang="en-IE" sz="2000" b="0" i="1" dirty="0" smtClean="0">
                                <a:solidFill>
                                  <a:srgbClr val="990033"/>
                                </a:solidFill>
                                <a:latin typeface="Cambria Math"/>
                              </a:rPr>
                              <m:t>1</m:t>
                            </m:r>
                          </m:num>
                          <m:den>
                            <m:r>
                              <a:rPr lang="en-IE" sz="2000" b="0" i="1" dirty="0" smtClean="0">
                                <a:solidFill>
                                  <a:srgbClr val="990033"/>
                                </a:solidFill>
                                <a:latin typeface="Cambria Math"/>
                              </a:rPr>
                              <m:t>3</m:t>
                            </m:r>
                          </m:den>
                        </m:f>
                        <m:r>
                          <a:rPr lang="en-IE" sz="2000" i="1" dirty="0">
                            <a:solidFill>
                              <a:srgbClr val="990033"/>
                            </a:solidFill>
                            <a:latin typeface="Cambria Math"/>
                          </a:rPr>
                          <m:t>𝑥</m:t>
                        </m:r>
                      </m:e>
                      <m:sup>
                        <m:r>
                          <a:rPr lang="en-IE" sz="2000" b="0" i="1" dirty="0" smtClean="0">
                            <a:solidFill>
                              <a:srgbClr val="990033"/>
                            </a:solidFill>
                            <a:latin typeface="Cambria Math"/>
                          </a:rPr>
                          <m:t>3</m:t>
                        </m:r>
                      </m:sup>
                    </m:sSup>
                  </m:oMath>
                </a14:m>
                <a:r>
                  <a:rPr lang="en-IE" sz="2000" i="1" dirty="0" smtClean="0">
                    <a:solidFill>
                      <a:srgbClr val="990033"/>
                    </a:solidFill>
                    <a:latin typeface="Calibri" pitchFamily="34" charset="0"/>
                  </a:rPr>
                  <a:t> </a:t>
                </a:r>
                <a:r>
                  <a:rPr lang="en-IE" sz="2000" dirty="0">
                    <a:solidFill>
                      <a:srgbClr val="990033"/>
                    </a:solidFill>
                    <a:latin typeface="Calibri" pitchFamily="34" charset="0"/>
                  </a:rPr>
                  <a:t>the only </a:t>
                </a:r>
                <a:r>
                  <a:rPr lang="en-IE" sz="2000" dirty="0" smtClean="0">
                    <a:solidFill>
                      <a:srgbClr val="990033"/>
                    </a:solidFill>
                    <a:latin typeface="Calibri" pitchFamily="34" charset="0"/>
                  </a:rPr>
                  <a:t>anti-derivative of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2</m:t>
                        </m:r>
                      </m:sup>
                    </m:sSup>
                  </m:oMath>
                </a14:m>
                <a:r>
                  <a:rPr lang="en-IE" sz="2000" dirty="0">
                    <a:solidFill>
                      <a:srgbClr val="990033"/>
                    </a:solidFill>
                    <a:latin typeface="Calibri" pitchFamily="34" charset="0"/>
                  </a:rPr>
                  <a:t>?</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1">
                <a:blip r:embed="rId3"/>
                <a:stretch>
                  <a:fillRect l="-593" t="-538" r="-1259" b="-6057"/>
                </a:stretch>
              </a:blipFill>
            </p:spPr>
            <p:txBody>
              <a:bodyPr/>
              <a:lstStyle/>
              <a:p>
                <a:r>
                  <a:rPr lang="en-IE">
                    <a:noFill/>
                  </a:rPr>
                  <a:t> </a:t>
                </a:r>
              </a:p>
            </p:txBody>
          </p:sp>
        </mc:Fallback>
      </mc:AlternateContent>
      <p:grpSp>
        <p:nvGrpSpPr>
          <p:cNvPr id="3" name="Group 2"/>
          <p:cNvGrpSpPr/>
          <p:nvPr/>
        </p:nvGrpSpPr>
        <p:grpSpPr>
          <a:xfrm>
            <a:off x="8789610" y="475011"/>
            <a:ext cx="7739773" cy="5503847"/>
            <a:chOff x="8789610" y="475011"/>
            <a:chExt cx="7739773" cy="5503847"/>
          </a:xfrm>
        </p:grpSpPr>
        <p:pic>
          <p:nvPicPr>
            <p:cNvPr id="135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4422" y="475011"/>
              <a:ext cx="7354961" cy="550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38280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12" end="12"/>
                                            </p:txEl>
                                          </p:spTgt>
                                        </p:tgtEl>
                                        <p:attrNameLst>
                                          <p:attrName>style.visibility</p:attrName>
                                        </p:attrNameLst>
                                      </p:cBhvr>
                                      <p:to>
                                        <p:strVal val="visible"/>
                                      </p:to>
                                    </p:set>
                                    <p:animEffect transition="in" filter="fade">
                                      <p:cBhvr>
                                        <p:cTn id="32"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0018 7.40741E-7 L -0.93038 7.40741E-7 " pathEditMode="relative" rAng="0" ptsTypes="AA">
                                      <p:cBhvr>
                                        <p:cTn id="37" dur="2000" fill="hold"/>
                                        <p:tgtEl>
                                          <p:spTgt spid="3"/>
                                        </p:tgtEl>
                                        <p:attrNameLst>
                                          <p:attrName>ppt_x</p:attrName>
                                          <p:attrName>ppt_y</p:attrName>
                                        </p:attrNameLst>
                                      </p:cBhvr>
                                      <p:rCtr x="-4651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93038 7.40741E-7 L -0.00018 0.00347 " pathEditMode="relative" rAng="0" ptsTypes="AA">
                                      <p:cBhvr>
                                        <p:cTn id="4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1</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Autofit/>
              </a:bodyPr>
              <a:lstStyle/>
              <a:p>
                <a:r>
                  <a:rPr lang="en-IE" sz="2000" dirty="0" smtClean="0">
                    <a:solidFill>
                      <a:srgbClr val="990033"/>
                    </a:solidFill>
                    <a:latin typeface="Calibri" pitchFamily="34" charset="0"/>
                  </a:rPr>
                  <a:t>How can we write down the entire set of anti-derivatives of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2</m:t>
                        </m:r>
                      </m:sup>
                    </m:sSup>
                  </m:oMath>
                </a14:m>
                <a:r>
                  <a:rPr lang="en-IE" sz="2000" dirty="0" smtClean="0">
                    <a:solidFill>
                      <a:srgbClr val="990033"/>
                    </a:solidFill>
                    <a:latin typeface="Calibri" pitchFamily="34" charset="0"/>
                  </a:rPr>
                  <a:t>?</a:t>
                </a:r>
              </a:p>
              <a:p>
                <a:endParaRPr lang="en-IE" sz="1050" dirty="0" smtClean="0">
                  <a:solidFill>
                    <a:srgbClr val="990033"/>
                  </a:solidFill>
                  <a:latin typeface="Calibri" pitchFamily="34" charset="0"/>
                </a:endParaRPr>
              </a:p>
              <a:p>
                <a:r>
                  <a:rPr lang="en-IE" sz="2000" dirty="0" smtClean="0">
                    <a:solidFill>
                      <a:srgbClr val="990033"/>
                    </a:solidFill>
                    <a:latin typeface="Calibri" pitchFamily="34" charset="0"/>
                  </a:rPr>
                  <a:t>We </a:t>
                </a:r>
                <a:r>
                  <a:rPr lang="en-IE" sz="2000" dirty="0">
                    <a:solidFill>
                      <a:srgbClr val="990033"/>
                    </a:solidFill>
                    <a:latin typeface="Calibri" pitchFamily="34" charset="0"/>
                  </a:rPr>
                  <a:t>call the set of all </a:t>
                </a:r>
                <a:r>
                  <a:rPr lang="en-IE" sz="2000" dirty="0" smtClean="0">
                    <a:solidFill>
                      <a:srgbClr val="990033"/>
                    </a:solidFill>
                    <a:latin typeface="Calibri" pitchFamily="34" charset="0"/>
                  </a:rPr>
                  <a:t>possible anti-derivatives </a:t>
                </a:r>
                <a:r>
                  <a:rPr lang="en-IE" sz="2000" dirty="0">
                    <a:solidFill>
                      <a:srgbClr val="990033"/>
                    </a:solidFill>
                    <a:latin typeface="Calibri" pitchFamily="34" charset="0"/>
                  </a:rPr>
                  <a:t>of a </a:t>
                </a:r>
                <a:r>
                  <a:rPr lang="en-IE" sz="2000" dirty="0" smtClean="0">
                    <a:solidFill>
                      <a:srgbClr val="990033"/>
                    </a:solidFill>
                    <a:latin typeface="Calibri" pitchFamily="34" charset="0"/>
                  </a:rPr>
                  <a:t>function the </a:t>
                </a:r>
                <a:r>
                  <a:rPr lang="en-IE" sz="2000" u="sng" dirty="0">
                    <a:solidFill>
                      <a:srgbClr val="990033"/>
                    </a:solidFill>
                    <a:latin typeface="Calibri" pitchFamily="34" charset="0"/>
                  </a:rPr>
                  <a:t>indefinite form of </a:t>
                </a:r>
                <a:r>
                  <a:rPr lang="en-IE" sz="2000" u="sng" dirty="0" smtClean="0">
                    <a:solidFill>
                      <a:srgbClr val="990033"/>
                    </a:solidFill>
                    <a:latin typeface="Calibri" pitchFamily="34" charset="0"/>
                  </a:rPr>
                  <a:t>the anti-derivative</a:t>
                </a:r>
                <a:r>
                  <a:rPr lang="en-IE" sz="2000" dirty="0" smtClean="0">
                    <a:solidFill>
                      <a:srgbClr val="990033"/>
                    </a:solidFill>
                    <a:latin typeface="Calibri" pitchFamily="34" charset="0"/>
                  </a:rPr>
                  <a:t> </a:t>
                </a:r>
                <a:r>
                  <a:rPr lang="en-IE" sz="2000" dirty="0">
                    <a:solidFill>
                      <a:srgbClr val="990033"/>
                    </a:solidFill>
                    <a:latin typeface="Calibri" pitchFamily="34" charset="0"/>
                  </a:rPr>
                  <a:t>(since </a:t>
                </a:r>
                <a:r>
                  <a:rPr lang="en-IE" sz="2000" dirty="0" smtClean="0">
                    <a:solidFill>
                      <a:srgbClr val="990033"/>
                    </a:solidFill>
                    <a:latin typeface="Calibri" pitchFamily="34" charset="0"/>
                  </a:rPr>
                  <a:t>we don’t </a:t>
                </a:r>
                <a:r>
                  <a:rPr lang="en-IE" sz="2000" dirty="0">
                    <a:solidFill>
                      <a:srgbClr val="990033"/>
                    </a:solidFill>
                    <a:latin typeface="Calibri" pitchFamily="34" charset="0"/>
                  </a:rPr>
                  <a:t>know the value </a:t>
                </a:r>
                <a:r>
                  <a:rPr lang="en-IE" sz="2000" dirty="0" smtClean="0">
                    <a:solidFill>
                      <a:srgbClr val="990033"/>
                    </a:solidFill>
                    <a:latin typeface="Calibri" pitchFamily="34" charset="0"/>
                  </a:rPr>
                  <a:t>of </a:t>
                </a:r>
                <a:r>
                  <a:rPr lang="en-IE" sz="2000" i="1" dirty="0" smtClean="0">
                    <a:solidFill>
                      <a:srgbClr val="990033"/>
                    </a:solidFill>
                    <a:latin typeface="Calibri" pitchFamily="34" charset="0"/>
                  </a:rPr>
                  <a:t>C </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We </a:t>
                </a:r>
                <a:r>
                  <a:rPr lang="en-IE" sz="2000" dirty="0">
                    <a:solidFill>
                      <a:srgbClr val="990033"/>
                    </a:solidFill>
                    <a:latin typeface="Calibri" pitchFamily="34" charset="0"/>
                  </a:rPr>
                  <a:t>started with the </a:t>
                </a:r>
                <a:r>
                  <a:rPr lang="en-IE" sz="2000" dirty="0" smtClean="0">
                    <a:solidFill>
                      <a:srgbClr val="990033"/>
                    </a:solidFill>
                    <a:latin typeface="Calibri" pitchFamily="34" charset="0"/>
                  </a:rPr>
                  <a:t>function </a:t>
                </a:r>
                <a14:m>
                  <m:oMath xmlns:m="http://schemas.openxmlformats.org/officeDocument/2006/math">
                    <m:r>
                      <a:rPr lang="en-IE" sz="2000" i="1" dirty="0" smtClean="0">
                        <a:solidFill>
                          <a:srgbClr val="990033"/>
                        </a:solidFill>
                        <a:latin typeface="Cambria Math"/>
                      </a:rPr>
                      <m:t>𝑑</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2</m:t>
                        </m:r>
                      </m:sup>
                    </m:sSup>
                    <m:r>
                      <a:rPr lang="en-IE" sz="2000" i="1" dirty="0">
                        <a:solidFill>
                          <a:srgbClr val="990033"/>
                        </a:solidFill>
                        <a:latin typeface="Cambria Math"/>
                      </a:rPr>
                      <m:t> </m:t>
                    </m:r>
                  </m:oMath>
                </a14:m>
                <a:r>
                  <a:rPr lang="en-IE" sz="2000" dirty="0">
                    <a:solidFill>
                      <a:srgbClr val="990033"/>
                    </a:solidFill>
                    <a:latin typeface="Calibri" pitchFamily="34" charset="0"/>
                  </a:rPr>
                  <a:t>and found its </a:t>
                </a:r>
                <a:r>
                  <a:rPr lang="en-IE" sz="2000" dirty="0" smtClean="0">
                    <a:solidFill>
                      <a:srgbClr val="990033"/>
                    </a:solidFill>
                    <a:latin typeface="Calibri" pitchFamily="34" charset="0"/>
                  </a:rPr>
                  <a:t>anti-derivative.</a:t>
                </a:r>
              </a:p>
              <a:p>
                <a:endParaRPr lang="en-IE" sz="1000" dirty="0">
                  <a:solidFill>
                    <a:srgbClr val="990033"/>
                  </a:solidFill>
                  <a:latin typeface="Calibri" pitchFamily="34" charset="0"/>
                </a:endParaRPr>
              </a:p>
              <a:p>
                <a:r>
                  <a:rPr lang="en-IE" sz="2000" dirty="0">
                    <a:solidFill>
                      <a:srgbClr val="990033"/>
                    </a:solidFill>
                    <a:latin typeface="Calibri" pitchFamily="34" charset="0"/>
                  </a:rPr>
                  <a:t>How would </a:t>
                </a:r>
                <a:r>
                  <a:rPr lang="en-IE" sz="2000" dirty="0" smtClean="0">
                    <a:solidFill>
                      <a:srgbClr val="990033"/>
                    </a:solidFill>
                    <a:latin typeface="Calibri" pitchFamily="34" charset="0"/>
                  </a:rPr>
                  <a:t>you correctly </a:t>
                </a:r>
                <a:r>
                  <a:rPr lang="en-IE" sz="2000" dirty="0">
                    <a:solidFill>
                      <a:srgbClr val="990033"/>
                    </a:solidFill>
                    <a:latin typeface="Calibri" pitchFamily="34" charset="0"/>
                  </a:rPr>
                  <a:t>name/label </a:t>
                </a:r>
                <a:r>
                  <a:rPr lang="en-IE" sz="2000" dirty="0" smtClean="0">
                    <a:solidFill>
                      <a:srgbClr val="990033"/>
                    </a:solidFill>
                    <a:latin typeface="Calibri" pitchFamily="34" charset="0"/>
                  </a:rPr>
                  <a:t>the anti-derivative?</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Let’s </a:t>
                </a:r>
                <a:r>
                  <a:rPr lang="en-IE" sz="2000" dirty="0">
                    <a:solidFill>
                      <a:srgbClr val="990033"/>
                    </a:solidFill>
                    <a:latin typeface="Calibri" pitchFamily="34" charset="0"/>
                  </a:rPr>
                  <a:t>recap on what </a:t>
                </a:r>
                <a:r>
                  <a:rPr lang="en-IE" sz="2000" dirty="0" smtClean="0">
                    <a:solidFill>
                      <a:srgbClr val="990033"/>
                    </a:solidFill>
                    <a:latin typeface="Calibri" pitchFamily="34" charset="0"/>
                  </a:rPr>
                  <a:t>we’ve learned.</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Can </a:t>
                </a:r>
                <a:r>
                  <a:rPr lang="en-IE" sz="2000" dirty="0">
                    <a:solidFill>
                      <a:srgbClr val="990033"/>
                    </a:solidFill>
                    <a:latin typeface="Calibri" pitchFamily="34" charset="0"/>
                  </a:rPr>
                  <a:t>you identify the </a:t>
                </a:r>
                <a:r>
                  <a:rPr lang="en-IE" sz="2000" dirty="0" smtClean="0">
                    <a:solidFill>
                      <a:srgbClr val="990033"/>
                    </a:solidFill>
                    <a:latin typeface="Calibri" pitchFamily="34" charset="0"/>
                  </a:rPr>
                  <a:t>key findings </a:t>
                </a:r>
                <a:r>
                  <a:rPr lang="en-IE" sz="2000" dirty="0">
                    <a:solidFill>
                      <a:srgbClr val="990033"/>
                    </a:solidFill>
                    <a:latin typeface="Calibri" pitchFamily="34" charset="0"/>
                  </a:rPr>
                  <a:t>of the lesson?</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611560" y="703237"/>
                <a:ext cx="8532440" cy="4525963"/>
              </a:xfrm>
              <a:blipFill rotWithShape="1">
                <a:blip r:embed="rId3"/>
                <a:stretch>
                  <a:fillRect l="-571" t="-673"/>
                </a:stretch>
              </a:blipFill>
            </p:spPr>
            <p:txBody>
              <a:bodyPr/>
              <a:lstStyle/>
              <a:p>
                <a:r>
                  <a:rPr lang="en-IE">
                    <a:noFill/>
                  </a:rPr>
                  <a:t> </a:t>
                </a:r>
              </a:p>
            </p:txBody>
          </p:sp>
        </mc:Fallback>
      </mc:AlternateContent>
      <p:grpSp>
        <p:nvGrpSpPr>
          <p:cNvPr id="3" name="Group 2"/>
          <p:cNvGrpSpPr/>
          <p:nvPr/>
        </p:nvGrpSpPr>
        <p:grpSpPr>
          <a:xfrm>
            <a:off x="8789610" y="488141"/>
            <a:ext cx="8359430" cy="5600700"/>
            <a:chOff x="8789610" y="488141"/>
            <a:chExt cx="8359430" cy="5600700"/>
          </a:xfrm>
        </p:grpSpPr>
        <p:sp>
          <p:nvSpPr>
            <p:cNvPr id="4" name="Rounded Rectangle 3"/>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36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7520" y="488141"/>
              <a:ext cx="8001520"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7495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00018 7.40741E-7 L -0.93038 7.40741E-7 " pathEditMode="relative" rAng="0" ptsTypes="AA">
                                      <p:cBhvr>
                                        <p:cTn id="32" dur="2000" fill="hold"/>
                                        <p:tgtEl>
                                          <p:spTgt spid="3"/>
                                        </p:tgtEl>
                                        <p:attrNameLst>
                                          <p:attrName>ppt_x</p:attrName>
                                          <p:attrName>ppt_y</p:attrName>
                                        </p:attrNameLst>
                                      </p:cBhvr>
                                      <p:rCtr x="-46510" y="0"/>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93038 7.40741E-7 L -0.00018 0.00347 " pathEditMode="relative" rAng="0" ptsTypes="AA">
                                      <p:cBhvr>
                                        <p:cTn id="36"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Student Activity</a:t>
            </a:r>
            <a:endParaRPr lang="en-IE" dirty="0"/>
          </a:p>
        </p:txBody>
      </p:sp>
      <p:sp>
        <p:nvSpPr>
          <p:cNvPr id="3" name="Content Placeholder 2"/>
          <p:cNvSpPr>
            <a:spLocks noGrp="1"/>
          </p:cNvSpPr>
          <p:nvPr>
            <p:ph idx="1"/>
          </p:nvPr>
        </p:nvSpPr>
        <p:spPr/>
        <p:txBody>
          <a:bodyPr/>
          <a:lstStyle/>
          <a:p>
            <a:endParaRPr lang="en-IE"/>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2646"/>
            <a:ext cx="9144000" cy="4087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516216" y="1124744"/>
            <a:ext cx="2259827" cy="747902"/>
          </a:xfrm>
          <a:prstGeom prst="roundRect">
            <a:avLst/>
          </a:prstGeom>
          <a:solidFill>
            <a:srgbClr val="D1282E"/>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smtClean="0"/>
              <a:t>Derivative f’(x)</a:t>
            </a:r>
            <a:endParaRPr lang="en-IE" sz="2400" dirty="0"/>
          </a:p>
        </p:txBody>
      </p:sp>
      <p:sp>
        <p:nvSpPr>
          <p:cNvPr id="6" name="Rounded Rectangle 5"/>
          <p:cNvSpPr/>
          <p:nvPr/>
        </p:nvSpPr>
        <p:spPr>
          <a:xfrm>
            <a:off x="1331640" y="1124744"/>
            <a:ext cx="2160240" cy="747902"/>
          </a:xfrm>
          <a:prstGeom prst="roundRect">
            <a:avLst/>
          </a:prstGeom>
          <a:solidFill>
            <a:srgbClr val="DCCE18"/>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smtClean="0">
                <a:solidFill>
                  <a:schemeClr val="tx1"/>
                </a:solidFill>
              </a:rPr>
              <a:t>Function f(x)</a:t>
            </a:r>
            <a:endParaRPr lang="en-IE" sz="2400" dirty="0">
              <a:solidFill>
                <a:schemeClr val="tx1"/>
              </a:solidFill>
            </a:endParaRPr>
          </a:p>
        </p:txBody>
      </p:sp>
    </p:spTree>
    <p:extLst>
      <p:ext uri="{BB962C8B-B14F-4D97-AF65-F5344CB8AC3E}">
        <p14:creationId xmlns:p14="http://schemas.microsoft.com/office/powerpoint/2010/main" val="409250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57200" y="53752"/>
                <a:ext cx="8229600" cy="1143000"/>
              </a:xfrm>
            </p:spPr>
            <p:txBody>
              <a:bodyPr>
                <a:normAutofit fontScale="90000"/>
              </a:bodyPr>
              <a:lstStyle/>
              <a:p>
                <a:r>
                  <a:rPr lang="en-IE" sz="4800" dirty="0"/>
                  <a:t>Section A: Student </a:t>
                </a:r>
                <a:r>
                  <a:rPr lang="en-IE" sz="4800" dirty="0" smtClean="0"/>
                  <a:t>Thinking</a:t>
                </a:r>
                <a:r>
                  <a:rPr lang="en-IE" sz="5400" dirty="0" smtClean="0"/>
                  <a:t/>
                </a:r>
                <a:br>
                  <a:rPr lang="en-IE" sz="5400" dirty="0" smtClean="0"/>
                </a:br>
                <a:r>
                  <a:rPr lang="en-IE" sz="5400" dirty="0" smtClean="0"/>
                  <a:t>Find the anti-derivative of ... </a:t>
                </a:r>
                <a14:m>
                  <m:oMath xmlns:m="http://schemas.openxmlformats.org/officeDocument/2006/math">
                    <m:sSup>
                      <m:sSupPr>
                        <m:ctrlPr>
                          <a:rPr lang="en-IE" sz="5400" b="1" i="1" smtClean="0">
                            <a:latin typeface="Cambria Math" panose="02040503050406030204" pitchFamily="18" charset="0"/>
                          </a:rPr>
                        </m:ctrlPr>
                      </m:sSupPr>
                      <m:e>
                        <m:r>
                          <a:rPr lang="en-IE" sz="5400" b="1" i="1" smtClean="0">
                            <a:latin typeface="Cambria Math"/>
                          </a:rPr>
                          <m:t>𝒙</m:t>
                        </m:r>
                      </m:e>
                      <m:sup>
                        <m:r>
                          <a:rPr lang="en-IE" sz="5400" b="1" i="1" smtClean="0">
                            <a:latin typeface="Cambria Math"/>
                          </a:rPr>
                          <m:t>𝟐</m:t>
                        </m:r>
                      </m:sup>
                    </m:sSup>
                  </m:oMath>
                </a14:m>
                <a:endParaRPr lang="en-IE"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200" y="53752"/>
                <a:ext cx="8229600" cy="1143000"/>
              </a:xfrm>
              <a:blipFill rotWithShape="1">
                <a:blip r:embed="rId3"/>
                <a:stretch>
                  <a:fillRect l="-2815" t="-26738" b="-45989"/>
                </a:stretch>
              </a:blipFill>
            </p:spPr>
            <p:txBody>
              <a:bodyPr/>
              <a:lstStyle/>
              <a:p>
                <a:r>
                  <a:rPr lang="en-IE">
                    <a:noFill/>
                  </a:rPr>
                  <a:t> </a:t>
                </a:r>
              </a:p>
            </p:txBody>
          </p:sp>
        </mc:Fallback>
      </mc:AlternateContent>
      <p:sp>
        <p:nvSpPr>
          <p:cNvPr id="5" name="Content Placeholder 4"/>
          <p:cNvSpPr>
            <a:spLocks noGrp="1"/>
          </p:cNvSpPr>
          <p:nvPr>
            <p:ph idx="1"/>
          </p:nvPr>
        </p:nvSpPr>
        <p:spPr/>
        <p:txBody>
          <a:bodyPr/>
          <a:lstStyle/>
          <a:p>
            <a:endParaRPr lang="en-IE"/>
          </a:p>
        </p:txBody>
      </p:sp>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981" t="66118" r="72813" b="14474"/>
          <a:stretch/>
        </p:blipFill>
        <p:spPr bwMode="auto">
          <a:xfrm>
            <a:off x="301511" y="4708033"/>
            <a:ext cx="1705932" cy="2033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2483769" y="1718474"/>
            <a:ext cx="6516216" cy="4108511"/>
          </a:xfrm>
          <a:prstGeom prst="cloudCallout">
            <a:avLst>
              <a:gd name="adj1" fmla="val -62935"/>
              <a:gd name="adj2" fmla="val 27289"/>
            </a:avLst>
          </a:prstGeom>
          <a:solidFill>
            <a:schemeClr val="tx2">
              <a:lumMod val="60000"/>
              <a:lumOff val="40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3" name="TextBox 2"/>
              <p:cNvSpPr txBox="1"/>
              <p:nvPr/>
            </p:nvSpPr>
            <p:spPr>
              <a:xfrm>
                <a:off x="3293605" y="2869924"/>
                <a:ext cx="4896544" cy="1569660"/>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Find the function which, when I differentiate it,</a:t>
                </a:r>
              </a:p>
              <a:p>
                <a:pPr algn="ctr"/>
                <a:r>
                  <a:rPr lang="en-IE" sz="3200" dirty="0" smtClean="0">
                    <a:solidFill>
                      <a:schemeClr val="bg2">
                        <a:lumMod val="20000"/>
                        <a:lumOff val="80000"/>
                      </a:schemeClr>
                    </a:solidFill>
                    <a:latin typeface="Bradley Hand ITC" pitchFamily="66" charset="0"/>
                  </a:rPr>
                  <a:t> gives me </a:t>
                </a:r>
                <a14:m>
                  <m:oMath xmlns:m="http://schemas.openxmlformats.org/officeDocument/2006/math">
                    <m:sSup>
                      <m:sSupPr>
                        <m:ctrlPr>
                          <a:rPr lang="en-IE" sz="3200" b="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2</m:t>
                        </m:r>
                      </m:sup>
                    </m:sSup>
                  </m:oMath>
                </a14:m>
                <a:r>
                  <a:rPr lang="en-IE" dirty="0" smtClean="0">
                    <a:solidFill>
                      <a:schemeClr val="bg2">
                        <a:lumMod val="20000"/>
                        <a:lumOff val="80000"/>
                      </a:schemeClr>
                    </a:solidFill>
                  </a:rPr>
                  <a:t> </a:t>
                </a:r>
                <a:endParaRPr lang="en-IE" dirty="0">
                  <a:solidFill>
                    <a:schemeClr val="bg2">
                      <a:lumMod val="20000"/>
                      <a:lumOff val="80000"/>
                    </a:schemeClr>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293605" y="2869924"/>
                <a:ext cx="4896544" cy="1569660"/>
              </a:xfrm>
              <a:prstGeom prst="rect">
                <a:avLst/>
              </a:prstGeom>
              <a:blipFill rotWithShape="1">
                <a:blip r:embed="rId5"/>
                <a:stretch>
                  <a:fillRect t="-5058" b="-13230"/>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162732" y="2803406"/>
                <a:ext cx="3158290"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How about </a:t>
                </a:r>
                <a14:m>
                  <m:oMath xmlns:m="http://schemas.openxmlformats.org/officeDocument/2006/math">
                    <m:r>
                      <a:rPr lang="en-IE" sz="3200" i="1" dirty="0" smtClean="0">
                        <a:solidFill>
                          <a:schemeClr val="bg2">
                            <a:lumMod val="20000"/>
                            <a:lumOff val="80000"/>
                          </a:schemeClr>
                        </a:solidFill>
                        <a:latin typeface="Cambria Math"/>
                      </a:rPr>
                      <m:t>2</m:t>
                    </m:r>
                    <m:r>
                      <a:rPr lang="en-IE" sz="3200" b="0" i="1" smtClean="0">
                        <a:solidFill>
                          <a:schemeClr val="bg2">
                            <a:lumMod val="20000"/>
                            <a:lumOff val="80000"/>
                          </a:schemeClr>
                        </a:solidFill>
                        <a:latin typeface="Cambria Math"/>
                      </a:rPr>
                      <m:t>𝑥</m:t>
                    </m:r>
                    <m:r>
                      <a:rPr lang="en-IE" sz="3200" b="0" i="1" smtClean="0">
                        <a:solidFill>
                          <a:schemeClr val="bg2">
                            <a:lumMod val="20000"/>
                            <a:lumOff val="80000"/>
                          </a:schemeClr>
                        </a:solidFill>
                        <a:latin typeface="Cambria Math"/>
                      </a:rPr>
                      <m:t>?</m:t>
                    </m:r>
                  </m:oMath>
                </a14:m>
                <a:endParaRPr lang="en-IE" sz="3200" dirty="0" smtClean="0">
                  <a:solidFill>
                    <a:schemeClr val="bg2">
                      <a:lumMod val="20000"/>
                      <a:lumOff val="80000"/>
                    </a:schemeClr>
                  </a:solidFill>
                  <a:latin typeface="Bradley Hand ITC" pitchFamily="66"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162732" y="2803406"/>
                <a:ext cx="3158290" cy="584775"/>
              </a:xfrm>
              <a:prstGeom prst="rect">
                <a:avLst/>
              </a:prstGeom>
              <a:blipFill rotWithShape="1">
                <a:blip r:embed="rId6"/>
                <a:stretch>
                  <a:fillRect t="-10417" b="-3645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915816" y="2135678"/>
                <a:ext cx="5688632" cy="2997103"/>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Ok - can I check?</a:t>
                </a:r>
              </a:p>
              <a:p>
                <a:pPr algn="ctr"/>
                <a14:m>
                  <m:oMathPara xmlns:m="http://schemas.openxmlformats.org/officeDocument/2006/math">
                    <m:oMathParaPr>
                      <m:jc m:val="centerGroup"/>
                    </m:oMathParaPr>
                    <m:oMath xmlns:m="http://schemas.openxmlformats.org/officeDocument/2006/math">
                      <m:f>
                        <m:fPr>
                          <m:ctrlPr>
                            <a:rPr lang="en-IE" sz="3200" i="1" smtClean="0">
                              <a:solidFill>
                                <a:schemeClr val="bg2">
                                  <a:lumMod val="20000"/>
                                  <a:lumOff val="80000"/>
                                </a:schemeClr>
                              </a:solidFill>
                              <a:latin typeface="Cambria Math" panose="02040503050406030204" pitchFamily="18" charset="0"/>
                            </a:rPr>
                          </m:ctrlPr>
                        </m:fPr>
                        <m:num>
                          <m:r>
                            <a:rPr lang="en-IE" sz="3200" b="0" i="1" smtClean="0">
                              <a:solidFill>
                                <a:schemeClr val="bg2">
                                  <a:lumMod val="20000"/>
                                  <a:lumOff val="80000"/>
                                </a:schemeClr>
                              </a:solidFill>
                              <a:latin typeface="Cambria Math"/>
                            </a:rPr>
                            <m:t>𝑑</m:t>
                          </m:r>
                        </m:num>
                        <m:den>
                          <m:r>
                            <a:rPr lang="en-IE" sz="3200" b="0" i="1" smtClean="0">
                              <a:solidFill>
                                <a:schemeClr val="bg2">
                                  <a:lumMod val="20000"/>
                                  <a:lumOff val="80000"/>
                                </a:schemeClr>
                              </a:solidFill>
                              <a:latin typeface="Cambria Math"/>
                            </a:rPr>
                            <m:t>𝑑𝑥</m:t>
                          </m:r>
                        </m:den>
                      </m:f>
                      <m:sSup>
                        <m:sSupPr>
                          <m:ctrlPr>
                            <a:rPr lang="en-IE" sz="320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2</m:t>
                          </m:r>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1</m:t>
                          </m:r>
                        </m:sup>
                      </m:sSup>
                      <m:r>
                        <a:rPr lang="en-IE" sz="3200" b="0" i="1" smtClean="0">
                          <a:solidFill>
                            <a:schemeClr val="bg2">
                              <a:lumMod val="20000"/>
                              <a:lumOff val="80000"/>
                            </a:schemeClr>
                          </a:solidFill>
                          <a:latin typeface="Cambria Math"/>
                        </a:rPr>
                        <m:t>=</m:t>
                      </m:r>
                      <m:d>
                        <m:dPr>
                          <m:ctrlPr>
                            <a:rPr lang="en-IE" sz="3200" b="0" i="1" smtClean="0">
                              <a:solidFill>
                                <a:schemeClr val="bg2">
                                  <a:lumMod val="20000"/>
                                  <a:lumOff val="80000"/>
                                </a:schemeClr>
                              </a:solidFill>
                              <a:latin typeface="Cambria Math" panose="02040503050406030204" pitchFamily="18" charset="0"/>
                            </a:rPr>
                          </m:ctrlPr>
                        </m:dPr>
                        <m:e>
                          <m:r>
                            <a:rPr lang="en-IE" sz="3200" b="0" i="1" smtClean="0">
                              <a:solidFill>
                                <a:schemeClr val="bg2">
                                  <a:lumMod val="20000"/>
                                  <a:lumOff val="80000"/>
                                </a:schemeClr>
                              </a:solidFill>
                              <a:latin typeface="Cambria Math"/>
                            </a:rPr>
                            <m:t>1</m:t>
                          </m:r>
                        </m:e>
                      </m:d>
                      <m:r>
                        <a:rPr lang="en-IE" sz="3200" b="0" i="1" smtClean="0">
                          <a:solidFill>
                            <a:schemeClr val="bg2">
                              <a:lumMod val="20000"/>
                              <a:lumOff val="80000"/>
                            </a:schemeClr>
                          </a:solidFill>
                          <a:latin typeface="Cambria Math"/>
                        </a:rPr>
                        <m:t>2</m:t>
                      </m:r>
                      <m:sSup>
                        <m:sSupPr>
                          <m:ctrlPr>
                            <a:rPr lang="en-IE" sz="3200" b="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0</m:t>
                          </m:r>
                        </m:sup>
                      </m:sSup>
                      <m:r>
                        <a:rPr lang="en-IE" sz="3200" b="0" i="0" smtClean="0">
                          <a:solidFill>
                            <a:schemeClr val="bg2">
                              <a:lumMod val="20000"/>
                              <a:lumOff val="80000"/>
                            </a:schemeClr>
                          </a:solidFill>
                          <a:latin typeface="Cambria Math"/>
                        </a:rPr>
                        <m:t>=2</m:t>
                      </m:r>
                    </m:oMath>
                  </m:oMathPara>
                </a14:m>
                <a:endParaRPr lang="en-IE" sz="3200" b="0" dirty="0" smtClean="0">
                  <a:solidFill>
                    <a:schemeClr val="bg2">
                      <a:lumMod val="20000"/>
                      <a:lumOff val="80000"/>
                    </a:schemeClr>
                  </a:solidFill>
                </a:endParaRPr>
              </a:p>
              <a:p>
                <a:pPr algn="ctr"/>
                <a:endParaRPr lang="en-IE" sz="3200" b="0" dirty="0" smtClean="0">
                  <a:solidFill>
                    <a:schemeClr val="bg2">
                      <a:lumMod val="20000"/>
                      <a:lumOff val="80000"/>
                    </a:schemeClr>
                  </a:solidFill>
                </a:endParaRPr>
              </a:p>
              <a:p>
                <a:pPr algn="ctr"/>
                <a14:m>
                  <m:oMath xmlns:m="http://schemas.openxmlformats.org/officeDocument/2006/math">
                    <m:r>
                      <a:rPr lang="en-IE" sz="3200" b="0" i="1" smtClean="0">
                        <a:solidFill>
                          <a:schemeClr val="bg2">
                            <a:lumMod val="20000"/>
                            <a:lumOff val="80000"/>
                          </a:schemeClr>
                        </a:solidFill>
                        <a:latin typeface="Cambria Math"/>
                      </a:rPr>
                      <m:t>2</m:t>
                    </m:r>
                    <m:r>
                      <a:rPr lang="en-IE" sz="3200" b="0" i="1" smtClean="0">
                        <a:solidFill>
                          <a:schemeClr val="bg2">
                            <a:lumMod val="20000"/>
                            <a:lumOff val="80000"/>
                          </a:schemeClr>
                        </a:solidFill>
                        <a:latin typeface="Cambria Math"/>
                      </a:rPr>
                      <m:t>𝑥</m:t>
                    </m:r>
                  </m:oMath>
                </a14:m>
                <a:r>
                  <a:rPr lang="en-IE" sz="3200" dirty="0" smtClean="0">
                    <a:solidFill>
                      <a:schemeClr val="bg2">
                        <a:lumMod val="20000"/>
                        <a:lumOff val="80000"/>
                      </a:schemeClr>
                    </a:solidFill>
                    <a:latin typeface="Bradley Hand ITC" pitchFamily="66" charset="0"/>
                  </a:rPr>
                  <a:t> is the derivative of </a:t>
                </a:r>
                <a14:m>
                  <m:oMath xmlns:m="http://schemas.openxmlformats.org/officeDocument/2006/math">
                    <m:sSup>
                      <m:sSupPr>
                        <m:ctrlPr>
                          <a:rPr lang="en-IE" sz="320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2</m:t>
                        </m:r>
                      </m:sup>
                    </m:sSup>
                  </m:oMath>
                </a14:m>
                <a:r>
                  <a:rPr lang="en-IE" sz="3200" dirty="0" smtClean="0">
                    <a:solidFill>
                      <a:schemeClr val="bg2">
                        <a:lumMod val="20000"/>
                        <a:lumOff val="80000"/>
                      </a:schemeClr>
                    </a:solidFill>
                    <a:latin typeface="Bradley Hand ITC" pitchFamily="66" charset="0"/>
                  </a:rPr>
                  <a:t>….not</a:t>
                </a:r>
              </a:p>
              <a:p>
                <a:pPr algn="ctr"/>
                <a:r>
                  <a:rPr lang="en-IE" sz="3200" dirty="0" smtClean="0">
                    <a:solidFill>
                      <a:schemeClr val="bg2">
                        <a:lumMod val="20000"/>
                        <a:lumOff val="80000"/>
                      </a:schemeClr>
                    </a:solidFill>
                    <a:latin typeface="Bradley Hand ITC" pitchFamily="66" charset="0"/>
                  </a:rPr>
                  <a:t>the anti-derivative </a:t>
                </a:r>
                <a:endParaRPr lang="en-IE" sz="3200" dirty="0">
                  <a:solidFill>
                    <a:schemeClr val="bg2">
                      <a:lumMod val="20000"/>
                      <a:lumOff val="80000"/>
                    </a:schemeClr>
                  </a:solidFill>
                  <a:latin typeface="Bradley Hand ITC" pitchFamily="66"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915816" y="2135678"/>
                <a:ext cx="5688632" cy="2997103"/>
              </a:xfrm>
              <a:prstGeom prst="rect">
                <a:avLst/>
              </a:prstGeom>
              <a:blipFill rotWithShape="1">
                <a:blip r:embed="rId7"/>
                <a:stretch>
                  <a:fillRect t="-2642" b="-5691"/>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465240" y="2077836"/>
                <a:ext cx="4851176" cy="3058658"/>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What about </a:t>
                </a:r>
                <a14:m>
                  <m:oMath xmlns:m="http://schemas.openxmlformats.org/officeDocument/2006/math">
                    <m:sSup>
                      <m:sSupPr>
                        <m:ctrlPr>
                          <a:rPr lang="en-IE" sz="3200" b="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3</m:t>
                        </m:r>
                      </m:sup>
                    </m:sSup>
                    <m:r>
                      <a:rPr lang="en-IE" sz="3200" b="0" i="1" smtClean="0">
                        <a:solidFill>
                          <a:schemeClr val="bg2">
                            <a:lumMod val="20000"/>
                            <a:lumOff val="80000"/>
                          </a:schemeClr>
                        </a:solidFill>
                        <a:latin typeface="Cambria Math"/>
                      </a:rPr>
                      <m:t>?</m:t>
                    </m:r>
                  </m:oMath>
                </a14:m>
                <a:endParaRPr lang="en-IE" sz="3200" dirty="0" smtClean="0">
                  <a:solidFill>
                    <a:schemeClr val="bg2">
                      <a:lumMod val="20000"/>
                      <a:lumOff val="80000"/>
                    </a:schemeClr>
                  </a:solidFill>
                  <a:latin typeface="Bradley Hand ITC" pitchFamily="66" charset="0"/>
                </a:endParaRPr>
              </a:p>
              <a:p>
                <a:pPr algn="ctr"/>
                <a14:m>
                  <m:oMathPara xmlns:m="http://schemas.openxmlformats.org/officeDocument/2006/math">
                    <m:oMathParaPr>
                      <m:jc m:val="centerGroup"/>
                    </m:oMathParaPr>
                    <m:oMath xmlns:m="http://schemas.openxmlformats.org/officeDocument/2006/math">
                      <m:f>
                        <m:fPr>
                          <m:ctrlPr>
                            <a:rPr lang="en-IE" sz="3200" i="1" smtClean="0">
                              <a:solidFill>
                                <a:schemeClr val="bg2">
                                  <a:lumMod val="20000"/>
                                  <a:lumOff val="80000"/>
                                </a:schemeClr>
                              </a:solidFill>
                              <a:latin typeface="Cambria Math" panose="02040503050406030204" pitchFamily="18" charset="0"/>
                            </a:rPr>
                          </m:ctrlPr>
                        </m:fPr>
                        <m:num>
                          <m:r>
                            <a:rPr lang="en-IE" sz="3200" b="0" i="1" smtClean="0">
                              <a:solidFill>
                                <a:schemeClr val="bg2">
                                  <a:lumMod val="20000"/>
                                  <a:lumOff val="80000"/>
                                </a:schemeClr>
                              </a:solidFill>
                              <a:latin typeface="Cambria Math"/>
                            </a:rPr>
                            <m:t>𝑑</m:t>
                          </m:r>
                        </m:num>
                        <m:den>
                          <m:r>
                            <a:rPr lang="en-IE" sz="3200" b="0" i="1" smtClean="0">
                              <a:solidFill>
                                <a:schemeClr val="bg2">
                                  <a:lumMod val="20000"/>
                                  <a:lumOff val="80000"/>
                                </a:schemeClr>
                              </a:solidFill>
                              <a:latin typeface="Cambria Math"/>
                            </a:rPr>
                            <m:t>𝑑𝑥</m:t>
                          </m:r>
                        </m:den>
                      </m:f>
                      <m:sSup>
                        <m:sSupPr>
                          <m:ctrlPr>
                            <a:rPr lang="en-IE" sz="320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3</m:t>
                          </m:r>
                        </m:sup>
                      </m:sSup>
                      <m:r>
                        <a:rPr lang="en-IE" sz="3200" b="0" i="1" smtClean="0">
                          <a:solidFill>
                            <a:schemeClr val="bg2">
                              <a:lumMod val="20000"/>
                              <a:lumOff val="80000"/>
                            </a:schemeClr>
                          </a:solidFill>
                          <a:latin typeface="Cambria Math"/>
                        </a:rPr>
                        <m:t>=</m:t>
                      </m:r>
                      <m:d>
                        <m:dPr>
                          <m:ctrlPr>
                            <a:rPr lang="en-IE" sz="3200" b="0" i="1" smtClean="0">
                              <a:solidFill>
                                <a:schemeClr val="bg2">
                                  <a:lumMod val="20000"/>
                                  <a:lumOff val="80000"/>
                                </a:schemeClr>
                              </a:solidFill>
                              <a:latin typeface="Cambria Math" panose="02040503050406030204" pitchFamily="18" charset="0"/>
                            </a:rPr>
                          </m:ctrlPr>
                        </m:dPr>
                        <m:e>
                          <m:r>
                            <a:rPr lang="en-IE" sz="3200" b="0" i="1" smtClean="0">
                              <a:solidFill>
                                <a:schemeClr val="bg2">
                                  <a:lumMod val="20000"/>
                                  <a:lumOff val="80000"/>
                                </a:schemeClr>
                              </a:solidFill>
                              <a:latin typeface="Cambria Math"/>
                            </a:rPr>
                            <m:t>3</m:t>
                          </m:r>
                        </m:e>
                      </m:d>
                      <m:sSup>
                        <m:sSupPr>
                          <m:ctrlPr>
                            <a:rPr lang="en-IE" sz="3200" b="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2</m:t>
                          </m:r>
                        </m:sup>
                      </m:sSup>
                      <m:r>
                        <a:rPr lang="en-IE" sz="3200" b="0" i="0" smtClean="0">
                          <a:solidFill>
                            <a:schemeClr val="bg2">
                              <a:lumMod val="20000"/>
                              <a:lumOff val="80000"/>
                            </a:schemeClr>
                          </a:solidFill>
                          <a:latin typeface="Cambria Math"/>
                        </a:rPr>
                        <m:t>=3</m:t>
                      </m:r>
                      <m:sSup>
                        <m:sSupPr>
                          <m:ctrlPr>
                            <a:rPr lang="en-IE" sz="3200" b="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2</m:t>
                          </m:r>
                        </m:sup>
                      </m:sSup>
                    </m:oMath>
                  </m:oMathPara>
                </a14:m>
                <a:endParaRPr lang="en-IE" dirty="0" smtClean="0">
                  <a:solidFill>
                    <a:schemeClr val="bg2">
                      <a:lumMod val="20000"/>
                      <a:lumOff val="80000"/>
                    </a:schemeClr>
                  </a:solidFill>
                </a:endParaRPr>
              </a:p>
              <a:p>
                <a:pPr algn="ctr"/>
                <a:endParaRPr lang="en-IE" dirty="0">
                  <a:solidFill>
                    <a:schemeClr val="bg2">
                      <a:lumMod val="20000"/>
                      <a:lumOff val="80000"/>
                    </a:schemeClr>
                  </a:solidFill>
                </a:endParaRPr>
              </a:p>
              <a:p>
                <a:pPr algn="ctr"/>
                <a:endParaRPr lang="en-IE" dirty="0" smtClean="0">
                  <a:solidFill>
                    <a:schemeClr val="bg2">
                      <a:lumMod val="20000"/>
                      <a:lumOff val="80000"/>
                    </a:schemeClr>
                  </a:solidFill>
                </a:endParaRPr>
              </a:p>
              <a:p>
                <a:pPr algn="ctr"/>
                <a:r>
                  <a:rPr lang="en-IE" sz="3200" dirty="0" smtClean="0">
                    <a:solidFill>
                      <a:schemeClr val="bg2">
                        <a:lumMod val="20000"/>
                        <a:lumOff val="80000"/>
                      </a:schemeClr>
                    </a:solidFill>
                    <a:latin typeface="Bradley Hand ITC" pitchFamily="66" charset="0"/>
                  </a:rPr>
                  <a:t>It’s closer but still 3 times too big!</a:t>
                </a:r>
              </a:p>
            </p:txBody>
          </p:sp>
        </mc:Choice>
        <mc:Fallback xmlns="">
          <p:sp>
            <p:nvSpPr>
              <p:cNvPr id="8" name="TextBox 7"/>
              <p:cNvSpPr txBox="1">
                <a:spLocks noRot="1" noChangeAspect="1" noMove="1" noResize="1" noEditPoints="1" noAdjustHandles="1" noChangeArrowheads="1" noChangeShapeType="1" noTextEdit="1"/>
              </p:cNvSpPr>
              <p:nvPr/>
            </p:nvSpPr>
            <p:spPr>
              <a:xfrm>
                <a:off x="3465240" y="2077836"/>
                <a:ext cx="4851176" cy="3058658"/>
              </a:xfrm>
              <a:prstGeom prst="rect">
                <a:avLst/>
              </a:prstGeom>
              <a:blipFill rotWithShape="1">
                <a:blip r:embed="rId8"/>
                <a:stretch>
                  <a:fillRect l="-251" t="-1992" r="-2387" b="-557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411760" y="2088934"/>
                <a:ext cx="6120680" cy="2710101"/>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I’ll try:</a:t>
                </a:r>
              </a:p>
              <a:p>
                <a:pPr algn="ctr"/>
                <a14:m>
                  <m:oMathPara xmlns:m="http://schemas.openxmlformats.org/officeDocument/2006/math">
                    <m:oMathParaPr>
                      <m:jc m:val="centerGroup"/>
                    </m:oMathParaPr>
                    <m:oMath xmlns:m="http://schemas.openxmlformats.org/officeDocument/2006/math">
                      <m:f>
                        <m:fPr>
                          <m:ctrlPr>
                            <a:rPr lang="en-IE" sz="3200" i="1" smtClean="0">
                              <a:solidFill>
                                <a:schemeClr val="bg2">
                                  <a:lumMod val="20000"/>
                                  <a:lumOff val="80000"/>
                                </a:schemeClr>
                              </a:solidFill>
                              <a:latin typeface="Cambria Math" panose="02040503050406030204" pitchFamily="18" charset="0"/>
                            </a:rPr>
                          </m:ctrlPr>
                        </m:fPr>
                        <m:num>
                          <m:r>
                            <a:rPr lang="en-IE" sz="3200" b="0" i="1" smtClean="0">
                              <a:solidFill>
                                <a:schemeClr val="bg2">
                                  <a:lumMod val="20000"/>
                                  <a:lumOff val="80000"/>
                                </a:schemeClr>
                              </a:solidFill>
                              <a:latin typeface="Cambria Math"/>
                            </a:rPr>
                            <m:t>𝑑</m:t>
                          </m:r>
                        </m:num>
                        <m:den>
                          <m:r>
                            <a:rPr lang="en-IE" sz="3200" b="0" i="1" smtClean="0">
                              <a:solidFill>
                                <a:schemeClr val="bg2">
                                  <a:lumMod val="20000"/>
                                  <a:lumOff val="80000"/>
                                </a:schemeClr>
                              </a:solidFill>
                              <a:latin typeface="Cambria Math"/>
                            </a:rPr>
                            <m:t>𝑑𝑥</m:t>
                          </m:r>
                        </m:den>
                      </m:f>
                      <m:sSup>
                        <m:sSupPr>
                          <m:ctrlPr>
                            <a:rPr lang="en-IE" sz="320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m:t>
                          </m:r>
                          <m:f>
                            <m:fPr>
                              <m:ctrlPr>
                                <a:rPr lang="en-IE" sz="3200" i="1" smtClean="0">
                                  <a:solidFill>
                                    <a:schemeClr val="bg2">
                                      <a:lumMod val="20000"/>
                                      <a:lumOff val="80000"/>
                                    </a:schemeClr>
                                  </a:solidFill>
                                  <a:latin typeface="Cambria Math" panose="02040503050406030204" pitchFamily="18" charset="0"/>
                                </a:rPr>
                              </m:ctrlPr>
                            </m:fPr>
                            <m:num>
                              <m:r>
                                <a:rPr lang="en-IE" sz="3200" b="0" i="1" smtClean="0">
                                  <a:solidFill>
                                    <a:schemeClr val="bg2">
                                      <a:lumMod val="20000"/>
                                      <a:lumOff val="80000"/>
                                    </a:schemeClr>
                                  </a:solidFill>
                                  <a:latin typeface="Cambria Math"/>
                                </a:rPr>
                                <m:t>1</m:t>
                              </m:r>
                            </m:num>
                            <m:den>
                              <m:r>
                                <a:rPr lang="en-IE" sz="3200" b="0" i="1" smtClean="0">
                                  <a:solidFill>
                                    <a:schemeClr val="bg2">
                                      <a:lumMod val="20000"/>
                                      <a:lumOff val="80000"/>
                                    </a:schemeClr>
                                  </a:solidFill>
                                  <a:latin typeface="Cambria Math"/>
                                </a:rPr>
                                <m:t>3</m:t>
                              </m:r>
                            </m:den>
                          </m:f>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3</m:t>
                          </m:r>
                        </m:sup>
                      </m:sSup>
                      <m:r>
                        <a:rPr lang="en-IE" sz="3200" b="0" i="1" smtClean="0">
                          <a:solidFill>
                            <a:schemeClr val="bg2">
                              <a:lumMod val="20000"/>
                              <a:lumOff val="80000"/>
                            </a:schemeClr>
                          </a:solidFill>
                          <a:latin typeface="Cambria Math"/>
                        </a:rPr>
                        <m:t>)=</m:t>
                      </m:r>
                      <m:d>
                        <m:dPr>
                          <m:ctrlPr>
                            <a:rPr lang="en-IE" sz="3200" b="0" i="1" smtClean="0">
                              <a:solidFill>
                                <a:schemeClr val="bg2">
                                  <a:lumMod val="20000"/>
                                  <a:lumOff val="80000"/>
                                </a:schemeClr>
                              </a:solidFill>
                              <a:latin typeface="Cambria Math" panose="02040503050406030204" pitchFamily="18" charset="0"/>
                            </a:rPr>
                          </m:ctrlPr>
                        </m:dPr>
                        <m:e>
                          <m:r>
                            <a:rPr lang="en-IE" sz="3200" b="0" i="1" smtClean="0">
                              <a:solidFill>
                                <a:schemeClr val="bg2">
                                  <a:lumMod val="20000"/>
                                  <a:lumOff val="80000"/>
                                </a:schemeClr>
                              </a:solidFill>
                              <a:latin typeface="Cambria Math"/>
                            </a:rPr>
                            <m:t>3</m:t>
                          </m:r>
                        </m:e>
                      </m:d>
                      <m:f>
                        <m:fPr>
                          <m:ctrlPr>
                            <a:rPr lang="en-IE" sz="3200" b="0" i="1" smtClean="0">
                              <a:solidFill>
                                <a:schemeClr val="bg2">
                                  <a:lumMod val="20000"/>
                                  <a:lumOff val="80000"/>
                                </a:schemeClr>
                              </a:solidFill>
                              <a:latin typeface="Cambria Math" panose="02040503050406030204" pitchFamily="18" charset="0"/>
                            </a:rPr>
                          </m:ctrlPr>
                        </m:fPr>
                        <m:num>
                          <m:r>
                            <a:rPr lang="en-IE" sz="3200" b="0" i="1" smtClean="0">
                              <a:solidFill>
                                <a:schemeClr val="bg2">
                                  <a:lumMod val="20000"/>
                                  <a:lumOff val="80000"/>
                                </a:schemeClr>
                              </a:solidFill>
                              <a:latin typeface="Cambria Math"/>
                            </a:rPr>
                            <m:t>1</m:t>
                          </m:r>
                        </m:num>
                        <m:den>
                          <m:r>
                            <a:rPr lang="en-IE" sz="3200" b="0" i="1" smtClean="0">
                              <a:solidFill>
                                <a:schemeClr val="bg2">
                                  <a:lumMod val="20000"/>
                                  <a:lumOff val="80000"/>
                                </a:schemeClr>
                              </a:solidFill>
                              <a:latin typeface="Cambria Math"/>
                            </a:rPr>
                            <m:t>3</m:t>
                          </m:r>
                        </m:den>
                      </m:f>
                      <m:sSup>
                        <m:sSupPr>
                          <m:ctrlPr>
                            <a:rPr lang="en-IE" sz="3200" b="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2</m:t>
                          </m:r>
                        </m:sup>
                      </m:sSup>
                      <m:r>
                        <a:rPr lang="en-IE" sz="3200" b="0" i="0" smtClean="0">
                          <a:solidFill>
                            <a:schemeClr val="bg2">
                              <a:lumMod val="20000"/>
                              <a:lumOff val="80000"/>
                            </a:schemeClr>
                          </a:solidFill>
                          <a:latin typeface="Cambria Math"/>
                        </a:rPr>
                        <m:t>=</m:t>
                      </m:r>
                      <m:sSup>
                        <m:sSupPr>
                          <m:ctrlPr>
                            <a:rPr lang="en-IE" sz="3200" b="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2</m:t>
                          </m:r>
                        </m:sup>
                      </m:sSup>
                    </m:oMath>
                  </m:oMathPara>
                </a14:m>
                <a:endParaRPr lang="en-IE" dirty="0" smtClean="0">
                  <a:solidFill>
                    <a:schemeClr val="bg2">
                      <a:lumMod val="20000"/>
                      <a:lumOff val="80000"/>
                    </a:schemeClr>
                  </a:solidFill>
                </a:endParaRPr>
              </a:p>
              <a:p>
                <a:pPr algn="ctr"/>
                <a:r>
                  <a:rPr lang="en-IE" sz="3200" dirty="0" smtClean="0">
                    <a:solidFill>
                      <a:schemeClr val="bg2">
                        <a:lumMod val="20000"/>
                        <a:lumOff val="80000"/>
                      </a:schemeClr>
                    </a:solidFill>
                    <a:latin typeface="Bradley Hand ITC" pitchFamily="66" charset="0"/>
                  </a:rPr>
                  <a:t>   The </a:t>
                </a:r>
                <a14:m>
                  <m:oMath xmlns:m="http://schemas.openxmlformats.org/officeDocument/2006/math">
                    <m:r>
                      <a:rPr lang="en-IE" sz="3200" b="0" i="1" smtClean="0">
                        <a:solidFill>
                          <a:schemeClr val="bg2">
                            <a:lumMod val="20000"/>
                            <a:lumOff val="80000"/>
                          </a:schemeClr>
                        </a:solidFill>
                        <a:latin typeface="Cambria Math"/>
                      </a:rPr>
                      <m:t>3</m:t>
                    </m:r>
                  </m:oMath>
                </a14:m>
                <a:r>
                  <a:rPr lang="en-IE" sz="3200" dirty="0" smtClean="0">
                    <a:solidFill>
                      <a:schemeClr val="bg2">
                        <a:lumMod val="20000"/>
                        <a:lumOff val="80000"/>
                      </a:schemeClr>
                    </a:solidFill>
                    <a:latin typeface="Bradley Hand ITC" pitchFamily="66" charset="0"/>
                  </a:rPr>
                  <a:t> and </a:t>
                </a:r>
                <a14:m>
                  <m:oMath xmlns:m="http://schemas.openxmlformats.org/officeDocument/2006/math">
                    <m:f>
                      <m:fPr>
                        <m:ctrlPr>
                          <a:rPr lang="en-IE" sz="3200" i="1" dirty="0" smtClean="0">
                            <a:solidFill>
                              <a:schemeClr val="bg2">
                                <a:lumMod val="20000"/>
                                <a:lumOff val="80000"/>
                              </a:schemeClr>
                            </a:solidFill>
                            <a:latin typeface="Cambria Math" panose="02040503050406030204" pitchFamily="18" charset="0"/>
                          </a:rPr>
                        </m:ctrlPr>
                      </m:fPr>
                      <m:num>
                        <m:r>
                          <a:rPr lang="en-IE" sz="3200" b="0" i="1" dirty="0" smtClean="0">
                            <a:solidFill>
                              <a:schemeClr val="bg2">
                                <a:lumMod val="20000"/>
                                <a:lumOff val="80000"/>
                              </a:schemeClr>
                            </a:solidFill>
                            <a:latin typeface="Cambria Math"/>
                          </a:rPr>
                          <m:t>1</m:t>
                        </m:r>
                      </m:num>
                      <m:den>
                        <m:r>
                          <a:rPr lang="en-IE" sz="3200" b="0" i="1" dirty="0" smtClean="0">
                            <a:solidFill>
                              <a:schemeClr val="bg2">
                                <a:lumMod val="20000"/>
                                <a:lumOff val="80000"/>
                              </a:schemeClr>
                            </a:solidFill>
                            <a:latin typeface="Cambria Math"/>
                          </a:rPr>
                          <m:t>3</m:t>
                        </m:r>
                      </m:den>
                    </m:f>
                  </m:oMath>
                </a14:m>
                <a:r>
                  <a:rPr lang="en-IE" sz="3200" dirty="0" smtClean="0">
                    <a:solidFill>
                      <a:schemeClr val="bg2">
                        <a:lumMod val="20000"/>
                        <a:lumOff val="80000"/>
                      </a:schemeClr>
                    </a:solidFill>
                    <a:latin typeface="Bradley Hand ITC" pitchFamily="66" charset="0"/>
                  </a:rPr>
                  <a:t>  multiply to give 1! </a:t>
                </a:r>
              </a:p>
              <a:p>
                <a:pPr algn="ctr"/>
                <a:r>
                  <a:rPr lang="en-IE" sz="3200" dirty="0" smtClean="0">
                    <a:solidFill>
                      <a:schemeClr val="bg2">
                        <a:lumMod val="20000"/>
                        <a:lumOff val="80000"/>
                      </a:schemeClr>
                    </a:solidFill>
                    <a:latin typeface="Bradley Hand ITC" pitchFamily="66" charset="0"/>
                  </a:rPr>
                  <a:t>Perfect!…….or is it?</a:t>
                </a:r>
              </a:p>
            </p:txBody>
          </p:sp>
        </mc:Choice>
        <mc:Fallback xmlns="">
          <p:sp>
            <p:nvSpPr>
              <p:cNvPr id="9" name="TextBox 8"/>
              <p:cNvSpPr txBox="1">
                <a:spLocks noRot="1" noChangeAspect="1" noMove="1" noResize="1" noEditPoints="1" noAdjustHandles="1" noChangeArrowheads="1" noChangeShapeType="1" noTextEdit="1"/>
              </p:cNvSpPr>
              <p:nvPr/>
            </p:nvSpPr>
            <p:spPr>
              <a:xfrm>
                <a:off x="2411760" y="2088934"/>
                <a:ext cx="6120680" cy="2710101"/>
              </a:xfrm>
              <a:prstGeom prst="rect">
                <a:avLst/>
              </a:prstGeom>
              <a:blipFill rotWithShape="1">
                <a:blip r:embed="rId9"/>
                <a:stretch>
                  <a:fillRect t="-2928" r="-1892" b="-6757"/>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563888" y="2525304"/>
                <a:ext cx="4248472" cy="2002408"/>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Now this is perfect!</a:t>
                </a:r>
              </a:p>
              <a:p>
                <a:pPr algn="ctr"/>
                <a:endParaRPr lang="en-IE" sz="3200" dirty="0" smtClean="0">
                  <a:solidFill>
                    <a:schemeClr val="bg2">
                      <a:lumMod val="20000"/>
                      <a:lumOff val="80000"/>
                    </a:schemeClr>
                  </a:solidFill>
                  <a:latin typeface="Bradley Hand ITC" pitchFamily="66" charset="0"/>
                </a:endParaRPr>
              </a:p>
              <a:p>
                <a:pPr algn="ctr"/>
                <a14:m>
                  <m:oMathPara xmlns:m="http://schemas.openxmlformats.org/officeDocument/2006/math">
                    <m:oMathParaPr>
                      <m:jc m:val="centerGroup"/>
                    </m:oMathParaPr>
                    <m:oMath xmlns:m="http://schemas.openxmlformats.org/officeDocument/2006/math">
                      <m:f>
                        <m:fPr>
                          <m:ctrlPr>
                            <a:rPr lang="en-IE" sz="3200" b="0" i="1" smtClean="0">
                              <a:solidFill>
                                <a:schemeClr val="bg2">
                                  <a:lumMod val="20000"/>
                                  <a:lumOff val="80000"/>
                                </a:schemeClr>
                              </a:solidFill>
                              <a:latin typeface="Cambria Math" panose="02040503050406030204" pitchFamily="18" charset="0"/>
                            </a:rPr>
                          </m:ctrlPr>
                        </m:fPr>
                        <m:num>
                          <m:r>
                            <a:rPr lang="en-IE" sz="3200" b="0" i="1" smtClean="0">
                              <a:solidFill>
                                <a:schemeClr val="bg2">
                                  <a:lumMod val="20000"/>
                                  <a:lumOff val="80000"/>
                                </a:schemeClr>
                              </a:solidFill>
                              <a:latin typeface="Cambria Math"/>
                            </a:rPr>
                            <m:t>1</m:t>
                          </m:r>
                        </m:num>
                        <m:den>
                          <m:r>
                            <a:rPr lang="en-IE" sz="3200" b="0" i="1" smtClean="0">
                              <a:solidFill>
                                <a:schemeClr val="bg2">
                                  <a:lumMod val="20000"/>
                                  <a:lumOff val="80000"/>
                                </a:schemeClr>
                              </a:solidFill>
                              <a:latin typeface="Cambria Math"/>
                            </a:rPr>
                            <m:t>3</m:t>
                          </m:r>
                        </m:den>
                      </m:f>
                      <m:sSup>
                        <m:sSupPr>
                          <m:ctrlPr>
                            <a:rPr lang="en-IE" sz="3200" b="0" i="1" smtClean="0">
                              <a:solidFill>
                                <a:schemeClr val="bg2">
                                  <a:lumMod val="20000"/>
                                  <a:lumOff val="80000"/>
                                </a:schemeClr>
                              </a:solidFill>
                              <a:latin typeface="Cambria Math" panose="02040503050406030204" pitchFamily="18" charset="0"/>
                            </a:rPr>
                          </m:ctrlPr>
                        </m:sSupPr>
                        <m:e>
                          <m:r>
                            <a:rPr lang="en-IE" sz="3200" b="0" i="1" smtClean="0">
                              <a:solidFill>
                                <a:schemeClr val="bg2">
                                  <a:lumMod val="20000"/>
                                  <a:lumOff val="80000"/>
                                </a:schemeClr>
                              </a:solidFill>
                              <a:latin typeface="Cambria Math"/>
                            </a:rPr>
                            <m:t>𝑥</m:t>
                          </m:r>
                        </m:e>
                        <m:sup>
                          <m:r>
                            <a:rPr lang="en-IE" sz="3200" b="0" i="1" smtClean="0">
                              <a:solidFill>
                                <a:schemeClr val="bg2">
                                  <a:lumMod val="20000"/>
                                  <a:lumOff val="80000"/>
                                </a:schemeClr>
                              </a:solidFill>
                              <a:latin typeface="Cambria Math"/>
                            </a:rPr>
                            <m:t>3</m:t>
                          </m:r>
                        </m:sup>
                      </m:sSup>
                      <m:r>
                        <a:rPr lang="en-IE" sz="3200" b="0" i="1" smtClean="0">
                          <a:solidFill>
                            <a:schemeClr val="bg2">
                              <a:lumMod val="20000"/>
                              <a:lumOff val="80000"/>
                            </a:schemeClr>
                          </a:solidFill>
                          <a:latin typeface="Cambria Math"/>
                        </a:rPr>
                        <m:t>+</m:t>
                      </m:r>
                      <m:r>
                        <a:rPr lang="en-IE" sz="3200" b="0" i="1" smtClean="0">
                          <a:solidFill>
                            <a:schemeClr val="bg2">
                              <a:lumMod val="20000"/>
                              <a:lumOff val="80000"/>
                            </a:schemeClr>
                          </a:solidFill>
                          <a:latin typeface="Cambria Math"/>
                        </a:rPr>
                        <m:t>𝐶</m:t>
                      </m:r>
                    </m:oMath>
                  </m:oMathPara>
                </a14:m>
                <a:endParaRPr lang="en-IE" dirty="0" smtClean="0">
                  <a:solidFill>
                    <a:schemeClr val="bg2">
                      <a:lumMod val="20000"/>
                      <a:lumOff val="80000"/>
                    </a:schemeClr>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563888" y="2525304"/>
                <a:ext cx="4248472" cy="2002408"/>
              </a:xfrm>
              <a:prstGeom prst="rect">
                <a:avLst/>
              </a:prstGeom>
              <a:blipFill rotWithShape="1">
                <a:blip r:embed="rId10"/>
                <a:stretch>
                  <a:fillRect t="-3951"/>
                </a:stretch>
              </a:blipFill>
            </p:spPr>
            <p:txBody>
              <a:bodyPr/>
              <a:lstStyle/>
              <a:p>
                <a:r>
                  <a:rPr lang="en-IE">
                    <a:noFill/>
                  </a:rPr>
                  <a:t> </a:t>
                </a:r>
              </a:p>
            </p:txBody>
          </p:sp>
        </mc:Fallback>
      </mc:AlternateContent>
      <p:sp>
        <p:nvSpPr>
          <p:cNvPr id="11" name="TextBox 10"/>
          <p:cNvSpPr txBox="1"/>
          <p:nvPr/>
        </p:nvSpPr>
        <p:spPr>
          <a:xfrm>
            <a:off x="2847747" y="2153488"/>
            <a:ext cx="5828709" cy="3046988"/>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Need to think this through…</a:t>
            </a:r>
          </a:p>
          <a:p>
            <a:pPr algn="ctr"/>
            <a:endParaRPr lang="en-IE" sz="3200" dirty="0" smtClean="0">
              <a:solidFill>
                <a:schemeClr val="bg2">
                  <a:lumMod val="20000"/>
                  <a:lumOff val="80000"/>
                </a:schemeClr>
              </a:solidFill>
              <a:latin typeface="Bradley Hand ITC" pitchFamily="66" charset="0"/>
            </a:endParaRPr>
          </a:p>
          <a:p>
            <a:pPr algn="ctr"/>
            <a:r>
              <a:rPr lang="en-IE" sz="3200" dirty="0" smtClean="0">
                <a:solidFill>
                  <a:schemeClr val="bg2">
                    <a:lumMod val="20000"/>
                    <a:lumOff val="80000"/>
                  </a:schemeClr>
                </a:solidFill>
                <a:latin typeface="Bradley Hand ITC" pitchFamily="66" charset="0"/>
              </a:rPr>
              <a:t>When I differentiate I get a function which has a smaller exponent …. </a:t>
            </a:r>
          </a:p>
          <a:p>
            <a:pPr algn="ctr"/>
            <a:r>
              <a:rPr lang="en-IE" sz="3200" dirty="0" smtClean="0">
                <a:solidFill>
                  <a:schemeClr val="bg2">
                    <a:lumMod val="20000"/>
                    <a:lumOff val="80000"/>
                  </a:schemeClr>
                </a:solidFill>
                <a:latin typeface="Bradley Hand ITC" pitchFamily="66" charset="0"/>
              </a:rPr>
              <a:t>So I need a larger exponent</a:t>
            </a:r>
          </a:p>
        </p:txBody>
      </p:sp>
      <p:sp>
        <p:nvSpPr>
          <p:cNvPr id="12" name="TextBox 11"/>
          <p:cNvSpPr txBox="1"/>
          <p:nvPr/>
        </p:nvSpPr>
        <p:spPr>
          <a:xfrm>
            <a:off x="3000147" y="3187954"/>
            <a:ext cx="5828709"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So – how do I anti-differentiate?</a:t>
            </a:r>
          </a:p>
        </p:txBody>
      </p:sp>
      <p:sp>
        <p:nvSpPr>
          <p:cNvPr id="13" name="TextBox 12"/>
          <p:cNvSpPr txBox="1"/>
          <p:nvPr/>
        </p:nvSpPr>
        <p:spPr>
          <a:xfrm>
            <a:off x="2843808" y="3356992"/>
            <a:ext cx="5828709" cy="584775"/>
          </a:xfrm>
          <a:prstGeom prst="rect">
            <a:avLst/>
          </a:prstGeom>
          <a:noFill/>
        </p:spPr>
        <p:txBody>
          <a:bodyPr wrap="square" rtlCol="0">
            <a:spAutoFit/>
          </a:bodyPr>
          <a:lstStyle/>
          <a:p>
            <a:pPr algn="ctr"/>
            <a:r>
              <a:rPr lang="en-IE" sz="3200" dirty="0">
                <a:solidFill>
                  <a:schemeClr val="bg2">
                    <a:lumMod val="20000"/>
                    <a:lumOff val="80000"/>
                  </a:schemeClr>
                </a:solidFill>
                <a:latin typeface="Bradley Hand ITC" pitchFamily="66" charset="0"/>
              </a:rPr>
              <a:t>C</a:t>
            </a:r>
            <a:r>
              <a:rPr lang="en-IE" sz="3200" dirty="0" smtClean="0">
                <a:solidFill>
                  <a:schemeClr val="bg2">
                    <a:lumMod val="20000"/>
                    <a:lumOff val="80000"/>
                  </a:schemeClr>
                </a:solidFill>
                <a:latin typeface="Bradley Hand ITC" pitchFamily="66" charset="0"/>
              </a:rPr>
              <a:t>an I check my result?</a:t>
            </a:r>
          </a:p>
        </p:txBody>
      </p:sp>
    </p:spTree>
    <p:extLst>
      <p:ext uri="{BB962C8B-B14F-4D97-AF65-F5344CB8AC3E}">
        <p14:creationId xmlns:p14="http://schemas.microsoft.com/office/powerpoint/2010/main" val="4056257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10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2</a:t>
            </a:r>
            <a:endParaRPr lang="en-IE" b="1" dirty="0">
              <a:solidFill>
                <a:srgbClr val="990033"/>
              </a:solidFill>
              <a:latin typeface="Calibri" pitchFamily="34" charset="0"/>
            </a:endParaRPr>
          </a:p>
        </p:txBody>
      </p:sp>
      <p:sp>
        <p:nvSpPr>
          <p:cNvPr id="8" name="Content Placeholder 7"/>
          <p:cNvSpPr>
            <a:spLocks noGrp="1"/>
          </p:cNvSpPr>
          <p:nvPr>
            <p:ph idx="1"/>
          </p:nvPr>
        </p:nvSpPr>
        <p:spPr/>
        <p:txBody>
          <a:bodyPr>
            <a:noAutofit/>
          </a:bodyPr>
          <a:lstStyle/>
          <a:p>
            <a:r>
              <a:rPr lang="en-IE" sz="2000" dirty="0" smtClean="0">
                <a:solidFill>
                  <a:srgbClr val="990033"/>
                </a:solidFill>
                <a:latin typeface="Calibri" pitchFamily="34" charset="0"/>
              </a:rPr>
              <a:t>In all areas of life, when a new </a:t>
            </a:r>
            <a:r>
              <a:rPr lang="en-IE" sz="2000" dirty="0">
                <a:solidFill>
                  <a:srgbClr val="990033"/>
                </a:solidFill>
                <a:latin typeface="Calibri" pitchFamily="34" charset="0"/>
              </a:rPr>
              <a:t>skill is introduced it </a:t>
            </a:r>
            <a:r>
              <a:rPr lang="en-IE" sz="2000" dirty="0" smtClean="0">
                <a:solidFill>
                  <a:srgbClr val="990033"/>
                </a:solidFill>
                <a:latin typeface="Calibri" pitchFamily="34" charset="0"/>
              </a:rPr>
              <a:t>is important </a:t>
            </a:r>
            <a:r>
              <a:rPr lang="en-IE" sz="2000" dirty="0">
                <a:solidFill>
                  <a:srgbClr val="990033"/>
                </a:solidFill>
                <a:latin typeface="Calibri" pitchFamily="34" charset="0"/>
              </a:rPr>
              <a:t>to practice it </a:t>
            </a:r>
            <a:r>
              <a:rPr lang="en-IE" sz="2000" dirty="0" smtClean="0">
                <a:solidFill>
                  <a:srgbClr val="990033"/>
                </a:solidFill>
                <a:latin typeface="Calibri" pitchFamily="34" charset="0"/>
              </a:rPr>
              <a:t>so that </a:t>
            </a:r>
            <a:r>
              <a:rPr lang="en-IE" sz="2000" dirty="0">
                <a:solidFill>
                  <a:srgbClr val="990033"/>
                </a:solidFill>
                <a:latin typeface="Calibri" pitchFamily="34" charset="0"/>
              </a:rPr>
              <a:t>you improve at it. </a:t>
            </a:r>
            <a:r>
              <a:rPr lang="en-IE" sz="2000" dirty="0" smtClean="0">
                <a:solidFill>
                  <a:srgbClr val="990033"/>
                </a:solidFill>
                <a:latin typeface="Calibri" pitchFamily="34" charset="0"/>
              </a:rPr>
              <a:t>Anti-differentiation is </a:t>
            </a:r>
            <a:r>
              <a:rPr lang="en-IE" sz="2000" dirty="0">
                <a:solidFill>
                  <a:srgbClr val="990033"/>
                </a:solidFill>
                <a:latin typeface="Calibri" pitchFamily="34" charset="0"/>
              </a:rPr>
              <a:t>no </a:t>
            </a:r>
            <a:r>
              <a:rPr lang="en-IE" sz="2000" dirty="0" smtClean="0">
                <a:solidFill>
                  <a:srgbClr val="990033"/>
                </a:solidFill>
                <a:latin typeface="Calibri" pitchFamily="34" charset="0"/>
              </a:rPr>
              <a:t>different. We </a:t>
            </a:r>
            <a:r>
              <a:rPr lang="en-IE" sz="2000" dirty="0">
                <a:solidFill>
                  <a:srgbClr val="990033"/>
                </a:solidFill>
                <a:latin typeface="Calibri" pitchFamily="34" charset="0"/>
              </a:rPr>
              <a:t>will now practice </a:t>
            </a:r>
            <a:r>
              <a:rPr lang="en-IE" sz="2000" dirty="0" smtClean="0">
                <a:solidFill>
                  <a:srgbClr val="990033"/>
                </a:solidFill>
                <a:latin typeface="Calibri" pitchFamily="34" charset="0"/>
              </a:rPr>
              <a:t>the process </a:t>
            </a:r>
            <a:r>
              <a:rPr lang="en-IE" sz="2000" dirty="0">
                <a:solidFill>
                  <a:srgbClr val="990033"/>
                </a:solidFill>
                <a:latin typeface="Calibri" pitchFamily="34" charset="0"/>
              </a:rPr>
              <a:t>of </a:t>
            </a:r>
            <a:r>
              <a:rPr lang="en-IE" sz="2000" dirty="0" smtClean="0">
                <a:solidFill>
                  <a:srgbClr val="990033"/>
                </a:solidFill>
                <a:latin typeface="Calibri" pitchFamily="34" charset="0"/>
              </a:rPr>
              <a:t>anti-differentiation.</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Working </a:t>
            </a:r>
            <a:r>
              <a:rPr lang="en-IE" sz="2000" dirty="0">
                <a:solidFill>
                  <a:srgbClr val="990033"/>
                </a:solidFill>
                <a:latin typeface="Calibri" pitchFamily="34" charset="0"/>
              </a:rPr>
              <a:t>in pairs, </a:t>
            </a:r>
            <a:r>
              <a:rPr lang="en-IE" sz="2000" dirty="0" smtClean="0">
                <a:solidFill>
                  <a:srgbClr val="990033"/>
                </a:solidFill>
                <a:latin typeface="Calibri" pitchFamily="34" charset="0"/>
              </a:rPr>
              <a:t>complete Section </a:t>
            </a:r>
            <a:r>
              <a:rPr lang="en-IE" sz="2000" dirty="0">
                <a:solidFill>
                  <a:srgbClr val="990033"/>
                </a:solidFill>
                <a:latin typeface="Calibri" pitchFamily="34" charset="0"/>
              </a:rPr>
              <a:t>A: Student Activity </a:t>
            </a:r>
            <a:r>
              <a:rPr lang="en-IE" sz="2000" dirty="0" smtClean="0">
                <a:solidFill>
                  <a:srgbClr val="990033"/>
                </a:solidFill>
                <a:latin typeface="Calibri" pitchFamily="34" charset="0"/>
              </a:rPr>
              <a:t>2.  Each </a:t>
            </a:r>
            <a:r>
              <a:rPr lang="en-IE" sz="2000" dirty="0">
                <a:solidFill>
                  <a:srgbClr val="990033"/>
                </a:solidFill>
                <a:latin typeface="Calibri" pitchFamily="34" charset="0"/>
              </a:rPr>
              <a:t>time you form an </a:t>
            </a:r>
            <a:r>
              <a:rPr lang="en-IE" sz="2000" dirty="0" smtClean="0">
                <a:solidFill>
                  <a:srgbClr val="990033"/>
                </a:solidFill>
                <a:latin typeface="Calibri" pitchFamily="34" charset="0"/>
              </a:rPr>
              <a:t>anti-derivative, check your solution</a:t>
            </a:r>
            <a:r>
              <a:rPr lang="en-IE" sz="2000" dirty="0">
                <a:solidFill>
                  <a:srgbClr val="990033"/>
                </a:solidFill>
                <a:latin typeface="Calibri" pitchFamily="34" charset="0"/>
              </a:rPr>
              <a:t>. The first question </a:t>
            </a:r>
            <a:r>
              <a:rPr lang="en-IE" sz="2000" dirty="0" smtClean="0">
                <a:solidFill>
                  <a:srgbClr val="990033"/>
                </a:solidFill>
                <a:latin typeface="Calibri" pitchFamily="34" charset="0"/>
              </a:rPr>
              <a:t>is completed </a:t>
            </a:r>
            <a:r>
              <a:rPr lang="en-IE" sz="2000" dirty="0">
                <a:solidFill>
                  <a:srgbClr val="990033"/>
                </a:solidFill>
                <a:latin typeface="Calibri" pitchFamily="34" charset="0"/>
              </a:rPr>
              <a:t>for you</a:t>
            </a:r>
            <a:r>
              <a:rPr lang="en-IE" sz="2000" dirty="0" smtClean="0">
                <a:solidFill>
                  <a:srgbClr val="990033"/>
                </a:solidFill>
                <a:latin typeface="Calibri" pitchFamily="34" charset="0"/>
              </a:rPr>
              <a:t>.</a:t>
            </a:r>
          </a:p>
        </p:txBody>
      </p:sp>
      <p:grpSp>
        <p:nvGrpSpPr>
          <p:cNvPr id="3" name="Group 2"/>
          <p:cNvGrpSpPr/>
          <p:nvPr/>
        </p:nvGrpSpPr>
        <p:grpSpPr>
          <a:xfrm>
            <a:off x="8789610" y="476672"/>
            <a:ext cx="8270512" cy="6108488"/>
            <a:chOff x="8789610" y="490053"/>
            <a:chExt cx="8270512" cy="6108488"/>
          </a:xfrm>
        </p:grpSpPr>
        <p:pic>
          <p:nvPicPr>
            <p:cNvPr id="13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610" y="493567"/>
              <a:ext cx="7910512" cy="6104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7822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0.00018 7.40741E-7 L -0.93038 7.40741E-7 " pathEditMode="relative" rAng="0" ptsTypes="AA">
                                      <p:cBhvr>
                                        <p:cTn id="12" dur="2000" fill="hold"/>
                                        <p:tgtEl>
                                          <p:spTgt spid="3"/>
                                        </p:tgtEl>
                                        <p:attrNameLst>
                                          <p:attrName>ppt_x</p:attrName>
                                          <p:attrName>ppt_y</p:attrName>
                                        </p:attrNameLst>
                                      </p:cBhvr>
                                      <p:rCtr x="-46510" y="0"/>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93038 7.40741E-7 L -0.00018 0.00347 " pathEditMode="relative" rAng="0" ptsTypes="AA">
                                      <p:cBhvr>
                                        <p:cTn id="16"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a:t>
            </a:r>
            <a:r>
              <a:rPr lang="en-IE" dirty="0" smtClean="0"/>
              <a:t>2</a:t>
            </a:r>
            <a:endParaRPr lang="en-IE" dirty="0"/>
          </a:p>
        </p:txBody>
      </p:sp>
      <p:sp>
        <p:nvSpPr>
          <p:cNvPr id="3" name="Content Placeholder 2"/>
          <p:cNvSpPr>
            <a:spLocks noGrp="1"/>
          </p:cNvSpPr>
          <p:nvPr>
            <p:ph idx="1"/>
          </p:nvPr>
        </p:nvSpPr>
        <p:spPr/>
        <p:txBody>
          <a:bodyPr/>
          <a:lstStyle/>
          <a:p>
            <a:endParaRPr lang="en-IE" dirty="0"/>
          </a:p>
        </p:txBody>
      </p:sp>
      <p:pic>
        <p:nvPicPr>
          <p:cNvPr id="11114" name="Picture 8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306" y="614363"/>
            <a:ext cx="4519389" cy="5935464"/>
          </a:xfrm>
          <a:prstGeom prst="rect">
            <a:avLst/>
          </a:prstGeom>
          <a:noFill/>
          <a:ln>
            <a:noFill/>
          </a:ln>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7822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418" y="0"/>
            <a:ext cx="8229600" cy="1143000"/>
          </a:xfrm>
        </p:spPr>
        <p:txBody>
          <a:bodyPr/>
          <a:lstStyle/>
          <a:p>
            <a:r>
              <a:rPr lang="en-IE" b="1" dirty="0" smtClean="0"/>
              <a:t>INDEX</a:t>
            </a:r>
            <a:endParaRPr lang="en-IE"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08962266"/>
              </p:ext>
            </p:extLst>
          </p:nvPr>
        </p:nvGraphicFramePr>
        <p:xfrm>
          <a:off x="1290464" y="1661160"/>
          <a:ext cx="6563072" cy="3535680"/>
        </p:xfrm>
        <a:graphic>
          <a:graphicData uri="http://schemas.openxmlformats.org/drawingml/2006/table">
            <a:tbl>
              <a:tblPr firstRow="1" bandRow="1">
                <a:tableStyleId>{5940675A-B579-460E-94D1-54222C63F5DA}</a:tableStyleId>
              </a:tblPr>
              <a:tblGrid>
                <a:gridCol w="2016224"/>
                <a:gridCol w="4546848"/>
              </a:tblGrid>
              <a:tr h="370840">
                <a:tc>
                  <a:txBody>
                    <a:bodyPr/>
                    <a:lstStyle/>
                    <a:p>
                      <a:r>
                        <a:rPr lang="en-IE" sz="2800" b="1" i="0" u="none" strike="noStrike" kern="1200" baseline="0" dirty="0" smtClean="0">
                          <a:solidFill>
                            <a:srgbClr val="990033"/>
                          </a:solidFill>
                          <a:latin typeface="Calibri" pitchFamily="34" charset="0"/>
                          <a:ea typeface="+mn-ea"/>
                          <a:cs typeface="+mn-cs"/>
                        </a:rPr>
                        <a:t>Section A :</a:t>
                      </a:r>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2800" b="1" i="0" u="none" strike="noStrike" kern="1200" baseline="0" dirty="0" smtClean="0">
                          <a:solidFill>
                            <a:srgbClr val="990033"/>
                          </a:solidFill>
                          <a:latin typeface="Calibri" pitchFamily="34" charset="0"/>
                          <a:ea typeface="+mn-ea"/>
                          <a:cs typeface="+mn-cs"/>
                        </a:rPr>
                        <a:t>The Anti-Derivative</a:t>
                      </a:r>
                      <a:endParaRPr lang="en-IE" sz="2800" b="1" dirty="0" smtClean="0">
                        <a:solidFill>
                          <a:srgbClr val="990033"/>
                        </a:solidFill>
                        <a:latin typeface="Calibri" pitchFamily="34" charset="0"/>
                      </a:endParaRPr>
                    </a:p>
                    <a:p>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IE" sz="2800" b="1" dirty="0" smtClean="0">
                          <a:solidFill>
                            <a:srgbClr val="990033"/>
                          </a:solidFill>
                          <a:latin typeface="Calibri" pitchFamily="34" charset="0"/>
                        </a:rPr>
                        <a:t>Section B: </a:t>
                      </a:r>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sz="2800" b="1" dirty="0" smtClean="0">
                          <a:solidFill>
                            <a:srgbClr val="990033"/>
                          </a:solidFill>
                          <a:latin typeface="Calibri" pitchFamily="34" charset="0"/>
                        </a:rPr>
                        <a:t>Integration</a:t>
                      </a:r>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IE" sz="2800" b="1" dirty="0" smtClean="0">
                          <a:solidFill>
                            <a:srgbClr val="990033"/>
                          </a:solidFill>
                          <a:latin typeface="Calibri" pitchFamily="34" charset="0"/>
                        </a:rPr>
                        <a:t>Section C:</a:t>
                      </a:r>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sz="2800" b="1" dirty="0" smtClean="0">
                          <a:solidFill>
                            <a:srgbClr val="990033"/>
                          </a:solidFill>
                          <a:latin typeface="Calibri" pitchFamily="34" charset="0"/>
                        </a:rPr>
                        <a:t>The Area Function</a:t>
                      </a:r>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IE" sz="2800" b="1" dirty="0" smtClean="0">
                          <a:solidFill>
                            <a:srgbClr val="990033"/>
                          </a:solidFill>
                          <a:latin typeface="Calibri" pitchFamily="34" charset="0"/>
                        </a:rPr>
                        <a:t>Section D:</a:t>
                      </a:r>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sz="2800" b="1" dirty="0" smtClean="0">
                          <a:solidFill>
                            <a:srgbClr val="990033"/>
                          </a:solidFill>
                          <a:latin typeface="Calibri" pitchFamily="34" charset="0"/>
                        </a:rPr>
                        <a:t>Area as sum</a:t>
                      </a:r>
                      <a:endParaRPr lang="en-IE" sz="2800" b="1" dirty="0">
                        <a:solidFill>
                          <a:srgbClr val="990033"/>
                        </a:solidFill>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913883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Section A: Student Activity </a:t>
            </a:r>
            <a:r>
              <a:rPr lang="en-IE" dirty="0" smtClean="0"/>
              <a:t>2</a:t>
            </a:r>
            <a:endParaRPr lang="en-IE" dirty="0"/>
          </a:p>
        </p:txBody>
      </p:sp>
      <p:sp>
        <p:nvSpPr>
          <p:cNvPr id="3" name="Content Placeholder 2"/>
          <p:cNvSpPr>
            <a:spLocks noGrp="1"/>
          </p:cNvSpPr>
          <p:nvPr>
            <p:ph idx="1"/>
          </p:nvPr>
        </p:nvSpPr>
        <p:spPr/>
        <p:txBody>
          <a:bodyPr/>
          <a:lstStyle/>
          <a:p>
            <a:endParaRPr lang="en-IE"/>
          </a:p>
        </p:txBody>
      </p:sp>
      <p:graphicFrame>
        <p:nvGraphicFramePr>
          <p:cNvPr id="6" name="Object 5"/>
          <p:cNvGraphicFramePr>
            <a:graphicFrameLocks noChangeAspect="1"/>
          </p:cNvGraphicFramePr>
          <p:nvPr>
            <p:extLst>
              <p:ext uri="{D42A27DB-BD31-4B8C-83A1-F6EECF244321}">
                <p14:modId xmlns:p14="http://schemas.microsoft.com/office/powerpoint/2010/main" val="2602230971"/>
              </p:ext>
            </p:extLst>
          </p:nvPr>
        </p:nvGraphicFramePr>
        <p:xfrm>
          <a:off x="5220072" y="1628800"/>
          <a:ext cx="3319373" cy="979487"/>
        </p:xfrm>
        <a:graphic>
          <a:graphicData uri="http://schemas.openxmlformats.org/presentationml/2006/ole">
            <mc:AlternateContent xmlns:mc="http://schemas.openxmlformats.org/markup-compatibility/2006">
              <mc:Choice xmlns:v="urn:schemas-microsoft-com:vml" Requires="v">
                <p:oleObj spid="_x0000_s139344" name="Equation" r:id="rId3" imgW="774360" imgH="228600" progId="Equation.DSMT4">
                  <p:embed/>
                </p:oleObj>
              </mc:Choice>
              <mc:Fallback>
                <p:oleObj name="Equation" r:id="rId3" imgW="774360" imgH="228600" progId="Equation.DSMT4">
                  <p:embed/>
                  <p:pic>
                    <p:nvPicPr>
                      <p:cNvPr id="0" name=""/>
                      <p:cNvPicPr/>
                      <p:nvPr/>
                    </p:nvPicPr>
                    <p:blipFill>
                      <a:blip r:embed="rId4"/>
                      <a:stretch>
                        <a:fillRect/>
                      </a:stretch>
                    </p:blipFill>
                    <p:spPr>
                      <a:xfrm>
                        <a:off x="5220072" y="1628800"/>
                        <a:ext cx="3319373" cy="97948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453695"/>
              </p:ext>
            </p:extLst>
          </p:nvPr>
        </p:nvGraphicFramePr>
        <p:xfrm>
          <a:off x="4631184" y="2852936"/>
          <a:ext cx="4405312" cy="1797050"/>
        </p:xfrm>
        <a:graphic>
          <a:graphicData uri="http://schemas.openxmlformats.org/presentationml/2006/ole">
            <mc:AlternateContent xmlns:mc="http://schemas.openxmlformats.org/markup-compatibility/2006">
              <mc:Choice xmlns:v="urn:schemas-microsoft-com:vml" Requires="v">
                <p:oleObj spid="_x0000_s139345" name="Equation" r:id="rId5" imgW="1028520" imgH="419040" progId="Equation.DSMT4">
                  <p:embed/>
                </p:oleObj>
              </mc:Choice>
              <mc:Fallback>
                <p:oleObj name="Equation" r:id="rId5" imgW="1028520" imgH="419040" progId="Equation.DSMT4">
                  <p:embed/>
                  <p:pic>
                    <p:nvPicPr>
                      <p:cNvPr id="0" name=""/>
                      <p:cNvPicPr>
                        <a:picLocks noChangeAspect="1" noChangeArrowheads="1"/>
                      </p:cNvPicPr>
                      <p:nvPr/>
                    </p:nvPicPr>
                    <p:blipFill>
                      <a:blip r:embed="rId6"/>
                      <a:srcRect/>
                      <a:stretch>
                        <a:fillRect/>
                      </a:stretch>
                    </p:blipFill>
                    <p:spPr bwMode="auto">
                      <a:xfrm>
                        <a:off x="4631184" y="2852936"/>
                        <a:ext cx="4405312" cy="1797050"/>
                      </a:xfrm>
                      <a:prstGeom prst="rect">
                        <a:avLst/>
                      </a:prstGeom>
                      <a:noFill/>
                      <a:ln w="76200">
                        <a:noFill/>
                      </a:ln>
                      <a:extLst/>
                    </p:spPr>
                  </p:pic>
                </p:oleObj>
              </mc:Fallback>
            </mc:AlternateContent>
          </a:graphicData>
        </a:graphic>
      </p:graphicFrame>
      <p:sp>
        <p:nvSpPr>
          <p:cNvPr id="10" name="TextBox 9"/>
          <p:cNvSpPr txBox="1"/>
          <p:nvPr/>
        </p:nvSpPr>
        <p:spPr>
          <a:xfrm>
            <a:off x="632907" y="5903893"/>
            <a:ext cx="8043549" cy="954107"/>
          </a:xfrm>
          <a:prstGeom prst="rect">
            <a:avLst/>
          </a:prstGeom>
          <a:noFill/>
        </p:spPr>
        <p:txBody>
          <a:bodyPr wrap="none" rtlCol="0">
            <a:spAutoFit/>
          </a:bodyPr>
          <a:lstStyle/>
          <a:p>
            <a:pPr algn="ctr"/>
            <a:r>
              <a:rPr lang="en-IE" sz="2800" dirty="0"/>
              <a:t>Describe a general rule for taking a polynomial function </a:t>
            </a:r>
            <a:endParaRPr lang="en-IE" sz="2800" dirty="0" smtClean="0"/>
          </a:p>
          <a:p>
            <a:pPr algn="ctr"/>
            <a:r>
              <a:rPr lang="en-IE" sz="2800" dirty="0" smtClean="0"/>
              <a:t>and finding </a:t>
            </a:r>
            <a:r>
              <a:rPr lang="en-IE" sz="2800" dirty="0"/>
              <a:t>its </a:t>
            </a:r>
            <a:r>
              <a:rPr lang="en-IE" sz="2800" dirty="0" smtClean="0"/>
              <a:t>anti-derivative</a:t>
            </a:r>
            <a:endParaRPr lang="en-IE" sz="2800" dirty="0"/>
          </a:p>
        </p:txBody>
      </p:sp>
      <p:pic>
        <p:nvPicPr>
          <p:cNvPr id="11114" name="Picture 8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548680"/>
            <a:ext cx="4032448" cy="5295948"/>
          </a:xfrm>
          <a:prstGeom prst="rect">
            <a:avLst/>
          </a:prstGeom>
          <a:noFill/>
          <a:ln>
            <a:noFill/>
          </a:ln>
          <a:scene3d>
            <a:camera prst="isometricOffAxis1Right"/>
            <a:lightRig rig="threePt" dir="t"/>
          </a:scene3d>
          <a:sp3d>
            <a:bevelT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60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3</a:t>
            </a:r>
            <a:endParaRPr lang="en-IE" b="1"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Autofit/>
              </a:bodyPr>
              <a:lstStyle/>
              <a:p>
                <a:r>
                  <a:rPr lang="en-IE" sz="2000" dirty="0" smtClean="0">
                    <a:solidFill>
                      <a:srgbClr val="990033"/>
                    </a:solidFill>
                    <a:latin typeface="Calibri" pitchFamily="34" charset="0"/>
                  </a:rPr>
                  <a:t>Let’s </a:t>
                </a:r>
                <a:r>
                  <a:rPr lang="en-IE" sz="2000" dirty="0">
                    <a:solidFill>
                      <a:srgbClr val="990033"/>
                    </a:solidFill>
                    <a:latin typeface="Calibri" pitchFamily="34" charset="0"/>
                  </a:rPr>
                  <a:t>see how much </a:t>
                </a:r>
                <a:r>
                  <a:rPr lang="en-IE" sz="2000" dirty="0" smtClean="0">
                    <a:solidFill>
                      <a:srgbClr val="990033"/>
                    </a:solidFill>
                    <a:latin typeface="Calibri" pitchFamily="34" charset="0"/>
                  </a:rPr>
                  <a:t>better you </a:t>
                </a:r>
                <a:r>
                  <a:rPr lang="en-IE" sz="2000" dirty="0">
                    <a:solidFill>
                      <a:srgbClr val="990033"/>
                    </a:solidFill>
                    <a:latin typeface="Calibri" pitchFamily="34" charset="0"/>
                  </a:rPr>
                  <a:t>are at </a:t>
                </a:r>
                <a:r>
                  <a:rPr lang="en-IE" sz="2000" dirty="0" smtClean="0">
                    <a:solidFill>
                      <a:srgbClr val="990033"/>
                    </a:solidFill>
                    <a:latin typeface="Calibri" pitchFamily="34" charset="0"/>
                  </a:rPr>
                  <a:t>anti-differentiating.  I </a:t>
                </a:r>
                <a:r>
                  <a:rPr lang="en-IE" sz="2000" dirty="0">
                    <a:solidFill>
                      <a:srgbClr val="990033"/>
                    </a:solidFill>
                    <a:latin typeface="Calibri" pitchFamily="34" charset="0"/>
                  </a:rPr>
                  <a:t>am going </a:t>
                </a:r>
                <a:r>
                  <a:rPr lang="en-IE" sz="2000" dirty="0" smtClean="0">
                    <a:solidFill>
                      <a:srgbClr val="990033"/>
                    </a:solidFill>
                    <a:latin typeface="Calibri" pitchFamily="34" charset="0"/>
                  </a:rPr>
                  <a:t>to give </a:t>
                </a:r>
                <a:r>
                  <a:rPr lang="en-IE" sz="2000" dirty="0">
                    <a:solidFill>
                      <a:srgbClr val="990033"/>
                    </a:solidFill>
                    <a:latin typeface="Calibri" pitchFamily="34" charset="0"/>
                  </a:rPr>
                  <a:t>you a </a:t>
                </a:r>
                <a:r>
                  <a:rPr lang="en-IE" sz="2000" dirty="0" smtClean="0">
                    <a:solidFill>
                      <a:srgbClr val="990033"/>
                    </a:solidFill>
                    <a:latin typeface="Calibri" pitchFamily="34" charset="0"/>
                  </a:rPr>
                  <a:t>polynomial function </a:t>
                </a:r>
                <a:r>
                  <a:rPr lang="en-IE" sz="2000" dirty="0">
                    <a:solidFill>
                      <a:srgbClr val="990033"/>
                    </a:solidFill>
                    <a:latin typeface="Calibri" pitchFamily="34" charset="0"/>
                  </a:rPr>
                  <a:t>and, in your </a:t>
                </a:r>
                <a:r>
                  <a:rPr lang="en-IE" sz="2000" dirty="0" smtClean="0">
                    <a:solidFill>
                      <a:srgbClr val="990033"/>
                    </a:solidFill>
                    <a:latin typeface="Calibri" pitchFamily="34" charset="0"/>
                  </a:rPr>
                  <a:t>groups,  I </a:t>
                </a:r>
                <a:r>
                  <a:rPr lang="en-IE" sz="2000" dirty="0">
                    <a:solidFill>
                      <a:srgbClr val="990033"/>
                    </a:solidFill>
                    <a:latin typeface="Calibri" pitchFamily="34" charset="0"/>
                  </a:rPr>
                  <a:t>want you to write its </a:t>
                </a:r>
                <a:r>
                  <a:rPr lang="en-IE" sz="2000" dirty="0" smtClean="0">
                    <a:solidFill>
                      <a:srgbClr val="990033"/>
                    </a:solidFill>
                    <a:latin typeface="Calibri" pitchFamily="34" charset="0"/>
                  </a:rPr>
                  <a:t>anti-derivative on </a:t>
                </a:r>
                <a:r>
                  <a:rPr lang="en-IE" sz="2000" dirty="0">
                    <a:solidFill>
                      <a:srgbClr val="990033"/>
                    </a:solidFill>
                    <a:latin typeface="Calibri" pitchFamily="34" charset="0"/>
                  </a:rPr>
                  <a:t>a </a:t>
                </a:r>
                <a:r>
                  <a:rPr lang="en-IE" sz="2000" dirty="0" smtClean="0">
                    <a:solidFill>
                      <a:srgbClr val="990033"/>
                    </a:solidFill>
                    <a:latin typeface="Calibri" pitchFamily="34" charset="0"/>
                  </a:rPr>
                  <a:t>whiteboard.  Hold </a:t>
                </a:r>
                <a:r>
                  <a:rPr lang="en-IE" sz="2000" dirty="0">
                    <a:solidFill>
                      <a:srgbClr val="990033"/>
                    </a:solidFill>
                    <a:latin typeface="Calibri" pitchFamily="34" charset="0"/>
                  </a:rPr>
                  <a:t>up your answer </a:t>
                </a:r>
                <a:r>
                  <a:rPr lang="en-IE" sz="2000" dirty="0" smtClean="0">
                    <a:solidFill>
                      <a:srgbClr val="990033"/>
                    </a:solidFill>
                    <a:latin typeface="Calibri" pitchFamily="34" charset="0"/>
                  </a:rPr>
                  <a:t>when you’re </a:t>
                </a:r>
                <a:r>
                  <a:rPr lang="en-IE" sz="2000" dirty="0">
                    <a:solidFill>
                      <a:srgbClr val="990033"/>
                    </a:solidFill>
                    <a:latin typeface="Calibri" pitchFamily="34" charset="0"/>
                  </a:rPr>
                  <a:t>done</a:t>
                </a:r>
                <a:r>
                  <a:rPr lang="en-IE" sz="2000" dirty="0" smtClean="0">
                    <a:solidFill>
                      <a:srgbClr val="990033"/>
                    </a:solidFill>
                    <a:latin typeface="Calibri" pitchFamily="34" charset="0"/>
                  </a:rPr>
                  <a:t>.</a:t>
                </a:r>
              </a:p>
              <a:p>
                <a:pPr marL="0" indent="0">
                  <a:buNone/>
                </a:pPr>
                <a:endParaRPr lang="en-IE" sz="1000" dirty="0">
                  <a:solidFill>
                    <a:srgbClr val="990033"/>
                  </a:solidFill>
                  <a:latin typeface="Calibri" pitchFamily="34" charset="0"/>
                </a:endParaRPr>
              </a:p>
              <a:p>
                <a:r>
                  <a:rPr lang="en-IE" sz="2000" dirty="0" smtClean="0">
                    <a:solidFill>
                      <a:srgbClr val="990033"/>
                    </a:solidFill>
                    <a:latin typeface="Calibri" pitchFamily="34" charset="0"/>
                  </a:rPr>
                  <a:t>The </a:t>
                </a:r>
                <a:r>
                  <a:rPr lang="en-IE" sz="2000" dirty="0">
                    <a:solidFill>
                      <a:srgbClr val="990033"/>
                    </a:solidFill>
                    <a:latin typeface="Calibri" pitchFamily="34" charset="0"/>
                  </a:rPr>
                  <a:t>function is </a:t>
                </a:r>
                <a14:m>
                  <m:oMath xmlns:m="http://schemas.openxmlformats.org/officeDocument/2006/math">
                    <m:r>
                      <a:rPr lang="en-IE" sz="2000" i="1" dirty="0" smtClean="0">
                        <a:solidFill>
                          <a:srgbClr val="990033"/>
                        </a:solidFill>
                        <a:latin typeface="Cambria Math"/>
                      </a:rPr>
                      <m:t>𝑞</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b="0" i="1" dirty="0" smtClean="0">
                        <a:solidFill>
                          <a:srgbClr val="990033"/>
                        </a:solidFill>
                        <a:latin typeface="Cambria Math"/>
                      </a:rPr>
                      <m:t>)</m:t>
                    </m:r>
                    <m:sSup>
                      <m:sSupPr>
                        <m:ctrlPr>
                          <a:rPr lang="en-IE" sz="2000" i="1" dirty="0">
                            <a:solidFill>
                              <a:srgbClr val="990033"/>
                            </a:solidFill>
                            <a:latin typeface="Cambria Math" panose="02040503050406030204" pitchFamily="18" charset="0"/>
                          </a:rPr>
                        </m:ctrlPr>
                      </m:sSupPr>
                      <m:e>
                        <m:r>
                          <a:rPr lang="en-IE" sz="2000" b="0" i="1" dirty="0" smtClean="0">
                            <a:solidFill>
                              <a:srgbClr val="990033"/>
                            </a:solidFill>
                            <a:latin typeface="Cambria Math"/>
                          </a:rPr>
                          <m:t>=</m:t>
                        </m:r>
                        <m:r>
                          <a:rPr lang="en-IE" sz="2000" i="1" dirty="0">
                            <a:solidFill>
                              <a:srgbClr val="990033"/>
                            </a:solidFill>
                            <a:latin typeface="Cambria Math"/>
                          </a:rPr>
                          <m:t>𝑥</m:t>
                        </m:r>
                      </m:e>
                      <m:sup>
                        <m:r>
                          <a:rPr lang="en-IE" sz="2000" b="0" i="1" dirty="0" smtClean="0">
                            <a:solidFill>
                              <a:srgbClr val="990033"/>
                            </a:solidFill>
                            <a:latin typeface="Cambria Math"/>
                          </a:rPr>
                          <m:t>17</m:t>
                        </m:r>
                      </m:sup>
                    </m:sSup>
                  </m:oMath>
                </a14:m>
                <a:r>
                  <a:rPr lang="en-IE" sz="2000" dirty="0" smtClean="0">
                    <a:solidFill>
                      <a:srgbClr val="990033"/>
                    </a:solidFill>
                    <a:latin typeface="Calibri" pitchFamily="34" charset="0"/>
                  </a:rPr>
                  <a:t>.  Write </a:t>
                </a:r>
                <a:r>
                  <a:rPr lang="en-IE" sz="2000" dirty="0">
                    <a:solidFill>
                      <a:srgbClr val="990033"/>
                    </a:solidFill>
                    <a:latin typeface="Calibri" pitchFamily="34" charset="0"/>
                  </a:rPr>
                  <a:t>down its </a:t>
                </a:r>
                <a:r>
                  <a:rPr lang="en-IE" sz="2000" dirty="0" smtClean="0">
                    <a:solidFill>
                      <a:srgbClr val="990033"/>
                    </a:solidFill>
                    <a:latin typeface="Calibri" pitchFamily="34" charset="0"/>
                  </a:rPr>
                  <a:t>anti-derivative.</a:t>
                </a:r>
              </a:p>
              <a:p>
                <a:endParaRPr lang="en-IE" sz="1000" dirty="0" smtClean="0">
                  <a:solidFill>
                    <a:srgbClr val="990033"/>
                  </a:solidFill>
                  <a:latin typeface="Calibri" pitchFamily="34" charset="0"/>
                </a:endParaRPr>
              </a:p>
              <a:p>
                <a:r>
                  <a:rPr lang="en-IE" sz="2000" dirty="0">
                    <a:solidFill>
                      <a:srgbClr val="990033"/>
                    </a:solidFill>
                    <a:latin typeface="Calibri" pitchFamily="34" charset="0"/>
                  </a:rPr>
                  <a:t>You wrote down the </a:t>
                </a:r>
                <a:r>
                  <a:rPr lang="en-IE" sz="2000" dirty="0" smtClean="0">
                    <a:solidFill>
                      <a:srgbClr val="990033"/>
                    </a:solidFill>
                    <a:latin typeface="Calibri" pitchFamily="34" charset="0"/>
                  </a:rPr>
                  <a:t>anti-derivative </a:t>
                </a:r>
                <a:r>
                  <a:rPr lang="en-IE" sz="2000" dirty="0">
                    <a:solidFill>
                      <a:srgbClr val="990033"/>
                    </a:solidFill>
                    <a:latin typeface="Calibri" pitchFamily="34" charset="0"/>
                  </a:rPr>
                  <a:t>quite quickly – how were you able to do so?</a:t>
                </a:r>
              </a:p>
              <a:p>
                <a:endParaRPr lang="en-IE" sz="1000" dirty="0">
                  <a:solidFill>
                    <a:srgbClr val="990033"/>
                  </a:solidFill>
                  <a:latin typeface="Calibri" pitchFamily="34" charset="0"/>
                </a:endParaRPr>
              </a:p>
              <a:p>
                <a:r>
                  <a:rPr lang="en-IE" sz="2000" dirty="0">
                    <a:solidFill>
                      <a:srgbClr val="990033"/>
                    </a:solidFill>
                    <a:latin typeface="Calibri" pitchFamily="34" charset="0"/>
                  </a:rPr>
                  <a:t>Given the general polynomial function </a:t>
                </a:r>
                <a14:m>
                  <m:oMath xmlns:m="http://schemas.openxmlformats.org/officeDocument/2006/math">
                    <m:r>
                      <a:rPr lang="en-IE" sz="2000" i="1" dirty="0">
                        <a:solidFill>
                          <a:srgbClr val="990033"/>
                        </a:solidFill>
                        <a:latin typeface="Cambria Math"/>
                      </a:rPr>
                      <m:t>𝑓</m:t>
                    </m:r>
                    <m:r>
                      <a:rPr lang="en-IE" sz="2000" i="1" dirty="0">
                        <a:solidFill>
                          <a:srgbClr val="990033"/>
                        </a:solidFill>
                        <a:latin typeface="Cambria Math"/>
                      </a:rPr>
                      <m:t>(</m:t>
                    </m:r>
                    <m:r>
                      <a:rPr lang="en-IE" sz="2000" i="1" dirty="0">
                        <a:solidFill>
                          <a:srgbClr val="990033"/>
                        </a:solidFill>
                        <a:latin typeface="Cambria Math"/>
                      </a:rPr>
                      <m:t>𝑥</m:t>
                    </m:r>
                    <m:r>
                      <a:rPr lang="en-IE" sz="2000" i="1" dirty="0">
                        <a:solidFill>
                          <a:srgbClr val="990033"/>
                        </a:solidFill>
                        <a:latin typeface="Cambria Math"/>
                      </a:rPr>
                      <m:t>)=</m:t>
                    </m:r>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i="1" dirty="0">
                            <a:solidFill>
                              <a:srgbClr val="990033"/>
                            </a:solidFill>
                            <a:latin typeface="Cambria Math"/>
                          </a:rPr>
                          <m:t>𝑛</m:t>
                        </m:r>
                      </m:sup>
                    </m:sSup>
                  </m:oMath>
                </a14:m>
                <a:r>
                  <a:rPr lang="en-IE" sz="2000" dirty="0">
                    <a:solidFill>
                      <a:srgbClr val="990033"/>
                    </a:solidFill>
                    <a:latin typeface="Calibri" pitchFamily="34" charset="0"/>
                  </a:rPr>
                  <a:t> , could you write down its </a:t>
                </a:r>
                <a:r>
                  <a:rPr lang="en-IE" sz="2000" dirty="0" smtClean="0">
                    <a:solidFill>
                      <a:srgbClr val="990033"/>
                    </a:solidFill>
                    <a:latin typeface="Calibri" pitchFamily="34" charset="0"/>
                  </a:rPr>
                  <a:t>anti-derivative</a:t>
                </a:r>
                <a:r>
                  <a:rPr lang="en-IE" sz="2000" dirty="0">
                    <a:solidFill>
                      <a:srgbClr val="990033"/>
                    </a:solidFill>
                    <a:latin typeface="Calibri" pitchFamily="34" charset="0"/>
                  </a:rPr>
                  <a:t>?</a:t>
                </a:r>
              </a:p>
              <a:p>
                <a:endParaRPr lang="en-IE" sz="1000" dirty="0">
                  <a:solidFill>
                    <a:srgbClr val="990033"/>
                  </a:solidFill>
                  <a:latin typeface="Calibri" pitchFamily="34" charset="0"/>
                </a:endParaRPr>
              </a:p>
              <a:p>
                <a:r>
                  <a:rPr lang="en-IE" sz="2000" dirty="0">
                    <a:solidFill>
                      <a:srgbClr val="990033"/>
                    </a:solidFill>
                    <a:latin typeface="Calibri" pitchFamily="34" charset="0"/>
                  </a:rPr>
                  <a:t>We have discovered a quick rule for finding the </a:t>
                </a:r>
                <a:r>
                  <a:rPr lang="en-IE" sz="2000" dirty="0" smtClean="0">
                    <a:solidFill>
                      <a:srgbClr val="990033"/>
                    </a:solidFill>
                    <a:latin typeface="Calibri" pitchFamily="34" charset="0"/>
                  </a:rPr>
                  <a:t>anti-derivative </a:t>
                </a:r>
                <a:r>
                  <a:rPr lang="en-IE" sz="2000" dirty="0">
                    <a:solidFill>
                      <a:srgbClr val="990033"/>
                    </a:solidFill>
                    <a:latin typeface="Calibri" pitchFamily="34" charset="0"/>
                  </a:rPr>
                  <a:t>of a polynomial function. If we were to </a:t>
                </a:r>
                <a:r>
                  <a:rPr lang="en-IE" sz="2000" dirty="0" smtClean="0">
                    <a:solidFill>
                      <a:srgbClr val="990033"/>
                    </a:solidFill>
                    <a:latin typeface="Calibri" pitchFamily="34" charset="0"/>
                  </a:rPr>
                  <a:t>anti-differentiate </a:t>
                </a:r>
                <a:r>
                  <a:rPr lang="en-IE" sz="2000" dirty="0">
                    <a:solidFill>
                      <a:srgbClr val="990033"/>
                    </a:solidFill>
                    <a:latin typeface="Calibri" pitchFamily="34" charset="0"/>
                  </a:rPr>
                  <a:t>other function types (e.g. trigonometric functions, exponential functions) using the “reverse process” idea we would find that similar rules exist for these functions also. It is time-consuming to do so. For this reason the </a:t>
                </a:r>
                <a:r>
                  <a:rPr lang="en-IE" sz="2000" dirty="0" smtClean="0">
                    <a:solidFill>
                      <a:srgbClr val="990033"/>
                    </a:solidFill>
                    <a:latin typeface="Calibri" pitchFamily="34" charset="0"/>
                  </a:rPr>
                  <a:t>anti-derivatives </a:t>
                </a:r>
                <a:r>
                  <a:rPr lang="en-IE" sz="2000" dirty="0">
                    <a:solidFill>
                      <a:srgbClr val="990033"/>
                    </a:solidFill>
                    <a:latin typeface="Calibri" pitchFamily="34" charset="0"/>
                  </a:rPr>
                  <a:t>of a number of commonly-used functions are presented on Pg. 26 of the Formulae and Tables Booklet.</a:t>
                </a:r>
              </a:p>
              <a:p>
                <a:endParaRPr lang="en-IE" sz="2000" dirty="0">
                  <a:solidFill>
                    <a:srgbClr val="990033"/>
                  </a:solidFill>
                  <a:latin typeface="Calibri" pitchFamily="34" charset="0"/>
                </a:endParaRP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611560" y="703237"/>
                <a:ext cx="7920880" cy="4525963"/>
              </a:xfrm>
              <a:blipFill rotWithShape="1">
                <a:blip r:embed="rId3"/>
                <a:stretch>
                  <a:fillRect l="-615" t="-673" r="-692" b="-33647"/>
                </a:stretch>
              </a:blipFill>
            </p:spPr>
            <p:txBody>
              <a:bodyPr/>
              <a:lstStyle/>
              <a:p>
                <a:r>
                  <a:rPr lang="en-IE">
                    <a:noFill/>
                  </a:rPr>
                  <a:t> </a:t>
                </a:r>
              </a:p>
            </p:txBody>
          </p:sp>
        </mc:Fallback>
      </mc:AlternateContent>
      <p:grpSp>
        <p:nvGrpSpPr>
          <p:cNvPr id="3" name="Group 2"/>
          <p:cNvGrpSpPr/>
          <p:nvPr/>
        </p:nvGrpSpPr>
        <p:grpSpPr>
          <a:xfrm>
            <a:off x="8789610" y="490052"/>
            <a:ext cx="8154470" cy="5851601"/>
            <a:chOff x="8789610" y="490052"/>
            <a:chExt cx="8154470" cy="5851601"/>
          </a:xfrm>
        </p:grpSpPr>
        <p:pic>
          <p:nvPicPr>
            <p:cNvPr id="138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9610" y="490052"/>
              <a:ext cx="7794470" cy="585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4" name="Group 3"/>
          <p:cNvGrpSpPr/>
          <p:nvPr/>
        </p:nvGrpSpPr>
        <p:grpSpPr>
          <a:xfrm>
            <a:off x="8788469" y="508416"/>
            <a:ext cx="7772355" cy="5851601"/>
            <a:chOff x="8788469" y="508416"/>
            <a:chExt cx="7772355" cy="5851601"/>
          </a:xfrm>
        </p:grpSpPr>
        <p:pic>
          <p:nvPicPr>
            <p:cNvPr id="138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508416"/>
              <a:ext cx="7416824" cy="585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408482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0018 7.40741E-7 L -0.93038 7.40741E-7 " pathEditMode="relative" rAng="0" ptsTypes="AA">
                                      <p:cBhvr>
                                        <p:cTn id="27" dur="2000" fill="hold"/>
                                        <p:tgtEl>
                                          <p:spTgt spid="3"/>
                                        </p:tgtEl>
                                        <p:attrNameLst>
                                          <p:attrName>ppt_x</p:attrName>
                                          <p:attrName>ppt_y</p:attrName>
                                        </p:attrNameLst>
                                      </p:cBhvr>
                                      <p:rCtr x="-46510"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93038 7.40741E-7 L -0.00018 0.00347 " pathEditMode="relative" rAng="0" ptsTypes="AA">
                                      <p:cBhvr>
                                        <p:cTn id="3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0.00018 7.40741E-7 L -0.93038 7.40741E-7 " pathEditMode="relative" rAng="0" ptsTypes="AA">
                                      <p:cBhvr>
                                        <p:cTn id="36" dur="2000" fill="hold"/>
                                        <p:tgtEl>
                                          <p:spTgt spid="4"/>
                                        </p:tgtEl>
                                        <p:attrNameLst>
                                          <p:attrName>ppt_x</p:attrName>
                                          <p:attrName>ppt_y</p:attrName>
                                        </p:attrNameLst>
                                      </p:cBhvr>
                                      <p:rCtr x="-46510" y="0"/>
                                    </p:animMotion>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93038 7.40741E-7 L -0.00018 0.00347 " pathEditMode="relative" rAng="0" ptsTypes="AA">
                                      <p:cBhvr>
                                        <p:cTn id="4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3</a:t>
            </a:r>
            <a:endParaRPr lang="en-IE" b="1"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Autofit/>
              </a:bodyPr>
              <a:lstStyle/>
              <a:p>
                <a:pPr marL="0" indent="0">
                  <a:lnSpc>
                    <a:spcPct val="150000"/>
                  </a:lnSpc>
                  <a:buNone/>
                </a:pPr>
                <a:r>
                  <a:rPr lang="en-IE" sz="2000" dirty="0" smtClean="0">
                    <a:solidFill>
                      <a:srgbClr val="990033"/>
                    </a:solidFill>
                    <a:latin typeface="Calibri" pitchFamily="34" charset="0"/>
                  </a:rPr>
                  <a:t>By </a:t>
                </a:r>
                <a:r>
                  <a:rPr lang="en-IE" sz="2000" dirty="0">
                    <a:solidFill>
                      <a:srgbClr val="990033"/>
                    </a:solidFill>
                    <a:latin typeface="Calibri" pitchFamily="34" charset="0"/>
                  </a:rPr>
                  <a:t>referring to Pg. 25 and Pg. 26 of the Formulae and </a:t>
                </a:r>
                <a:r>
                  <a:rPr lang="en-IE" sz="2000" dirty="0" smtClean="0">
                    <a:solidFill>
                      <a:srgbClr val="990033"/>
                    </a:solidFill>
                    <a:latin typeface="Calibri" pitchFamily="34" charset="0"/>
                  </a:rPr>
                  <a:t>Tables Booklet </a:t>
                </a:r>
                <a:r>
                  <a:rPr lang="en-IE" sz="2000" dirty="0">
                    <a:solidFill>
                      <a:srgbClr val="990033"/>
                    </a:solidFill>
                    <a:latin typeface="Calibri" pitchFamily="34" charset="0"/>
                  </a:rPr>
                  <a:t>or otherwise, answer the following questions</a:t>
                </a:r>
                <a:r>
                  <a:rPr lang="en-IE" sz="2000" dirty="0" smtClean="0">
                    <a:solidFill>
                      <a:srgbClr val="990033"/>
                    </a:solidFill>
                    <a:latin typeface="Calibri" pitchFamily="34" charset="0"/>
                  </a:rPr>
                  <a:t>.</a:t>
                </a:r>
              </a:p>
              <a:p>
                <a:pPr marL="0" indent="625475">
                  <a:lnSpc>
                    <a:spcPct val="150000"/>
                  </a:lnSpc>
                  <a:buNone/>
                </a:pPr>
                <a:r>
                  <a:rPr lang="en-IE" sz="2000" dirty="0" smtClean="0">
                    <a:solidFill>
                      <a:srgbClr val="990033"/>
                    </a:solidFill>
                    <a:latin typeface="Calibri" pitchFamily="34" charset="0"/>
                  </a:rPr>
                  <a:t>Q1. 	Write down the anti-derivative of h(x) =16</a:t>
                </a:r>
                <a:r>
                  <a:rPr lang="en-IE" sz="2000" dirty="0">
                    <a:solidFill>
                      <a:srgbClr val="990033"/>
                    </a:solidFill>
                  </a:rPr>
                  <a:t> </a:t>
                </a:r>
                <a14:m>
                  <m:oMath xmlns:m="http://schemas.openxmlformats.org/officeDocument/2006/math">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b="0" i="1" dirty="0" smtClean="0">
                            <a:solidFill>
                              <a:srgbClr val="990033"/>
                            </a:solidFill>
                            <a:latin typeface="Cambria Math"/>
                          </a:rPr>
                          <m:t>3</m:t>
                        </m:r>
                      </m:sup>
                    </m:sSup>
                  </m:oMath>
                </a14:m>
                <a:r>
                  <a:rPr lang="en-IE" sz="2000" dirty="0" smtClean="0">
                    <a:solidFill>
                      <a:srgbClr val="990033"/>
                    </a:solidFill>
                    <a:latin typeface="Calibri" pitchFamily="34" charset="0"/>
                  </a:rPr>
                  <a:t> .</a:t>
                </a:r>
              </a:p>
              <a:p>
                <a:pPr marL="0" indent="625475">
                  <a:lnSpc>
                    <a:spcPct val="150000"/>
                  </a:lnSpc>
                  <a:buNone/>
                </a:pPr>
                <a:r>
                  <a:rPr lang="en-IE" sz="2000" dirty="0" smtClean="0">
                    <a:solidFill>
                      <a:srgbClr val="990033"/>
                    </a:solidFill>
                    <a:latin typeface="Calibri" pitchFamily="34" charset="0"/>
                  </a:rPr>
                  <a:t>Q2</a:t>
                </a:r>
                <a:r>
                  <a:rPr lang="en-IE" sz="2000" dirty="0">
                    <a:solidFill>
                      <a:srgbClr val="990033"/>
                    </a:solidFill>
                    <a:latin typeface="Calibri" pitchFamily="34" charset="0"/>
                  </a:rPr>
                  <a:t>. </a:t>
                </a:r>
                <a:r>
                  <a:rPr lang="en-IE" sz="2000" dirty="0" smtClean="0">
                    <a:solidFill>
                      <a:srgbClr val="990033"/>
                    </a:solidFill>
                    <a:latin typeface="Calibri" pitchFamily="34" charset="0"/>
                  </a:rPr>
                  <a:t>	Write </a:t>
                </a:r>
                <a:r>
                  <a:rPr lang="en-IE" sz="2000" dirty="0">
                    <a:solidFill>
                      <a:srgbClr val="990033"/>
                    </a:solidFill>
                    <a:latin typeface="Calibri" pitchFamily="34" charset="0"/>
                  </a:rPr>
                  <a:t>down the anti-derivative of </a:t>
                </a:r>
                <a14:m>
                  <m:oMath xmlns:m="http://schemas.openxmlformats.org/officeDocument/2006/math">
                    <m:r>
                      <a:rPr lang="en-IE" sz="2000" i="1" dirty="0" smtClean="0">
                        <a:solidFill>
                          <a:srgbClr val="990033"/>
                        </a:solidFill>
                        <a:latin typeface="Cambria Math"/>
                      </a:rPr>
                      <m:t>𝑐</m:t>
                    </m:r>
                    <m:d>
                      <m:dPr>
                        <m:ctrlPr>
                          <a:rPr lang="en-IE" sz="2000" b="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sSup>
                      <m:sSupPr>
                        <m:ctrlPr>
                          <a:rPr lang="en-IE" sz="2000" i="1" dirty="0">
                            <a:solidFill>
                              <a:srgbClr val="990033"/>
                            </a:solidFill>
                            <a:latin typeface="Cambria Math" panose="02040503050406030204" pitchFamily="18" charset="0"/>
                          </a:rPr>
                        </m:ctrlPr>
                      </m:sSupPr>
                      <m:e>
                        <m:r>
                          <a:rPr lang="en-IE" sz="2000" b="0" i="1" dirty="0" smtClean="0">
                            <a:solidFill>
                              <a:srgbClr val="990033"/>
                            </a:solidFill>
                            <a:latin typeface="Cambria Math"/>
                          </a:rPr>
                          <m:t>𝑒</m:t>
                        </m:r>
                      </m:e>
                      <m:sup>
                        <m:r>
                          <a:rPr lang="en-IE" sz="2000" b="0" i="1" dirty="0" smtClean="0">
                            <a:solidFill>
                              <a:srgbClr val="990033"/>
                            </a:solidFill>
                            <a:latin typeface="Cambria Math"/>
                          </a:rPr>
                          <m:t>5</m:t>
                        </m:r>
                        <m:r>
                          <a:rPr lang="en-IE" sz="2000" b="0" i="1" dirty="0" smtClean="0">
                            <a:solidFill>
                              <a:srgbClr val="990033"/>
                            </a:solidFill>
                            <a:latin typeface="Cambria Math"/>
                          </a:rPr>
                          <m:t>𝑥</m:t>
                        </m:r>
                      </m:sup>
                    </m:sSup>
                    <m:r>
                      <a:rPr lang="en-IE" sz="2000" i="1" dirty="0" smtClean="0">
                        <a:solidFill>
                          <a:srgbClr val="990033"/>
                        </a:solidFill>
                        <a:latin typeface="Cambria Math"/>
                      </a:rPr>
                      <m:t> </m:t>
                    </m:r>
                  </m:oMath>
                </a14:m>
                <a:r>
                  <a:rPr lang="en-IE" sz="2000" dirty="0">
                    <a:solidFill>
                      <a:srgbClr val="990033"/>
                    </a:solidFill>
                    <a:latin typeface="Calibri" pitchFamily="34" charset="0"/>
                  </a:rPr>
                  <a:t>.</a:t>
                </a:r>
              </a:p>
              <a:p>
                <a:pPr marL="0" indent="625475">
                  <a:lnSpc>
                    <a:spcPct val="150000"/>
                  </a:lnSpc>
                  <a:buNone/>
                </a:pPr>
                <a:r>
                  <a:rPr lang="en-IE" sz="2000" dirty="0">
                    <a:solidFill>
                      <a:srgbClr val="990033"/>
                    </a:solidFill>
                    <a:latin typeface="Calibri" pitchFamily="34" charset="0"/>
                  </a:rPr>
                  <a:t>Q3. </a:t>
                </a:r>
                <a:r>
                  <a:rPr lang="en-IE" sz="2000" dirty="0" smtClean="0">
                    <a:solidFill>
                      <a:srgbClr val="990033"/>
                    </a:solidFill>
                    <a:latin typeface="Calibri" pitchFamily="34" charset="0"/>
                  </a:rPr>
                  <a:t>	Write </a:t>
                </a:r>
                <a:r>
                  <a:rPr lang="en-IE" sz="2000" dirty="0">
                    <a:solidFill>
                      <a:srgbClr val="990033"/>
                    </a:solidFill>
                    <a:latin typeface="Calibri" pitchFamily="34" charset="0"/>
                  </a:rPr>
                  <a:t>down the anti-derivative of </a:t>
                </a:r>
                <a14:m>
                  <m:oMath xmlns:m="http://schemas.openxmlformats.org/officeDocument/2006/math">
                    <m:r>
                      <a:rPr lang="en-IE" sz="2000" i="1" dirty="0" smtClean="0">
                        <a:solidFill>
                          <a:srgbClr val="990033"/>
                        </a:solidFill>
                        <a:latin typeface="Cambria Math"/>
                      </a:rPr>
                      <m:t>𝑟</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𝑎</m:t>
                        </m:r>
                      </m:e>
                    </m:d>
                    <m:r>
                      <a:rPr lang="en-IE" sz="2000" b="0" i="1" dirty="0" smtClean="0">
                        <a:solidFill>
                          <a:srgbClr val="990033"/>
                        </a:solidFill>
                        <a:latin typeface="Cambria Math"/>
                      </a:rPr>
                      <m:t>=</m:t>
                    </m:r>
                    <m:r>
                      <a:rPr lang="en-IE" sz="2000" i="1" dirty="0">
                        <a:solidFill>
                          <a:srgbClr val="990033"/>
                        </a:solidFill>
                        <a:latin typeface="Cambria Math"/>
                      </a:rPr>
                      <m:t>9</m:t>
                    </m:r>
                    <m:sSup>
                      <m:sSupPr>
                        <m:ctrlPr>
                          <a:rPr lang="en-IE" sz="2000" i="1" dirty="0">
                            <a:solidFill>
                              <a:srgbClr val="990033"/>
                            </a:solidFill>
                            <a:latin typeface="Cambria Math" panose="02040503050406030204" pitchFamily="18" charset="0"/>
                          </a:rPr>
                        </m:ctrlPr>
                      </m:sSupPr>
                      <m:e>
                        <m:r>
                          <a:rPr lang="en-IE" sz="2000" b="0" i="1" dirty="0" smtClean="0">
                            <a:solidFill>
                              <a:srgbClr val="990033"/>
                            </a:solidFill>
                            <a:latin typeface="Cambria Math"/>
                          </a:rPr>
                          <m:t>𝑎</m:t>
                        </m:r>
                      </m:e>
                      <m:sup>
                        <m:r>
                          <a:rPr lang="en-IE" sz="2000" b="0" i="1" dirty="0" smtClean="0">
                            <a:solidFill>
                              <a:srgbClr val="990033"/>
                            </a:solidFill>
                            <a:latin typeface="Cambria Math"/>
                          </a:rPr>
                          <m:t>−19</m:t>
                        </m:r>
                      </m:sup>
                    </m:sSup>
                  </m:oMath>
                </a14:m>
                <a:r>
                  <a:rPr lang="en-IE" sz="2000" dirty="0">
                    <a:solidFill>
                      <a:srgbClr val="990033"/>
                    </a:solidFill>
                    <a:latin typeface="Calibri" pitchFamily="34" charset="0"/>
                  </a:rPr>
                  <a:t> .</a:t>
                </a:r>
              </a:p>
              <a:p>
                <a:pPr marL="0" indent="625475">
                  <a:lnSpc>
                    <a:spcPct val="150000"/>
                  </a:lnSpc>
                  <a:buNone/>
                </a:pPr>
                <a:r>
                  <a:rPr lang="en-IE" sz="2000" dirty="0">
                    <a:solidFill>
                      <a:srgbClr val="990033"/>
                    </a:solidFill>
                    <a:latin typeface="Calibri" pitchFamily="34" charset="0"/>
                  </a:rPr>
                  <a:t>Q4. </a:t>
                </a:r>
                <a:r>
                  <a:rPr lang="en-IE" sz="2000" dirty="0" smtClean="0">
                    <a:solidFill>
                      <a:srgbClr val="990033"/>
                    </a:solidFill>
                    <a:latin typeface="Calibri" pitchFamily="34" charset="0"/>
                  </a:rPr>
                  <a:t>	Write </a:t>
                </a:r>
                <a:r>
                  <a:rPr lang="en-IE" sz="2000" dirty="0">
                    <a:solidFill>
                      <a:srgbClr val="990033"/>
                    </a:solidFill>
                    <a:latin typeface="Calibri" pitchFamily="34" charset="0"/>
                  </a:rPr>
                  <a:t>down the anti-derivative of </a:t>
                </a:r>
                <a14:m>
                  <m:oMath xmlns:m="http://schemas.openxmlformats.org/officeDocument/2006/math">
                    <m:r>
                      <a:rPr lang="en-IE" sz="2000" i="1" dirty="0" smtClean="0">
                        <a:solidFill>
                          <a:srgbClr val="990033"/>
                        </a:solidFill>
                        <a:latin typeface="Cambria Math"/>
                      </a:rPr>
                      <m:t>𝑤</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sSup>
                      <m:sSupPr>
                        <m:ctrlPr>
                          <a:rPr lang="en-IE" sz="2000" i="1" dirty="0">
                            <a:solidFill>
                              <a:srgbClr val="990033"/>
                            </a:solidFill>
                            <a:latin typeface="Cambria Math" panose="02040503050406030204" pitchFamily="18" charset="0"/>
                          </a:rPr>
                        </m:ctrlPr>
                      </m:sSupPr>
                      <m:e>
                        <m:r>
                          <a:rPr lang="en-IE" sz="2000" i="1" dirty="0">
                            <a:solidFill>
                              <a:srgbClr val="990033"/>
                            </a:solidFill>
                            <a:latin typeface="Cambria Math"/>
                          </a:rPr>
                          <m:t>𝑥</m:t>
                        </m:r>
                      </m:e>
                      <m:sup>
                        <m:r>
                          <a:rPr lang="en-IE" sz="2000" b="0" i="1" dirty="0" smtClean="0">
                            <a:solidFill>
                              <a:srgbClr val="990033"/>
                            </a:solidFill>
                            <a:latin typeface="Cambria Math"/>
                          </a:rPr>
                          <m:t>−1</m:t>
                        </m:r>
                      </m:sup>
                    </m:sSup>
                  </m:oMath>
                </a14:m>
                <a:r>
                  <a:rPr lang="en-IE" sz="2000" dirty="0">
                    <a:solidFill>
                      <a:srgbClr val="990033"/>
                    </a:solidFill>
                    <a:latin typeface="Calibri" pitchFamily="34" charset="0"/>
                  </a:rPr>
                  <a:t>.</a:t>
                </a:r>
              </a:p>
              <a:p>
                <a:pPr marL="0" indent="625475">
                  <a:lnSpc>
                    <a:spcPct val="150000"/>
                  </a:lnSpc>
                  <a:buNone/>
                </a:pPr>
                <a:r>
                  <a:rPr lang="en-IE" sz="2000" dirty="0">
                    <a:solidFill>
                      <a:srgbClr val="990033"/>
                    </a:solidFill>
                    <a:latin typeface="Calibri" pitchFamily="34" charset="0"/>
                  </a:rPr>
                  <a:t>Q5. </a:t>
                </a:r>
                <a:r>
                  <a:rPr lang="en-IE" sz="2000" dirty="0" smtClean="0">
                    <a:solidFill>
                      <a:srgbClr val="990033"/>
                    </a:solidFill>
                    <a:latin typeface="Calibri" pitchFamily="34" charset="0"/>
                  </a:rPr>
                  <a:t>	Write </a:t>
                </a:r>
                <a:r>
                  <a:rPr lang="en-IE" sz="2000" dirty="0">
                    <a:solidFill>
                      <a:srgbClr val="990033"/>
                    </a:solidFill>
                    <a:latin typeface="Calibri" pitchFamily="34" charset="0"/>
                  </a:rPr>
                  <a:t>down the anti-derivative of </a:t>
                </a:r>
                <a14:m>
                  <m:oMath xmlns:m="http://schemas.openxmlformats.org/officeDocument/2006/math">
                    <m:r>
                      <a:rPr lang="en-IE" sz="2000" i="1" dirty="0" smtClean="0">
                        <a:solidFill>
                          <a:srgbClr val="990033"/>
                        </a:solidFill>
                        <a:latin typeface="Cambria Math"/>
                      </a:rPr>
                      <m:t>𝑝</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𝑡</m:t>
                        </m:r>
                      </m:e>
                    </m:d>
                    <m:r>
                      <a:rPr lang="en-IE" sz="2000" b="0" i="1" dirty="0" smtClean="0">
                        <a:solidFill>
                          <a:srgbClr val="990033"/>
                        </a:solidFill>
                        <a:latin typeface="Cambria Math"/>
                      </a:rPr>
                      <m:t>=</m:t>
                    </m:r>
                    <m:f>
                      <m:fPr>
                        <m:ctrlPr>
                          <a:rPr lang="en-IE" sz="2000" i="1" dirty="0" smtClean="0">
                            <a:solidFill>
                              <a:srgbClr val="990033"/>
                            </a:solidFill>
                            <a:latin typeface="Cambria Math" panose="02040503050406030204" pitchFamily="18" charset="0"/>
                          </a:rPr>
                        </m:ctrlPr>
                      </m:fPr>
                      <m:num>
                        <m:r>
                          <a:rPr lang="en-IE" sz="2000" b="0" i="1" dirty="0" smtClean="0">
                            <a:solidFill>
                              <a:srgbClr val="990033"/>
                            </a:solidFill>
                            <a:latin typeface="Cambria Math"/>
                          </a:rPr>
                          <m:t>3</m:t>
                        </m:r>
                      </m:num>
                      <m:den>
                        <m:sSup>
                          <m:sSupPr>
                            <m:ctrlPr>
                              <a:rPr lang="en-IE" sz="2000" i="1" dirty="0" smtClean="0">
                                <a:solidFill>
                                  <a:srgbClr val="990033"/>
                                </a:solidFill>
                                <a:latin typeface="Cambria Math" panose="02040503050406030204" pitchFamily="18" charset="0"/>
                              </a:rPr>
                            </m:ctrlPr>
                          </m:sSupPr>
                          <m:e>
                            <m:r>
                              <a:rPr lang="en-IE" sz="2000" b="0" i="1" dirty="0" smtClean="0">
                                <a:solidFill>
                                  <a:srgbClr val="990033"/>
                                </a:solidFill>
                                <a:latin typeface="Cambria Math"/>
                              </a:rPr>
                              <m:t>𝑡</m:t>
                            </m:r>
                          </m:e>
                          <m:sup>
                            <m:r>
                              <a:rPr lang="en-IE" sz="2000" b="0" i="1" dirty="0" smtClean="0">
                                <a:solidFill>
                                  <a:srgbClr val="990033"/>
                                </a:solidFill>
                                <a:latin typeface="Cambria Math"/>
                              </a:rPr>
                              <m:t>4</m:t>
                            </m:r>
                          </m:sup>
                        </m:sSup>
                      </m:den>
                    </m:f>
                  </m:oMath>
                </a14:m>
                <a:endParaRPr lang="en-IE" sz="2000" dirty="0">
                  <a:solidFill>
                    <a:srgbClr val="990033"/>
                  </a:solidFill>
                  <a:latin typeface="Calibri" pitchFamily="34" charset="0"/>
                </a:endParaRPr>
              </a:p>
              <a:p>
                <a:pPr marL="0" indent="625475">
                  <a:lnSpc>
                    <a:spcPct val="150000"/>
                  </a:lnSpc>
                  <a:buNone/>
                </a:pPr>
                <a:r>
                  <a:rPr lang="en-IE" sz="2000" dirty="0" smtClean="0">
                    <a:solidFill>
                      <a:srgbClr val="990033"/>
                    </a:solidFill>
                    <a:latin typeface="Calibri" pitchFamily="34" charset="0"/>
                  </a:rPr>
                  <a:t>Q6</a:t>
                </a:r>
                <a:r>
                  <a:rPr lang="en-IE" sz="2000" dirty="0">
                    <a:solidFill>
                      <a:srgbClr val="990033"/>
                    </a:solidFill>
                    <a:latin typeface="Calibri" pitchFamily="34" charset="0"/>
                  </a:rPr>
                  <a:t>. </a:t>
                </a:r>
                <a:r>
                  <a:rPr lang="en-IE" sz="2000" dirty="0" smtClean="0">
                    <a:solidFill>
                      <a:srgbClr val="990033"/>
                    </a:solidFill>
                    <a:latin typeface="Calibri" pitchFamily="34" charset="0"/>
                  </a:rPr>
                  <a:t>	(</a:t>
                </a:r>
                <a:r>
                  <a:rPr lang="en-IE" sz="2000" dirty="0">
                    <a:solidFill>
                      <a:srgbClr val="990033"/>
                    </a:solidFill>
                    <a:latin typeface="Calibri" pitchFamily="34" charset="0"/>
                  </a:rPr>
                  <a:t>a) Find the derivative of </a:t>
                </a:r>
                <a14:m>
                  <m:oMath xmlns:m="http://schemas.openxmlformats.org/officeDocument/2006/math">
                    <m:r>
                      <a:rPr lang="en-IE" sz="2000" i="1" dirty="0" smtClean="0">
                        <a:solidFill>
                          <a:srgbClr val="990033"/>
                        </a:solidFill>
                        <a:latin typeface="Cambria Math"/>
                      </a:rPr>
                      <m:t>𝑓</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r>
                      <m:rPr>
                        <m:sty m:val="p"/>
                      </m:rPr>
                      <a:rPr lang="en-IE" sz="2000" i="1" dirty="0" err="1">
                        <a:solidFill>
                          <a:srgbClr val="990033"/>
                        </a:solidFill>
                        <a:latin typeface="Cambria Math"/>
                      </a:rPr>
                      <m:t>cos</m:t>
                    </m:r>
                    <m:r>
                      <a:rPr lang="en-IE" sz="2000" i="1" dirty="0">
                        <a:solidFill>
                          <a:srgbClr val="990033"/>
                        </a:solidFill>
                        <a:latin typeface="Cambria Math"/>
                      </a:rPr>
                      <m:t>⁡(5</m:t>
                    </m:r>
                    <m:r>
                      <a:rPr lang="en-IE" sz="2000" i="1" dirty="0">
                        <a:solidFill>
                          <a:srgbClr val="990033"/>
                        </a:solidFill>
                        <a:latin typeface="Cambria Math"/>
                      </a:rPr>
                      <m:t>𝑥</m:t>
                    </m:r>
                    <m:r>
                      <a:rPr lang="en-IE" sz="2000" i="1" dirty="0">
                        <a:solidFill>
                          <a:srgbClr val="990033"/>
                        </a:solidFill>
                        <a:latin typeface="Cambria Math"/>
                      </a:rPr>
                      <m:t>).</m:t>
                    </m:r>
                  </m:oMath>
                </a14:m>
                <a:endParaRPr lang="en-IE" sz="2000" dirty="0">
                  <a:solidFill>
                    <a:srgbClr val="990033"/>
                  </a:solidFill>
                  <a:latin typeface="Calibri" pitchFamily="34" charset="0"/>
                </a:endParaRPr>
              </a:p>
              <a:p>
                <a:pPr marL="0" indent="625475">
                  <a:lnSpc>
                    <a:spcPct val="150000"/>
                  </a:lnSpc>
                  <a:buNone/>
                </a:pPr>
                <a:r>
                  <a:rPr lang="en-IE" sz="2000" dirty="0" smtClean="0">
                    <a:solidFill>
                      <a:srgbClr val="990033"/>
                    </a:solidFill>
                    <a:latin typeface="Calibri" pitchFamily="34" charset="0"/>
                  </a:rPr>
                  <a:t>       	(</a:t>
                </a:r>
                <a:r>
                  <a:rPr lang="en-IE" sz="2000" dirty="0">
                    <a:solidFill>
                      <a:srgbClr val="990033"/>
                    </a:solidFill>
                    <a:latin typeface="Calibri" pitchFamily="34" charset="0"/>
                  </a:rPr>
                  <a:t>b) Hence find the anti-derivative of </a:t>
                </a:r>
                <a14:m>
                  <m:oMath xmlns:m="http://schemas.openxmlformats.org/officeDocument/2006/math">
                    <m:r>
                      <a:rPr lang="en-IE" sz="2000" i="1" dirty="0" smtClean="0">
                        <a:solidFill>
                          <a:srgbClr val="990033"/>
                        </a:solidFill>
                        <a:latin typeface="Cambria Math"/>
                      </a:rPr>
                      <m:t>𝑔</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r>
                      <m:rPr>
                        <m:sty m:val="p"/>
                      </m:rPr>
                      <a:rPr lang="en-IE" sz="2000" i="1" dirty="0" smtClean="0">
                        <a:solidFill>
                          <a:srgbClr val="990033"/>
                        </a:solidFill>
                        <a:latin typeface="Cambria Math"/>
                      </a:rPr>
                      <m:t>sin</m:t>
                    </m:r>
                    <m:r>
                      <a:rPr lang="en-IE" sz="2000" i="1" dirty="0" smtClean="0">
                        <a:solidFill>
                          <a:srgbClr val="990033"/>
                        </a:solidFill>
                        <a:latin typeface="Cambria Math"/>
                      </a:rPr>
                      <m:t>⁡(5</m:t>
                    </m:r>
                    <m:r>
                      <a:rPr lang="en-IE" sz="2000" i="1" dirty="0" smtClean="0">
                        <a:solidFill>
                          <a:srgbClr val="990033"/>
                        </a:solidFill>
                        <a:latin typeface="Cambria Math"/>
                      </a:rPr>
                      <m:t>𝑥</m:t>
                    </m:r>
                    <m:r>
                      <a:rPr lang="en-IE" sz="2000" i="1" dirty="0" smtClean="0">
                        <a:solidFill>
                          <a:srgbClr val="990033"/>
                        </a:solidFill>
                        <a:latin typeface="Cambria Math"/>
                      </a:rPr>
                      <m:t>)</m:t>
                    </m:r>
                  </m:oMath>
                </a14:m>
                <a:r>
                  <a:rPr lang="en-IE" sz="2000" dirty="0">
                    <a:solidFill>
                      <a:srgbClr val="990033"/>
                    </a:solidFill>
                    <a:latin typeface="Calibri" pitchFamily="34" charset="0"/>
                  </a:rPr>
                  <a:t>.</a:t>
                </a:r>
              </a:p>
              <a:p>
                <a:pPr marL="0" indent="625475">
                  <a:lnSpc>
                    <a:spcPct val="150000"/>
                  </a:lnSpc>
                  <a:buNone/>
                </a:pPr>
                <a:r>
                  <a:rPr lang="en-IE" sz="2000" dirty="0">
                    <a:solidFill>
                      <a:srgbClr val="990033"/>
                    </a:solidFill>
                    <a:latin typeface="Calibri" pitchFamily="34" charset="0"/>
                  </a:rPr>
                  <a:t>Q7. </a:t>
                </a:r>
                <a:r>
                  <a:rPr lang="en-IE" sz="2000" dirty="0" smtClean="0">
                    <a:solidFill>
                      <a:srgbClr val="990033"/>
                    </a:solidFill>
                    <a:latin typeface="Calibri" pitchFamily="34" charset="0"/>
                  </a:rPr>
                  <a:t>	Find </a:t>
                </a:r>
                <a:r>
                  <a:rPr lang="en-IE" sz="2000" dirty="0">
                    <a:solidFill>
                      <a:srgbClr val="990033"/>
                    </a:solidFill>
                    <a:latin typeface="Calibri" pitchFamily="34" charset="0"/>
                  </a:rPr>
                  <a:t>the anti-derivative of </a:t>
                </a:r>
                <a14:m>
                  <m:oMath xmlns:m="http://schemas.openxmlformats.org/officeDocument/2006/math">
                    <m:r>
                      <a:rPr lang="en-IE" sz="2000" i="1" dirty="0" smtClean="0">
                        <a:solidFill>
                          <a:srgbClr val="990033"/>
                        </a:solidFill>
                        <a:latin typeface="Cambria Math"/>
                      </a:rPr>
                      <m:t>𝑡</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sSup>
                      <m:sSupPr>
                        <m:ctrlPr>
                          <a:rPr lang="en-IE" sz="2000" i="1" dirty="0">
                            <a:solidFill>
                              <a:srgbClr val="990033"/>
                            </a:solidFill>
                            <a:latin typeface="Cambria Math" panose="02040503050406030204" pitchFamily="18" charset="0"/>
                          </a:rPr>
                        </m:ctrlPr>
                      </m:sSupPr>
                      <m:e>
                        <m:r>
                          <a:rPr lang="en-IE" sz="2000" b="0" i="1" dirty="0" smtClean="0">
                            <a:solidFill>
                              <a:srgbClr val="990033"/>
                            </a:solidFill>
                            <a:latin typeface="Cambria Math"/>
                          </a:rPr>
                          <m:t>4</m:t>
                        </m:r>
                        <m:r>
                          <a:rPr lang="en-IE" sz="2000" i="1" dirty="0">
                            <a:solidFill>
                              <a:srgbClr val="990033"/>
                            </a:solidFill>
                            <a:latin typeface="Cambria Math"/>
                          </a:rPr>
                          <m:t>𝑥</m:t>
                        </m:r>
                      </m:e>
                      <m:sup>
                        <m:r>
                          <a:rPr lang="en-IE" sz="2000" i="1" dirty="0">
                            <a:solidFill>
                              <a:srgbClr val="990033"/>
                            </a:solidFill>
                            <a:latin typeface="Cambria Math"/>
                          </a:rPr>
                          <m:t>3</m:t>
                        </m:r>
                      </m:sup>
                    </m:sSup>
                    <m:r>
                      <a:rPr lang="en-IE" sz="2000" b="0" i="1" dirty="0" smtClean="0">
                        <a:solidFill>
                          <a:srgbClr val="990033"/>
                        </a:solidFill>
                        <a:latin typeface="Cambria Math"/>
                      </a:rPr>
                      <m:t>−</m:t>
                    </m:r>
                    <m:r>
                      <a:rPr lang="en-IE" sz="2000" i="1" dirty="0">
                        <a:solidFill>
                          <a:srgbClr val="990033"/>
                        </a:solidFill>
                        <a:latin typeface="Cambria Math"/>
                      </a:rPr>
                      <m:t>3</m:t>
                    </m:r>
                    <m:r>
                      <a:rPr lang="en-IE" sz="2000" b="0" i="1" dirty="0" smtClean="0">
                        <a:solidFill>
                          <a:srgbClr val="990033"/>
                        </a:solidFill>
                        <a:latin typeface="Cambria Math"/>
                      </a:rPr>
                      <m:t>𝑥</m:t>
                    </m:r>
                  </m:oMath>
                </a14:m>
                <a:r>
                  <a:rPr lang="en-IE" sz="2000" dirty="0">
                    <a:solidFill>
                      <a:srgbClr val="990033"/>
                    </a:solidFill>
                    <a:latin typeface="Calibri" pitchFamily="34" charset="0"/>
                  </a:rPr>
                  <a:t>.</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1">
                <a:blip r:embed="rId3"/>
                <a:stretch>
                  <a:fillRect l="-741" b="-20054"/>
                </a:stretch>
              </a:blipFill>
            </p:spPr>
            <p:txBody>
              <a:bodyPr/>
              <a:lstStyle/>
              <a:p>
                <a:r>
                  <a:rPr lang="en-IE">
                    <a:noFill/>
                  </a:rPr>
                  <a:t> </a:t>
                </a:r>
              </a:p>
            </p:txBody>
          </p:sp>
        </mc:Fallback>
      </mc:AlternateContent>
      <p:grpSp>
        <p:nvGrpSpPr>
          <p:cNvPr id="4" name="Group 3"/>
          <p:cNvGrpSpPr/>
          <p:nvPr/>
        </p:nvGrpSpPr>
        <p:grpSpPr>
          <a:xfrm>
            <a:off x="8783960" y="620688"/>
            <a:ext cx="7134824" cy="4932040"/>
            <a:chOff x="8783960" y="620688"/>
            <a:chExt cx="7134824" cy="4932040"/>
          </a:xfrm>
        </p:grpSpPr>
        <p:sp>
          <p:nvSpPr>
            <p:cNvPr id="5" name="Snip Single Corner Rectangle 4"/>
            <p:cNvSpPr/>
            <p:nvPr/>
          </p:nvSpPr>
          <p:spPr>
            <a:xfrm flipH="1">
              <a:off x="8783960" y="620688"/>
              <a:ext cx="360040" cy="1044116"/>
            </a:xfrm>
            <a:prstGeom prst="snip1Rect">
              <a:avLst>
                <a:gd name="adj" fmla="val 27932"/>
              </a:avLst>
            </a:prstGeom>
            <a:solidFill>
              <a:srgbClr val="990033"/>
            </a:solidFill>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IE" dirty="0" smtClean="0"/>
                <a:t>Page 26</a:t>
              </a:r>
              <a:endParaRPr lang="en-IE"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088" y="980728"/>
              <a:ext cx="6711696"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 name="Group 6"/>
          <p:cNvGrpSpPr/>
          <p:nvPr/>
        </p:nvGrpSpPr>
        <p:grpSpPr>
          <a:xfrm>
            <a:off x="8783960" y="1412776"/>
            <a:ext cx="7107104" cy="4572000"/>
            <a:chOff x="8783960" y="1412776"/>
            <a:chExt cx="7107104" cy="4572000"/>
          </a:xfrm>
        </p:grpSpPr>
        <p:sp>
          <p:nvSpPr>
            <p:cNvPr id="9" name="Snip Single Corner Rectangle 8"/>
            <p:cNvSpPr/>
            <p:nvPr/>
          </p:nvSpPr>
          <p:spPr>
            <a:xfrm flipH="1">
              <a:off x="8783960" y="1691092"/>
              <a:ext cx="360040" cy="1044116"/>
            </a:xfrm>
            <a:prstGeom prst="snip1Rect">
              <a:avLst>
                <a:gd name="adj" fmla="val 27932"/>
              </a:avLst>
            </a:prstGeom>
            <a:solidFill>
              <a:srgbClr val="990033"/>
            </a:solidFill>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IE" dirty="0" smtClean="0"/>
                <a:t>Page 25</a:t>
              </a:r>
              <a:endParaRPr lang="en-IE"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6800" y="1412776"/>
              <a:ext cx="6684264"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128030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3.7037E-6 L -0.93386 0.00394 " pathEditMode="relative" rAng="0" ptsTypes="AA">
                                      <p:cBhvr>
                                        <p:cTn id="6" dur="2000" fill="hold"/>
                                        <p:tgtEl>
                                          <p:spTgt spid="4"/>
                                        </p:tgtEl>
                                        <p:attrNameLst>
                                          <p:attrName>ppt_x</p:attrName>
                                          <p:attrName>ppt_y</p:attrName>
                                        </p:attrNameLst>
                                      </p:cBhvr>
                                      <p:rCtr x="-46701" y="185"/>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385 0.00393 L 0.00018 1.48148E-6 " pathEditMode="relative" rAng="0" ptsTypes="AA">
                                      <p:cBhvr>
                                        <p:cTn id="10" dur="2000" fill="hold"/>
                                        <p:tgtEl>
                                          <p:spTgt spid="4"/>
                                        </p:tgtEl>
                                        <p:attrNameLst>
                                          <p:attrName>ppt_x</p:attrName>
                                          <p:attrName>ppt_y</p:attrName>
                                        </p:attrNameLst>
                                      </p:cBhvr>
                                      <p:rCtr x="46701" y="-208"/>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4.16667E-6 -3.7037E-6 L -0.93386 0.00394 " pathEditMode="relative" rAng="0" ptsTypes="AA">
                                      <p:cBhvr>
                                        <p:cTn id="15" dur="2000" fill="hold"/>
                                        <p:tgtEl>
                                          <p:spTgt spid="7"/>
                                        </p:tgtEl>
                                        <p:attrNameLst>
                                          <p:attrName>ppt_x</p:attrName>
                                          <p:attrName>ppt_y</p:attrName>
                                        </p:attrNameLst>
                                      </p:cBhvr>
                                      <p:rCtr x="-46701" y="185"/>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93385 0.00393 L 0.00018 1.48148E-6 " pathEditMode="relative" rAng="0" ptsTypes="AA">
                                      <p:cBhvr>
                                        <p:cTn id="19" dur="2000" fill="hold"/>
                                        <p:tgtEl>
                                          <p:spTgt spid="7"/>
                                        </p:tgtEl>
                                        <p:attrNameLst>
                                          <p:attrName>ppt_x</p:attrName>
                                          <p:attrName>ppt_y</p:attrName>
                                        </p:attrNameLst>
                                      </p:cBhvr>
                                      <p:rCtr x="46701" y="-208"/>
                                    </p:animMotion>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4</a:t>
            </a:r>
            <a:endParaRPr lang="en-IE" b="1" dirty="0">
              <a:solidFill>
                <a:srgbClr val="990033"/>
              </a:solidFill>
              <a:latin typeface="Calibri" pitchFamily="34" charset="0"/>
            </a:endParaRPr>
          </a:p>
        </p:txBody>
      </p:sp>
      <p:sp>
        <p:nvSpPr>
          <p:cNvPr id="8" name="Content Placeholder 7"/>
          <p:cNvSpPr>
            <a:spLocks noGrp="1"/>
          </p:cNvSpPr>
          <p:nvPr>
            <p:ph idx="1"/>
          </p:nvPr>
        </p:nvSpPr>
        <p:spPr/>
        <p:txBody>
          <a:bodyPr>
            <a:noAutofit/>
          </a:bodyPr>
          <a:lstStyle/>
          <a:p>
            <a:r>
              <a:rPr lang="en-IE" sz="2000" dirty="0">
                <a:solidFill>
                  <a:srgbClr val="990033"/>
                </a:solidFill>
                <a:latin typeface="Calibri" pitchFamily="34" charset="0"/>
              </a:rPr>
              <a:t>Up to now when we </a:t>
            </a:r>
            <a:r>
              <a:rPr lang="en-IE" sz="2000" dirty="0" smtClean="0">
                <a:solidFill>
                  <a:srgbClr val="990033"/>
                </a:solidFill>
                <a:latin typeface="Calibri" pitchFamily="34" charset="0"/>
              </a:rPr>
              <a:t>were asked </a:t>
            </a:r>
            <a:r>
              <a:rPr lang="en-IE" sz="2000" dirty="0">
                <a:solidFill>
                  <a:srgbClr val="990033"/>
                </a:solidFill>
                <a:latin typeface="Calibri" pitchFamily="34" charset="0"/>
              </a:rPr>
              <a:t>to find the </a:t>
            </a:r>
            <a:r>
              <a:rPr lang="en-IE" sz="2000" dirty="0" smtClean="0">
                <a:solidFill>
                  <a:srgbClr val="990033"/>
                </a:solidFill>
                <a:latin typeface="Calibri" pitchFamily="34" charset="0"/>
              </a:rPr>
              <a:t>anti-derivative of </a:t>
            </a:r>
            <a:r>
              <a:rPr lang="en-IE" sz="2000" dirty="0">
                <a:solidFill>
                  <a:srgbClr val="990033"/>
                </a:solidFill>
                <a:latin typeface="Calibri" pitchFamily="34" charset="0"/>
              </a:rPr>
              <a:t>a function, </a:t>
            </a:r>
            <a:r>
              <a:rPr lang="en-IE" sz="2000" dirty="0" smtClean="0">
                <a:solidFill>
                  <a:srgbClr val="990033"/>
                </a:solidFill>
                <a:latin typeface="Calibri" pitchFamily="34" charset="0"/>
              </a:rPr>
              <a:t>we wrote </a:t>
            </a:r>
            <a:r>
              <a:rPr lang="en-IE" sz="2000" dirty="0">
                <a:solidFill>
                  <a:srgbClr val="990033"/>
                </a:solidFill>
                <a:latin typeface="Calibri" pitchFamily="34" charset="0"/>
              </a:rPr>
              <a:t>down the </a:t>
            </a:r>
            <a:r>
              <a:rPr lang="en-IE" sz="2000" dirty="0" smtClean="0">
                <a:solidFill>
                  <a:srgbClr val="990033"/>
                </a:solidFill>
                <a:latin typeface="Calibri" pitchFamily="34" charset="0"/>
              </a:rPr>
              <a:t>indefinite form </a:t>
            </a:r>
            <a:r>
              <a:rPr lang="en-IE" sz="2000" dirty="0">
                <a:solidFill>
                  <a:srgbClr val="990033"/>
                </a:solidFill>
                <a:latin typeface="Calibri" pitchFamily="34" charset="0"/>
              </a:rPr>
              <a:t>of the </a:t>
            </a:r>
            <a:r>
              <a:rPr lang="en-IE" sz="2000" dirty="0" smtClean="0">
                <a:solidFill>
                  <a:srgbClr val="990033"/>
                </a:solidFill>
                <a:latin typeface="Calibri" pitchFamily="34" charset="0"/>
              </a:rPr>
              <a:t>anti-derivative i.e</a:t>
            </a:r>
            <a:r>
              <a:rPr lang="en-IE" sz="2000" dirty="0">
                <a:solidFill>
                  <a:srgbClr val="990033"/>
                </a:solidFill>
                <a:latin typeface="Calibri" pitchFamily="34" charset="0"/>
              </a:rPr>
              <a:t>. the set of all </a:t>
            </a:r>
            <a:r>
              <a:rPr lang="en-IE" sz="2000" dirty="0" smtClean="0">
                <a:solidFill>
                  <a:srgbClr val="990033"/>
                </a:solidFill>
                <a:latin typeface="Calibri" pitchFamily="34" charset="0"/>
              </a:rPr>
              <a:t>possible anti-derivatives </a:t>
            </a:r>
            <a:r>
              <a:rPr lang="en-IE" sz="2000" dirty="0">
                <a:solidFill>
                  <a:srgbClr val="990033"/>
                </a:solidFill>
                <a:latin typeface="Calibri" pitchFamily="34" charset="0"/>
              </a:rPr>
              <a:t>of </a:t>
            </a:r>
            <a:r>
              <a:rPr lang="en-IE" sz="2000" dirty="0" smtClean="0">
                <a:solidFill>
                  <a:srgbClr val="990033"/>
                </a:solidFill>
                <a:latin typeface="Calibri" pitchFamily="34" charset="0"/>
              </a:rPr>
              <a:t>the function</a:t>
            </a:r>
            <a:r>
              <a:rPr lang="en-IE" sz="2000" dirty="0">
                <a:solidFill>
                  <a:srgbClr val="990033"/>
                </a:solidFill>
                <a:latin typeface="Calibri" pitchFamily="34" charset="0"/>
              </a:rPr>
              <a:t>. We are now </a:t>
            </a:r>
            <a:r>
              <a:rPr lang="en-IE" sz="2000" dirty="0" smtClean="0">
                <a:solidFill>
                  <a:srgbClr val="990033"/>
                </a:solidFill>
                <a:latin typeface="Calibri" pitchFamily="34" charset="0"/>
              </a:rPr>
              <a:t>going to </a:t>
            </a:r>
            <a:r>
              <a:rPr lang="en-IE" sz="2000" dirty="0">
                <a:solidFill>
                  <a:srgbClr val="990033"/>
                </a:solidFill>
                <a:latin typeface="Calibri" pitchFamily="34" charset="0"/>
              </a:rPr>
              <a:t>do something a </a:t>
            </a:r>
            <a:r>
              <a:rPr lang="en-IE" sz="2000" dirty="0" smtClean="0">
                <a:solidFill>
                  <a:srgbClr val="990033"/>
                </a:solidFill>
                <a:latin typeface="Calibri" pitchFamily="34" charset="0"/>
              </a:rPr>
              <a:t>little different.</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Take </a:t>
            </a:r>
            <a:r>
              <a:rPr lang="en-IE" sz="2000" dirty="0">
                <a:solidFill>
                  <a:srgbClr val="990033"/>
                </a:solidFill>
                <a:latin typeface="Calibri" pitchFamily="34" charset="0"/>
              </a:rPr>
              <a:t>a couple of minutes </a:t>
            </a:r>
            <a:r>
              <a:rPr lang="en-IE" sz="2000" dirty="0" smtClean="0">
                <a:solidFill>
                  <a:srgbClr val="990033"/>
                </a:solidFill>
                <a:latin typeface="Calibri" pitchFamily="34" charset="0"/>
              </a:rPr>
              <a:t>to read </a:t>
            </a:r>
            <a:r>
              <a:rPr lang="en-IE" sz="2000" dirty="0">
                <a:solidFill>
                  <a:srgbClr val="990033"/>
                </a:solidFill>
                <a:latin typeface="Calibri" pitchFamily="34" charset="0"/>
              </a:rPr>
              <a:t>through Section </a:t>
            </a:r>
            <a:r>
              <a:rPr lang="en-IE" sz="2000" dirty="0" smtClean="0">
                <a:solidFill>
                  <a:srgbClr val="990033"/>
                </a:solidFill>
                <a:latin typeface="Calibri" pitchFamily="34" charset="0"/>
              </a:rPr>
              <a:t>A: Student </a:t>
            </a:r>
            <a:r>
              <a:rPr lang="en-IE" sz="2000" dirty="0">
                <a:solidFill>
                  <a:srgbClr val="990033"/>
                </a:solidFill>
                <a:latin typeface="Calibri" pitchFamily="34" charset="0"/>
              </a:rPr>
              <a:t>Activity 4</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Can </a:t>
            </a:r>
            <a:r>
              <a:rPr lang="en-IE" sz="2000" dirty="0">
                <a:solidFill>
                  <a:srgbClr val="990033"/>
                </a:solidFill>
                <a:latin typeface="Calibri" pitchFamily="34" charset="0"/>
              </a:rPr>
              <a:t>you explain to </a:t>
            </a:r>
            <a:r>
              <a:rPr lang="en-IE" sz="2000" dirty="0" smtClean="0">
                <a:solidFill>
                  <a:srgbClr val="990033"/>
                </a:solidFill>
                <a:latin typeface="Calibri" pitchFamily="34" charset="0"/>
              </a:rPr>
              <a:t>each other </a:t>
            </a:r>
            <a:r>
              <a:rPr lang="en-IE" sz="2000" dirty="0">
                <a:solidFill>
                  <a:srgbClr val="990033"/>
                </a:solidFill>
                <a:latin typeface="Calibri" pitchFamily="34" charset="0"/>
              </a:rPr>
              <a:t>what you are asked </a:t>
            </a:r>
            <a:r>
              <a:rPr lang="en-IE" sz="2000" dirty="0" smtClean="0">
                <a:solidFill>
                  <a:srgbClr val="990033"/>
                </a:solidFill>
                <a:latin typeface="Calibri" pitchFamily="34" charset="0"/>
              </a:rPr>
              <a:t>to do?</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How </a:t>
            </a:r>
            <a:r>
              <a:rPr lang="en-IE" sz="2000" dirty="0">
                <a:solidFill>
                  <a:srgbClr val="990033"/>
                </a:solidFill>
                <a:latin typeface="Calibri" pitchFamily="34" charset="0"/>
              </a:rPr>
              <a:t>is this task different </a:t>
            </a:r>
            <a:r>
              <a:rPr lang="en-IE" sz="2000" dirty="0" smtClean="0">
                <a:solidFill>
                  <a:srgbClr val="990033"/>
                </a:solidFill>
                <a:latin typeface="Calibri" pitchFamily="34" charset="0"/>
              </a:rPr>
              <a:t>to the </a:t>
            </a:r>
            <a:r>
              <a:rPr lang="en-IE" sz="2000" dirty="0">
                <a:solidFill>
                  <a:srgbClr val="990033"/>
                </a:solidFill>
                <a:latin typeface="Calibri" pitchFamily="34" charset="0"/>
              </a:rPr>
              <a:t>other </a:t>
            </a:r>
            <a:r>
              <a:rPr lang="en-IE" sz="2000" dirty="0" smtClean="0">
                <a:solidFill>
                  <a:srgbClr val="990033"/>
                </a:solidFill>
                <a:latin typeface="Calibri" pitchFamily="34" charset="0"/>
              </a:rPr>
              <a:t>anti-derivative tasks </a:t>
            </a:r>
            <a:r>
              <a:rPr lang="en-IE" sz="2000" dirty="0">
                <a:solidFill>
                  <a:srgbClr val="990033"/>
                </a:solidFill>
                <a:latin typeface="Calibri" pitchFamily="34" charset="0"/>
              </a:rPr>
              <a:t>we’ve encountered</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In </a:t>
            </a:r>
            <a:r>
              <a:rPr lang="en-IE" sz="2000" dirty="0">
                <a:solidFill>
                  <a:srgbClr val="990033"/>
                </a:solidFill>
                <a:latin typeface="Calibri" pitchFamily="34" charset="0"/>
              </a:rPr>
              <a:t>pairs, work </a:t>
            </a:r>
            <a:r>
              <a:rPr lang="en-IE" sz="2000" dirty="0" smtClean="0">
                <a:solidFill>
                  <a:srgbClr val="990033"/>
                </a:solidFill>
                <a:latin typeface="Calibri" pitchFamily="34" charset="0"/>
              </a:rPr>
              <a:t>through Section </a:t>
            </a:r>
            <a:r>
              <a:rPr lang="en-IE" sz="2000" dirty="0">
                <a:solidFill>
                  <a:srgbClr val="990033"/>
                </a:solidFill>
                <a:latin typeface="Calibri" pitchFamily="34" charset="0"/>
              </a:rPr>
              <a:t>A: Student Activity </a:t>
            </a:r>
            <a:r>
              <a:rPr lang="en-IE" sz="2000" dirty="0" smtClean="0">
                <a:solidFill>
                  <a:srgbClr val="990033"/>
                </a:solidFill>
                <a:latin typeface="Calibri" pitchFamily="34" charset="0"/>
              </a:rPr>
              <a:t>4 answering </a:t>
            </a:r>
            <a:r>
              <a:rPr lang="en-IE" sz="2000" dirty="0">
                <a:solidFill>
                  <a:srgbClr val="990033"/>
                </a:solidFill>
                <a:latin typeface="Calibri" pitchFamily="34" charset="0"/>
              </a:rPr>
              <a:t>all questions.</a:t>
            </a:r>
          </a:p>
        </p:txBody>
      </p:sp>
      <p:grpSp>
        <p:nvGrpSpPr>
          <p:cNvPr id="3" name="Group 2"/>
          <p:cNvGrpSpPr/>
          <p:nvPr/>
        </p:nvGrpSpPr>
        <p:grpSpPr>
          <a:xfrm>
            <a:off x="8789610" y="490052"/>
            <a:ext cx="7776824" cy="5904887"/>
            <a:chOff x="8789610" y="490052"/>
            <a:chExt cx="7776824" cy="5904887"/>
          </a:xfrm>
        </p:grpSpPr>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610" y="490052"/>
              <a:ext cx="7416824" cy="590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7822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0018 7.40741E-7 L -0.93038 7.40741E-7 " pathEditMode="relative" rAng="0" ptsTypes="AA">
                                      <p:cBhvr>
                                        <p:cTn id="27" dur="2000" fill="hold"/>
                                        <p:tgtEl>
                                          <p:spTgt spid="3"/>
                                        </p:tgtEl>
                                        <p:attrNameLst>
                                          <p:attrName>ppt_x</p:attrName>
                                          <p:attrName>ppt_y</p:attrName>
                                        </p:attrNameLst>
                                      </p:cBhvr>
                                      <p:rCtr x="-46510"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93038 7.40741E-7 L -0.00018 0.00347 " pathEditMode="relative" rAng="0" ptsTypes="AA">
                                      <p:cBhvr>
                                        <p:cTn id="3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4</a:t>
            </a:r>
            <a:endParaRPr lang="en-IE" b="1"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Autofit/>
              </a:bodyPr>
              <a:lstStyle/>
              <a:p>
                <a:pPr marL="0" indent="0">
                  <a:buNone/>
                </a:pPr>
                <a:r>
                  <a:rPr lang="en-IE" sz="2000" dirty="0" smtClean="0">
                    <a:solidFill>
                      <a:srgbClr val="990033"/>
                    </a:solidFill>
                    <a:latin typeface="Calibri" pitchFamily="34" charset="0"/>
                  </a:rPr>
                  <a:t>You are asked to find the anti-derivative of the function </a:t>
                </a:r>
                <a14:m>
                  <m:oMath xmlns:m="http://schemas.openxmlformats.org/officeDocument/2006/math">
                    <m:r>
                      <a:rPr lang="en-IE" sz="2000" i="1" dirty="0" smtClean="0">
                        <a:solidFill>
                          <a:srgbClr val="990033"/>
                        </a:solidFill>
                        <a:latin typeface="Cambria Math"/>
                      </a:rPr>
                      <m:t>𝑓</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i="1" dirty="0" smtClean="0">
                        <a:solidFill>
                          <a:srgbClr val="990033"/>
                        </a:solidFill>
                        <a:latin typeface="Cambria Math"/>
                      </a:rPr>
                      <m:t>=</m:t>
                    </m:r>
                    <m:r>
                      <a:rPr lang="en-IE" sz="2000" i="1" dirty="0">
                        <a:solidFill>
                          <a:srgbClr val="990033"/>
                        </a:solidFill>
                        <a:latin typeface="Cambria Math"/>
                      </a:rPr>
                      <m:t>3</m:t>
                    </m:r>
                    <m:r>
                      <a:rPr lang="en-IE" sz="2000" b="0" i="1" dirty="0" smtClean="0">
                        <a:solidFill>
                          <a:srgbClr val="990033"/>
                        </a:solidFill>
                        <a:latin typeface="Cambria Math"/>
                      </a:rPr>
                      <m:t> </m:t>
                    </m:r>
                  </m:oMath>
                </a14:m>
                <a:r>
                  <a:rPr lang="en-IE" sz="2000" dirty="0">
                    <a:solidFill>
                      <a:srgbClr val="990033"/>
                    </a:solidFill>
                    <a:latin typeface="Calibri" pitchFamily="34" charset="0"/>
                  </a:rPr>
                  <a:t>which passes through the point (1, 5</a:t>
                </a:r>
                <a:r>
                  <a:rPr lang="en-IE" sz="2000" dirty="0" smtClean="0">
                    <a:solidFill>
                      <a:srgbClr val="990033"/>
                    </a:solidFill>
                    <a:latin typeface="Calibri" pitchFamily="34" charset="0"/>
                  </a:rPr>
                  <a:t>).</a:t>
                </a:r>
              </a:p>
              <a:p>
                <a:pPr marL="0" indent="0">
                  <a:buNone/>
                </a:pPr>
                <a:endParaRPr lang="en-IE" sz="1050" dirty="0">
                  <a:solidFill>
                    <a:srgbClr val="990033"/>
                  </a:solidFill>
                  <a:latin typeface="Calibri" pitchFamily="34" charset="0"/>
                </a:endParaRPr>
              </a:p>
              <a:p>
                <a:pPr marL="457200" indent="-457200">
                  <a:buAutoNum type="arabicPeriod"/>
                </a:pPr>
                <a:r>
                  <a:rPr lang="en-IE" sz="2000" dirty="0" smtClean="0">
                    <a:solidFill>
                      <a:srgbClr val="990033"/>
                    </a:solidFill>
                    <a:latin typeface="Calibri" pitchFamily="34" charset="0"/>
                  </a:rPr>
                  <a:t>How </a:t>
                </a:r>
                <a:r>
                  <a:rPr lang="en-IE" sz="2000" dirty="0">
                    <a:solidFill>
                      <a:srgbClr val="990033"/>
                    </a:solidFill>
                    <a:latin typeface="Calibri" pitchFamily="34" charset="0"/>
                  </a:rPr>
                  <a:t>is this question different to all the previous </a:t>
                </a:r>
                <a:r>
                  <a:rPr lang="en-IE" sz="2000" dirty="0" smtClean="0">
                    <a:solidFill>
                      <a:srgbClr val="990033"/>
                    </a:solidFill>
                    <a:latin typeface="Calibri" pitchFamily="34" charset="0"/>
                  </a:rPr>
                  <a:t>anti-derivative questions </a:t>
                </a:r>
                <a:r>
                  <a:rPr lang="en-IE" sz="2000" dirty="0">
                    <a:solidFill>
                      <a:srgbClr val="990033"/>
                    </a:solidFill>
                    <a:latin typeface="Calibri" pitchFamily="34" charset="0"/>
                  </a:rPr>
                  <a:t>you have encountered</a:t>
                </a:r>
                <a:r>
                  <a:rPr lang="en-IE" sz="2000" dirty="0" smtClean="0">
                    <a:solidFill>
                      <a:srgbClr val="990033"/>
                    </a:solidFill>
                    <a:latin typeface="Calibri" pitchFamily="34" charset="0"/>
                  </a:rPr>
                  <a:t>?</a:t>
                </a:r>
              </a:p>
              <a:p>
                <a:pPr marL="0" indent="0">
                  <a:buNone/>
                </a:pPr>
                <a:endParaRPr lang="en-IE" sz="1050" dirty="0">
                  <a:solidFill>
                    <a:srgbClr val="990033"/>
                  </a:solidFill>
                  <a:latin typeface="Calibri" pitchFamily="34" charset="0"/>
                </a:endParaRPr>
              </a:p>
              <a:p>
                <a:pPr marL="457200" indent="-457200">
                  <a:buAutoNum type="arabicPeriod" startAt="2"/>
                </a:pPr>
                <a:r>
                  <a:rPr lang="en-IE" sz="2000" dirty="0" smtClean="0">
                    <a:solidFill>
                      <a:srgbClr val="990033"/>
                    </a:solidFill>
                    <a:latin typeface="Calibri" pitchFamily="34" charset="0"/>
                  </a:rPr>
                  <a:t>Find </a:t>
                </a:r>
                <a:r>
                  <a:rPr lang="en-IE" sz="2000" dirty="0">
                    <a:solidFill>
                      <a:srgbClr val="990033"/>
                    </a:solidFill>
                    <a:latin typeface="Calibri" pitchFamily="34" charset="0"/>
                  </a:rPr>
                  <a:t>the indefinite form of the anti-derivative of </a:t>
                </a:r>
                <a14:m>
                  <m:oMath xmlns:m="http://schemas.openxmlformats.org/officeDocument/2006/math">
                    <m:r>
                      <a:rPr lang="en-IE" sz="2000" i="1" dirty="0" smtClean="0">
                        <a:solidFill>
                          <a:srgbClr val="990033"/>
                        </a:solidFill>
                        <a:latin typeface="Cambria Math"/>
                      </a:rPr>
                      <m:t>𝑓</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r>
                      <a:rPr lang="en-IE" sz="2000" i="1" dirty="0" smtClean="0">
                        <a:solidFill>
                          <a:srgbClr val="990033"/>
                        </a:solidFill>
                        <a:latin typeface="Cambria Math"/>
                      </a:rPr>
                      <m:t>5</m:t>
                    </m:r>
                  </m:oMath>
                </a14:m>
                <a:r>
                  <a:rPr lang="en-IE" sz="2000" dirty="0" smtClean="0">
                    <a:solidFill>
                      <a:srgbClr val="990033"/>
                    </a:solidFill>
                    <a:latin typeface="Calibri" pitchFamily="34" charset="0"/>
                  </a:rPr>
                  <a:t>.</a:t>
                </a:r>
              </a:p>
              <a:p>
                <a:pPr marL="457200" indent="-457200">
                  <a:buAutoNum type="arabicPeriod" startAt="2"/>
                </a:pPr>
                <a:endParaRPr lang="en-IE" sz="1050" dirty="0">
                  <a:solidFill>
                    <a:srgbClr val="990033"/>
                  </a:solidFill>
                  <a:latin typeface="Calibri" pitchFamily="34" charset="0"/>
                </a:endParaRPr>
              </a:p>
              <a:p>
                <a:pPr marL="457200" indent="-457200">
                  <a:buAutoNum type="arabicPeriod" startAt="2"/>
                </a:pPr>
                <a:r>
                  <a:rPr lang="en-IE" sz="2000" dirty="0" smtClean="0">
                    <a:solidFill>
                      <a:srgbClr val="990033"/>
                    </a:solidFill>
                    <a:latin typeface="Calibri" pitchFamily="34" charset="0"/>
                  </a:rPr>
                  <a:t>Represent </a:t>
                </a:r>
                <a:r>
                  <a:rPr lang="en-IE" sz="2000" dirty="0">
                    <a:solidFill>
                      <a:srgbClr val="990033"/>
                    </a:solidFill>
                    <a:latin typeface="Calibri" pitchFamily="34" charset="0"/>
                  </a:rPr>
                  <a:t>the indefinite form of </a:t>
                </a:r>
                <a:r>
                  <a:rPr lang="en-IE" sz="2000" dirty="0" smtClean="0">
                    <a:solidFill>
                      <a:srgbClr val="990033"/>
                    </a:solidFill>
                    <a:latin typeface="Calibri" pitchFamily="34" charset="0"/>
                  </a:rPr>
                  <a:t>the                                                                   </a:t>
                </a:r>
                <a:r>
                  <a:rPr lang="en-IE" sz="2000" dirty="0">
                    <a:solidFill>
                      <a:srgbClr val="990033"/>
                    </a:solidFill>
                    <a:latin typeface="Calibri" pitchFamily="34" charset="0"/>
                  </a:rPr>
                  <a:t>anti-derivative </a:t>
                </a:r>
                <a:r>
                  <a:rPr lang="en-IE" sz="2000" dirty="0" smtClean="0">
                    <a:solidFill>
                      <a:srgbClr val="990033"/>
                    </a:solidFill>
                    <a:latin typeface="Calibri" pitchFamily="34" charset="0"/>
                  </a:rPr>
                  <a:t>graphically below by                                                                    </a:t>
                </a:r>
                <a:r>
                  <a:rPr lang="en-IE" sz="2000" dirty="0">
                    <a:solidFill>
                      <a:srgbClr val="990033"/>
                    </a:solidFill>
                    <a:latin typeface="Calibri" pitchFamily="34" charset="0"/>
                  </a:rPr>
                  <a:t>sketching the anti-derivatives for </a:t>
                </a:r>
                <a:r>
                  <a:rPr lang="en-IE" sz="2000" dirty="0" smtClean="0">
                    <a:solidFill>
                      <a:srgbClr val="990033"/>
                    </a:solidFill>
                    <a:latin typeface="Calibri" pitchFamily="34" charset="0"/>
                  </a:rPr>
                  <a:t>                                                                    each </a:t>
                </a:r>
                <a:r>
                  <a:rPr lang="en-IE" sz="2000" dirty="0">
                    <a:solidFill>
                      <a:srgbClr val="990033"/>
                    </a:solidFill>
                    <a:latin typeface="Calibri" pitchFamily="34" charset="0"/>
                  </a:rPr>
                  <a:t>of the </a:t>
                </a:r>
                <a:r>
                  <a:rPr lang="en-IE" sz="2000" dirty="0" smtClean="0">
                    <a:solidFill>
                      <a:srgbClr val="990033"/>
                    </a:solidFill>
                    <a:latin typeface="Calibri" pitchFamily="34" charset="0"/>
                  </a:rPr>
                  <a:t>following values </a:t>
                </a:r>
                <a:r>
                  <a:rPr lang="en-IE" sz="2000" dirty="0">
                    <a:solidFill>
                      <a:srgbClr val="990033"/>
                    </a:solidFill>
                    <a:latin typeface="Calibri" pitchFamily="34" charset="0"/>
                  </a:rPr>
                  <a:t>of </a:t>
                </a:r>
                <a:r>
                  <a:rPr lang="en-IE" sz="2000" dirty="0" smtClean="0">
                    <a:solidFill>
                      <a:srgbClr val="990033"/>
                    </a:solidFill>
                    <a:latin typeface="Calibri" pitchFamily="34" charset="0"/>
                  </a:rPr>
                  <a:t>                                                                         C </a:t>
                </a:r>
                <a:r>
                  <a:rPr lang="en-IE" sz="2000" dirty="0">
                    <a:solidFill>
                      <a:srgbClr val="990033"/>
                    </a:solidFill>
                    <a:latin typeface="Calibri" pitchFamily="34" charset="0"/>
                  </a:rPr>
                  <a:t>= {-3, -2, -1, 0, 1, 2, 3</a:t>
                </a:r>
                <a:r>
                  <a:rPr lang="en-IE" sz="2000" dirty="0" smtClean="0">
                    <a:solidFill>
                      <a:srgbClr val="990033"/>
                    </a:solidFill>
                    <a:latin typeface="Calibri" pitchFamily="34" charset="0"/>
                  </a:rPr>
                  <a:t>}.</a:t>
                </a:r>
              </a:p>
              <a:p>
                <a:pPr marL="457200" indent="-457200">
                  <a:buAutoNum type="arabicPeriod" startAt="2"/>
                </a:pPr>
                <a:endParaRPr lang="en-IE" sz="2000" dirty="0">
                  <a:solidFill>
                    <a:srgbClr val="990033"/>
                  </a:solidFill>
                  <a:latin typeface="Calibri" pitchFamily="34" charset="0"/>
                </a:endParaRPr>
              </a:p>
              <a:p>
                <a:pPr marL="457200" indent="-457200">
                  <a:buAutoNum type="arabicPeriod" startAt="2"/>
                </a:pPr>
                <a:endParaRPr lang="en-IE" sz="2000" dirty="0" smtClean="0">
                  <a:solidFill>
                    <a:srgbClr val="990033"/>
                  </a:solidFill>
                  <a:latin typeface="Calibri" pitchFamily="34" charset="0"/>
                </a:endParaRPr>
              </a:p>
              <a:p>
                <a:pPr marL="457200" indent="-457200">
                  <a:buAutoNum type="arabicPeriod" startAt="2"/>
                </a:pPr>
                <a:endParaRPr lang="en-IE" sz="2000" dirty="0" smtClean="0">
                  <a:solidFill>
                    <a:srgbClr val="990033"/>
                  </a:solidFill>
                  <a:latin typeface="Calibri" pitchFamily="34" charset="0"/>
                </a:endParaRPr>
              </a:p>
              <a:p>
                <a:pPr marL="457200" indent="-457200">
                  <a:buAutoNum type="arabicPeriod" startAt="2"/>
                </a:pPr>
                <a:endParaRPr lang="en-IE" sz="2000" dirty="0">
                  <a:solidFill>
                    <a:srgbClr val="990033"/>
                  </a:solidFill>
                  <a:latin typeface="Calibri" pitchFamily="34" charset="0"/>
                </a:endParaRPr>
              </a:p>
              <a:p>
                <a:pPr marL="457200" indent="-457200">
                  <a:buAutoNum type="arabicPeriod" startAt="2"/>
                </a:pPr>
                <a:r>
                  <a:rPr lang="en-IE" sz="2000" dirty="0" smtClean="0">
                    <a:solidFill>
                      <a:srgbClr val="990033"/>
                    </a:solidFill>
                    <a:latin typeface="Calibri" pitchFamily="34" charset="0"/>
                  </a:rPr>
                  <a:t>Identify </a:t>
                </a:r>
                <a:r>
                  <a:rPr lang="en-IE" sz="2000" dirty="0">
                    <a:solidFill>
                      <a:srgbClr val="990033"/>
                    </a:solidFill>
                    <a:latin typeface="Calibri" pitchFamily="34" charset="0"/>
                  </a:rPr>
                  <a:t>the distinct anti-derivative you were asked to find.</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611560" y="703237"/>
                <a:ext cx="8064896" cy="4525963"/>
              </a:xfrm>
              <a:blipFill rotWithShape="1">
                <a:blip r:embed="rId3"/>
                <a:stretch>
                  <a:fillRect l="-756" t="-673" r="-2494" b="-28937"/>
                </a:stretch>
              </a:blipFill>
            </p:spPr>
            <p:txBody>
              <a:bodyPr/>
              <a:lstStyle/>
              <a:p>
                <a:r>
                  <a:rPr lang="en-IE">
                    <a:noFill/>
                  </a:rPr>
                  <a:t> </a:t>
                </a:r>
              </a:p>
            </p:txBody>
          </p:sp>
        </mc:Fallback>
      </mc:AlternateContent>
      <p:pic>
        <p:nvPicPr>
          <p:cNvPr id="5" name="Picture 15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5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5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5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055" y="2996952"/>
            <a:ext cx="3622150"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6055" y="2996952"/>
            <a:ext cx="3622150"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5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53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6055" y="2996952"/>
            <a:ext cx="3622150"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3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76055" y="2996952"/>
            <a:ext cx="3622150"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3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3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3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53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53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54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54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76056" y="2996952"/>
            <a:ext cx="3622151" cy="3060000"/>
          </a:xfrm>
          <a:prstGeom prst="rect">
            <a:avLst/>
          </a:prstGeom>
          <a:noFill/>
          <a:ln w="1905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8789610" y="490052"/>
            <a:ext cx="7678489" cy="5558808"/>
            <a:chOff x="8789610" y="490052"/>
            <a:chExt cx="7678489" cy="5558808"/>
          </a:xfrm>
        </p:grpSpPr>
        <p:pic>
          <p:nvPicPr>
            <p:cNvPr id="14233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36730" y="490052"/>
              <a:ext cx="7331369" cy="555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23" name="Group 22"/>
          <p:cNvGrpSpPr/>
          <p:nvPr/>
        </p:nvGrpSpPr>
        <p:grpSpPr>
          <a:xfrm>
            <a:off x="8788469" y="490052"/>
            <a:ext cx="7788400" cy="5750475"/>
            <a:chOff x="8788469" y="490052"/>
            <a:chExt cx="7788400" cy="5750475"/>
          </a:xfrm>
        </p:grpSpPr>
        <p:pic>
          <p:nvPicPr>
            <p:cNvPr id="142339"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60045" y="490052"/>
              <a:ext cx="7416824" cy="575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6393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35" presetClass="path" presetSubtype="0" accel="50000" decel="50000" fill="hold" nodeType="clickEffect">
                                  <p:stCondLst>
                                    <p:cond delay="0"/>
                                  </p:stCondLst>
                                  <p:childTnLst>
                                    <p:animMotion origin="layout" path="M -0.00018 7.40741E-7 L -0.93038 7.40741E-7 " pathEditMode="relative" rAng="0" ptsTypes="AA">
                                      <p:cBhvr>
                                        <p:cTn id="82" dur="2000" fill="hold"/>
                                        <p:tgtEl>
                                          <p:spTgt spid="23"/>
                                        </p:tgtEl>
                                        <p:attrNameLst>
                                          <p:attrName>ppt_x</p:attrName>
                                          <p:attrName>ppt_y</p:attrName>
                                        </p:attrNameLst>
                                      </p:cBhvr>
                                      <p:rCtr x="-46510" y="0"/>
                                    </p:animMotion>
                                  </p:childTnLst>
                                </p:cTn>
                              </p:par>
                            </p:childTnLst>
                          </p:cTn>
                        </p:par>
                      </p:childTnLst>
                    </p:cTn>
                  </p:par>
                  <p:par>
                    <p:cTn id="83" fill="hold">
                      <p:stCondLst>
                        <p:cond delay="indefinite"/>
                      </p:stCondLst>
                      <p:childTnLst>
                        <p:par>
                          <p:cTn id="84" fill="hold">
                            <p:stCondLst>
                              <p:cond delay="0"/>
                            </p:stCondLst>
                            <p:childTnLst>
                              <p:par>
                                <p:cTn id="85" presetID="63" presetClass="path" presetSubtype="0" accel="50000" decel="50000" fill="hold" nodeType="clickEffect">
                                  <p:stCondLst>
                                    <p:cond delay="0"/>
                                  </p:stCondLst>
                                  <p:childTnLst>
                                    <p:animMotion origin="layout" path="M -0.93038 7.40741E-7 L -0.00018 0.00347 " pathEditMode="relative" rAng="0" ptsTypes="AA">
                                      <p:cBhvr>
                                        <p:cTn id="86" dur="2000" fill="hold"/>
                                        <p:tgtEl>
                                          <p:spTgt spid="23"/>
                                        </p:tgtEl>
                                        <p:attrNameLst>
                                          <p:attrName>ppt_x</p:attrName>
                                          <p:attrName>ppt_y</p:attrName>
                                        </p:attrNameLst>
                                      </p:cBhvr>
                                      <p:rCtr x="46510" y="162"/>
                                    </p:animMotion>
                                  </p:childTnLst>
                                </p:cTn>
                              </p:par>
                            </p:childTnLst>
                          </p:cTn>
                        </p:par>
                      </p:childTnLst>
                    </p:cTn>
                  </p:par>
                </p:childTnLst>
              </p:cTn>
              <p:nextCondLst>
                <p:cond evt="onClick" delay="0">
                  <p:tgtEl>
                    <p:spTgt spid="23"/>
                  </p:tgtEl>
                </p:cond>
              </p:nextCondLst>
            </p:seq>
            <p:seq concurrent="1" nextAc="seek">
              <p:cTn id="87" restart="whenNotActive" fill="hold" evtFilter="cancelBubble" nodeType="interactiveSeq">
                <p:stCondLst>
                  <p:cond evt="onClick" delay="0">
                    <p:tgtEl>
                      <p:spTgt spid="3"/>
                    </p:tgtEl>
                  </p:cond>
                </p:stCondLst>
                <p:endSync evt="end" delay="0">
                  <p:rtn val="all"/>
                </p:endSync>
                <p:childTnLst>
                  <p:par>
                    <p:cTn id="88" fill="hold">
                      <p:stCondLst>
                        <p:cond delay="0"/>
                      </p:stCondLst>
                      <p:childTnLst>
                        <p:par>
                          <p:cTn id="89" fill="hold">
                            <p:stCondLst>
                              <p:cond delay="0"/>
                            </p:stCondLst>
                            <p:childTnLst>
                              <p:par>
                                <p:cTn id="90" presetID="35" presetClass="path" presetSubtype="0" accel="50000" decel="50000" fill="hold" nodeType="clickEffect">
                                  <p:stCondLst>
                                    <p:cond delay="0"/>
                                  </p:stCondLst>
                                  <p:childTnLst>
                                    <p:animMotion origin="layout" path="M -0.00018 7.40741E-7 L -0.93038 7.40741E-7 " pathEditMode="relative" rAng="0" ptsTypes="AA">
                                      <p:cBhvr>
                                        <p:cTn id="91" dur="2000" fill="hold"/>
                                        <p:tgtEl>
                                          <p:spTgt spid="3"/>
                                        </p:tgtEl>
                                        <p:attrNameLst>
                                          <p:attrName>ppt_x</p:attrName>
                                          <p:attrName>ppt_y</p:attrName>
                                        </p:attrNameLst>
                                      </p:cBhvr>
                                      <p:rCtr x="-46510" y="0"/>
                                    </p:animMotion>
                                  </p:childTnLst>
                                </p:cTn>
                              </p:par>
                            </p:childTnLst>
                          </p:cTn>
                        </p:par>
                      </p:childTnLst>
                    </p:cTn>
                  </p:par>
                  <p:par>
                    <p:cTn id="92" fill="hold">
                      <p:stCondLst>
                        <p:cond delay="indefinite"/>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0.93038 7.40741E-7 L -0.00018 0.00347 " pathEditMode="relative" rAng="0" ptsTypes="AA">
                                      <p:cBhvr>
                                        <p:cTn id="95"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4</a:t>
            </a:r>
            <a:endParaRPr lang="en-IE" b="1" dirty="0">
              <a:solidFill>
                <a:srgbClr val="990033"/>
              </a:solidFill>
              <a:latin typeface="Calibri" pitchFamily="34" charset="0"/>
            </a:endParaRPr>
          </a:p>
        </p:txBody>
      </p:sp>
      <p:sp>
        <p:nvSpPr>
          <p:cNvPr id="8" name="Content Placeholder 7"/>
          <p:cNvSpPr>
            <a:spLocks noGrp="1"/>
          </p:cNvSpPr>
          <p:nvPr>
            <p:ph idx="1"/>
          </p:nvPr>
        </p:nvSpPr>
        <p:spPr/>
        <p:txBody>
          <a:bodyPr>
            <a:noAutofit/>
          </a:bodyPr>
          <a:lstStyle/>
          <a:p>
            <a:r>
              <a:rPr lang="en-IE" sz="2000" dirty="0">
                <a:solidFill>
                  <a:srgbClr val="990033"/>
                </a:solidFill>
                <a:latin typeface="Calibri" pitchFamily="34" charset="0"/>
              </a:rPr>
              <a:t>In the current task we </a:t>
            </a:r>
            <a:r>
              <a:rPr lang="en-IE" sz="2000" dirty="0" smtClean="0">
                <a:solidFill>
                  <a:srgbClr val="990033"/>
                </a:solidFill>
                <a:latin typeface="Calibri" pitchFamily="34" charset="0"/>
              </a:rPr>
              <a:t>were asked </a:t>
            </a:r>
            <a:r>
              <a:rPr lang="en-IE" sz="2000" dirty="0">
                <a:solidFill>
                  <a:srgbClr val="990033"/>
                </a:solidFill>
                <a:latin typeface="Calibri" pitchFamily="34" charset="0"/>
              </a:rPr>
              <a:t>to find a </a:t>
            </a:r>
            <a:r>
              <a:rPr lang="en-IE" sz="2000" dirty="0" smtClean="0">
                <a:solidFill>
                  <a:srgbClr val="990033"/>
                </a:solidFill>
                <a:latin typeface="Calibri" pitchFamily="34" charset="0"/>
              </a:rPr>
              <a:t>particular anti-derivative</a:t>
            </a:r>
            <a:r>
              <a:rPr lang="en-IE" sz="2000" dirty="0">
                <a:solidFill>
                  <a:srgbClr val="990033"/>
                </a:solidFill>
                <a:latin typeface="Calibri" pitchFamily="34" charset="0"/>
              </a:rPr>
              <a:t>. </a:t>
            </a:r>
            <a:r>
              <a:rPr lang="en-IE" sz="2000" dirty="0" smtClean="0">
                <a:solidFill>
                  <a:srgbClr val="990033"/>
                </a:solidFill>
                <a:latin typeface="Calibri" pitchFamily="34" charset="0"/>
              </a:rPr>
              <a:t>What enabled </a:t>
            </a:r>
            <a:r>
              <a:rPr lang="en-IE" sz="2000" dirty="0">
                <a:solidFill>
                  <a:srgbClr val="990033"/>
                </a:solidFill>
                <a:latin typeface="Calibri" pitchFamily="34" charset="0"/>
              </a:rPr>
              <a:t>us to do so? In </a:t>
            </a:r>
            <a:r>
              <a:rPr lang="en-IE" sz="2000" dirty="0" smtClean="0">
                <a:solidFill>
                  <a:srgbClr val="990033"/>
                </a:solidFill>
                <a:latin typeface="Calibri" pitchFamily="34" charset="0"/>
              </a:rPr>
              <a:t>other words </a:t>
            </a:r>
            <a:r>
              <a:rPr lang="en-IE" sz="2000" dirty="0">
                <a:solidFill>
                  <a:srgbClr val="990033"/>
                </a:solidFill>
                <a:latin typeface="Calibri" pitchFamily="34" charset="0"/>
              </a:rPr>
              <a:t>what allowed us </a:t>
            </a:r>
            <a:r>
              <a:rPr lang="en-IE" sz="2000" dirty="0" smtClean="0">
                <a:solidFill>
                  <a:srgbClr val="990033"/>
                </a:solidFill>
                <a:latin typeface="Calibri" pitchFamily="34" charset="0"/>
              </a:rPr>
              <a:t>to turn </a:t>
            </a:r>
            <a:r>
              <a:rPr lang="en-IE" sz="2000" dirty="0">
                <a:solidFill>
                  <a:srgbClr val="990033"/>
                </a:solidFill>
                <a:latin typeface="Calibri" pitchFamily="34" charset="0"/>
              </a:rPr>
              <a:t>the indefinite form </a:t>
            </a:r>
            <a:r>
              <a:rPr lang="en-IE" sz="2000" dirty="0" smtClean="0">
                <a:solidFill>
                  <a:srgbClr val="990033"/>
                </a:solidFill>
                <a:latin typeface="Calibri" pitchFamily="34" charset="0"/>
              </a:rPr>
              <a:t>of the </a:t>
            </a:r>
            <a:r>
              <a:rPr lang="en-IE" sz="2000" dirty="0">
                <a:solidFill>
                  <a:srgbClr val="990033"/>
                </a:solidFill>
                <a:latin typeface="Calibri" pitchFamily="34" charset="0"/>
              </a:rPr>
              <a:t>anti-derivative into </a:t>
            </a:r>
            <a:r>
              <a:rPr lang="en-IE" sz="2000" dirty="0" smtClean="0">
                <a:solidFill>
                  <a:srgbClr val="990033"/>
                </a:solidFill>
                <a:latin typeface="Calibri" pitchFamily="34" charset="0"/>
              </a:rPr>
              <a:t>a particular </a:t>
            </a:r>
            <a:r>
              <a:rPr lang="en-IE" sz="2000" dirty="0">
                <a:solidFill>
                  <a:srgbClr val="990033"/>
                </a:solidFill>
                <a:latin typeface="Calibri" pitchFamily="34" charset="0"/>
              </a:rPr>
              <a:t>anti-derivative</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This </a:t>
            </a:r>
            <a:r>
              <a:rPr lang="en-IE" sz="2000" dirty="0">
                <a:solidFill>
                  <a:srgbClr val="990033"/>
                </a:solidFill>
                <a:latin typeface="Calibri" pitchFamily="34" charset="0"/>
              </a:rPr>
              <a:t>information is </a:t>
            </a:r>
            <a:r>
              <a:rPr lang="en-IE" sz="2000" dirty="0" smtClean="0">
                <a:solidFill>
                  <a:srgbClr val="990033"/>
                </a:solidFill>
                <a:latin typeface="Calibri" pitchFamily="34" charset="0"/>
              </a:rPr>
              <a:t>often called </a:t>
            </a:r>
            <a:r>
              <a:rPr lang="en-IE" sz="2000" dirty="0">
                <a:solidFill>
                  <a:srgbClr val="990033"/>
                </a:solidFill>
                <a:latin typeface="Calibri" pitchFamily="34" charset="0"/>
              </a:rPr>
              <a:t>the initial </a:t>
            </a:r>
            <a:r>
              <a:rPr lang="en-IE" sz="2000" dirty="0" smtClean="0">
                <a:solidFill>
                  <a:srgbClr val="990033"/>
                </a:solidFill>
                <a:latin typeface="Calibri" pitchFamily="34" charset="0"/>
              </a:rPr>
              <a:t>condition and </a:t>
            </a:r>
            <a:r>
              <a:rPr lang="en-IE" sz="2000" dirty="0">
                <a:solidFill>
                  <a:srgbClr val="990033"/>
                </a:solidFill>
                <a:latin typeface="Calibri" pitchFamily="34" charset="0"/>
              </a:rPr>
              <a:t>allows the </a:t>
            </a:r>
            <a:r>
              <a:rPr lang="en-IE" sz="2000" dirty="0" smtClean="0">
                <a:solidFill>
                  <a:srgbClr val="990033"/>
                </a:solidFill>
                <a:latin typeface="Calibri" pitchFamily="34" charset="0"/>
              </a:rPr>
              <a:t>indefinite form </a:t>
            </a:r>
            <a:r>
              <a:rPr lang="en-IE" sz="2000" dirty="0">
                <a:solidFill>
                  <a:srgbClr val="990033"/>
                </a:solidFill>
                <a:latin typeface="Calibri" pitchFamily="34" charset="0"/>
              </a:rPr>
              <a:t>of the anti-derivative </a:t>
            </a:r>
            <a:r>
              <a:rPr lang="en-IE" sz="2000" dirty="0" smtClean="0">
                <a:solidFill>
                  <a:srgbClr val="990033"/>
                </a:solidFill>
                <a:latin typeface="Calibri" pitchFamily="34" charset="0"/>
              </a:rPr>
              <a:t>to be </a:t>
            </a:r>
            <a:r>
              <a:rPr lang="en-IE" sz="2000" dirty="0">
                <a:solidFill>
                  <a:srgbClr val="990033"/>
                </a:solidFill>
                <a:latin typeface="Calibri" pitchFamily="34" charset="0"/>
              </a:rPr>
              <a:t>changed into a </a:t>
            </a:r>
            <a:r>
              <a:rPr lang="en-IE" sz="2000" dirty="0" smtClean="0">
                <a:solidFill>
                  <a:srgbClr val="990033"/>
                </a:solidFill>
                <a:latin typeface="Calibri" pitchFamily="34" charset="0"/>
              </a:rPr>
              <a:t>particular anti-derivative.</a:t>
            </a:r>
          </a:p>
          <a:p>
            <a:endParaRPr lang="en-IE" sz="1000" dirty="0">
              <a:solidFill>
                <a:srgbClr val="990033"/>
              </a:solidFill>
              <a:latin typeface="Calibri" pitchFamily="34" charset="0"/>
            </a:endParaRPr>
          </a:p>
          <a:p>
            <a:r>
              <a:rPr lang="en-IE" sz="2000" dirty="0">
                <a:solidFill>
                  <a:srgbClr val="990033"/>
                </a:solidFill>
                <a:latin typeface="Calibri" pitchFamily="34" charset="0"/>
              </a:rPr>
              <a:t>We know that the set of </a:t>
            </a:r>
            <a:r>
              <a:rPr lang="en-IE" sz="2000" dirty="0" smtClean="0">
                <a:solidFill>
                  <a:srgbClr val="990033"/>
                </a:solidFill>
                <a:latin typeface="Calibri" pitchFamily="34" charset="0"/>
              </a:rPr>
              <a:t>all possible </a:t>
            </a:r>
            <a:r>
              <a:rPr lang="en-IE" sz="2000" dirty="0">
                <a:solidFill>
                  <a:srgbClr val="990033"/>
                </a:solidFill>
                <a:latin typeface="Calibri" pitchFamily="34" charset="0"/>
              </a:rPr>
              <a:t>anti-derivatives of </a:t>
            </a:r>
            <a:r>
              <a:rPr lang="en-IE" sz="2000" dirty="0" smtClean="0">
                <a:solidFill>
                  <a:srgbClr val="990033"/>
                </a:solidFill>
                <a:latin typeface="Calibri" pitchFamily="34" charset="0"/>
              </a:rPr>
              <a:t>a function </a:t>
            </a:r>
            <a:r>
              <a:rPr lang="en-IE" sz="2000" dirty="0">
                <a:solidFill>
                  <a:srgbClr val="990033"/>
                </a:solidFill>
                <a:latin typeface="Calibri" pitchFamily="34" charset="0"/>
              </a:rPr>
              <a:t>is </a:t>
            </a:r>
            <a:r>
              <a:rPr lang="en-IE" sz="2000" dirty="0" smtClean="0">
                <a:solidFill>
                  <a:srgbClr val="990033"/>
                </a:solidFill>
                <a:latin typeface="Calibri" pitchFamily="34" charset="0"/>
              </a:rPr>
              <a:t>called the indefinite </a:t>
            </a:r>
            <a:r>
              <a:rPr lang="en-IE" sz="2000" dirty="0">
                <a:solidFill>
                  <a:srgbClr val="990033"/>
                </a:solidFill>
                <a:latin typeface="Calibri" pitchFamily="34" charset="0"/>
              </a:rPr>
              <a:t>form of the </a:t>
            </a:r>
            <a:r>
              <a:rPr lang="en-IE" sz="2000" dirty="0" smtClean="0">
                <a:solidFill>
                  <a:srgbClr val="990033"/>
                </a:solidFill>
                <a:latin typeface="Calibri" pitchFamily="34" charset="0"/>
              </a:rPr>
              <a:t>anti-derivative.  What </a:t>
            </a:r>
            <a:r>
              <a:rPr lang="en-IE" sz="2000" dirty="0">
                <a:solidFill>
                  <a:srgbClr val="990033"/>
                </a:solidFill>
                <a:latin typeface="Calibri" pitchFamily="34" charset="0"/>
              </a:rPr>
              <a:t>will we </a:t>
            </a:r>
            <a:r>
              <a:rPr lang="en-IE" sz="2000" dirty="0" smtClean="0">
                <a:solidFill>
                  <a:srgbClr val="990033"/>
                </a:solidFill>
                <a:latin typeface="Calibri" pitchFamily="34" charset="0"/>
              </a:rPr>
              <a:t>call this </a:t>
            </a:r>
            <a:r>
              <a:rPr lang="en-IE" sz="2000" dirty="0">
                <a:solidFill>
                  <a:srgbClr val="990033"/>
                </a:solidFill>
                <a:latin typeface="Calibri" pitchFamily="34" charset="0"/>
              </a:rPr>
              <a:t>particular </a:t>
            </a:r>
            <a:r>
              <a:rPr lang="en-IE" sz="2000" dirty="0" smtClean="0">
                <a:solidFill>
                  <a:srgbClr val="990033"/>
                </a:solidFill>
                <a:latin typeface="Calibri" pitchFamily="34" charset="0"/>
              </a:rPr>
              <a:t>anti-derivative?</a:t>
            </a:r>
          </a:p>
          <a:p>
            <a:endParaRPr lang="en-IE" sz="1000" dirty="0">
              <a:solidFill>
                <a:srgbClr val="990033"/>
              </a:solidFill>
              <a:latin typeface="Calibri" pitchFamily="34" charset="0"/>
            </a:endParaRPr>
          </a:p>
          <a:p>
            <a:r>
              <a:rPr lang="en-IE" sz="2000" dirty="0">
                <a:solidFill>
                  <a:srgbClr val="990033"/>
                </a:solidFill>
                <a:latin typeface="Calibri" pitchFamily="34" charset="0"/>
              </a:rPr>
              <a:t>Can you </a:t>
            </a:r>
            <a:r>
              <a:rPr lang="en-IE" sz="2000" dirty="0" smtClean="0">
                <a:solidFill>
                  <a:srgbClr val="990033"/>
                </a:solidFill>
                <a:latin typeface="Calibri" pitchFamily="34" charset="0"/>
              </a:rPr>
              <a:t>suggest any </a:t>
            </a:r>
            <a:r>
              <a:rPr lang="en-IE" sz="2000" dirty="0">
                <a:solidFill>
                  <a:srgbClr val="990033"/>
                </a:solidFill>
                <a:latin typeface="Calibri" pitchFamily="34" charset="0"/>
              </a:rPr>
              <a:t>words which are </a:t>
            </a:r>
            <a:r>
              <a:rPr lang="en-IE" sz="2000" dirty="0" smtClean="0">
                <a:solidFill>
                  <a:srgbClr val="990033"/>
                </a:solidFill>
                <a:latin typeface="Calibri" pitchFamily="34" charset="0"/>
              </a:rPr>
              <a:t>used when </a:t>
            </a:r>
            <a:r>
              <a:rPr lang="en-IE" sz="2000" dirty="0">
                <a:solidFill>
                  <a:srgbClr val="990033"/>
                </a:solidFill>
                <a:latin typeface="Calibri" pitchFamily="34" charset="0"/>
              </a:rPr>
              <a:t>describing a </a:t>
            </a:r>
            <a:r>
              <a:rPr lang="en-IE" sz="2000" dirty="0" smtClean="0">
                <a:solidFill>
                  <a:srgbClr val="990033"/>
                </a:solidFill>
                <a:latin typeface="Calibri" pitchFamily="34" charset="0"/>
              </a:rPr>
              <a:t>single object </a:t>
            </a:r>
            <a:r>
              <a:rPr lang="en-IE" sz="2000" dirty="0">
                <a:solidFill>
                  <a:srgbClr val="990033"/>
                </a:solidFill>
                <a:latin typeface="Calibri" pitchFamily="34" charset="0"/>
              </a:rPr>
              <a:t>in a larger group</a:t>
            </a:r>
            <a:r>
              <a:rPr lang="en-IE" sz="2000" dirty="0" smtClean="0">
                <a:solidFill>
                  <a:srgbClr val="990033"/>
                </a:solidFill>
                <a:latin typeface="Calibri" pitchFamily="34" charset="0"/>
              </a:rPr>
              <a:t>?</a:t>
            </a:r>
          </a:p>
          <a:p>
            <a:endParaRPr lang="en-IE" sz="1000" dirty="0" smtClean="0">
              <a:solidFill>
                <a:srgbClr val="990033"/>
              </a:solidFill>
              <a:latin typeface="Calibri" pitchFamily="34" charset="0"/>
            </a:endParaRPr>
          </a:p>
          <a:p>
            <a:r>
              <a:rPr lang="en-IE" sz="2000" dirty="0" smtClean="0">
                <a:solidFill>
                  <a:srgbClr val="990033"/>
                </a:solidFill>
                <a:latin typeface="Calibri" pitchFamily="34" charset="0"/>
              </a:rPr>
              <a:t>The </a:t>
            </a:r>
            <a:r>
              <a:rPr lang="en-IE" sz="2000" dirty="0">
                <a:solidFill>
                  <a:srgbClr val="990033"/>
                </a:solidFill>
                <a:latin typeface="Calibri" pitchFamily="34" charset="0"/>
              </a:rPr>
              <a:t>most-commonly </a:t>
            </a:r>
            <a:r>
              <a:rPr lang="en-IE" sz="2000" dirty="0" smtClean="0">
                <a:solidFill>
                  <a:srgbClr val="990033"/>
                </a:solidFill>
                <a:latin typeface="Calibri" pitchFamily="34" charset="0"/>
              </a:rPr>
              <a:t>used names </a:t>
            </a:r>
            <a:r>
              <a:rPr lang="en-IE" sz="2000" dirty="0">
                <a:solidFill>
                  <a:srgbClr val="990033"/>
                </a:solidFill>
                <a:latin typeface="Calibri" pitchFamily="34" charset="0"/>
              </a:rPr>
              <a:t>for a particular </a:t>
            </a:r>
            <a:r>
              <a:rPr lang="en-IE" sz="2000" dirty="0" smtClean="0">
                <a:solidFill>
                  <a:srgbClr val="990033"/>
                </a:solidFill>
                <a:latin typeface="Calibri" pitchFamily="34" charset="0"/>
              </a:rPr>
              <a:t>anti-derivative are </a:t>
            </a:r>
            <a:r>
              <a:rPr lang="en-IE" sz="2000" dirty="0">
                <a:solidFill>
                  <a:srgbClr val="990033"/>
                </a:solidFill>
                <a:latin typeface="Calibri" pitchFamily="34" charset="0"/>
              </a:rPr>
              <a:t>distinct </a:t>
            </a:r>
            <a:r>
              <a:rPr lang="en-IE" sz="2000" dirty="0" smtClean="0">
                <a:solidFill>
                  <a:srgbClr val="990033"/>
                </a:solidFill>
                <a:latin typeface="Calibri" pitchFamily="34" charset="0"/>
              </a:rPr>
              <a:t>anti-derivative, specific anti-derivative and </a:t>
            </a:r>
            <a:r>
              <a:rPr lang="en-IE" sz="2000" dirty="0">
                <a:solidFill>
                  <a:srgbClr val="990033"/>
                </a:solidFill>
                <a:latin typeface="Calibri" pitchFamily="34" charset="0"/>
              </a:rPr>
              <a:t>definite </a:t>
            </a:r>
            <a:r>
              <a:rPr lang="en-IE" sz="2000" dirty="0" smtClean="0">
                <a:solidFill>
                  <a:srgbClr val="990033"/>
                </a:solidFill>
                <a:latin typeface="Calibri" pitchFamily="34" charset="0"/>
              </a:rPr>
              <a:t>anti-derivative</a:t>
            </a:r>
            <a:r>
              <a:rPr lang="en-IE" sz="2000" dirty="0">
                <a:solidFill>
                  <a:srgbClr val="990033"/>
                </a:solidFill>
                <a:latin typeface="Calibri" pitchFamily="34" charset="0"/>
              </a:rPr>
              <a:t>.</a:t>
            </a:r>
          </a:p>
        </p:txBody>
      </p:sp>
      <p:grpSp>
        <p:nvGrpSpPr>
          <p:cNvPr id="3" name="Group 2"/>
          <p:cNvGrpSpPr/>
          <p:nvPr/>
        </p:nvGrpSpPr>
        <p:grpSpPr>
          <a:xfrm>
            <a:off x="8789610" y="490053"/>
            <a:ext cx="8064856" cy="5762765"/>
            <a:chOff x="8789610" y="490053"/>
            <a:chExt cx="8064856" cy="5762765"/>
          </a:xfrm>
        </p:grpSpPr>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610" y="495322"/>
              <a:ext cx="7704856" cy="575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4" name="Group 3"/>
          <p:cNvGrpSpPr/>
          <p:nvPr/>
        </p:nvGrpSpPr>
        <p:grpSpPr>
          <a:xfrm>
            <a:off x="8788469" y="495322"/>
            <a:ext cx="7709563" cy="3312368"/>
            <a:chOff x="8788469" y="495322"/>
            <a:chExt cx="7709563" cy="3312368"/>
          </a:xfrm>
        </p:grpSpPr>
        <p:pic>
          <p:nvPicPr>
            <p:cNvPr id="141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3206" y="495322"/>
              <a:ext cx="7324826"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409891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00018 7.40741E-7 L -0.93038 7.40741E-7 " pathEditMode="relative" rAng="0" ptsTypes="AA">
                                      <p:cBhvr>
                                        <p:cTn id="27" dur="2000" fill="hold"/>
                                        <p:tgtEl>
                                          <p:spTgt spid="3"/>
                                        </p:tgtEl>
                                        <p:attrNameLst>
                                          <p:attrName>ppt_x</p:attrName>
                                          <p:attrName>ppt_y</p:attrName>
                                        </p:attrNameLst>
                                      </p:cBhvr>
                                      <p:rCtr x="-46510"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93038 7.40741E-7 L -0.00018 0.00347 " pathEditMode="relative" rAng="0" ptsTypes="AA">
                                      <p:cBhvr>
                                        <p:cTn id="3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0.00018 7.40741E-7 L -0.93038 7.40741E-7 " pathEditMode="relative" rAng="0" ptsTypes="AA">
                                      <p:cBhvr>
                                        <p:cTn id="36" dur="2000" fill="hold"/>
                                        <p:tgtEl>
                                          <p:spTgt spid="4"/>
                                        </p:tgtEl>
                                        <p:attrNameLst>
                                          <p:attrName>ppt_x</p:attrName>
                                          <p:attrName>ppt_y</p:attrName>
                                        </p:attrNameLst>
                                      </p:cBhvr>
                                      <p:rCtr x="-46510" y="0"/>
                                    </p:animMotion>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93038 7.40741E-7 L -0.00018 0.00347 " pathEditMode="relative" rAng="0" ptsTypes="AA">
                                      <p:cBhvr>
                                        <p:cTn id="4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8"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4</a:t>
            </a:r>
            <a:endParaRPr lang="en-IE" b="1"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Autofit/>
              </a:bodyPr>
              <a:lstStyle/>
              <a:p>
                <a:r>
                  <a:rPr lang="en-IE" dirty="0"/>
                  <a:t>What is the </a:t>
                </a:r>
                <a:r>
                  <a:rPr lang="en-IE" dirty="0" smtClean="0"/>
                  <a:t>anti-derivative of </a:t>
                </a:r>
                <a14:m>
                  <m:oMath xmlns:m="http://schemas.openxmlformats.org/officeDocument/2006/math">
                    <m:r>
                      <a:rPr lang="en-IE" i="1" dirty="0" smtClean="0">
                        <a:latin typeface="Cambria Math"/>
                      </a:rPr>
                      <m:t>𝑓</m:t>
                    </m:r>
                    <m:r>
                      <a:rPr lang="en-IE" i="1" dirty="0" smtClean="0">
                        <a:latin typeface="Cambria Math"/>
                      </a:rPr>
                      <m:t>(</m:t>
                    </m:r>
                    <m:r>
                      <a:rPr lang="en-IE" i="1" dirty="0" smtClean="0">
                        <a:latin typeface="Cambria Math"/>
                      </a:rPr>
                      <m:t>𝑥</m:t>
                    </m:r>
                    <m:r>
                      <a:rPr lang="en-IE" i="1" dirty="0" smtClean="0">
                        <a:latin typeface="Cambria Math"/>
                      </a:rPr>
                      <m:t>) = 3 </m:t>
                    </m:r>
                  </m:oMath>
                </a14:m>
                <a:r>
                  <a:rPr lang="en-IE" dirty="0" smtClean="0"/>
                  <a:t>which </a:t>
                </a:r>
                <a:r>
                  <a:rPr lang="en-IE" dirty="0"/>
                  <a:t>passes </a:t>
                </a:r>
                <a:r>
                  <a:rPr lang="en-IE" dirty="0" smtClean="0"/>
                  <a:t>through the point         </a:t>
                </a:r>
                <a14:m>
                  <m:oMath xmlns:m="http://schemas.openxmlformats.org/officeDocument/2006/math">
                    <m:r>
                      <a:rPr lang="en-IE" i="1" dirty="0" smtClean="0">
                        <a:latin typeface="Cambria Math"/>
                      </a:rPr>
                      <m:t>(1, 5)</m:t>
                    </m:r>
                  </m:oMath>
                </a14:m>
                <a:r>
                  <a:rPr lang="en-IE" dirty="0"/>
                  <a:t>?</a:t>
                </a:r>
              </a:p>
              <a:p>
                <a:endParaRPr lang="en-IE" dirty="0" smtClean="0"/>
              </a:p>
              <a:p>
                <a:r>
                  <a:rPr lang="en-IE" dirty="0" smtClean="0"/>
                  <a:t>How </a:t>
                </a:r>
                <a:r>
                  <a:rPr lang="en-IE" dirty="0"/>
                  <a:t>did you identify </a:t>
                </a:r>
                <a:r>
                  <a:rPr lang="en-IE" dirty="0" smtClean="0"/>
                  <a:t>the anti-derivative </a:t>
                </a:r>
                <a:r>
                  <a:rPr lang="en-IE" dirty="0"/>
                  <a:t>you </a:t>
                </a:r>
                <a:r>
                  <a:rPr lang="en-IE" dirty="0" smtClean="0"/>
                  <a:t>were looking </a:t>
                </a:r>
                <a:r>
                  <a:rPr lang="en-IE" dirty="0"/>
                  <a:t>for?</a:t>
                </a:r>
              </a:p>
              <a:p>
                <a:endParaRPr lang="en-IE" dirty="0" smtClean="0"/>
              </a:p>
              <a:p>
                <a:r>
                  <a:rPr lang="en-IE" dirty="0" smtClean="0"/>
                  <a:t>What </a:t>
                </a:r>
                <a:r>
                  <a:rPr lang="en-IE" dirty="0"/>
                  <a:t>does it mean for </a:t>
                </a:r>
                <a:r>
                  <a:rPr lang="en-IE" dirty="0" smtClean="0"/>
                  <a:t>a function </a:t>
                </a:r>
                <a:r>
                  <a:rPr lang="en-IE" dirty="0"/>
                  <a:t>when its </a:t>
                </a:r>
                <a:r>
                  <a:rPr lang="en-IE" dirty="0" smtClean="0"/>
                  <a:t>graph passes </a:t>
                </a:r>
                <a:r>
                  <a:rPr lang="en-IE" dirty="0"/>
                  <a:t>through the </a:t>
                </a:r>
                <a:r>
                  <a:rPr lang="en-IE" dirty="0" smtClean="0"/>
                  <a:t>point </a:t>
                </a:r>
                <a14:m>
                  <m:oMath xmlns:m="http://schemas.openxmlformats.org/officeDocument/2006/math">
                    <m:r>
                      <a:rPr lang="en-IE" i="1" dirty="0" smtClean="0">
                        <a:latin typeface="Cambria Math"/>
                      </a:rPr>
                      <m:t>(1</m:t>
                    </m:r>
                    <m:r>
                      <a:rPr lang="en-IE" i="1" dirty="0">
                        <a:latin typeface="Cambria Math"/>
                      </a:rPr>
                      <m:t>, 5)?</m:t>
                    </m:r>
                  </m:oMath>
                </a14:m>
                <a:endParaRPr lang="en-IE" dirty="0"/>
              </a:p>
              <a:p>
                <a:endParaRPr lang="en-IE" dirty="0" smtClean="0"/>
              </a:p>
              <a:p>
                <a:r>
                  <a:rPr lang="en-IE" dirty="0" smtClean="0"/>
                  <a:t>Can </a:t>
                </a:r>
                <a:r>
                  <a:rPr lang="en-IE" dirty="0"/>
                  <a:t>we use this fact </a:t>
                </a:r>
                <a:r>
                  <a:rPr lang="en-IE" dirty="0" smtClean="0"/>
                  <a:t>to find </a:t>
                </a:r>
                <a:r>
                  <a:rPr lang="en-IE" dirty="0"/>
                  <a:t>the </a:t>
                </a:r>
                <a:r>
                  <a:rPr lang="en-IE" dirty="0" smtClean="0"/>
                  <a:t>anti-derivative we </a:t>
                </a:r>
                <a:r>
                  <a:rPr lang="en-IE" dirty="0"/>
                  <a:t>want in </a:t>
                </a:r>
                <a:r>
                  <a:rPr lang="en-IE" dirty="0" smtClean="0"/>
                  <a:t>another way?</a:t>
                </a:r>
              </a:p>
              <a:p>
                <a:endParaRPr lang="en-IE" sz="2000" dirty="0">
                  <a:solidFill>
                    <a:srgbClr val="990033"/>
                  </a:solidFill>
                  <a:latin typeface="Calibri" pitchFamily="34" charset="0"/>
                </a:endParaRPr>
              </a:p>
              <a:p>
                <a:r>
                  <a:rPr lang="en-IE" dirty="0"/>
                  <a:t>How many ways do we have for finding a particular anti-derivative from the indefinite form of the anti-derivative? 	</a:t>
                </a:r>
              </a:p>
              <a:p>
                <a:endParaRPr lang="en-IE" sz="2000" dirty="0">
                  <a:solidFill>
                    <a:srgbClr val="990033"/>
                  </a:solidFill>
                  <a:latin typeface="Calibri" pitchFamily="34" charset="0"/>
                </a:endParaRP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rotWithShape="1">
                <a:blip r:embed="rId3"/>
                <a:stretch>
                  <a:fillRect l="-593" t="-673" r="-3778"/>
                </a:stretch>
              </a:blipFill>
            </p:spPr>
            <p:txBody>
              <a:bodyPr/>
              <a:lstStyle/>
              <a:p>
                <a:r>
                  <a:rPr lang="en-IE">
                    <a:noFill/>
                  </a:rPr>
                  <a:t> </a:t>
                </a:r>
              </a:p>
            </p:txBody>
          </p:sp>
        </mc:Fallback>
      </mc:AlternateContent>
      <p:grpSp>
        <p:nvGrpSpPr>
          <p:cNvPr id="3" name="Group 2"/>
          <p:cNvGrpSpPr/>
          <p:nvPr/>
        </p:nvGrpSpPr>
        <p:grpSpPr>
          <a:xfrm>
            <a:off x="8789610" y="490052"/>
            <a:ext cx="7678489" cy="5558808"/>
            <a:chOff x="8789610" y="490052"/>
            <a:chExt cx="7678489" cy="5558808"/>
          </a:xfrm>
        </p:grpSpPr>
        <p:pic>
          <p:nvPicPr>
            <p:cNvPr id="142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730" y="490052"/>
              <a:ext cx="7331369" cy="555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23" name="Group 22"/>
          <p:cNvGrpSpPr/>
          <p:nvPr/>
        </p:nvGrpSpPr>
        <p:grpSpPr>
          <a:xfrm>
            <a:off x="8788469" y="490052"/>
            <a:ext cx="7788400" cy="5750475"/>
            <a:chOff x="8788469" y="490052"/>
            <a:chExt cx="7788400" cy="5750475"/>
          </a:xfrm>
        </p:grpSpPr>
        <p:pic>
          <p:nvPicPr>
            <p:cNvPr id="142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0045" y="490052"/>
              <a:ext cx="7416824" cy="575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4047574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3"/>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00018 7.40741E-7 L -0.93038 7.40741E-7 " pathEditMode="relative" rAng="0" ptsTypes="AA">
                                      <p:cBhvr>
                                        <p:cTn id="15" dur="2000" fill="hold"/>
                                        <p:tgtEl>
                                          <p:spTgt spid="23"/>
                                        </p:tgtEl>
                                        <p:attrNameLst>
                                          <p:attrName>ppt_x</p:attrName>
                                          <p:attrName>ppt_y</p:attrName>
                                        </p:attrNameLst>
                                      </p:cBhvr>
                                      <p:rCtr x="-46510"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93038 7.40741E-7 L -0.00018 0.00347 " pathEditMode="relative" rAng="0" ptsTypes="AA">
                                      <p:cBhvr>
                                        <p:cTn id="19" dur="2000" fill="hold"/>
                                        <p:tgtEl>
                                          <p:spTgt spid="23"/>
                                        </p:tgtEl>
                                        <p:attrNameLst>
                                          <p:attrName>ppt_x</p:attrName>
                                          <p:attrName>ppt_y</p:attrName>
                                        </p:attrNameLst>
                                      </p:cBhvr>
                                      <p:rCtr x="46510" y="162"/>
                                    </p:animMotion>
                                  </p:childTnLst>
                                </p:cTn>
                              </p:par>
                            </p:childTnLst>
                          </p:cTn>
                        </p:par>
                      </p:childTnLst>
                    </p:cTn>
                  </p:par>
                </p:childTnLst>
              </p:cTn>
              <p:nextCondLst>
                <p:cond evt="onClick" delay="0">
                  <p:tgtEl>
                    <p:spTgt spid="2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779170" y="3135410"/>
            <a:ext cx="5473167" cy="2901919"/>
          </a:xfrm>
          <a:prstGeom prst="roundRect">
            <a:avLst/>
          </a:prstGeom>
          <a:solidFill>
            <a:schemeClr val="bg1">
              <a:lumMod val="50000"/>
            </a:schemeClr>
          </a:solidFill>
          <a:ln w="28575">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4</a:t>
            </a:r>
            <a:endParaRPr lang="en-IE" b="1" dirty="0">
              <a:solidFill>
                <a:srgbClr val="990033"/>
              </a:solidFill>
              <a:latin typeface="Calibri" pitchFamily="34" charset="0"/>
            </a:endParaRPr>
          </a:p>
        </p:txBody>
      </p:sp>
      <p:sp>
        <p:nvSpPr>
          <p:cNvPr id="8" name="Content Placeholder 7"/>
          <p:cNvSpPr>
            <a:spLocks noGrp="1"/>
          </p:cNvSpPr>
          <p:nvPr>
            <p:ph idx="1"/>
          </p:nvPr>
        </p:nvSpPr>
        <p:spPr/>
        <p:txBody>
          <a:bodyPr>
            <a:noAutofit/>
          </a:bodyPr>
          <a:lstStyle/>
          <a:p>
            <a:r>
              <a:rPr lang="en-IE" sz="2000" dirty="0">
                <a:solidFill>
                  <a:srgbClr val="990033"/>
                </a:solidFill>
                <a:latin typeface="Calibri" pitchFamily="34" charset="0"/>
              </a:rPr>
              <a:t>We are now at the </a:t>
            </a:r>
            <a:r>
              <a:rPr lang="en-IE" sz="2000" dirty="0" smtClean="0">
                <a:solidFill>
                  <a:srgbClr val="990033"/>
                </a:solidFill>
                <a:latin typeface="Calibri" pitchFamily="34" charset="0"/>
              </a:rPr>
              <a:t>stage where </a:t>
            </a:r>
            <a:r>
              <a:rPr lang="en-IE" sz="2000" dirty="0">
                <a:solidFill>
                  <a:srgbClr val="990033"/>
                </a:solidFill>
                <a:latin typeface="Calibri" pitchFamily="34" charset="0"/>
              </a:rPr>
              <a:t>we can </a:t>
            </a:r>
            <a:r>
              <a:rPr lang="en-IE" sz="2000" dirty="0" smtClean="0">
                <a:solidFill>
                  <a:srgbClr val="990033"/>
                </a:solidFill>
                <a:latin typeface="Calibri" pitchFamily="34" charset="0"/>
              </a:rPr>
              <a:t>anti-differentiate with confidence</a:t>
            </a:r>
            <a:r>
              <a:rPr lang="en-IE" sz="2000" dirty="0">
                <a:solidFill>
                  <a:srgbClr val="990033"/>
                </a:solidFill>
                <a:latin typeface="Calibri" pitchFamily="34" charset="0"/>
              </a:rPr>
              <a:t>. Why would </a:t>
            </a:r>
            <a:r>
              <a:rPr lang="en-IE" sz="2000" dirty="0" smtClean="0">
                <a:solidFill>
                  <a:srgbClr val="990033"/>
                </a:solidFill>
                <a:latin typeface="Calibri" pitchFamily="34" charset="0"/>
              </a:rPr>
              <a:t>we want </a:t>
            </a:r>
            <a:r>
              <a:rPr lang="en-IE" sz="2000" dirty="0">
                <a:solidFill>
                  <a:srgbClr val="990033"/>
                </a:solidFill>
                <a:latin typeface="Calibri" pitchFamily="34" charset="0"/>
              </a:rPr>
              <a:t>to do so</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Is </a:t>
            </a:r>
            <a:r>
              <a:rPr lang="en-IE" sz="2000" dirty="0">
                <a:solidFill>
                  <a:srgbClr val="990033"/>
                </a:solidFill>
                <a:latin typeface="Calibri" pitchFamily="34" charset="0"/>
              </a:rPr>
              <a:t>there any practical </a:t>
            </a:r>
            <a:r>
              <a:rPr lang="en-IE" sz="2000" dirty="0" smtClean="0">
                <a:solidFill>
                  <a:srgbClr val="990033"/>
                </a:solidFill>
                <a:latin typeface="Calibri" pitchFamily="34" charset="0"/>
              </a:rPr>
              <a:t>reason why </a:t>
            </a:r>
            <a:r>
              <a:rPr lang="en-IE" sz="2000" dirty="0">
                <a:solidFill>
                  <a:srgbClr val="990033"/>
                </a:solidFill>
                <a:latin typeface="Calibri" pitchFamily="34" charset="0"/>
              </a:rPr>
              <a:t>we’d want to </a:t>
            </a:r>
            <a:r>
              <a:rPr lang="en-IE" sz="2000" dirty="0" smtClean="0">
                <a:solidFill>
                  <a:srgbClr val="990033"/>
                </a:solidFill>
                <a:latin typeface="Calibri" pitchFamily="34" charset="0"/>
              </a:rPr>
              <a:t>anti-differentiate?</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When </a:t>
            </a:r>
            <a:r>
              <a:rPr lang="en-IE" sz="2000" dirty="0">
                <a:solidFill>
                  <a:srgbClr val="990033"/>
                </a:solidFill>
                <a:latin typeface="Calibri" pitchFamily="34" charset="0"/>
              </a:rPr>
              <a:t>we learned </a:t>
            </a:r>
            <a:r>
              <a:rPr lang="en-IE" sz="2000" dirty="0" smtClean="0">
                <a:solidFill>
                  <a:srgbClr val="990033"/>
                </a:solidFill>
                <a:latin typeface="Calibri" pitchFamily="34" charset="0"/>
              </a:rPr>
              <a:t>to differentiate </a:t>
            </a:r>
            <a:r>
              <a:rPr lang="en-IE" sz="2000" dirty="0">
                <a:solidFill>
                  <a:srgbClr val="990033"/>
                </a:solidFill>
                <a:latin typeface="Calibri" pitchFamily="34" charset="0"/>
              </a:rPr>
              <a:t>– what was </a:t>
            </a:r>
            <a:r>
              <a:rPr lang="en-IE" sz="2000" dirty="0" smtClean="0">
                <a:solidFill>
                  <a:srgbClr val="990033"/>
                </a:solidFill>
                <a:latin typeface="Calibri" pitchFamily="34" charset="0"/>
              </a:rPr>
              <a:t>our motivation </a:t>
            </a:r>
            <a:r>
              <a:rPr lang="en-IE" sz="2000" dirty="0">
                <a:solidFill>
                  <a:srgbClr val="990033"/>
                </a:solidFill>
                <a:latin typeface="Calibri" pitchFamily="34" charset="0"/>
              </a:rPr>
              <a:t>for doing so? </a:t>
            </a:r>
            <a:r>
              <a:rPr lang="en-IE" sz="2000" dirty="0" smtClean="0">
                <a:solidFill>
                  <a:srgbClr val="990033"/>
                </a:solidFill>
                <a:latin typeface="Calibri" pitchFamily="34" charset="0"/>
              </a:rPr>
              <a:t>Is differentiation </a:t>
            </a:r>
            <a:r>
              <a:rPr lang="en-IE" sz="2000" dirty="0">
                <a:solidFill>
                  <a:srgbClr val="990033"/>
                </a:solidFill>
                <a:latin typeface="Calibri" pitchFamily="34" charset="0"/>
              </a:rPr>
              <a:t>useful in </a:t>
            </a:r>
            <a:r>
              <a:rPr lang="en-IE" sz="2000" dirty="0" smtClean="0">
                <a:solidFill>
                  <a:srgbClr val="990033"/>
                </a:solidFill>
                <a:latin typeface="Calibri" pitchFamily="34" charset="0"/>
              </a:rPr>
              <a:t>the real </a:t>
            </a:r>
            <a:r>
              <a:rPr lang="en-IE" sz="2000" dirty="0">
                <a:solidFill>
                  <a:srgbClr val="990033"/>
                </a:solidFill>
                <a:latin typeface="Calibri" pitchFamily="34" charset="0"/>
              </a:rPr>
              <a:t>world?</a:t>
            </a:r>
          </a:p>
        </p:txBody>
      </p:sp>
      <p:sp>
        <p:nvSpPr>
          <p:cNvPr id="3" name="Left Arrow 2"/>
          <p:cNvSpPr/>
          <p:nvPr/>
        </p:nvSpPr>
        <p:spPr>
          <a:xfrm>
            <a:off x="3312000" y="5157192"/>
            <a:ext cx="2520000" cy="720000"/>
          </a:xfrm>
          <a:prstGeom prst="leftArrow">
            <a:avLst/>
          </a:prstGeom>
          <a:solidFill>
            <a:schemeClr val="bg1">
              <a:lumMod val="85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smtClean="0">
                <a:solidFill>
                  <a:srgbClr val="990033"/>
                </a:solidFill>
                <a:latin typeface="Calibri" pitchFamily="34" charset="0"/>
              </a:rPr>
              <a:t>Anti - differentiate</a:t>
            </a:r>
            <a:endParaRPr lang="en-IE" sz="2000" dirty="0">
              <a:solidFill>
                <a:srgbClr val="990033"/>
              </a:solidFill>
              <a:latin typeface="Calibri" pitchFamily="34" charset="0"/>
            </a:endParaRPr>
          </a:p>
        </p:txBody>
      </p:sp>
      <p:sp>
        <p:nvSpPr>
          <p:cNvPr id="4" name="Right Arrow 3"/>
          <p:cNvSpPr/>
          <p:nvPr/>
        </p:nvSpPr>
        <p:spPr>
          <a:xfrm>
            <a:off x="3312000" y="3356992"/>
            <a:ext cx="2520000" cy="720000"/>
          </a:xfrm>
          <a:prstGeom prst="rightArrow">
            <a:avLst/>
          </a:prstGeom>
          <a:solidFill>
            <a:schemeClr val="bg1">
              <a:lumMod val="85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smtClean="0">
                <a:solidFill>
                  <a:srgbClr val="990033"/>
                </a:solidFill>
                <a:latin typeface="Calibri" pitchFamily="34" charset="0"/>
              </a:rPr>
              <a:t>Differentiate</a:t>
            </a:r>
            <a:endParaRPr lang="en-IE" sz="2000" dirty="0">
              <a:solidFill>
                <a:srgbClr val="990033"/>
              </a:solidFill>
              <a:latin typeface="Calibri" pitchFamily="34" charset="0"/>
            </a:endParaRPr>
          </a:p>
        </p:txBody>
      </p:sp>
      <p:sp>
        <p:nvSpPr>
          <p:cNvPr id="5" name="Rounded Rectangle 4"/>
          <p:cNvSpPr/>
          <p:nvPr/>
        </p:nvSpPr>
        <p:spPr>
          <a:xfrm>
            <a:off x="1871872" y="4149160"/>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Function</a:t>
            </a:r>
            <a:endParaRPr lang="en-IE" sz="2400" b="1" dirty="0">
              <a:latin typeface="Calibri" pitchFamily="34" charset="0"/>
            </a:endParaRPr>
          </a:p>
        </p:txBody>
      </p:sp>
      <p:sp>
        <p:nvSpPr>
          <p:cNvPr id="9" name="Rounded Rectangle 8"/>
          <p:cNvSpPr/>
          <p:nvPr/>
        </p:nvSpPr>
        <p:spPr>
          <a:xfrm>
            <a:off x="5580112" y="4149160"/>
            <a:ext cx="1548000" cy="720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latin typeface="Calibri" pitchFamily="34" charset="0"/>
              </a:rPr>
              <a:t>Derivative</a:t>
            </a:r>
            <a:endParaRPr lang="en-IE" sz="2400" b="1" dirty="0">
              <a:latin typeface="Calibri" pitchFamily="34" charset="0"/>
            </a:endParaRPr>
          </a:p>
        </p:txBody>
      </p:sp>
      <p:grpSp>
        <p:nvGrpSpPr>
          <p:cNvPr id="6" name="Group 5"/>
          <p:cNvGrpSpPr/>
          <p:nvPr/>
        </p:nvGrpSpPr>
        <p:grpSpPr>
          <a:xfrm>
            <a:off x="8789610" y="490052"/>
            <a:ext cx="7915230" cy="4379108"/>
            <a:chOff x="8789610" y="490052"/>
            <a:chExt cx="7915230" cy="4379108"/>
          </a:xfrm>
        </p:grpSpPr>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90052"/>
              <a:ext cx="7560840" cy="437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2613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0.00018 7.40741E-7 L -0.93038 7.40741E-7 " pathEditMode="relative" rAng="0" ptsTypes="AA">
                                      <p:cBhvr>
                                        <p:cTn id="40" dur="2000" fill="hold"/>
                                        <p:tgtEl>
                                          <p:spTgt spid="6"/>
                                        </p:tgtEl>
                                        <p:attrNameLst>
                                          <p:attrName>ppt_x</p:attrName>
                                          <p:attrName>ppt_y</p:attrName>
                                        </p:attrNameLst>
                                      </p:cBhvr>
                                      <p:rCtr x="-46510" y="0"/>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93038 7.40741E-7 L -0.00018 0.00347 " pathEditMode="relative" rAng="0" ptsTypes="AA">
                                      <p:cBhvr>
                                        <p:cTn id="44" dur="2000" fill="hold"/>
                                        <p:tgtEl>
                                          <p:spTgt spid="6"/>
                                        </p:tgtEl>
                                        <p:attrNameLst>
                                          <p:attrName>ppt_x</p:attrName>
                                          <p:attrName>ppt_y</p:attrName>
                                        </p:attrNameLst>
                                      </p:cBhvr>
                                      <p:rCtr x="46510" y="162"/>
                                    </p:animMotion>
                                  </p:childTnLst>
                                </p:cTn>
                              </p:par>
                            </p:childTnLst>
                          </p:cTn>
                        </p:par>
                      </p:childTnLst>
                    </p:cTn>
                  </p:par>
                </p:childTnLst>
              </p:cTn>
              <p:nextCondLst>
                <p:cond evt="onClick" delay="0">
                  <p:tgtEl>
                    <p:spTgt spid="6"/>
                  </p:tgtEl>
                </p:cond>
              </p:nextCondLst>
            </p:seq>
          </p:childTnLst>
        </p:cTn>
      </p:par>
    </p:tnLst>
    <p:bldLst>
      <p:bldP spid="10" grpId="0" animBg="1"/>
      <p:bldP spid="8" grpId="0" uiExpand="1" build="p"/>
      <p:bldP spid="3" grpId="0" animBg="1"/>
      <p:bldP spid="4" grpId="0" animBg="1"/>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634704" y="3014000"/>
            <a:ext cx="3132000" cy="1404000"/>
          </a:xfrm>
          <a:prstGeom prst="roundRect">
            <a:avLst/>
          </a:prstGeom>
          <a:solidFill>
            <a:schemeClr val="bg1">
              <a:lumMod val="50000"/>
            </a:schemeClr>
          </a:solidFill>
          <a:ln w="28575">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ounded Rectangle 2"/>
          <p:cNvSpPr/>
          <p:nvPr/>
        </p:nvSpPr>
        <p:spPr>
          <a:xfrm>
            <a:off x="5940464" y="1364650"/>
            <a:ext cx="2808000" cy="1404000"/>
          </a:xfrm>
          <a:prstGeom prst="roundRect">
            <a:avLst/>
          </a:prstGeom>
          <a:solidFill>
            <a:schemeClr val="bg1">
              <a:lumMod val="50000"/>
            </a:schemeClr>
          </a:solidFill>
          <a:ln w="28575">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a:t>
            </a:r>
            <a:r>
              <a:rPr lang="en-IE" b="1" dirty="0" smtClean="0">
                <a:solidFill>
                  <a:srgbClr val="990033"/>
                </a:solidFill>
                <a:latin typeface="Calibri" pitchFamily="34" charset="0"/>
              </a:rPr>
              <a:t>4</a:t>
            </a:r>
            <a:endParaRPr lang="en-IE" b="1" dirty="0">
              <a:solidFill>
                <a:srgbClr val="990033"/>
              </a:solidFill>
              <a:latin typeface="Calibri" pitchFamily="34" charset="0"/>
            </a:endParaRPr>
          </a:p>
        </p:txBody>
      </p:sp>
      <p:sp>
        <p:nvSpPr>
          <p:cNvPr id="8" name="Content Placeholder 7"/>
          <p:cNvSpPr>
            <a:spLocks noGrp="1"/>
          </p:cNvSpPr>
          <p:nvPr>
            <p:ph idx="1"/>
          </p:nvPr>
        </p:nvSpPr>
        <p:spPr/>
        <p:txBody>
          <a:bodyPr>
            <a:noAutofit/>
          </a:bodyPr>
          <a:lstStyle/>
          <a:p>
            <a:r>
              <a:rPr lang="en-IE" sz="2000" dirty="0">
                <a:solidFill>
                  <a:srgbClr val="990033"/>
                </a:solidFill>
                <a:latin typeface="Calibri" pitchFamily="34" charset="0"/>
              </a:rPr>
              <a:t>Can you tell me some </a:t>
            </a:r>
            <a:r>
              <a:rPr lang="en-IE" sz="2000" dirty="0" smtClean="0">
                <a:solidFill>
                  <a:srgbClr val="990033"/>
                </a:solidFill>
                <a:latin typeface="Calibri" pitchFamily="34" charset="0"/>
              </a:rPr>
              <a:t>cases where </a:t>
            </a:r>
            <a:r>
              <a:rPr lang="en-IE" sz="2000" dirty="0">
                <a:solidFill>
                  <a:srgbClr val="990033"/>
                </a:solidFill>
                <a:latin typeface="Calibri" pitchFamily="34" charset="0"/>
              </a:rPr>
              <a:t>rates of change </a:t>
            </a:r>
            <a:r>
              <a:rPr lang="en-IE" sz="2000" dirty="0" smtClean="0">
                <a:solidFill>
                  <a:srgbClr val="990033"/>
                </a:solidFill>
                <a:latin typeface="Calibri" pitchFamily="34" charset="0"/>
              </a:rPr>
              <a:t>are important </a:t>
            </a:r>
            <a:r>
              <a:rPr lang="en-IE" sz="2000" dirty="0">
                <a:solidFill>
                  <a:srgbClr val="990033"/>
                </a:solidFill>
                <a:latin typeface="Calibri" pitchFamily="34" charset="0"/>
              </a:rPr>
              <a:t>in the real world</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Let’s </a:t>
            </a:r>
            <a:r>
              <a:rPr lang="en-IE" sz="2000" dirty="0">
                <a:solidFill>
                  <a:srgbClr val="990033"/>
                </a:solidFill>
                <a:latin typeface="Calibri" pitchFamily="34" charset="0"/>
              </a:rPr>
              <a:t>consider the case </a:t>
            </a:r>
            <a:r>
              <a:rPr lang="en-IE" sz="2000" dirty="0" smtClean="0">
                <a:solidFill>
                  <a:srgbClr val="990033"/>
                </a:solidFill>
                <a:latin typeface="Calibri" pitchFamily="34" charset="0"/>
              </a:rPr>
              <a:t>of speed </a:t>
            </a:r>
            <a:r>
              <a:rPr lang="en-IE" sz="2000" dirty="0">
                <a:solidFill>
                  <a:srgbClr val="990033"/>
                </a:solidFill>
                <a:latin typeface="Calibri" pitchFamily="34" charset="0"/>
              </a:rPr>
              <a:t>for a minute. </a:t>
            </a:r>
            <a:r>
              <a:rPr lang="en-IE" sz="2000" dirty="0" smtClean="0">
                <a:solidFill>
                  <a:srgbClr val="990033"/>
                </a:solidFill>
                <a:latin typeface="Calibri" pitchFamily="34" charset="0"/>
              </a:rPr>
              <a:t>                                                 To calculate </a:t>
            </a:r>
            <a:r>
              <a:rPr lang="en-IE" sz="2000" dirty="0">
                <a:solidFill>
                  <a:srgbClr val="990033"/>
                </a:solidFill>
                <a:latin typeface="Calibri" pitchFamily="34" charset="0"/>
              </a:rPr>
              <a:t>speed – </a:t>
            </a:r>
            <a:r>
              <a:rPr lang="en-IE" sz="2000" dirty="0" smtClean="0">
                <a:solidFill>
                  <a:srgbClr val="990033"/>
                </a:solidFill>
                <a:latin typeface="Calibri" pitchFamily="34" charset="0"/>
              </a:rPr>
              <a:t>what information </a:t>
            </a:r>
            <a:r>
              <a:rPr lang="en-IE" sz="2000" dirty="0">
                <a:solidFill>
                  <a:srgbClr val="990033"/>
                </a:solidFill>
                <a:latin typeface="Calibri" pitchFamily="34" charset="0"/>
              </a:rPr>
              <a:t>do </a:t>
            </a:r>
            <a:r>
              <a:rPr lang="en-IE" sz="2000" dirty="0" smtClean="0">
                <a:solidFill>
                  <a:srgbClr val="990033"/>
                </a:solidFill>
                <a:latin typeface="Calibri" pitchFamily="34" charset="0"/>
              </a:rPr>
              <a:t>we                                                       </a:t>
            </a:r>
            <a:r>
              <a:rPr lang="en-IE" sz="2000" dirty="0">
                <a:solidFill>
                  <a:srgbClr val="990033"/>
                </a:solidFill>
                <a:latin typeface="Calibri" pitchFamily="34" charset="0"/>
              </a:rPr>
              <a:t>need</a:t>
            </a:r>
            <a:r>
              <a:rPr lang="en-IE" sz="2000" dirty="0" smtClean="0">
                <a:solidFill>
                  <a:srgbClr val="990033"/>
                </a:solidFill>
                <a:latin typeface="Calibri" pitchFamily="34" charset="0"/>
              </a:rPr>
              <a:t>?</a:t>
            </a:r>
          </a:p>
          <a:p>
            <a:endParaRPr lang="en-IE" sz="1000" dirty="0" smtClean="0">
              <a:solidFill>
                <a:srgbClr val="990033"/>
              </a:solidFill>
              <a:latin typeface="Calibri" pitchFamily="34" charset="0"/>
            </a:endParaRPr>
          </a:p>
          <a:p>
            <a:r>
              <a:rPr lang="en-IE" sz="2000" dirty="0" smtClean="0">
                <a:solidFill>
                  <a:srgbClr val="990033"/>
                </a:solidFill>
                <a:latin typeface="Calibri" pitchFamily="34" charset="0"/>
              </a:rPr>
              <a:t>What </a:t>
            </a:r>
            <a:r>
              <a:rPr lang="en-IE" sz="2000" dirty="0">
                <a:solidFill>
                  <a:srgbClr val="990033"/>
                </a:solidFill>
                <a:latin typeface="Calibri" pitchFamily="34" charset="0"/>
              </a:rPr>
              <a:t>does </a:t>
            </a:r>
            <a:r>
              <a:rPr lang="en-IE" sz="2000" dirty="0" smtClean="0">
                <a:solidFill>
                  <a:srgbClr val="990033"/>
                </a:solidFill>
                <a:latin typeface="Calibri" pitchFamily="34" charset="0"/>
              </a:rPr>
              <a:t>the differentiation </a:t>
            </a:r>
            <a:r>
              <a:rPr lang="en-IE" sz="2000" dirty="0">
                <a:solidFill>
                  <a:srgbClr val="990033"/>
                </a:solidFill>
                <a:latin typeface="Calibri" pitchFamily="34" charset="0"/>
              </a:rPr>
              <a:t>process do</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If </a:t>
            </a:r>
            <a:r>
              <a:rPr lang="en-IE" sz="2000" dirty="0">
                <a:solidFill>
                  <a:srgbClr val="990033"/>
                </a:solidFill>
                <a:latin typeface="Calibri" pitchFamily="34" charset="0"/>
              </a:rPr>
              <a:t>you were given </a:t>
            </a:r>
            <a:r>
              <a:rPr lang="en-IE" sz="2000" dirty="0" smtClean="0">
                <a:solidFill>
                  <a:srgbClr val="990033"/>
                </a:solidFill>
                <a:latin typeface="Calibri" pitchFamily="34" charset="0"/>
              </a:rPr>
              <a:t>an expression </a:t>
            </a:r>
            <a:r>
              <a:rPr lang="en-IE" sz="2000" dirty="0">
                <a:solidFill>
                  <a:srgbClr val="990033"/>
                </a:solidFill>
                <a:latin typeface="Calibri" pitchFamily="34" charset="0"/>
              </a:rPr>
              <a:t>for speed in </a:t>
            </a:r>
            <a:r>
              <a:rPr lang="en-IE" sz="2000" dirty="0" smtClean="0">
                <a:solidFill>
                  <a:srgbClr val="990033"/>
                </a:solidFill>
                <a:latin typeface="Calibri" pitchFamily="34" charset="0"/>
              </a:rPr>
              <a:t>                                                                 terms of </a:t>
            </a:r>
            <a:r>
              <a:rPr lang="en-IE" sz="2000" dirty="0">
                <a:solidFill>
                  <a:srgbClr val="990033"/>
                </a:solidFill>
                <a:latin typeface="Calibri" pitchFamily="34" charset="0"/>
              </a:rPr>
              <a:t>time, what would </a:t>
            </a:r>
            <a:r>
              <a:rPr lang="en-IE" sz="2000" dirty="0" smtClean="0">
                <a:solidFill>
                  <a:srgbClr val="990033"/>
                </a:solidFill>
                <a:latin typeface="Calibri" pitchFamily="34" charset="0"/>
              </a:rPr>
              <a:t>the differentiation                                              process </a:t>
            </a:r>
            <a:r>
              <a:rPr lang="en-IE" sz="2000" dirty="0">
                <a:solidFill>
                  <a:srgbClr val="990033"/>
                </a:solidFill>
                <a:latin typeface="Calibri" pitchFamily="34" charset="0"/>
              </a:rPr>
              <a:t>do </a:t>
            </a:r>
            <a:r>
              <a:rPr lang="en-IE" sz="2000" dirty="0" smtClean="0">
                <a:solidFill>
                  <a:srgbClr val="990033"/>
                </a:solidFill>
                <a:latin typeface="Calibri" pitchFamily="34" charset="0"/>
              </a:rPr>
              <a:t>to it?</a:t>
            </a:r>
          </a:p>
          <a:p>
            <a:endParaRPr lang="en-IE" sz="1050" dirty="0" smtClean="0">
              <a:solidFill>
                <a:srgbClr val="990033"/>
              </a:solidFill>
              <a:latin typeface="Calibri" pitchFamily="34" charset="0"/>
            </a:endParaRPr>
          </a:p>
          <a:p>
            <a:r>
              <a:rPr lang="en-IE" sz="2000" dirty="0" smtClean="0">
                <a:solidFill>
                  <a:srgbClr val="990033"/>
                </a:solidFill>
                <a:latin typeface="Calibri" pitchFamily="34" charset="0"/>
              </a:rPr>
              <a:t>Could </a:t>
            </a:r>
            <a:r>
              <a:rPr lang="en-IE" sz="2000" dirty="0">
                <a:solidFill>
                  <a:srgbClr val="990033"/>
                </a:solidFill>
                <a:latin typeface="Calibri" pitchFamily="34" charset="0"/>
              </a:rPr>
              <a:t>you now </a:t>
            </a:r>
            <a:r>
              <a:rPr lang="en-IE" sz="2000" dirty="0" smtClean="0">
                <a:solidFill>
                  <a:srgbClr val="990033"/>
                </a:solidFill>
                <a:latin typeface="Calibri" pitchFamily="34" charset="0"/>
              </a:rPr>
              <a:t>suggest where anti-differentiation                                                             might </a:t>
            </a:r>
            <a:r>
              <a:rPr lang="en-IE" sz="2000" dirty="0">
                <a:solidFill>
                  <a:srgbClr val="990033"/>
                </a:solidFill>
                <a:latin typeface="Calibri" pitchFamily="34" charset="0"/>
              </a:rPr>
              <a:t>be useful in </a:t>
            </a:r>
            <a:r>
              <a:rPr lang="en-IE" sz="2000" dirty="0" smtClean="0">
                <a:solidFill>
                  <a:srgbClr val="990033"/>
                </a:solidFill>
                <a:latin typeface="Calibri" pitchFamily="34" charset="0"/>
              </a:rPr>
              <a:t>real-world calculations?</a:t>
            </a:r>
          </a:p>
          <a:p>
            <a:endParaRPr lang="en-IE" sz="1000" dirty="0" smtClean="0">
              <a:solidFill>
                <a:srgbClr val="990033"/>
              </a:solidFill>
              <a:latin typeface="Calibri" pitchFamily="34" charset="0"/>
            </a:endParaRPr>
          </a:p>
          <a:p>
            <a:r>
              <a:rPr lang="en-IE" sz="2000" dirty="0">
                <a:solidFill>
                  <a:srgbClr val="990033"/>
                </a:solidFill>
                <a:latin typeface="Calibri" pitchFamily="34" charset="0"/>
              </a:rPr>
              <a:t>Are there any </a:t>
            </a:r>
            <a:r>
              <a:rPr lang="en-IE" sz="2000" dirty="0" smtClean="0">
                <a:solidFill>
                  <a:srgbClr val="990033"/>
                </a:solidFill>
                <a:latin typeface="Calibri" pitchFamily="34" charset="0"/>
              </a:rPr>
              <a:t>real-world situations </a:t>
            </a:r>
            <a:r>
              <a:rPr lang="en-IE" sz="2000" dirty="0">
                <a:solidFill>
                  <a:srgbClr val="990033"/>
                </a:solidFill>
                <a:latin typeface="Calibri" pitchFamily="34" charset="0"/>
              </a:rPr>
              <a:t>where you </a:t>
            </a:r>
            <a:r>
              <a:rPr lang="en-IE" sz="2000" dirty="0" smtClean="0">
                <a:solidFill>
                  <a:srgbClr val="990033"/>
                </a:solidFill>
                <a:latin typeface="Calibri" pitchFamily="34" charset="0"/>
              </a:rPr>
              <a:t>                                                  might know rate-of-change information </a:t>
            </a:r>
            <a:r>
              <a:rPr lang="en-IE" sz="2000" dirty="0">
                <a:solidFill>
                  <a:srgbClr val="990033"/>
                </a:solidFill>
                <a:latin typeface="Calibri" pitchFamily="34" charset="0"/>
              </a:rPr>
              <a:t>and would like </a:t>
            </a:r>
            <a:r>
              <a:rPr lang="en-IE" sz="2000" dirty="0" smtClean="0">
                <a:solidFill>
                  <a:srgbClr val="990033"/>
                </a:solidFill>
                <a:latin typeface="Calibri" pitchFamily="34" charset="0"/>
              </a:rPr>
              <a:t>to recover </a:t>
            </a:r>
            <a:r>
              <a:rPr lang="en-IE" sz="2000" dirty="0">
                <a:solidFill>
                  <a:srgbClr val="990033"/>
                </a:solidFill>
                <a:latin typeface="Calibri" pitchFamily="34" charset="0"/>
              </a:rPr>
              <a:t>the information </a:t>
            </a:r>
            <a:r>
              <a:rPr lang="en-IE" sz="2000" dirty="0" smtClean="0">
                <a:solidFill>
                  <a:srgbClr val="990033"/>
                </a:solidFill>
                <a:latin typeface="Calibri" pitchFamily="34" charset="0"/>
              </a:rPr>
              <a:t>from which </a:t>
            </a:r>
            <a:r>
              <a:rPr lang="en-IE" sz="2000" dirty="0">
                <a:solidFill>
                  <a:srgbClr val="990033"/>
                </a:solidFill>
                <a:latin typeface="Calibri" pitchFamily="34" charset="0"/>
              </a:rPr>
              <a:t>it came?</a:t>
            </a:r>
          </a:p>
        </p:txBody>
      </p:sp>
      <p:sp>
        <p:nvSpPr>
          <p:cNvPr id="6" name="Left Arrow 5"/>
          <p:cNvSpPr/>
          <p:nvPr/>
        </p:nvSpPr>
        <p:spPr>
          <a:xfrm>
            <a:off x="6333624" y="2276872"/>
            <a:ext cx="2088000" cy="432000"/>
          </a:xfrm>
          <a:prstGeom prst="leftArrow">
            <a:avLst/>
          </a:prstGeom>
          <a:solidFill>
            <a:schemeClr val="bg1">
              <a:lumMod val="85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990033"/>
                </a:solidFill>
                <a:latin typeface="Calibri" pitchFamily="34" charset="0"/>
              </a:rPr>
              <a:t>Anti - Differentiate</a:t>
            </a:r>
            <a:endParaRPr lang="en-IE" dirty="0">
              <a:solidFill>
                <a:srgbClr val="990033"/>
              </a:solidFill>
              <a:latin typeface="Calibri" pitchFamily="34" charset="0"/>
            </a:endParaRPr>
          </a:p>
        </p:txBody>
      </p:sp>
      <p:sp>
        <p:nvSpPr>
          <p:cNvPr id="7" name="Right Arrow 6"/>
          <p:cNvSpPr/>
          <p:nvPr/>
        </p:nvSpPr>
        <p:spPr>
          <a:xfrm>
            <a:off x="6318090" y="1412776"/>
            <a:ext cx="2088000" cy="432000"/>
          </a:xfrm>
          <a:prstGeom prst="rightArrow">
            <a:avLst/>
          </a:prstGeom>
          <a:solidFill>
            <a:schemeClr val="bg1">
              <a:lumMod val="85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990033"/>
                </a:solidFill>
                <a:latin typeface="Calibri" pitchFamily="34" charset="0"/>
              </a:rPr>
              <a:t>Differentiate</a:t>
            </a:r>
            <a:endParaRPr lang="en-IE" dirty="0">
              <a:solidFill>
                <a:srgbClr val="990033"/>
              </a:solidFill>
              <a:latin typeface="Calibri" pitchFamily="34" charset="0"/>
            </a:endParaRPr>
          </a:p>
        </p:txBody>
      </p:sp>
      <p:sp>
        <p:nvSpPr>
          <p:cNvPr id="9" name="Rounded Rectangle 8"/>
          <p:cNvSpPr/>
          <p:nvPr/>
        </p:nvSpPr>
        <p:spPr>
          <a:xfrm>
            <a:off x="6039570" y="1841810"/>
            <a:ext cx="1152000" cy="468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latin typeface="Calibri" pitchFamily="34" charset="0"/>
              </a:rPr>
              <a:t>Distance</a:t>
            </a:r>
            <a:endParaRPr lang="en-IE" sz="2000" b="1" dirty="0">
              <a:latin typeface="Calibri" pitchFamily="34" charset="0"/>
            </a:endParaRPr>
          </a:p>
        </p:txBody>
      </p:sp>
      <p:sp>
        <p:nvSpPr>
          <p:cNvPr id="10" name="Rounded Rectangle 9"/>
          <p:cNvSpPr/>
          <p:nvPr/>
        </p:nvSpPr>
        <p:spPr>
          <a:xfrm>
            <a:off x="7532608" y="1844776"/>
            <a:ext cx="1152000" cy="468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latin typeface="Calibri" pitchFamily="34" charset="0"/>
              </a:rPr>
              <a:t>Speed</a:t>
            </a:r>
            <a:endParaRPr lang="en-IE" sz="2000" b="1" dirty="0">
              <a:latin typeface="Calibri" pitchFamily="34" charset="0"/>
            </a:endParaRPr>
          </a:p>
        </p:txBody>
      </p:sp>
      <p:sp>
        <p:nvSpPr>
          <p:cNvPr id="11" name="Left Arrow 10"/>
          <p:cNvSpPr/>
          <p:nvPr/>
        </p:nvSpPr>
        <p:spPr>
          <a:xfrm>
            <a:off x="6115110" y="3933104"/>
            <a:ext cx="2088000" cy="432000"/>
          </a:xfrm>
          <a:prstGeom prst="leftArrow">
            <a:avLst/>
          </a:prstGeom>
          <a:solidFill>
            <a:schemeClr val="bg1">
              <a:lumMod val="85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990033"/>
                </a:solidFill>
                <a:latin typeface="Calibri" pitchFamily="34" charset="0"/>
              </a:rPr>
              <a:t>Anti - Differentiate</a:t>
            </a:r>
            <a:endParaRPr lang="en-IE" dirty="0">
              <a:solidFill>
                <a:srgbClr val="990033"/>
              </a:solidFill>
              <a:latin typeface="Calibri" pitchFamily="34" charset="0"/>
            </a:endParaRPr>
          </a:p>
        </p:txBody>
      </p:sp>
      <p:sp>
        <p:nvSpPr>
          <p:cNvPr id="12" name="Right Arrow 11"/>
          <p:cNvSpPr/>
          <p:nvPr/>
        </p:nvSpPr>
        <p:spPr>
          <a:xfrm>
            <a:off x="6099576" y="3069008"/>
            <a:ext cx="2088000" cy="432000"/>
          </a:xfrm>
          <a:prstGeom prst="rightArrow">
            <a:avLst/>
          </a:prstGeom>
          <a:solidFill>
            <a:schemeClr val="bg1">
              <a:lumMod val="85000"/>
            </a:schemeClr>
          </a:solid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990033"/>
                </a:solidFill>
                <a:latin typeface="Calibri" pitchFamily="34" charset="0"/>
              </a:rPr>
              <a:t>Differentiate</a:t>
            </a:r>
            <a:endParaRPr lang="en-IE" dirty="0">
              <a:solidFill>
                <a:srgbClr val="990033"/>
              </a:solidFill>
              <a:latin typeface="Calibri" pitchFamily="34" charset="0"/>
            </a:endParaRPr>
          </a:p>
        </p:txBody>
      </p:sp>
      <p:sp>
        <p:nvSpPr>
          <p:cNvPr id="13" name="Rounded Rectangle 12"/>
          <p:cNvSpPr/>
          <p:nvPr/>
        </p:nvSpPr>
        <p:spPr>
          <a:xfrm>
            <a:off x="5682830" y="3498042"/>
            <a:ext cx="1152000" cy="468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latin typeface="Calibri" pitchFamily="34" charset="0"/>
              </a:rPr>
              <a:t>Speed</a:t>
            </a:r>
            <a:endParaRPr lang="en-IE" sz="2000" b="1" dirty="0">
              <a:latin typeface="Calibri" pitchFamily="34" charset="0"/>
            </a:endParaRPr>
          </a:p>
        </p:txBody>
      </p:sp>
      <p:sp>
        <p:nvSpPr>
          <p:cNvPr id="14" name="Rounded Rectangle 13"/>
          <p:cNvSpPr/>
          <p:nvPr/>
        </p:nvSpPr>
        <p:spPr>
          <a:xfrm>
            <a:off x="7175868" y="3501008"/>
            <a:ext cx="1548000" cy="468000"/>
          </a:xfrm>
          <a:prstGeom prst="roundRect">
            <a:avLst/>
          </a:prstGeom>
          <a:solidFill>
            <a:srgbClr val="99003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latin typeface="Calibri" pitchFamily="34" charset="0"/>
              </a:rPr>
              <a:t>Acceleration</a:t>
            </a:r>
            <a:endParaRPr lang="en-IE" sz="2000" b="1" dirty="0">
              <a:latin typeface="Calibri" pitchFamily="34" charset="0"/>
            </a:endParaRPr>
          </a:p>
        </p:txBody>
      </p:sp>
      <p:grpSp>
        <p:nvGrpSpPr>
          <p:cNvPr id="4" name="Group 3"/>
          <p:cNvGrpSpPr/>
          <p:nvPr/>
        </p:nvGrpSpPr>
        <p:grpSpPr>
          <a:xfrm>
            <a:off x="8789610" y="490052"/>
            <a:ext cx="8033801" cy="5554987"/>
            <a:chOff x="8789610" y="490052"/>
            <a:chExt cx="8033801" cy="5554987"/>
          </a:xfrm>
        </p:grpSpPr>
        <p:sp>
          <p:nvSpPr>
            <p:cNvPr id="16" name="Rounded Rectangle 15"/>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3216" y="490052"/>
              <a:ext cx="7670195" cy="555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8788469" y="490481"/>
            <a:ext cx="7892647" cy="5484199"/>
            <a:chOff x="8788469" y="490481"/>
            <a:chExt cx="7892647" cy="5484199"/>
          </a:xfrm>
        </p:grpSpPr>
        <p:sp>
          <p:nvSpPr>
            <p:cNvPr id="17" name="Rounded Rectangle 16"/>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44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0902" y="490481"/>
              <a:ext cx="7510214" cy="548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5318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animEffect transition="in" filter="fade">
                                      <p:cBhvr>
                                        <p:cTn id="20" dur="500"/>
                                        <p:tgtEl>
                                          <p:spTgt spid="8">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Effect transition="in" filter="fade">
                                      <p:cBhvr>
                                        <p:cTn id="53" dur="500"/>
                                        <p:tgtEl>
                                          <p:spTgt spid="8">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
                                            <p:txEl>
                                              <p:pRg st="10" end="10"/>
                                            </p:txEl>
                                          </p:spTgt>
                                        </p:tgtEl>
                                        <p:attrNameLst>
                                          <p:attrName>style.visibility</p:attrName>
                                        </p:attrNameLst>
                                      </p:cBhvr>
                                      <p:to>
                                        <p:strVal val="visible"/>
                                      </p:to>
                                    </p:set>
                                    <p:animEffect transition="in" filter="fade">
                                      <p:cBhvr>
                                        <p:cTn id="68"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35" presetClass="path" presetSubtype="0" accel="50000" decel="50000" fill="hold" nodeType="clickEffect">
                                  <p:stCondLst>
                                    <p:cond delay="0"/>
                                  </p:stCondLst>
                                  <p:childTnLst>
                                    <p:animMotion origin="layout" path="M -0.00018 7.40741E-7 L -0.93038 7.40741E-7 " pathEditMode="relative" rAng="0" ptsTypes="AA">
                                      <p:cBhvr>
                                        <p:cTn id="73" dur="2000" fill="hold"/>
                                        <p:tgtEl>
                                          <p:spTgt spid="4"/>
                                        </p:tgtEl>
                                        <p:attrNameLst>
                                          <p:attrName>ppt_x</p:attrName>
                                          <p:attrName>ppt_y</p:attrName>
                                        </p:attrNameLst>
                                      </p:cBhvr>
                                      <p:rCtr x="-46510" y="0"/>
                                    </p:animMotion>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nodeType="clickEffect">
                                  <p:stCondLst>
                                    <p:cond delay="0"/>
                                  </p:stCondLst>
                                  <p:childTnLst>
                                    <p:animMotion origin="layout" path="M -0.93038 7.40741E-7 L -0.00018 0.00347 " pathEditMode="relative" rAng="0" ptsTypes="AA">
                                      <p:cBhvr>
                                        <p:cTn id="77"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35" presetClass="path" presetSubtype="0" accel="50000" decel="50000" fill="hold" nodeType="clickEffect">
                                  <p:stCondLst>
                                    <p:cond delay="0"/>
                                  </p:stCondLst>
                                  <p:childTnLst>
                                    <p:animMotion origin="layout" path="M -0.00018 7.40741E-7 L -0.93038 7.40741E-7 " pathEditMode="relative" rAng="0" ptsTypes="AA">
                                      <p:cBhvr>
                                        <p:cTn id="82" dur="2000" fill="hold"/>
                                        <p:tgtEl>
                                          <p:spTgt spid="5"/>
                                        </p:tgtEl>
                                        <p:attrNameLst>
                                          <p:attrName>ppt_x</p:attrName>
                                          <p:attrName>ppt_y</p:attrName>
                                        </p:attrNameLst>
                                      </p:cBhvr>
                                      <p:rCtr x="-46510" y="0"/>
                                    </p:animMotion>
                                  </p:childTnLst>
                                </p:cTn>
                              </p:par>
                            </p:childTnLst>
                          </p:cTn>
                        </p:par>
                      </p:childTnLst>
                    </p:cTn>
                  </p:par>
                  <p:par>
                    <p:cTn id="83" fill="hold">
                      <p:stCondLst>
                        <p:cond delay="indefinite"/>
                      </p:stCondLst>
                      <p:childTnLst>
                        <p:par>
                          <p:cTn id="84" fill="hold">
                            <p:stCondLst>
                              <p:cond delay="0"/>
                            </p:stCondLst>
                            <p:childTnLst>
                              <p:par>
                                <p:cTn id="85" presetID="63" presetClass="path" presetSubtype="0" accel="50000" decel="50000" fill="hold" nodeType="clickEffect">
                                  <p:stCondLst>
                                    <p:cond delay="0"/>
                                  </p:stCondLst>
                                  <p:childTnLst>
                                    <p:animMotion origin="layout" path="M -0.93038 7.40741E-7 L -0.00018 0.00347 " pathEditMode="relative" rAng="0" ptsTypes="AA">
                                      <p:cBhvr>
                                        <p:cTn id="86"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15" grpId="0" animBg="1"/>
      <p:bldP spid="3" grpId="0" animBg="1"/>
      <p:bldP spid="8" grpId="0" uiExpand="1" build="p"/>
      <p:bldP spid="6" grpId="0" animBg="1"/>
      <p:bldP spid="7" grpId="0" animBg="1"/>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5</a:t>
            </a:r>
          </a:p>
        </p:txBody>
      </p:sp>
      <p:sp>
        <p:nvSpPr>
          <p:cNvPr id="8" name="Content Placeholder 7"/>
          <p:cNvSpPr>
            <a:spLocks noGrp="1"/>
          </p:cNvSpPr>
          <p:nvPr>
            <p:ph idx="1"/>
          </p:nvPr>
        </p:nvSpPr>
        <p:spPr>
          <a:xfrm>
            <a:off x="3389040" y="476672"/>
            <a:ext cx="5297760" cy="4525963"/>
          </a:xfrm>
        </p:spPr>
        <p:txBody>
          <a:bodyPr>
            <a:noAutofit/>
          </a:bodyPr>
          <a:lstStyle/>
          <a:p>
            <a:pPr marL="0" indent="0">
              <a:buNone/>
            </a:pPr>
            <a:r>
              <a:rPr lang="en-IE" sz="2000" dirty="0" smtClean="0">
                <a:solidFill>
                  <a:srgbClr val="990033"/>
                </a:solidFill>
                <a:latin typeface="Calibri" pitchFamily="34" charset="0"/>
              </a:rPr>
              <a:t>A </a:t>
            </a:r>
            <a:r>
              <a:rPr lang="en-IE" sz="2000" dirty="0">
                <a:solidFill>
                  <a:srgbClr val="990033"/>
                </a:solidFill>
                <a:latin typeface="Calibri" pitchFamily="34" charset="0"/>
              </a:rPr>
              <a:t>hot air balloon is </a:t>
            </a:r>
            <a:r>
              <a:rPr lang="en-IE" sz="2000" dirty="0" smtClean="0">
                <a:solidFill>
                  <a:srgbClr val="990033"/>
                </a:solidFill>
                <a:latin typeface="Calibri" pitchFamily="34" charset="0"/>
              </a:rPr>
              <a:t>ascending through </a:t>
            </a:r>
            <a:r>
              <a:rPr lang="en-IE" sz="2000" dirty="0">
                <a:solidFill>
                  <a:srgbClr val="990033"/>
                </a:solidFill>
                <a:latin typeface="Calibri" pitchFamily="34" charset="0"/>
              </a:rPr>
              <a:t>the atmosphere. </a:t>
            </a:r>
            <a:r>
              <a:rPr lang="en-IE" sz="2000" dirty="0" smtClean="0">
                <a:solidFill>
                  <a:srgbClr val="990033"/>
                </a:solidFill>
                <a:latin typeface="Calibri" pitchFamily="34" charset="0"/>
              </a:rPr>
              <a:t>When the </a:t>
            </a:r>
            <a:r>
              <a:rPr lang="en-IE" sz="2000" dirty="0">
                <a:solidFill>
                  <a:srgbClr val="990033"/>
                </a:solidFill>
                <a:latin typeface="Calibri" pitchFamily="34" charset="0"/>
              </a:rPr>
              <a:t>balloon reaches a </a:t>
            </a:r>
            <a:r>
              <a:rPr lang="en-IE" sz="2000" dirty="0" smtClean="0">
                <a:solidFill>
                  <a:srgbClr val="990033"/>
                </a:solidFill>
                <a:latin typeface="Calibri" pitchFamily="34" charset="0"/>
              </a:rPr>
              <a:t>height above </a:t>
            </a:r>
            <a:r>
              <a:rPr lang="en-IE" sz="2000" dirty="0">
                <a:solidFill>
                  <a:srgbClr val="990033"/>
                </a:solidFill>
                <a:latin typeface="Calibri" pitchFamily="34" charset="0"/>
              </a:rPr>
              <a:t>ground of 80 m, a </a:t>
            </a:r>
            <a:r>
              <a:rPr lang="en-IE" sz="2000" dirty="0" smtClean="0">
                <a:solidFill>
                  <a:srgbClr val="990033"/>
                </a:solidFill>
                <a:latin typeface="Calibri" pitchFamily="34" charset="0"/>
              </a:rPr>
              <a:t>snooker ball </a:t>
            </a:r>
            <a:r>
              <a:rPr lang="en-IE" sz="2000" dirty="0">
                <a:solidFill>
                  <a:srgbClr val="990033"/>
                </a:solidFill>
                <a:latin typeface="Calibri" pitchFamily="34" charset="0"/>
              </a:rPr>
              <a:t>is dropped from the </a:t>
            </a:r>
            <a:r>
              <a:rPr lang="en-IE" sz="2000" dirty="0" smtClean="0">
                <a:solidFill>
                  <a:srgbClr val="990033"/>
                </a:solidFill>
                <a:latin typeface="Calibri" pitchFamily="34" charset="0"/>
              </a:rPr>
              <a:t>basket. The </a:t>
            </a:r>
            <a:r>
              <a:rPr lang="en-IE" sz="2000" dirty="0">
                <a:solidFill>
                  <a:srgbClr val="990033"/>
                </a:solidFill>
                <a:latin typeface="Calibri" pitchFamily="34" charset="0"/>
              </a:rPr>
              <a:t>ball’s velocity when it </a:t>
            </a:r>
            <a:r>
              <a:rPr lang="en-IE" sz="2000" dirty="0" smtClean="0">
                <a:solidFill>
                  <a:srgbClr val="990033"/>
                </a:solidFill>
                <a:latin typeface="Calibri" pitchFamily="34" charset="0"/>
              </a:rPr>
              <a:t>is released </a:t>
            </a:r>
            <a:r>
              <a:rPr lang="en-IE" sz="2000" dirty="0">
                <a:solidFill>
                  <a:srgbClr val="990033"/>
                </a:solidFill>
                <a:latin typeface="Calibri" pitchFamily="34" charset="0"/>
              </a:rPr>
              <a:t>is 3.6 m/s. </a:t>
            </a:r>
            <a:r>
              <a:rPr lang="en-IE" sz="2000" dirty="0" smtClean="0">
                <a:solidFill>
                  <a:srgbClr val="990033"/>
                </a:solidFill>
                <a:latin typeface="Calibri" pitchFamily="34" charset="0"/>
              </a:rPr>
              <a:t>The acceleration </a:t>
            </a:r>
            <a:r>
              <a:rPr lang="en-IE" sz="2000" dirty="0">
                <a:solidFill>
                  <a:srgbClr val="990033"/>
                </a:solidFill>
                <a:latin typeface="Calibri" pitchFamily="34" charset="0"/>
              </a:rPr>
              <a:t>of a falling </a:t>
            </a:r>
            <a:r>
              <a:rPr lang="en-IE" sz="2000" dirty="0" smtClean="0">
                <a:solidFill>
                  <a:srgbClr val="990033"/>
                </a:solidFill>
                <a:latin typeface="Calibri" pitchFamily="34" charset="0"/>
              </a:rPr>
              <a:t>object due </a:t>
            </a:r>
            <a:r>
              <a:rPr lang="en-IE" sz="2000" dirty="0">
                <a:solidFill>
                  <a:srgbClr val="990033"/>
                </a:solidFill>
                <a:latin typeface="Calibri" pitchFamily="34" charset="0"/>
              </a:rPr>
              <a:t>to gravity is a constant value of -</a:t>
            </a:r>
            <a:r>
              <a:rPr lang="en-IE" sz="2000" dirty="0" smtClean="0">
                <a:solidFill>
                  <a:srgbClr val="990033"/>
                </a:solidFill>
                <a:latin typeface="Calibri" pitchFamily="34" charset="0"/>
              </a:rPr>
              <a:t>9.8 m/s</a:t>
            </a:r>
            <a:r>
              <a:rPr lang="en-IE" sz="2000" baseline="30000" dirty="0" smtClean="0">
                <a:solidFill>
                  <a:srgbClr val="990033"/>
                </a:solidFill>
                <a:latin typeface="Calibri" pitchFamily="34" charset="0"/>
              </a:rPr>
              <a:t>2</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92696"/>
            <a:ext cx="2777480" cy="188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1560" y="2598499"/>
            <a:ext cx="8280920" cy="4121128"/>
          </a:xfrm>
          <a:prstGeom prst="rect">
            <a:avLst/>
          </a:prstGeom>
        </p:spPr>
        <p:txBody>
          <a:bodyPr wrap="square">
            <a:spAutoFit/>
          </a:bodyPr>
          <a:lstStyle/>
          <a:p>
            <a:pPr marL="457200" lvl="0" indent="-457200">
              <a:spcBef>
                <a:spcPct val="20000"/>
              </a:spcBef>
              <a:buAutoNum type="arabicPeriod"/>
            </a:pPr>
            <a:r>
              <a:rPr lang="en-IE" sz="2000" dirty="0" smtClean="0">
                <a:solidFill>
                  <a:srgbClr val="990033"/>
                </a:solidFill>
                <a:latin typeface="Calibri" pitchFamily="34" charset="0"/>
              </a:rPr>
              <a:t>Write </a:t>
            </a:r>
            <a:r>
              <a:rPr lang="en-IE" sz="2000" dirty="0">
                <a:solidFill>
                  <a:srgbClr val="990033"/>
                </a:solidFill>
                <a:latin typeface="Calibri" pitchFamily="34" charset="0"/>
              </a:rPr>
              <a:t>down an expression describing the acceleration of </a:t>
            </a:r>
            <a:r>
              <a:rPr lang="en-IE" sz="2000" dirty="0" smtClean="0">
                <a:solidFill>
                  <a:srgbClr val="990033"/>
                </a:solidFill>
                <a:latin typeface="Calibri" pitchFamily="34" charset="0"/>
              </a:rPr>
              <a:t>the snooker </a:t>
            </a:r>
            <a:r>
              <a:rPr lang="en-IE" sz="2000" dirty="0">
                <a:solidFill>
                  <a:srgbClr val="990033"/>
                </a:solidFill>
                <a:latin typeface="Calibri" pitchFamily="34" charset="0"/>
              </a:rPr>
              <a:t>ball as a function of time</a:t>
            </a:r>
            <a:r>
              <a:rPr lang="en-IE" sz="2000" dirty="0" smtClean="0">
                <a:solidFill>
                  <a:srgbClr val="990033"/>
                </a:solidFill>
                <a:latin typeface="Calibri" pitchFamily="34" charset="0"/>
              </a:rPr>
              <a:t>?</a:t>
            </a:r>
          </a:p>
          <a:p>
            <a:pPr marL="457200" lvl="0" indent="-457200">
              <a:spcBef>
                <a:spcPct val="20000"/>
              </a:spcBef>
              <a:buAutoNum type="arabicPeriod"/>
            </a:pPr>
            <a:endParaRPr lang="en-IE" sz="1000" dirty="0" smtClean="0">
              <a:solidFill>
                <a:srgbClr val="990033"/>
              </a:solidFill>
              <a:latin typeface="Calibri" pitchFamily="34" charset="0"/>
            </a:endParaRPr>
          </a:p>
          <a:p>
            <a:pPr marL="457200" lvl="0" indent="-457200">
              <a:spcBef>
                <a:spcPct val="20000"/>
              </a:spcBef>
              <a:buAutoNum type="arabicPeriod"/>
            </a:pPr>
            <a:r>
              <a:rPr lang="en-IE" sz="2000" dirty="0" smtClean="0">
                <a:solidFill>
                  <a:srgbClr val="990033"/>
                </a:solidFill>
                <a:latin typeface="Calibri" pitchFamily="34" charset="0"/>
              </a:rPr>
              <a:t>Will </a:t>
            </a:r>
            <a:r>
              <a:rPr lang="en-IE" sz="2000" dirty="0">
                <a:solidFill>
                  <a:srgbClr val="990033"/>
                </a:solidFill>
                <a:latin typeface="Calibri" pitchFamily="34" charset="0"/>
              </a:rPr>
              <a:t>the velocity of the ball remain at 3.6 m/s throughout </a:t>
            </a:r>
            <a:r>
              <a:rPr lang="en-IE" sz="2000" dirty="0" smtClean="0">
                <a:solidFill>
                  <a:srgbClr val="990033"/>
                </a:solidFill>
                <a:latin typeface="Calibri" pitchFamily="34" charset="0"/>
              </a:rPr>
              <a:t>the fall</a:t>
            </a:r>
            <a:r>
              <a:rPr lang="en-IE" sz="2000" dirty="0">
                <a:solidFill>
                  <a:srgbClr val="990033"/>
                </a:solidFill>
                <a:latin typeface="Calibri" pitchFamily="34" charset="0"/>
              </a:rPr>
              <a:t>? Explain</a:t>
            </a:r>
            <a:r>
              <a:rPr lang="en-IE" sz="2000" dirty="0" smtClean="0">
                <a:solidFill>
                  <a:srgbClr val="990033"/>
                </a:solidFill>
                <a:latin typeface="Calibri" pitchFamily="34" charset="0"/>
              </a:rPr>
              <a:t>.</a:t>
            </a:r>
          </a:p>
          <a:p>
            <a:pPr marL="457200" lvl="0" indent="-457200">
              <a:spcBef>
                <a:spcPct val="20000"/>
              </a:spcBef>
              <a:buAutoNum type="arabicPeriod"/>
            </a:pPr>
            <a:endParaRPr lang="en-IE" sz="1000" dirty="0">
              <a:solidFill>
                <a:srgbClr val="990033"/>
              </a:solidFill>
              <a:latin typeface="Calibri" pitchFamily="34" charset="0"/>
            </a:endParaRPr>
          </a:p>
          <a:p>
            <a:pPr marL="457200" lvl="0" indent="-457200">
              <a:spcBef>
                <a:spcPct val="20000"/>
              </a:spcBef>
              <a:buAutoNum type="arabicPeriod"/>
            </a:pPr>
            <a:r>
              <a:rPr lang="en-IE" sz="2000" dirty="0" smtClean="0">
                <a:solidFill>
                  <a:srgbClr val="990033"/>
                </a:solidFill>
                <a:latin typeface="Calibri" pitchFamily="34" charset="0"/>
              </a:rPr>
              <a:t>Write </a:t>
            </a:r>
            <a:r>
              <a:rPr lang="en-IE" sz="2000" dirty="0">
                <a:solidFill>
                  <a:srgbClr val="990033"/>
                </a:solidFill>
                <a:latin typeface="Calibri" pitchFamily="34" charset="0"/>
              </a:rPr>
              <a:t>down an expression describing the ball’s velocity as </a:t>
            </a:r>
            <a:r>
              <a:rPr lang="en-IE" sz="2000" dirty="0" smtClean="0">
                <a:solidFill>
                  <a:srgbClr val="990033"/>
                </a:solidFill>
                <a:latin typeface="Calibri" pitchFamily="34" charset="0"/>
              </a:rPr>
              <a:t>a function </a:t>
            </a:r>
            <a:r>
              <a:rPr lang="en-IE" sz="2000" dirty="0">
                <a:solidFill>
                  <a:srgbClr val="990033"/>
                </a:solidFill>
                <a:latin typeface="Calibri" pitchFamily="34" charset="0"/>
              </a:rPr>
              <a:t>of time</a:t>
            </a:r>
            <a:r>
              <a:rPr lang="en-IE" sz="2000" dirty="0" smtClean="0">
                <a:solidFill>
                  <a:srgbClr val="990033"/>
                </a:solidFill>
                <a:latin typeface="Calibri" pitchFamily="34" charset="0"/>
              </a:rPr>
              <a:t>.</a:t>
            </a:r>
          </a:p>
          <a:p>
            <a:pPr marL="457200" lvl="0" indent="-457200">
              <a:spcBef>
                <a:spcPct val="20000"/>
              </a:spcBef>
              <a:buAutoNum type="arabicPeriod"/>
            </a:pPr>
            <a:endParaRPr lang="en-IE" sz="1000" dirty="0" smtClean="0">
              <a:solidFill>
                <a:srgbClr val="990033"/>
              </a:solidFill>
              <a:latin typeface="Calibri" pitchFamily="34" charset="0"/>
            </a:endParaRPr>
          </a:p>
          <a:p>
            <a:pPr marL="457200" lvl="0" indent="-457200">
              <a:spcBef>
                <a:spcPct val="20000"/>
              </a:spcBef>
              <a:buAutoNum type="arabicPeriod"/>
            </a:pPr>
            <a:r>
              <a:rPr lang="en-IE" sz="2000" dirty="0" smtClean="0">
                <a:solidFill>
                  <a:srgbClr val="990033"/>
                </a:solidFill>
                <a:latin typeface="Calibri" pitchFamily="34" charset="0"/>
              </a:rPr>
              <a:t>Write </a:t>
            </a:r>
            <a:r>
              <a:rPr lang="en-IE" sz="2000" dirty="0">
                <a:solidFill>
                  <a:srgbClr val="990033"/>
                </a:solidFill>
                <a:latin typeface="Calibri" pitchFamily="34" charset="0"/>
              </a:rPr>
              <a:t>down an expression describing the ball’s height as </a:t>
            </a:r>
            <a:r>
              <a:rPr lang="en-IE" sz="2000" dirty="0" smtClean="0">
                <a:solidFill>
                  <a:srgbClr val="990033"/>
                </a:solidFill>
                <a:latin typeface="Calibri" pitchFamily="34" charset="0"/>
              </a:rPr>
              <a:t>a function </a:t>
            </a:r>
            <a:r>
              <a:rPr lang="en-IE" sz="2000" dirty="0">
                <a:solidFill>
                  <a:srgbClr val="990033"/>
                </a:solidFill>
                <a:latin typeface="Calibri" pitchFamily="34" charset="0"/>
              </a:rPr>
              <a:t>of time</a:t>
            </a:r>
            <a:r>
              <a:rPr lang="en-IE" sz="2000" dirty="0" smtClean="0">
                <a:solidFill>
                  <a:srgbClr val="990033"/>
                </a:solidFill>
                <a:latin typeface="Calibri" pitchFamily="34" charset="0"/>
              </a:rPr>
              <a:t>.</a:t>
            </a:r>
          </a:p>
          <a:p>
            <a:pPr marL="457200" lvl="0" indent="-457200">
              <a:spcBef>
                <a:spcPct val="20000"/>
              </a:spcBef>
              <a:buAutoNum type="arabicPeriod"/>
            </a:pPr>
            <a:endParaRPr lang="en-IE" sz="1050" dirty="0">
              <a:solidFill>
                <a:srgbClr val="990033"/>
              </a:solidFill>
              <a:latin typeface="Calibri" pitchFamily="34" charset="0"/>
            </a:endParaRPr>
          </a:p>
          <a:p>
            <a:pPr marL="457200" lvl="0" indent="-457200">
              <a:spcBef>
                <a:spcPct val="20000"/>
              </a:spcBef>
              <a:buAutoNum type="arabicPeriod"/>
            </a:pPr>
            <a:r>
              <a:rPr lang="en-IE" sz="2000" dirty="0" smtClean="0">
                <a:solidFill>
                  <a:srgbClr val="990033"/>
                </a:solidFill>
                <a:latin typeface="Calibri" pitchFamily="34" charset="0"/>
              </a:rPr>
              <a:t>What </a:t>
            </a:r>
            <a:r>
              <a:rPr lang="en-IE" sz="2000" dirty="0">
                <a:solidFill>
                  <a:srgbClr val="990033"/>
                </a:solidFill>
                <a:latin typeface="Calibri" pitchFamily="34" charset="0"/>
              </a:rPr>
              <a:t>will the height of the snooker ball be when it hits </a:t>
            </a:r>
            <a:r>
              <a:rPr lang="en-IE" sz="2000" dirty="0" smtClean="0">
                <a:solidFill>
                  <a:srgbClr val="990033"/>
                </a:solidFill>
                <a:latin typeface="Calibri" pitchFamily="34" charset="0"/>
              </a:rPr>
              <a:t>the ground?</a:t>
            </a:r>
          </a:p>
          <a:p>
            <a:pPr marL="457200" lvl="0" indent="-457200">
              <a:spcBef>
                <a:spcPct val="20000"/>
              </a:spcBef>
              <a:buAutoNum type="arabicPeriod"/>
            </a:pPr>
            <a:endParaRPr lang="en-IE" sz="1000" dirty="0">
              <a:solidFill>
                <a:srgbClr val="990033"/>
              </a:solidFill>
              <a:latin typeface="Calibri" pitchFamily="34" charset="0"/>
            </a:endParaRPr>
          </a:p>
          <a:p>
            <a:pPr marL="457200" lvl="0" indent="-457200">
              <a:spcBef>
                <a:spcPct val="20000"/>
              </a:spcBef>
              <a:buAutoNum type="arabicPeriod"/>
            </a:pPr>
            <a:r>
              <a:rPr lang="en-IE" sz="2000" dirty="0" smtClean="0">
                <a:solidFill>
                  <a:srgbClr val="990033"/>
                </a:solidFill>
                <a:latin typeface="Calibri" pitchFamily="34" charset="0"/>
              </a:rPr>
              <a:t>How </a:t>
            </a:r>
            <a:r>
              <a:rPr lang="en-IE" sz="2000" dirty="0">
                <a:solidFill>
                  <a:srgbClr val="990033"/>
                </a:solidFill>
                <a:latin typeface="Calibri" pitchFamily="34" charset="0"/>
              </a:rPr>
              <a:t>long does it take the snooker ball to hit the ground?</a:t>
            </a:r>
          </a:p>
        </p:txBody>
      </p:sp>
    </p:spTree>
    <p:extLst>
      <p:ext uri="{BB962C8B-B14F-4D97-AF65-F5344CB8AC3E}">
        <p14:creationId xmlns:p14="http://schemas.microsoft.com/office/powerpoint/2010/main" val="1479447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smtClean="0"/>
              <a:t>Section A Index</a:t>
            </a:r>
            <a:endParaRPr lang="en-IE"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66983925"/>
              </p:ext>
            </p:extLst>
          </p:nvPr>
        </p:nvGraphicFramePr>
        <p:xfrm>
          <a:off x="457200" y="1124744"/>
          <a:ext cx="8579296" cy="4572000"/>
        </p:xfrm>
        <a:graphic>
          <a:graphicData uri="http://schemas.openxmlformats.org/drawingml/2006/table">
            <a:tbl>
              <a:tblPr firstRow="1" bandRow="1">
                <a:tableStyleId>{5940675A-B579-460E-94D1-54222C63F5DA}</a:tableStyleId>
              </a:tblPr>
              <a:tblGrid>
                <a:gridCol w="2991796"/>
                <a:gridCol w="5587500"/>
              </a:tblGrid>
              <a:tr h="370840">
                <a:tc>
                  <a:txBody>
                    <a:bodyPr/>
                    <a:lstStyle/>
                    <a:p>
                      <a:r>
                        <a:rPr lang="en-IE" sz="2800" b="1" i="0" u="none" strike="noStrike" kern="1200" baseline="0" dirty="0" smtClean="0">
                          <a:solidFill>
                            <a:srgbClr val="990033"/>
                          </a:solidFill>
                          <a:latin typeface="Calibri" pitchFamily="34" charset="0"/>
                          <a:ea typeface="+mn-ea"/>
                          <a:cs typeface="+mn-cs"/>
                        </a:rPr>
                        <a:t>Student Activity 1:</a:t>
                      </a:r>
                      <a:endParaRPr lang="en-IE" sz="2800" b="1"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2800" b="0" i="0" u="none" strike="noStrike" kern="1200" baseline="0" dirty="0" smtClean="0">
                          <a:solidFill>
                            <a:srgbClr val="990033"/>
                          </a:solidFill>
                          <a:latin typeface="Calibri" pitchFamily="34" charset="0"/>
                          <a:ea typeface="+mn-ea"/>
                          <a:cs typeface="+mn-cs"/>
                        </a:rPr>
                        <a:t>Match each function to its correct derivative.</a:t>
                      </a:r>
                      <a:endParaRPr lang="en-IE" sz="2800" b="0"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IE" sz="2800" b="1" i="0" u="none" strike="noStrike" kern="1200" baseline="0" dirty="0" smtClean="0">
                          <a:solidFill>
                            <a:srgbClr val="990033"/>
                          </a:solidFill>
                          <a:latin typeface="Calibri" pitchFamily="34" charset="0"/>
                          <a:ea typeface="+mn-ea"/>
                          <a:cs typeface="+mn-cs"/>
                        </a:rPr>
                        <a:t>Student Activity 2:</a:t>
                      </a:r>
                      <a:endParaRPr lang="en-IE" sz="2800" b="1"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sz="2800" b="0" dirty="0" smtClean="0">
                          <a:solidFill>
                            <a:srgbClr val="990033"/>
                          </a:solidFill>
                          <a:latin typeface="Calibri" pitchFamily="34" charset="0"/>
                        </a:rPr>
                        <a:t>Find the anti-derivative</a:t>
                      </a:r>
                      <a:r>
                        <a:rPr lang="en-IE" sz="2800" b="0" baseline="0" dirty="0" smtClean="0">
                          <a:solidFill>
                            <a:srgbClr val="990033"/>
                          </a:solidFill>
                          <a:latin typeface="Calibri" pitchFamily="34" charset="0"/>
                        </a:rPr>
                        <a:t> of…</a:t>
                      </a:r>
                      <a:endParaRPr lang="en-IE" sz="2800" b="0"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endParaRPr lang="en-IE" sz="2800" b="1"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IE" sz="2800" b="0"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IE" sz="2800" b="1" i="0" u="none" strike="noStrike" kern="1200" baseline="0" dirty="0" smtClean="0">
                          <a:solidFill>
                            <a:srgbClr val="990033"/>
                          </a:solidFill>
                          <a:latin typeface="Calibri" pitchFamily="34" charset="0"/>
                          <a:ea typeface="+mn-ea"/>
                          <a:cs typeface="+mn-cs"/>
                        </a:rPr>
                        <a:t>Student Activity 3:</a:t>
                      </a:r>
                      <a:endParaRPr lang="en-IE" sz="2800" b="1"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sz="2800" b="0" i="0" u="none" strike="noStrike" kern="1200" baseline="0" dirty="0" smtClean="0">
                          <a:solidFill>
                            <a:srgbClr val="990033"/>
                          </a:solidFill>
                          <a:latin typeface="Calibri" pitchFamily="34" charset="0"/>
                          <a:ea typeface="+mn-ea"/>
                          <a:cs typeface="+mn-cs"/>
                        </a:rPr>
                        <a:t>Using</a:t>
                      </a:r>
                      <a:r>
                        <a:rPr lang="en-IE" sz="2800" b="0" i="1" u="none" strike="noStrike" kern="1200" baseline="0" dirty="0" smtClean="0">
                          <a:solidFill>
                            <a:srgbClr val="990033"/>
                          </a:solidFill>
                          <a:latin typeface="Calibri" pitchFamily="34" charset="0"/>
                          <a:ea typeface="+mn-ea"/>
                          <a:cs typeface="+mn-cs"/>
                        </a:rPr>
                        <a:t> Formulae and Tables</a:t>
                      </a:r>
                      <a:endParaRPr lang="en-IE" sz="2800" b="0"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endParaRPr lang="en-IE" sz="2800" b="1"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IE" sz="2800" b="0"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IE" sz="2800" b="1" i="0" u="none" strike="noStrike" kern="1200" baseline="0" dirty="0" smtClean="0">
                          <a:solidFill>
                            <a:srgbClr val="990033"/>
                          </a:solidFill>
                          <a:latin typeface="Calibri" pitchFamily="34" charset="0"/>
                          <a:ea typeface="+mn-ea"/>
                          <a:cs typeface="+mn-cs"/>
                        </a:rPr>
                        <a:t>Student Activity 4:</a:t>
                      </a:r>
                      <a:endParaRPr lang="en-IE" sz="2800" b="1"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sz="2800" b="0" i="0" u="none" strike="noStrike" kern="1200" baseline="0" dirty="0" smtClean="0">
                          <a:solidFill>
                            <a:srgbClr val="990033"/>
                          </a:solidFill>
                          <a:latin typeface="Calibri" pitchFamily="34" charset="0"/>
                          <a:ea typeface="+mn-ea"/>
                          <a:cs typeface="+mn-cs"/>
                        </a:rPr>
                        <a:t>Indefinite form of the anti-derivative</a:t>
                      </a:r>
                      <a:endParaRPr lang="en-IE" sz="2800" b="0"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endParaRPr lang="en-IE" sz="2800" b="1"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IE" sz="2800" b="0"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2800" b="1" i="0" u="none" strike="noStrike" kern="1200" baseline="0" dirty="0" smtClean="0">
                          <a:solidFill>
                            <a:srgbClr val="990033"/>
                          </a:solidFill>
                          <a:latin typeface="Calibri" pitchFamily="34" charset="0"/>
                          <a:ea typeface="+mn-ea"/>
                          <a:cs typeface="+mn-cs"/>
                        </a:rPr>
                        <a:t>Student Activity 5:</a:t>
                      </a:r>
                      <a:endParaRPr lang="en-IE" sz="2800" b="1" dirty="0" smtClean="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IE" sz="2800" b="0" dirty="0" smtClean="0">
                          <a:solidFill>
                            <a:srgbClr val="990033"/>
                          </a:solidFill>
                          <a:latin typeface="Calibri" pitchFamily="34" charset="0"/>
                        </a:rPr>
                        <a:t>Real life</a:t>
                      </a:r>
                      <a:r>
                        <a:rPr lang="en-IE" sz="2800" b="0" baseline="0" dirty="0" smtClean="0">
                          <a:solidFill>
                            <a:srgbClr val="990033"/>
                          </a:solidFill>
                          <a:latin typeface="Calibri" pitchFamily="34" charset="0"/>
                        </a:rPr>
                        <a:t> situations</a:t>
                      </a:r>
                      <a:endParaRPr lang="en-IE" sz="2800" b="0" dirty="0">
                        <a:solidFill>
                          <a:srgbClr val="990033"/>
                        </a:solidFill>
                        <a:latin typeface="Calibri" pitchFamily="34" charset="0"/>
                      </a:endParaRPr>
                    </a:p>
                  </a:txBody>
                  <a:tcPr marL="87815" marR="87815">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683180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5</a:t>
            </a:r>
          </a:p>
        </p:txBody>
      </p:sp>
      <p:sp>
        <p:nvSpPr>
          <p:cNvPr id="8" name="Content Placeholder 7"/>
          <p:cNvSpPr>
            <a:spLocks noGrp="1"/>
          </p:cNvSpPr>
          <p:nvPr>
            <p:ph idx="1"/>
          </p:nvPr>
        </p:nvSpPr>
        <p:spPr/>
        <p:txBody>
          <a:bodyPr>
            <a:noAutofit/>
          </a:bodyPr>
          <a:lstStyle/>
          <a:p>
            <a:pPr marL="0" indent="0">
              <a:buNone/>
            </a:pPr>
            <a:r>
              <a:rPr lang="en-IE" sz="2000" dirty="0">
                <a:solidFill>
                  <a:srgbClr val="990033"/>
                </a:solidFill>
                <a:latin typeface="Calibri" pitchFamily="34" charset="0"/>
              </a:rPr>
              <a:t>7. The following image shows an example of a student’s </a:t>
            </a:r>
            <a:r>
              <a:rPr lang="en-IE" sz="2000" dirty="0" smtClean="0">
                <a:solidFill>
                  <a:srgbClr val="990033"/>
                </a:solidFill>
                <a:latin typeface="Calibri" pitchFamily="34" charset="0"/>
              </a:rPr>
              <a:t>efforts to </a:t>
            </a:r>
            <a:r>
              <a:rPr lang="en-IE" sz="2000" dirty="0">
                <a:solidFill>
                  <a:srgbClr val="990033"/>
                </a:solidFill>
                <a:latin typeface="Calibri" pitchFamily="34" charset="0"/>
              </a:rPr>
              <a:t>calculate how long it took the ball to hit the ground.</a:t>
            </a:r>
          </a:p>
          <a:p>
            <a:pPr marL="0" indent="0">
              <a:buNone/>
            </a:pPr>
            <a:r>
              <a:rPr lang="en-IE" sz="2000" dirty="0">
                <a:solidFill>
                  <a:srgbClr val="990033"/>
                </a:solidFill>
                <a:latin typeface="Calibri" pitchFamily="34" charset="0"/>
              </a:rPr>
              <a:t>Explain why this calculation is incorrect.</a:t>
            </a:r>
          </a:p>
        </p:txBody>
      </p:sp>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944588"/>
            <a:ext cx="7943850" cy="40767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09449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smtClean="0"/>
              <a:t>Key Ideas</a:t>
            </a:r>
            <a:endParaRPr lang="en-IE" dirty="0"/>
          </a:p>
        </p:txBody>
      </p:sp>
      <p:sp>
        <p:nvSpPr>
          <p:cNvPr id="5" name="Rounded Rectangle 4"/>
          <p:cNvSpPr/>
          <p:nvPr/>
        </p:nvSpPr>
        <p:spPr>
          <a:xfrm>
            <a:off x="594000" y="2492896"/>
            <a:ext cx="7956000" cy="1104674"/>
          </a:xfrm>
          <a:prstGeom prst="roundRect">
            <a:avLst/>
          </a:prstGeom>
          <a:solidFill>
            <a:srgbClr val="C00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The General Anti-derivative is the set of all possible anti-derivatives of a function.</a:t>
            </a:r>
            <a:endParaRPr lang="en-IE" sz="2800" dirty="0"/>
          </a:p>
        </p:txBody>
      </p:sp>
      <p:sp>
        <p:nvSpPr>
          <p:cNvPr id="6" name="Rounded Rectangle 5"/>
          <p:cNvSpPr/>
          <p:nvPr/>
        </p:nvSpPr>
        <p:spPr>
          <a:xfrm>
            <a:off x="594000" y="836712"/>
            <a:ext cx="7956000" cy="1104674"/>
          </a:xfrm>
          <a:prstGeom prst="roundRect">
            <a:avLst/>
          </a:prstGeom>
          <a:solidFill>
            <a:schemeClr val="accent6">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Anti-differentiation is the reverse process of differentiation.</a:t>
            </a:r>
            <a:endParaRPr lang="en-IE" sz="2800" dirty="0"/>
          </a:p>
        </p:txBody>
      </p:sp>
      <p:sp>
        <p:nvSpPr>
          <p:cNvPr id="7" name="Rounded Rectangle 6"/>
          <p:cNvSpPr/>
          <p:nvPr/>
        </p:nvSpPr>
        <p:spPr>
          <a:xfrm>
            <a:off x="594000" y="4221088"/>
            <a:ext cx="7956000" cy="1104674"/>
          </a:xfrm>
          <a:prstGeom prst="roundRect">
            <a:avLst/>
          </a:prstGeom>
          <a:solidFill>
            <a:srgbClr val="DCCE18"/>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A distinct anti-derivative is one element of this set which satisfies some initial condition.</a:t>
            </a:r>
            <a:endParaRPr lang="en-IE" sz="2800" dirty="0"/>
          </a:p>
        </p:txBody>
      </p:sp>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spTree>
    <p:extLst>
      <p:ext uri="{BB962C8B-B14F-4D97-AF65-F5344CB8AC3E}">
        <p14:creationId xmlns:p14="http://schemas.microsoft.com/office/powerpoint/2010/main" val="2080808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8" name="Content Placeholder 7"/>
          <p:cNvSpPr>
            <a:spLocks noGrp="1"/>
          </p:cNvSpPr>
          <p:nvPr>
            <p:ph idx="1"/>
          </p:nvPr>
        </p:nvSpPr>
        <p:spPr>
          <a:xfrm>
            <a:off x="611560" y="703237"/>
            <a:ext cx="7920880" cy="1213595"/>
          </a:xfrm>
        </p:spPr>
        <p:txBody>
          <a:bodyPr>
            <a:noAutofit/>
          </a:bodyPr>
          <a:lstStyle/>
          <a:p>
            <a:r>
              <a:rPr lang="en-IE" sz="2000" dirty="0">
                <a:solidFill>
                  <a:srgbClr val="990033"/>
                </a:solidFill>
                <a:latin typeface="Calibri" pitchFamily="34" charset="0"/>
              </a:rPr>
              <a:t>We will now turn </a:t>
            </a:r>
            <a:r>
              <a:rPr lang="en-IE" sz="2000" dirty="0" smtClean="0">
                <a:solidFill>
                  <a:srgbClr val="990033"/>
                </a:solidFill>
                <a:latin typeface="Calibri" pitchFamily="34" charset="0"/>
              </a:rPr>
              <a:t>our attention </a:t>
            </a:r>
            <a:r>
              <a:rPr lang="en-IE" sz="2000" dirty="0">
                <a:solidFill>
                  <a:srgbClr val="990033"/>
                </a:solidFill>
                <a:latin typeface="Calibri" pitchFamily="34" charset="0"/>
              </a:rPr>
              <a:t>to a problem at </a:t>
            </a:r>
            <a:r>
              <a:rPr lang="en-IE" sz="2000" dirty="0" smtClean="0">
                <a:solidFill>
                  <a:srgbClr val="990033"/>
                </a:solidFill>
                <a:latin typeface="Calibri" pitchFamily="34" charset="0"/>
              </a:rPr>
              <a:t>the core </a:t>
            </a:r>
            <a:r>
              <a:rPr lang="en-IE" sz="2000" dirty="0">
                <a:solidFill>
                  <a:srgbClr val="990033"/>
                </a:solidFill>
                <a:latin typeface="Calibri" pitchFamily="34" charset="0"/>
              </a:rPr>
              <a:t>of calculus and that </a:t>
            </a:r>
            <a:r>
              <a:rPr lang="en-IE" sz="2000" dirty="0" smtClean="0">
                <a:solidFill>
                  <a:srgbClr val="990033"/>
                </a:solidFill>
                <a:latin typeface="Calibri" pitchFamily="34" charset="0"/>
              </a:rPr>
              <a:t>is the </a:t>
            </a:r>
            <a:r>
              <a:rPr lang="en-IE" sz="2000" dirty="0">
                <a:solidFill>
                  <a:srgbClr val="990033"/>
                </a:solidFill>
                <a:latin typeface="Calibri" pitchFamily="34" charset="0"/>
              </a:rPr>
              <a:t>ability to find the </a:t>
            </a:r>
            <a:r>
              <a:rPr lang="en-IE" sz="2000" dirty="0" smtClean="0">
                <a:solidFill>
                  <a:srgbClr val="990033"/>
                </a:solidFill>
                <a:latin typeface="Calibri" pitchFamily="34" charset="0"/>
              </a:rPr>
              <a:t>area under </a:t>
            </a:r>
            <a:r>
              <a:rPr lang="en-IE" sz="2000" dirty="0">
                <a:solidFill>
                  <a:srgbClr val="990033"/>
                </a:solidFill>
                <a:latin typeface="Calibri" pitchFamily="34" charset="0"/>
              </a:rPr>
              <a:t>a non-linear </a:t>
            </a:r>
            <a:r>
              <a:rPr lang="en-IE" sz="2000" dirty="0" smtClean="0">
                <a:solidFill>
                  <a:srgbClr val="990033"/>
                </a:solidFill>
                <a:latin typeface="Calibri" pitchFamily="34" charset="0"/>
              </a:rPr>
              <a:t>function.  We </a:t>
            </a:r>
            <a:r>
              <a:rPr lang="en-IE" sz="2000" dirty="0">
                <a:solidFill>
                  <a:srgbClr val="990033"/>
                </a:solidFill>
                <a:latin typeface="Calibri" pitchFamily="34" charset="0"/>
              </a:rPr>
              <a:t>will see why the ability </a:t>
            </a:r>
            <a:r>
              <a:rPr lang="en-IE" sz="2000" dirty="0" smtClean="0">
                <a:solidFill>
                  <a:srgbClr val="990033"/>
                </a:solidFill>
                <a:latin typeface="Calibri" pitchFamily="34" charset="0"/>
              </a:rPr>
              <a:t>to do </a:t>
            </a:r>
            <a:r>
              <a:rPr lang="en-IE" sz="2000" dirty="0">
                <a:solidFill>
                  <a:srgbClr val="990033"/>
                </a:solidFill>
                <a:latin typeface="Calibri" pitchFamily="34" charset="0"/>
              </a:rPr>
              <a:t>so is so important later </a:t>
            </a:r>
            <a:r>
              <a:rPr lang="en-IE" sz="2000" dirty="0" smtClean="0">
                <a:solidFill>
                  <a:srgbClr val="990033"/>
                </a:solidFill>
                <a:latin typeface="Calibri" pitchFamily="34" charset="0"/>
              </a:rPr>
              <a:t>in the </a:t>
            </a:r>
            <a:r>
              <a:rPr lang="en-IE" sz="2000" dirty="0">
                <a:solidFill>
                  <a:srgbClr val="990033"/>
                </a:solidFill>
                <a:latin typeface="Calibri" pitchFamily="34" charset="0"/>
              </a:rPr>
              <a:t>lesson</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We </a:t>
            </a:r>
            <a:r>
              <a:rPr lang="en-IE" sz="2000" dirty="0">
                <a:solidFill>
                  <a:srgbClr val="990033"/>
                </a:solidFill>
                <a:latin typeface="Calibri" pitchFamily="34" charset="0"/>
              </a:rPr>
              <a:t>will use a </a:t>
            </a:r>
            <a:r>
              <a:rPr lang="en-IE" sz="2000" dirty="0" smtClean="0">
                <a:solidFill>
                  <a:srgbClr val="990033"/>
                </a:solidFill>
                <a:latin typeface="Calibri" pitchFamily="34" charset="0"/>
              </a:rPr>
              <a:t>problem grounded </a:t>
            </a:r>
            <a:r>
              <a:rPr lang="en-IE" sz="2000" dirty="0">
                <a:solidFill>
                  <a:srgbClr val="990033"/>
                </a:solidFill>
                <a:latin typeface="Calibri" pitchFamily="34" charset="0"/>
              </a:rPr>
              <a:t>in the real-world </a:t>
            </a:r>
            <a:r>
              <a:rPr lang="en-IE" sz="2000" dirty="0" smtClean="0">
                <a:solidFill>
                  <a:srgbClr val="990033"/>
                </a:solidFill>
                <a:latin typeface="Calibri" pitchFamily="34" charset="0"/>
              </a:rPr>
              <a:t>to make </a:t>
            </a:r>
            <a:r>
              <a:rPr lang="en-IE" sz="2000" dirty="0">
                <a:solidFill>
                  <a:srgbClr val="990033"/>
                </a:solidFill>
                <a:latin typeface="Calibri" pitchFamily="34" charset="0"/>
              </a:rPr>
              <a:t>these ideas </a:t>
            </a:r>
            <a:r>
              <a:rPr lang="en-IE" sz="2000" dirty="0" smtClean="0">
                <a:solidFill>
                  <a:srgbClr val="990033"/>
                </a:solidFill>
                <a:latin typeface="Calibri" pitchFamily="34" charset="0"/>
              </a:rPr>
              <a:t>more intuitive </a:t>
            </a:r>
            <a:r>
              <a:rPr lang="en-IE" sz="2000" dirty="0">
                <a:solidFill>
                  <a:srgbClr val="990033"/>
                </a:solidFill>
                <a:latin typeface="Calibri" pitchFamily="34" charset="0"/>
              </a:rPr>
              <a:t>and easier </a:t>
            </a:r>
            <a:r>
              <a:rPr lang="en-IE" sz="2000" dirty="0" smtClean="0">
                <a:solidFill>
                  <a:srgbClr val="990033"/>
                </a:solidFill>
                <a:latin typeface="Calibri" pitchFamily="34" charset="0"/>
              </a:rPr>
              <a:t>to understand.</a:t>
            </a:r>
          </a:p>
        </p:txBody>
      </p:sp>
      <p:grpSp>
        <p:nvGrpSpPr>
          <p:cNvPr id="3" name="Group 2"/>
          <p:cNvGrpSpPr/>
          <p:nvPr/>
        </p:nvGrpSpPr>
        <p:grpSpPr>
          <a:xfrm>
            <a:off x="8789610" y="490052"/>
            <a:ext cx="7779975" cy="5219700"/>
            <a:chOff x="8789610" y="490052"/>
            <a:chExt cx="7779975" cy="5219700"/>
          </a:xfrm>
        </p:grpSpPr>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610" y="490052"/>
              <a:ext cx="741997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226708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3"/>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dirty="0"/>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36712"/>
            <a:ext cx="7363261" cy="5293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6416" y="6189093"/>
            <a:ext cx="777825" cy="65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398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67"/>
            <a:ext cx="2386608" cy="1143000"/>
          </a:xfrm>
        </p:spPr>
        <p:txBody>
          <a:bodyPr>
            <a:normAutofit/>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8" name="Content Placeholder 7"/>
          <p:cNvSpPr>
            <a:spLocks noGrp="1"/>
          </p:cNvSpPr>
          <p:nvPr>
            <p:ph idx="1"/>
          </p:nvPr>
        </p:nvSpPr>
        <p:spPr>
          <a:xfrm>
            <a:off x="683568" y="3644825"/>
            <a:ext cx="8424936" cy="1213595"/>
          </a:xfrm>
        </p:spPr>
        <p:txBody>
          <a:bodyPr>
            <a:noAutofit/>
          </a:bodyPr>
          <a:lstStyle/>
          <a:p>
            <a:r>
              <a:rPr lang="en-IE" sz="2000" dirty="0" smtClean="0">
                <a:solidFill>
                  <a:srgbClr val="990033"/>
                </a:solidFill>
                <a:latin typeface="Calibri" pitchFamily="34" charset="0"/>
              </a:rPr>
              <a:t>Given </a:t>
            </a:r>
            <a:r>
              <a:rPr lang="en-IE" sz="2000" dirty="0">
                <a:solidFill>
                  <a:srgbClr val="990033"/>
                </a:solidFill>
                <a:latin typeface="Calibri" pitchFamily="34" charset="0"/>
              </a:rPr>
              <a:t>the building front </a:t>
            </a:r>
            <a:r>
              <a:rPr lang="en-IE" sz="2000" dirty="0" smtClean="0">
                <a:solidFill>
                  <a:srgbClr val="990033"/>
                </a:solidFill>
                <a:latin typeface="Calibri" pitchFamily="34" charset="0"/>
              </a:rPr>
              <a:t>can you </a:t>
            </a:r>
            <a:r>
              <a:rPr lang="en-IE" sz="2000" dirty="0">
                <a:solidFill>
                  <a:srgbClr val="990033"/>
                </a:solidFill>
                <a:latin typeface="Calibri" pitchFamily="34" charset="0"/>
              </a:rPr>
              <a:t>identify the difficulties </a:t>
            </a:r>
            <a:r>
              <a:rPr lang="en-IE" sz="2000" dirty="0" smtClean="0">
                <a:solidFill>
                  <a:srgbClr val="990033"/>
                </a:solidFill>
                <a:latin typeface="Calibri" pitchFamily="34" charset="0"/>
              </a:rPr>
              <a:t>in finding </a:t>
            </a:r>
            <a:r>
              <a:rPr lang="en-IE" sz="2000" dirty="0">
                <a:solidFill>
                  <a:srgbClr val="990033"/>
                </a:solidFill>
                <a:latin typeface="Calibri" pitchFamily="34" charset="0"/>
              </a:rPr>
              <a:t>its area</a:t>
            </a:r>
            <a:r>
              <a:rPr lang="en-IE" sz="2000" dirty="0" smtClean="0">
                <a:solidFill>
                  <a:srgbClr val="990033"/>
                </a:solidFill>
                <a:latin typeface="Calibri" pitchFamily="34" charset="0"/>
              </a:rPr>
              <a:t>?</a:t>
            </a:r>
          </a:p>
          <a:p>
            <a:endParaRPr lang="en-IE" sz="700" dirty="0">
              <a:solidFill>
                <a:srgbClr val="990033"/>
              </a:solidFill>
              <a:latin typeface="Calibri" pitchFamily="34" charset="0"/>
            </a:endParaRPr>
          </a:p>
          <a:p>
            <a:r>
              <a:rPr lang="en-IE" sz="2000" dirty="0" smtClean="0">
                <a:solidFill>
                  <a:srgbClr val="990033"/>
                </a:solidFill>
                <a:latin typeface="Calibri" pitchFamily="34" charset="0"/>
              </a:rPr>
              <a:t>Is </a:t>
            </a:r>
            <a:r>
              <a:rPr lang="en-IE" sz="2000" dirty="0">
                <a:solidFill>
                  <a:srgbClr val="990033"/>
                </a:solidFill>
                <a:latin typeface="Calibri" pitchFamily="34" charset="0"/>
              </a:rPr>
              <a:t>it possible to find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building front</a:t>
            </a:r>
            <a:r>
              <a:rPr lang="en-IE" sz="2000" dirty="0" smtClean="0">
                <a:solidFill>
                  <a:srgbClr val="990033"/>
                </a:solidFill>
                <a:latin typeface="Calibri" pitchFamily="34" charset="0"/>
              </a:rPr>
              <a:t>?</a:t>
            </a:r>
            <a:endParaRPr lang="en-IE" sz="2000" b="1" dirty="0" smtClean="0">
              <a:solidFill>
                <a:srgbClr val="990033"/>
              </a:solidFill>
              <a:latin typeface="Calibri" pitchFamily="34" charset="0"/>
            </a:endParaRPr>
          </a:p>
          <a:p>
            <a:endParaRPr lang="en-IE" sz="700" b="1" dirty="0">
              <a:solidFill>
                <a:srgbClr val="990033"/>
              </a:solidFill>
              <a:latin typeface="Calibri" pitchFamily="34" charset="0"/>
            </a:endParaRPr>
          </a:p>
          <a:p>
            <a:r>
              <a:rPr lang="en-IE" sz="2000" dirty="0" smtClean="0">
                <a:solidFill>
                  <a:srgbClr val="990033"/>
                </a:solidFill>
                <a:latin typeface="Calibri" pitchFamily="34" charset="0"/>
              </a:rPr>
              <a:t>How </a:t>
            </a:r>
            <a:r>
              <a:rPr lang="en-IE" sz="2000" dirty="0">
                <a:solidFill>
                  <a:srgbClr val="990033"/>
                </a:solidFill>
                <a:latin typeface="Calibri" pitchFamily="34" charset="0"/>
              </a:rPr>
              <a:t>could you do </a:t>
            </a:r>
            <a:r>
              <a:rPr lang="en-IE" sz="2000" dirty="0" smtClean="0">
                <a:solidFill>
                  <a:srgbClr val="990033"/>
                </a:solidFill>
                <a:latin typeface="Calibri" pitchFamily="34" charset="0"/>
              </a:rPr>
              <a:t>so?</a:t>
            </a:r>
          </a:p>
          <a:p>
            <a:endParaRPr lang="en-IE" sz="2000" dirty="0" smtClean="0">
              <a:solidFill>
                <a:srgbClr val="990033"/>
              </a:solidFill>
              <a:latin typeface="Calibri" pitchFamily="34" charset="0"/>
            </a:endParaRPr>
          </a:p>
        </p:txBody>
      </p:sp>
      <p:sp>
        <p:nvSpPr>
          <p:cNvPr id="3" name="Rectangle 2"/>
          <p:cNvSpPr/>
          <p:nvPr/>
        </p:nvSpPr>
        <p:spPr>
          <a:xfrm>
            <a:off x="683568" y="5085184"/>
            <a:ext cx="8136904" cy="1938992"/>
          </a:xfrm>
          <a:prstGeom prst="rect">
            <a:avLst/>
          </a:prstGeom>
        </p:spPr>
        <p:txBody>
          <a:bodyPr wrap="square">
            <a:spAutoFit/>
          </a:bodyPr>
          <a:lstStyle/>
          <a:p>
            <a:pPr marL="342900" lvl="0" indent="-342900">
              <a:buFont typeface="Arial" pitchFamily="34" charset="0"/>
              <a:buChar char="•"/>
            </a:pPr>
            <a:r>
              <a:rPr lang="en-IE" sz="2000" dirty="0" smtClean="0">
                <a:solidFill>
                  <a:srgbClr val="990033"/>
                </a:solidFill>
                <a:latin typeface="Calibri" pitchFamily="34" charset="0"/>
              </a:rPr>
              <a:t>We </a:t>
            </a:r>
            <a:r>
              <a:rPr lang="en-IE" sz="2000" dirty="0">
                <a:solidFill>
                  <a:srgbClr val="990033"/>
                </a:solidFill>
                <a:latin typeface="Calibri" pitchFamily="34" charset="0"/>
              </a:rPr>
              <a:t>are going to extend our mathematics with the aim of improving the accuracy of our estimation. </a:t>
            </a:r>
            <a:r>
              <a:rPr lang="en-IE" sz="2000" dirty="0" smtClean="0">
                <a:solidFill>
                  <a:srgbClr val="990033"/>
                </a:solidFill>
                <a:latin typeface="Calibri" pitchFamily="34" charset="0"/>
              </a:rPr>
              <a:t>Ultimately we </a:t>
            </a:r>
            <a:r>
              <a:rPr lang="en-IE" sz="2000" dirty="0">
                <a:solidFill>
                  <a:srgbClr val="990033"/>
                </a:solidFill>
                <a:latin typeface="Calibri" pitchFamily="34" charset="0"/>
              </a:rPr>
              <a:t>want to be able </a:t>
            </a:r>
            <a:r>
              <a:rPr lang="en-IE" sz="2000" dirty="0" smtClean="0">
                <a:solidFill>
                  <a:srgbClr val="990033"/>
                </a:solidFill>
                <a:latin typeface="Calibri" pitchFamily="34" charset="0"/>
              </a:rPr>
              <a:t>to calculate </a:t>
            </a:r>
            <a:r>
              <a:rPr lang="en-IE" sz="2000" dirty="0">
                <a:solidFill>
                  <a:srgbClr val="990033"/>
                </a:solidFill>
                <a:latin typeface="Calibri" pitchFamily="34" charset="0"/>
              </a:rPr>
              <a:t>the true area of </a:t>
            </a:r>
            <a:r>
              <a:rPr lang="en-IE" sz="2000" dirty="0" smtClean="0">
                <a:solidFill>
                  <a:srgbClr val="990033"/>
                </a:solidFill>
                <a:latin typeface="Calibri" pitchFamily="34" charset="0"/>
              </a:rPr>
              <a:t>the building </a:t>
            </a:r>
            <a:r>
              <a:rPr lang="en-IE" sz="2000" dirty="0">
                <a:solidFill>
                  <a:srgbClr val="990033"/>
                </a:solidFill>
                <a:latin typeface="Calibri" pitchFamily="34" charset="0"/>
              </a:rPr>
              <a:t>front</a:t>
            </a:r>
            <a:r>
              <a:rPr lang="en-IE" sz="2000" dirty="0" smtClean="0">
                <a:solidFill>
                  <a:srgbClr val="990033"/>
                </a:solidFill>
                <a:latin typeface="Calibri" pitchFamily="34" charset="0"/>
              </a:rPr>
              <a:t>.</a:t>
            </a:r>
          </a:p>
          <a:p>
            <a:pPr marL="342900" lvl="0" indent="-342900">
              <a:buFont typeface="Arial" pitchFamily="34" charset="0"/>
              <a:buChar char="•"/>
            </a:pPr>
            <a:endParaRPr lang="en-IE" sz="1000" dirty="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The </a:t>
            </a:r>
            <a:r>
              <a:rPr lang="en-IE" sz="2000" dirty="0">
                <a:solidFill>
                  <a:srgbClr val="990033"/>
                </a:solidFill>
                <a:latin typeface="Calibri" pitchFamily="34" charset="0"/>
              </a:rPr>
              <a:t>height of the building </a:t>
            </a:r>
            <a:r>
              <a:rPr lang="en-IE" sz="2000" dirty="0" smtClean="0">
                <a:solidFill>
                  <a:srgbClr val="990033"/>
                </a:solidFill>
                <a:latin typeface="Calibri" pitchFamily="34" charset="0"/>
              </a:rPr>
              <a:t>is continuously </a:t>
            </a:r>
            <a:r>
              <a:rPr lang="en-IE" sz="2000" dirty="0">
                <a:solidFill>
                  <a:srgbClr val="990033"/>
                </a:solidFill>
                <a:latin typeface="Calibri" pitchFamily="34" charset="0"/>
              </a:rPr>
              <a:t>changing – </a:t>
            </a:r>
            <a:r>
              <a:rPr lang="en-IE" sz="2000" dirty="0" smtClean="0">
                <a:solidFill>
                  <a:srgbClr val="990033"/>
                </a:solidFill>
                <a:latin typeface="Calibri" pitchFamily="34" charset="0"/>
              </a:rPr>
              <a:t>is there </a:t>
            </a:r>
            <a:r>
              <a:rPr lang="en-IE" sz="2000" dirty="0">
                <a:solidFill>
                  <a:srgbClr val="990033"/>
                </a:solidFill>
                <a:latin typeface="Calibri" pitchFamily="34" charset="0"/>
              </a:rPr>
              <a:t>any mathematical </a:t>
            </a:r>
            <a:r>
              <a:rPr lang="en-IE" sz="2000" dirty="0" smtClean="0">
                <a:solidFill>
                  <a:srgbClr val="990033"/>
                </a:solidFill>
                <a:latin typeface="Calibri" pitchFamily="34" charset="0"/>
              </a:rPr>
              <a:t>tool which </a:t>
            </a:r>
            <a:r>
              <a:rPr lang="en-IE" sz="2000" dirty="0">
                <a:solidFill>
                  <a:srgbClr val="990033"/>
                </a:solidFill>
                <a:latin typeface="Calibri" pitchFamily="34" charset="0"/>
              </a:rPr>
              <a:t>could be used </a:t>
            </a:r>
            <a:r>
              <a:rPr lang="en-IE" sz="2000" dirty="0" smtClean="0">
                <a:solidFill>
                  <a:srgbClr val="990033"/>
                </a:solidFill>
                <a:latin typeface="Calibri" pitchFamily="34" charset="0"/>
              </a:rPr>
              <a:t>to model </a:t>
            </a:r>
            <a:r>
              <a:rPr lang="en-IE" sz="2000" dirty="0">
                <a:solidFill>
                  <a:srgbClr val="990033"/>
                </a:solidFill>
                <a:latin typeface="Calibri" pitchFamily="34" charset="0"/>
              </a:rPr>
              <a:t>this </a:t>
            </a:r>
            <a:r>
              <a:rPr lang="en-IE" sz="2000" dirty="0" smtClean="0">
                <a:solidFill>
                  <a:srgbClr val="990033"/>
                </a:solidFill>
                <a:latin typeface="Calibri" pitchFamily="34" charset="0"/>
              </a:rPr>
              <a:t>continuous change?</a:t>
            </a:r>
          </a:p>
          <a:p>
            <a:pPr marL="342900" lvl="0" indent="-342900">
              <a:buFont typeface="Arial" pitchFamily="34" charset="0"/>
              <a:buChar char="•"/>
            </a:pPr>
            <a:endParaRPr lang="en-IE" sz="1000" dirty="0">
              <a:solidFill>
                <a:srgbClr val="990033"/>
              </a:solidFill>
              <a:latin typeface="Calibri" pitchFamily="34" charset="0"/>
            </a:endParaRPr>
          </a:p>
        </p:txBody>
      </p:sp>
      <p:pic>
        <p:nvPicPr>
          <p:cNvPr id="148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731" y="6860"/>
            <a:ext cx="6272269" cy="360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1732" y="6860"/>
            <a:ext cx="6272268" cy="360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8789610" y="490052"/>
            <a:ext cx="7779975" cy="5219700"/>
            <a:chOff x="8789610" y="490052"/>
            <a:chExt cx="7779975" cy="5219700"/>
          </a:xfrm>
        </p:grpSpPr>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610" y="490052"/>
              <a:ext cx="741997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rot="16200000">
              <a:off x="8159610" y="1142856"/>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4" name="Group 3"/>
          <p:cNvGrpSpPr/>
          <p:nvPr/>
        </p:nvGrpSpPr>
        <p:grpSpPr>
          <a:xfrm>
            <a:off x="8788469" y="492933"/>
            <a:ext cx="7705957" cy="5561747"/>
            <a:chOff x="8788469" y="492933"/>
            <a:chExt cx="7705957" cy="5561747"/>
          </a:xfrm>
        </p:grpSpPr>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610" y="492933"/>
              <a:ext cx="7344816" cy="556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ounded Rectangle 19"/>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1866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8484"/>
                                        </p:tgtEl>
                                        <p:attrNameLst>
                                          <p:attrName>style.visibility</p:attrName>
                                        </p:attrNameLst>
                                      </p:cBhvr>
                                      <p:to>
                                        <p:strVal val="visible"/>
                                      </p:to>
                                    </p:set>
                                    <p:animEffect transition="in" filter="fade">
                                      <p:cBhvr>
                                        <p:cTn id="15" dur="500"/>
                                        <p:tgtEl>
                                          <p:spTgt spid="1484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35" presetClass="path" presetSubtype="0" accel="50000" decel="50000" fill="hold" nodeType="clickEffect">
                                  <p:stCondLst>
                                    <p:cond delay="0"/>
                                  </p:stCondLst>
                                  <p:childTnLst>
                                    <p:animMotion origin="layout" path="M -0.00018 7.40741E-7 L -0.93038 7.40741E-7 " pathEditMode="relative" rAng="0" ptsTypes="AA">
                                      <p:cBhvr>
                                        <p:cTn id="30" dur="2000" fill="hold"/>
                                        <p:tgtEl>
                                          <p:spTgt spid="4"/>
                                        </p:tgtEl>
                                        <p:attrNameLst>
                                          <p:attrName>ppt_x</p:attrName>
                                          <p:attrName>ppt_y</p:attrName>
                                        </p:attrNameLst>
                                      </p:cBhvr>
                                      <p:rCtr x="-46510" y="0"/>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93038 7.40741E-7 L -0.00018 0.00347 " pathEditMode="relative" rAng="0" ptsTypes="AA">
                                      <p:cBhvr>
                                        <p:cTn id="34"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0.00018 7.40741E-7 L -0.93038 7.40741E-7 " pathEditMode="relative" rAng="0" ptsTypes="AA">
                                      <p:cBhvr>
                                        <p:cTn id="39" dur="2000" fill="hold"/>
                                        <p:tgtEl>
                                          <p:spTgt spid="9"/>
                                        </p:tgtEl>
                                        <p:attrNameLst>
                                          <p:attrName>ppt_x</p:attrName>
                                          <p:attrName>ppt_y</p:attrName>
                                        </p:attrNameLst>
                                      </p:cBhvr>
                                      <p:rCtr x="-46510" y="0"/>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93038 7.40741E-7 L -0.00018 0.00347 " pathEditMode="relative" rAng="0" ptsTypes="AA">
                                      <p:cBhvr>
                                        <p:cTn id="43" dur="2000" fill="hold"/>
                                        <p:tgtEl>
                                          <p:spTgt spid="9"/>
                                        </p:tgtEl>
                                        <p:attrNameLst>
                                          <p:attrName>ppt_x</p:attrName>
                                          <p:attrName>ppt_y</p:attrName>
                                        </p:attrNameLst>
                                      </p:cBhvr>
                                      <p:rCtr x="46510" y="162"/>
                                    </p:animMotion>
                                  </p:childTnLst>
                                </p:cTn>
                              </p:par>
                            </p:childTnLst>
                          </p:cTn>
                        </p:par>
                      </p:childTnLst>
                    </p:cTn>
                  </p:par>
                </p:childTnLst>
              </p:cTn>
              <p:nextCondLst>
                <p:cond evt="onClick" delay="0">
                  <p:tgtEl>
                    <p:spTgt spid="9"/>
                  </p:tgtEl>
                </p:cond>
              </p:nextCondLst>
            </p:seq>
          </p:childTnLst>
        </p:cTn>
      </p:par>
    </p:tnLst>
    <p:bldLst>
      <p:bldP spid="8" grpId="0" uiExpand="1" build="p"/>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67"/>
            <a:ext cx="2386608" cy="1143000"/>
          </a:xfrm>
        </p:spPr>
        <p:txBody>
          <a:bodyPr>
            <a:normAutofit/>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3" name="Rectangle 2"/>
          <p:cNvSpPr/>
          <p:nvPr/>
        </p:nvSpPr>
        <p:spPr>
          <a:xfrm>
            <a:off x="683568" y="3563575"/>
            <a:ext cx="8136904" cy="3647152"/>
          </a:xfrm>
          <a:prstGeom prst="rect">
            <a:avLst/>
          </a:prstGeom>
        </p:spPr>
        <p:txBody>
          <a:bodyPr wrap="square">
            <a:spAutoFit/>
          </a:bodyPr>
          <a:lstStyle/>
          <a:p>
            <a:pPr marL="342900" lvl="0" indent="-342900">
              <a:buFont typeface="Arial" pitchFamily="34" charset="0"/>
              <a:buChar char="•"/>
            </a:pPr>
            <a:r>
              <a:rPr lang="en-IE" sz="2000" dirty="0" smtClean="0">
                <a:solidFill>
                  <a:srgbClr val="990033"/>
                </a:solidFill>
                <a:latin typeface="Calibri" pitchFamily="34" charset="0"/>
              </a:rPr>
              <a:t>While </a:t>
            </a:r>
            <a:r>
              <a:rPr lang="en-IE" sz="2000" dirty="0">
                <a:solidFill>
                  <a:srgbClr val="990033"/>
                </a:solidFill>
                <a:latin typeface="Calibri" pitchFamily="34" charset="0"/>
              </a:rPr>
              <a:t>we could try to fit </a:t>
            </a:r>
            <a:r>
              <a:rPr lang="en-IE" sz="2000" dirty="0" smtClean="0">
                <a:solidFill>
                  <a:srgbClr val="990033"/>
                </a:solidFill>
                <a:latin typeface="Calibri" pitchFamily="34" charset="0"/>
              </a:rPr>
              <a:t>any geometric </a:t>
            </a:r>
            <a:r>
              <a:rPr lang="en-IE" sz="2000" dirty="0">
                <a:solidFill>
                  <a:srgbClr val="990033"/>
                </a:solidFill>
                <a:latin typeface="Calibri" pitchFamily="34" charset="0"/>
              </a:rPr>
              <a:t>shape into </a:t>
            </a:r>
            <a:r>
              <a:rPr lang="en-IE" sz="2000" dirty="0" smtClean="0">
                <a:solidFill>
                  <a:srgbClr val="990033"/>
                </a:solidFill>
                <a:latin typeface="Calibri" pitchFamily="34" charset="0"/>
              </a:rPr>
              <a:t>the building </a:t>
            </a:r>
            <a:r>
              <a:rPr lang="en-IE" sz="2000" dirty="0">
                <a:solidFill>
                  <a:srgbClr val="990033"/>
                </a:solidFill>
                <a:latin typeface="Calibri" pitchFamily="34" charset="0"/>
              </a:rPr>
              <a:t>front we will </a:t>
            </a:r>
            <a:r>
              <a:rPr lang="en-IE" sz="2000" dirty="0" smtClean="0">
                <a:solidFill>
                  <a:srgbClr val="990033"/>
                </a:solidFill>
                <a:latin typeface="Calibri" pitchFamily="34" charset="0"/>
              </a:rPr>
              <a:t>use rectangles </a:t>
            </a:r>
            <a:r>
              <a:rPr lang="en-IE" sz="2000" dirty="0">
                <a:solidFill>
                  <a:srgbClr val="990033"/>
                </a:solidFill>
                <a:latin typeface="Calibri" pitchFamily="34" charset="0"/>
              </a:rPr>
              <a:t>as they are </a:t>
            </a:r>
            <a:r>
              <a:rPr lang="en-IE" sz="2000" dirty="0" smtClean="0">
                <a:solidFill>
                  <a:srgbClr val="990033"/>
                </a:solidFill>
                <a:latin typeface="Calibri" pitchFamily="34" charset="0"/>
              </a:rPr>
              <a:t>simple to </a:t>
            </a:r>
            <a:r>
              <a:rPr lang="en-IE" sz="2000" dirty="0">
                <a:solidFill>
                  <a:srgbClr val="990033"/>
                </a:solidFill>
                <a:latin typeface="Calibri" pitchFamily="34" charset="0"/>
              </a:rPr>
              <a:t>deal with</a:t>
            </a:r>
            <a:r>
              <a:rPr lang="en-IE" sz="2000" dirty="0" smtClean="0">
                <a:solidFill>
                  <a:srgbClr val="990033"/>
                </a:solidFill>
                <a:latin typeface="Calibri" pitchFamily="34" charset="0"/>
              </a:rPr>
              <a:t>.</a:t>
            </a:r>
          </a:p>
          <a:p>
            <a:pPr marL="342900" lvl="0" indent="-342900">
              <a:buFont typeface="Arial" pitchFamily="34" charset="0"/>
              <a:buChar char="•"/>
            </a:pPr>
            <a:endParaRPr lang="en-IE" sz="1000" dirty="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Given </a:t>
            </a:r>
            <a:r>
              <a:rPr lang="en-IE" sz="2000" dirty="0">
                <a:solidFill>
                  <a:srgbClr val="990033"/>
                </a:solidFill>
                <a:latin typeface="Calibri" pitchFamily="34" charset="0"/>
              </a:rPr>
              <a:t>a single rectangle </a:t>
            </a:r>
            <a:r>
              <a:rPr lang="en-IE" sz="2000" dirty="0" smtClean="0">
                <a:solidFill>
                  <a:srgbClr val="990033"/>
                </a:solidFill>
                <a:latin typeface="Calibri" pitchFamily="34" charset="0"/>
              </a:rPr>
              <a:t>as shown</a:t>
            </a:r>
            <a:r>
              <a:rPr lang="en-IE" sz="2000" dirty="0">
                <a:solidFill>
                  <a:srgbClr val="990033"/>
                </a:solidFill>
                <a:latin typeface="Calibri" pitchFamily="34" charset="0"/>
              </a:rPr>
              <a:t>– can you write </a:t>
            </a:r>
            <a:r>
              <a:rPr lang="en-IE" sz="2000" dirty="0" smtClean="0">
                <a:solidFill>
                  <a:srgbClr val="990033"/>
                </a:solidFill>
                <a:latin typeface="Calibri" pitchFamily="34" charset="0"/>
              </a:rPr>
              <a:t>down an </a:t>
            </a:r>
            <a:r>
              <a:rPr lang="en-IE" sz="2000" dirty="0">
                <a:solidFill>
                  <a:srgbClr val="990033"/>
                </a:solidFill>
                <a:latin typeface="Calibri" pitchFamily="34" charset="0"/>
              </a:rPr>
              <a:t>estimate for the area </a:t>
            </a:r>
            <a:r>
              <a:rPr lang="en-IE" sz="2000" dirty="0" smtClean="0">
                <a:solidFill>
                  <a:srgbClr val="990033"/>
                </a:solidFill>
                <a:latin typeface="Calibri" pitchFamily="34" charset="0"/>
              </a:rPr>
              <a:t>of the </a:t>
            </a:r>
            <a:r>
              <a:rPr lang="en-IE" sz="2000" dirty="0">
                <a:solidFill>
                  <a:srgbClr val="990033"/>
                </a:solidFill>
                <a:latin typeface="Calibri" pitchFamily="34" charset="0"/>
              </a:rPr>
              <a:t>building front</a:t>
            </a:r>
            <a:r>
              <a:rPr lang="en-IE" sz="2000" dirty="0" smtClean="0">
                <a:solidFill>
                  <a:srgbClr val="990033"/>
                </a:solidFill>
                <a:latin typeface="Calibri" pitchFamily="34" charset="0"/>
              </a:rPr>
              <a:t>?</a:t>
            </a:r>
          </a:p>
          <a:p>
            <a:pPr marL="342900" lvl="0" indent="-342900">
              <a:buFont typeface="Arial" pitchFamily="34" charset="0"/>
              <a:buChar char="•"/>
            </a:pPr>
            <a:endParaRPr lang="en-IE" sz="1000" dirty="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Is </a:t>
            </a:r>
            <a:r>
              <a:rPr lang="en-IE" sz="2000" dirty="0">
                <a:solidFill>
                  <a:srgbClr val="990033"/>
                </a:solidFill>
                <a:latin typeface="Calibri" pitchFamily="34" charset="0"/>
              </a:rPr>
              <a:t>this area the true area </a:t>
            </a:r>
            <a:r>
              <a:rPr lang="en-IE" sz="2000" dirty="0" smtClean="0">
                <a:solidFill>
                  <a:srgbClr val="990033"/>
                </a:solidFill>
                <a:latin typeface="Calibri" pitchFamily="34" charset="0"/>
              </a:rPr>
              <a:t>of the </a:t>
            </a:r>
            <a:r>
              <a:rPr lang="en-IE" sz="2000" dirty="0">
                <a:solidFill>
                  <a:srgbClr val="990033"/>
                </a:solidFill>
                <a:latin typeface="Calibri" pitchFamily="34" charset="0"/>
              </a:rPr>
              <a:t>building front? </a:t>
            </a:r>
          </a:p>
          <a:p>
            <a:pPr marL="342900" lvl="0" indent="-342900">
              <a:buFont typeface="Arial" pitchFamily="34" charset="0"/>
              <a:buChar char="•"/>
            </a:pPr>
            <a:endParaRPr lang="en-IE" sz="1050" dirty="0" smtClean="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explain how you know this?</a:t>
            </a:r>
          </a:p>
          <a:p>
            <a:pPr marL="171450" lvl="0" indent="-17145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a:solidFill>
                  <a:srgbClr val="990033"/>
                </a:solidFill>
                <a:latin typeface="Calibri" pitchFamily="34" charset="0"/>
              </a:rPr>
              <a:t>Is there any way we could use a rectangle to get a better estimate</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smtClean="0">
              <a:solidFill>
                <a:srgbClr val="990033"/>
              </a:solidFill>
              <a:latin typeface="Calibri" pitchFamily="34" charset="0"/>
            </a:endParaRPr>
          </a:p>
          <a:p>
            <a:pPr marL="342900" lvl="0" indent="-342900">
              <a:buFont typeface="Arial" pitchFamily="34" charset="0"/>
              <a:buChar char="•"/>
            </a:pPr>
            <a:r>
              <a:rPr lang="en-IE" sz="2000" dirty="0">
                <a:solidFill>
                  <a:srgbClr val="990033"/>
                </a:solidFill>
                <a:latin typeface="Calibri" pitchFamily="34" charset="0"/>
              </a:rPr>
              <a:t>Can you write down a new estimate for the area of the building front</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a:p>
            <a:pPr marL="342900" lvl="0" indent="-342900">
              <a:buFont typeface="Arial" pitchFamily="34" charset="0"/>
              <a:buChar char="•"/>
            </a:pPr>
            <a:endParaRPr lang="en-IE" sz="2000" dirty="0">
              <a:solidFill>
                <a:srgbClr val="990033"/>
              </a:solidFill>
              <a:latin typeface="Calibri" pitchFamily="34" charset="0"/>
            </a:endParaRPr>
          </a:p>
        </p:txBody>
      </p:sp>
      <p:pic>
        <p:nvPicPr>
          <p:cNvPr id="148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732" y="0"/>
            <a:ext cx="6272268" cy="360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1731" y="0"/>
            <a:ext cx="6272269" cy="360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1732" y="0"/>
            <a:ext cx="6272268" cy="360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4951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1732" y="0"/>
            <a:ext cx="6272268" cy="360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8789610" y="490053"/>
            <a:ext cx="7704816" cy="5567891"/>
            <a:chOff x="8789610" y="490053"/>
            <a:chExt cx="7704816" cy="5567891"/>
          </a:xfrm>
        </p:grpSpPr>
        <p:pic>
          <p:nvPicPr>
            <p:cNvPr id="1474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9610" y="496197"/>
              <a:ext cx="7344816" cy="556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5" name="Group 4"/>
          <p:cNvGrpSpPr/>
          <p:nvPr/>
        </p:nvGrpSpPr>
        <p:grpSpPr>
          <a:xfrm>
            <a:off x="8788469" y="509214"/>
            <a:ext cx="7705957" cy="5457825"/>
            <a:chOff x="8788469" y="509214"/>
            <a:chExt cx="7705957" cy="5457825"/>
          </a:xfrm>
        </p:grpSpPr>
        <p:pic>
          <p:nvPicPr>
            <p:cNvPr id="14745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9610" y="509214"/>
              <a:ext cx="7344816"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30597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511"/>
                                        </p:tgtEl>
                                        <p:attrNameLst>
                                          <p:attrName>style.visibility</p:attrName>
                                        </p:attrNameLst>
                                      </p:cBhvr>
                                      <p:to>
                                        <p:strVal val="visible"/>
                                      </p:to>
                                    </p:set>
                                    <p:animEffect transition="in" filter="fade">
                                      <p:cBhvr>
                                        <p:cTn id="7" dur="500"/>
                                        <p:tgtEl>
                                          <p:spTgt spid="1495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49513"/>
                                        </p:tgtEl>
                                        <p:attrNameLst>
                                          <p:attrName>style.visibility</p:attrName>
                                        </p:attrNameLst>
                                      </p:cBhvr>
                                      <p:to>
                                        <p:strVal val="visible"/>
                                      </p:to>
                                    </p:set>
                                    <p:animEffect transition="in" filter="fade">
                                      <p:cBhvr>
                                        <p:cTn id="38" dur="500"/>
                                        <p:tgtEl>
                                          <p:spTgt spid="1495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0.00018 7.40741E-7 L -0.93038 7.40741E-7 " pathEditMode="relative" rAng="0" ptsTypes="AA">
                                      <p:cBhvr>
                                        <p:cTn id="43" dur="2000" fill="hold"/>
                                        <p:tgtEl>
                                          <p:spTgt spid="4"/>
                                        </p:tgtEl>
                                        <p:attrNameLst>
                                          <p:attrName>ppt_x</p:attrName>
                                          <p:attrName>ppt_y</p:attrName>
                                        </p:attrNameLst>
                                      </p:cBhvr>
                                      <p:rCtr x="-46510" y="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93038 7.40741E-7 L -0.00018 0.00347 " pathEditMode="relative" rAng="0" ptsTypes="AA">
                                      <p:cBhvr>
                                        <p:cTn id="47"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18 7.40741E-7 L -0.93038 7.40741E-7 " pathEditMode="relative" rAng="0" ptsTypes="AA">
                                      <p:cBhvr>
                                        <p:cTn id="52" dur="2000" fill="hold"/>
                                        <p:tgtEl>
                                          <p:spTgt spid="5"/>
                                        </p:tgtEl>
                                        <p:attrNameLst>
                                          <p:attrName>ppt_x</p:attrName>
                                          <p:attrName>ppt_y</p:attrName>
                                        </p:attrNameLst>
                                      </p:cBhvr>
                                      <p:rCtr x="-46510"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93038 7.40741E-7 L -0.00018 0.00347 " pathEditMode="relative" rAng="0" ptsTypes="AA">
                                      <p:cBhvr>
                                        <p:cTn id="56"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67"/>
            <a:ext cx="2386608" cy="1143000"/>
          </a:xfrm>
        </p:spPr>
        <p:txBody>
          <a:bodyPr>
            <a:normAutofit/>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9" name="Rectangle 8"/>
          <p:cNvSpPr/>
          <p:nvPr/>
        </p:nvSpPr>
        <p:spPr>
          <a:xfrm>
            <a:off x="323528" y="3512883"/>
            <a:ext cx="8640960" cy="2708434"/>
          </a:xfrm>
          <a:prstGeom prst="rect">
            <a:avLst/>
          </a:prstGeom>
        </p:spPr>
        <p:txBody>
          <a:bodyPr wrap="square">
            <a:spAutoFit/>
          </a:bodyPr>
          <a:lstStyle/>
          <a:p>
            <a:pPr marL="342900" lvl="0" indent="-342900">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we further </a:t>
            </a:r>
            <a:r>
              <a:rPr lang="en-IE" sz="2000" dirty="0" smtClean="0">
                <a:solidFill>
                  <a:srgbClr val="990033"/>
                </a:solidFill>
                <a:latin typeface="Calibri" pitchFamily="34" charset="0"/>
              </a:rPr>
              <a:t>improve our </a:t>
            </a:r>
            <a:r>
              <a:rPr lang="en-IE" sz="2000" dirty="0">
                <a:solidFill>
                  <a:srgbClr val="990033"/>
                </a:solidFill>
                <a:latin typeface="Calibri" pitchFamily="34" charset="0"/>
              </a:rPr>
              <a:t>estimate?</a:t>
            </a:r>
          </a:p>
          <a:p>
            <a:pPr marL="342900" lvl="0" indent="-342900">
              <a:buFont typeface="Arial" pitchFamily="34" charset="0"/>
              <a:buChar char="•"/>
            </a:pPr>
            <a:endParaRPr lang="en-IE" sz="1000" dirty="0" smtClean="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write down </a:t>
            </a:r>
            <a:r>
              <a:rPr lang="en-IE" sz="2000" dirty="0" smtClean="0">
                <a:solidFill>
                  <a:srgbClr val="990033"/>
                </a:solidFill>
                <a:latin typeface="Calibri" pitchFamily="34" charset="0"/>
              </a:rPr>
              <a:t>your improved </a:t>
            </a:r>
            <a:r>
              <a:rPr lang="en-IE" sz="2000" dirty="0">
                <a:solidFill>
                  <a:srgbClr val="990033"/>
                </a:solidFill>
                <a:latin typeface="Calibri" pitchFamily="34" charset="0"/>
              </a:rPr>
              <a:t>estimate for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of the building front?</a:t>
            </a:r>
          </a:p>
          <a:p>
            <a:pPr marL="342900" lvl="0" indent="-342900">
              <a:buFont typeface="Arial" pitchFamily="34" charset="0"/>
              <a:buChar char="•"/>
            </a:pPr>
            <a:endParaRPr lang="en-IE" sz="1000" dirty="0" smtClean="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We </a:t>
            </a:r>
            <a:r>
              <a:rPr lang="en-IE" sz="2000" dirty="0">
                <a:solidFill>
                  <a:srgbClr val="990033"/>
                </a:solidFill>
                <a:latin typeface="Calibri" pitchFamily="34" charset="0"/>
              </a:rPr>
              <a:t>have seen this </a:t>
            </a:r>
            <a:r>
              <a:rPr lang="en-IE" sz="2000" dirty="0" smtClean="0">
                <a:solidFill>
                  <a:srgbClr val="990033"/>
                </a:solidFill>
                <a:latin typeface="Calibri" pitchFamily="34" charset="0"/>
              </a:rPr>
              <a:t>approach of </a:t>
            </a:r>
            <a:r>
              <a:rPr lang="en-IE" sz="2000" dirty="0">
                <a:solidFill>
                  <a:srgbClr val="990033"/>
                </a:solidFill>
                <a:latin typeface="Calibri" pitchFamily="34" charset="0"/>
              </a:rPr>
              <a:t>increasing the number </a:t>
            </a:r>
            <a:r>
              <a:rPr lang="en-IE" sz="2000" dirty="0" smtClean="0">
                <a:solidFill>
                  <a:srgbClr val="990033"/>
                </a:solidFill>
                <a:latin typeface="Calibri" pitchFamily="34" charset="0"/>
              </a:rPr>
              <a:t>of shapes </a:t>
            </a:r>
            <a:r>
              <a:rPr lang="en-IE" sz="2000" dirty="0">
                <a:solidFill>
                  <a:srgbClr val="990033"/>
                </a:solidFill>
                <a:latin typeface="Calibri" pitchFamily="34" charset="0"/>
              </a:rPr>
              <a:t>to fill </a:t>
            </a:r>
            <a:r>
              <a:rPr lang="en-IE" sz="2000" dirty="0" smtClean="0">
                <a:solidFill>
                  <a:srgbClr val="990033"/>
                </a:solidFill>
                <a:latin typeface="Calibri" pitchFamily="34" charset="0"/>
              </a:rPr>
              <a:t>an area before</a:t>
            </a:r>
            <a:r>
              <a:rPr lang="en-IE" sz="2000" dirty="0">
                <a:solidFill>
                  <a:srgbClr val="990033"/>
                </a:solidFill>
                <a:latin typeface="Calibri" pitchFamily="34" charset="0"/>
              </a:rPr>
              <a:t>. Can you think </a:t>
            </a:r>
            <a:r>
              <a:rPr lang="en-IE" sz="2000" dirty="0" smtClean="0">
                <a:solidFill>
                  <a:srgbClr val="990033"/>
                </a:solidFill>
                <a:latin typeface="Calibri" pitchFamily="34" charset="0"/>
              </a:rPr>
              <a:t>of where</a:t>
            </a:r>
            <a:r>
              <a:rPr lang="en-IE" sz="2000" dirty="0">
                <a:solidFill>
                  <a:srgbClr val="990033"/>
                </a:solidFill>
                <a:latin typeface="Calibri" pitchFamily="34" charset="0"/>
              </a:rPr>
              <a:t>?</a:t>
            </a:r>
          </a:p>
          <a:p>
            <a:pPr marL="342900" lvl="0" indent="-342900">
              <a:buFont typeface="Arial" pitchFamily="34" charset="0"/>
              <a:buChar char="•"/>
            </a:pPr>
            <a:endParaRPr lang="en-IE" sz="1000" dirty="0" smtClean="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While </a:t>
            </a:r>
            <a:r>
              <a:rPr lang="en-IE" sz="2000" dirty="0">
                <a:solidFill>
                  <a:srgbClr val="990033"/>
                </a:solidFill>
                <a:latin typeface="Calibri" pitchFamily="34" charset="0"/>
              </a:rPr>
              <a:t>we could continue </a:t>
            </a:r>
            <a:r>
              <a:rPr lang="en-IE" sz="2000" dirty="0" smtClean="0">
                <a:solidFill>
                  <a:srgbClr val="990033"/>
                </a:solidFill>
                <a:latin typeface="Calibri" pitchFamily="34" charset="0"/>
              </a:rPr>
              <a:t>to construct </a:t>
            </a:r>
            <a:r>
              <a:rPr lang="en-IE" sz="2000" dirty="0">
                <a:solidFill>
                  <a:srgbClr val="990033"/>
                </a:solidFill>
                <a:latin typeface="Calibri" pitchFamily="34" charset="0"/>
              </a:rPr>
              <a:t>more and </a:t>
            </a:r>
            <a:r>
              <a:rPr lang="en-IE" sz="2000" dirty="0" smtClean="0">
                <a:solidFill>
                  <a:srgbClr val="990033"/>
                </a:solidFill>
                <a:latin typeface="Calibri" pitchFamily="34" charset="0"/>
              </a:rPr>
              <a:t>more rectangles </a:t>
            </a:r>
            <a:r>
              <a:rPr lang="en-IE" sz="2000" dirty="0">
                <a:solidFill>
                  <a:srgbClr val="990033"/>
                </a:solidFill>
                <a:latin typeface="Calibri" pitchFamily="34" charset="0"/>
              </a:rPr>
              <a:t>and calculate </a:t>
            </a:r>
            <a:r>
              <a:rPr lang="en-IE" sz="2000" dirty="0" smtClean="0">
                <a:solidFill>
                  <a:srgbClr val="990033"/>
                </a:solidFill>
                <a:latin typeface="Calibri" pitchFamily="34" charset="0"/>
              </a:rPr>
              <a:t>their areas </a:t>
            </a:r>
            <a:r>
              <a:rPr lang="en-IE" sz="2000" dirty="0">
                <a:solidFill>
                  <a:srgbClr val="990033"/>
                </a:solidFill>
                <a:latin typeface="Calibri" pitchFamily="34" charset="0"/>
              </a:rPr>
              <a:t>numerically – if </a:t>
            </a:r>
            <a:r>
              <a:rPr lang="en-IE" sz="2000" dirty="0" smtClean="0">
                <a:solidFill>
                  <a:srgbClr val="990033"/>
                </a:solidFill>
                <a:latin typeface="Calibri" pitchFamily="34" charset="0"/>
              </a:rPr>
              <a:t>we want </a:t>
            </a:r>
            <a:r>
              <a:rPr lang="en-IE" sz="2000" dirty="0">
                <a:solidFill>
                  <a:srgbClr val="990033"/>
                </a:solidFill>
                <a:latin typeface="Calibri" pitchFamily="34" charset="0"/>
              </a:rPr>
              <a:t>to understand </a:t>
            </a:r>
            <a:r>
              <a:rPr lang="en-IE" sz="2000" dirty="0" smtClean="0">
                <a:solidFill>
                  <a:srgbClr val="990033"/>
                </a:solidFill>
                <a:latin typeface="Calibri" pitchFamily="34" charset="0"/>
              </a:rPr>
              <a:t>and describe </a:t>
            </a:r>
            <a:r>
              <a:rPr lang="en-IE" sz="2000" dirty="0">
                <a:solidFill>
                  <a:srgbClr val="990033"/>
                </a:solidFill>
                <a:latin typeface="Calibri" pitchFamily="34" charset="0"/>
              </a:rPr>
              <a:t>the </a:t>
            </a:r>
            <a:r>
              <a:rPr lang="en-IE" sz="2000" dirty="0" smtClean="0">
                <a:solidFill>
                  <a:srgbClr val="990033"/>
                </a:solidFill>
                <a:latin typeface="Calibri" pitchFamily="34" charset="0"/>
              </a:rPr>
              <a:t>approach mathematically </a:t>
            </a:r>
            <a:r>
              <a:rPr lang="en-IE" sz="2000" dirty="0">
                <a:solidFill>
                  <a:srgbClr val="990033"/>
                </a:solidFill>
                <a:latin typeface="Calibri" pitchFamily="34" charset="0"/>
              </a:rPr>
              <a:t>we are </a:t>
            </a:r>
            <a:r>
              <a:rPr lang="en-IE" sz="2000" dirty="0" smtClean="0">
                <a:solidFill>
                  <a:srgbClr val="990033"/>
                </a:solidFill>
                <a:latin typeface="Calibri" pitchFamily="34" charset="0"/>
              </a:rPr>
              <a:t>going to </a:t>
            </a:r>
            <a:r>
              <a:rPr lang="en-IE" sz="2000" dirty="0">
                <a:solidFill>
                  <a:srgbClr val="990033"/>
                </a:solidFill>
                <a:latin typeface="Calibri" pitchFamily="34" charset="0"/>
              </a:rPr>
              <a:t>have to generalise </a:t>
            </a:r>
            <a:r>
              <a:rPr lang="en-IE" sz="2000" dirty="0" smtClean="0">
                <a:solidFill>
                  <a:srgbClr val="990033"/>
                </a:solidFill>
                <a:latin typeface="Calibri" pitchFamily="34" charset="0"/>
              </a:rPr>
              <a:t>what we </a:t>
            </a:r>
            <a:r>
              <a:rPr lang="en-IE" sz="2000" dirty="0">
                <a:solidFill>
                  <a:srgbClr val="990033"/>
                </a:solidFill>
                <a:latin typeface="Calibri" pitchFamily="34" charset="0"/>
              </a:rPr>
              <a:t>are doing</a:t>
            </a:r>
            <a:r>
              <a:rPr lang="en-IE" sz="2000" dirty="0" smtClean="0">
                <a:solidFill>
                  <a:srgbClr val="990033"/>
                </a:solidFill>
                <a:latin typeface="Calibri" pitchFamily="34" charset="0"/>
              </a:rPr>
              <a:t>.</a:t>
            </a:r>
          </a:p>
        </p:txBody>
      </p:sp>
      <p:pic>
        <p:nvPicPr>
          <p:cNvPr id="150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731" y="0"/>
            <a:ext cx="6272269" cy="360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505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1732" y="0"/>
            <a:ext cx="6272268" cy="360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8789610" y="490053"/>
            <a:ext cx="7704816" cy="5476986"/>
            <a:chOff x="8789610" y="490053"/>
            <a:chExt cx="7704816" cy="5476986"/>
          </a:xfrm>
        </p:grpSpPr>
        <p:sp>
          <p:nvSpPr>
            <p:cNvPr id="7" name="Rounded Rectangle 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610" y="509214"/>
              <a:ext cx="7344816"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1773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531"/>
                                        </p:tgtEl>
                                        <p:attrNameLst>
                                          <p:attrName>style.visibility</p:attrName>
                                        </p:attrNameLst>
                                      </p:cBhvr>
                                      <p:to>
                                        <p:strVal val="visible"/>
                                      </p:to>
                                    </p:set>
                                    <p:animEffect transition="in" filter="fade">
                                      <p:cBhvr>
                                        <p:cTn id="7" dur="500"/>
                                        <p:tgtEl>
                                          <p:spTgt spid="1505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6" end="6"/>
                                            </p:txEl>
                                          </p:spTgt>
                                        </p:tgtEl>
                                        <p:attrNameLst>
                                          <p:attrName>style.visibility</p:attrName>
                                        </p:attrNameLst>
                                      </p:cBhvr>
                                      <p:to>
                                        <p:strVal val="visible"/>
                                      </p:to>
                                    </p:set>
                                    <p:animEffect transition="in" filter="fade">
                                      <p:cBhvr>
                                        <p:cTn id="2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0.00018 7.40741E-7 L -0.93038 7.40741E-7 " pathEditMode="relative" rAng="0" ptsTypes="AA">
                                      <p:cBhvr>
                                        <p:cTn id="25" dur="2000" fill="hold"/>
                                        <p:tgtEl>
                                          <p:spTgt spid="3"/>
                                        </p:tgtEl>
                                        <p:attrNameLst>
                                          <p:attrName>ppt_x</p:attrName>
                                          <p:attrName>ppt_y</p:attrName>
                                        </p:attrNameLst>
                                      </p:cBhvr>
                                      <p:rCtr x="-46510"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93038 7.40741E-7 L -0.00018 0.00347 " pathEditMode="relative" rAng="0" ptsTypes="AA">
                                      <p:cBhvr>
                                        <p:cTn id="29"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67"/>
            <a:ext cx="2386608" cy="1143000"/>
          </a:xfrm>
        </p:spPr>
        <p:txBody>
          <a:bodyPr>
            <a:normAutofit/>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9" name="Rectangle 8"/>
          <p:cNvSpPr/>
          <p:nvPr/>
        </p:nvSpPr>
        <p:spPr>
          <a:xfrm>
            <a:off x="323528" y="3512883"/>
            <a:ext cx="8640960" cy="2400657"/>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Revisiting </a:t>
            </a:r>
            <a:r>
              <a:rPr lang="en-IE" sz="2000" dirty="0">
                <a:solidFill>
                  <a:srgbClr val="990033"/>
                </a:solidFill>
                <a:latin typeface="Calibri" pitchFamily="34" charset="0"/>
              </a:rPr>
              <a:t>the case of a </a:t>
            </a:r>
            <a:r>
              <a:rPr lang="en-IE" sz="2000" dirty="0" smtClean="0">
                <a:solidFill>
                  <a:srgbClr val="990033"/>
                </a:solidFill>
                <a:latin typeface="Calibri" pitchFamily="34" charset="0"/>
              </a:rPr>
              <a:t>single </a:t>
            </a:r>
            <a:r>
              <a:rPr lang="en-IE" sz="2000" dirty="0">
                <a:solidFill>
                  <a:srgbClr val="990033"/>
                </a:solidFill>
                <a:latin typeface="Calibri" pitchFamily="34" charset="0"/>
              </a:rPr>
              <a:t>rectangle – can you </a:t>
            </a:r>
            <a:r>
              <a:rPr lang="en-IE" sz="2000" dirty="0" smtClean="0">
                <a:solidFill>
                  <a:srgbClr val="990033"/>
                </a:solidFill>
                <a:latin typeface="Calibri" pitchFamily="34" charset="0"/>
              </a:rPr>
              <a:t>explain to </a:t>
            </a:r>
            <a:r>
              <a:rPr lang="en-IE" sz="2000" dirty="0">
                <a:solidFill>
                  <a:srgbClr val="990033"/>
                </a:solidFill>
                <a:latin typeface="Calibri" pitchFamily="34" charset="0"/>
              </a:rPr>
              <a:t>me where the two </a:t>
            </a:r>
            <a:r>
              <a:rPr lang="en-IE" sz="2000" dirty="0" smtClean="0">
                <a:solidFill>
                  <a:srgbClr val="990033"/>
                </a:solidFill>
                <a:latin typeface="Calibri" pitchFamily="34" charset="0"/>
              </a:rPr>
              <a:t>terms in </a:t>
            </a:r>
            <a:r>
              <a:rPr lang="en-IE" sz="2000" dirty="0">
                <a:solidFill>
                  <a:srgbClr val="990033"/>
                </a:solidFill>
                <a:latin typeface="Calibri" pitchFamily="34" charset="0"/>
              </a:rPr>
              <a:t>the area expression </a:t>
            </a:r>
            <a:r>
              <a:rPr lang="en-IE" sz="2000" dirty="0" smtClean="0">
                <a:solidFill>
                  <a:srgbClr val="990033"/>
                </a:solidFill>
                <a:latin typeface="Calibri" pitchFamily="34" charset="0"/>
              </a:rPr>
              <a:t>came from?</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explain how </a:t>
            </a:r>
            <a:r>
              <a:rPr lang="en-IE" sz="2000" dirty="0" smtClean="0">
                <a:solidFill>
                  <a:srgbClr val="990033"/>
                </a:solidFill>
                <a:latin typeface="Calibri" pitchFamily="34" charset="0"/>
              </a:rPr>
              <a:t>you calculated </a:t>
            </a:r>
            <a:r>
              <a:rPr lang="en-IE" sz="2000" dirty="0">
                <a:solidFill>
                  <a:srgbClr val="990033"/>
                </a:solidFill>
                <a:latin typeface="Calibri" pitchFamily="34" charset="0"/>
              </a:rPr>
              <a:t>the width of </a:t>
            </a:r>
            <a:r>
              <a:rPr lang="en-IE" sz="2000" dirty="0" smtClean="0">
                <a:solidFill>
                  <a:srgbClr val="990033"/>
                </a:solidFill>
                <a:latin typeface="Calibri" pitchFamily="34" charset="0"/>
              </a:rPr>
              <a:t>the rectangle?</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you describe the </a:t>
            </a:r>
            <a:r>
              <a:rPr lang="en-IE" sz="2000" dirty="0" smtClean="0">
                <a:solidFill>
                  <a:srgbClr val="990033"/>
                </a:solidFill>
                <a:latin typeface="Calibri" pitchFamily="34" charset="0"/>
              </a:rPr>
              <a:t>width in </a:t>
            </a:r>
            <a:r>
              <a:rPr lang="en-IE" sz="2000" dirty="0">
                <a:solidFill>
                  <a:srgbClr val="990033"/>
                </a:solidFill>
                <a:latin typeface="Calibri" pitchFamily="34" charset="0"/>
              </a:rPr>
              <a:t>more general terms </a:t>
            </a:r>
            <a:r>
              <a:rPr lang="en-IE" sz="2000" dirty="0" smtClean="0">
                <a:solidFill>
                  <a:srgbClr val="990033"/>
                </a:solidFill>
                <a:latin typeface="Calibri" pitchFamily="34" charset="0"/>
              </a:rPr>
              <a:t>– using </a:t>
            </a:r>
            <a:r>
              <a:rPr lang="en-IE" sz="2000" dirty="0">
                <a:solidFill>
                  <a:srgbClr val="990033"/>
                </a:solidFill>
                <a:latin typeface="Calibri" pitchFamily="34" charset="0"/>
              </a:rPr>
              <a:t>coordinate geometry</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explain how </a:t>
            </a:r>
            <a:r>
              <a:rPr lang="en-IE" sz="2000" dirty="0" smtClean="0">
                <a:solidFill>
                  <a:srgbClr val="990033"/>
                </a:solidFill>
                <a:latin typeface="Calibri" pitchFamily="34" charset="0"/>
              </a:rPr>
              <a:t>you calculated </a:t>
            </a:r>
            <a:r>
              <a:rPr lang="en-IE" sz="2000" dirty="0">
                <a:solidFill>
                  <a:srgbClr val="990033"/>
                </a:solidFill>
                <a:latin typeface="Calibri" pitchFamily="34" charset="0"/>
              </a:rPr>
              <a:t>the height of </a:t>
            </a:r>
            <a:r>
              <a:rPr lang="en-IE" sz="2000" dirty="0" smtClean="0">
                <a:solidFill>
                  <a:srgbClr val="990033"/>
                </a:solidFill>
                <a:latin typeface="Calibri" pitchFamily="34" charset="0"/>
              </a:rPr>
              <a:t>the rectangle</a:t>
            </a:r>
            <a:r>
              <a:rPr lang="en-IE" sz="2000" dirty="0">
                <a:solidFill>
                  <a:srgbClr val="990033"/>
                </a:solidFill>
                <a:latin typeface="Calibri" pitchFamily="34" charset="0"/>
              </a:rPr>
              <a:t>?</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732" y="0"/>
            <a:ext cx="6272268" cy="360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4861528" y="2927244"/>
                <a:ext cx="1438664" cy="461665"/>
              </a:xfrm>
              <a:prstGeom prst="rect">
                <a:avLst/>
              </a:prstGeom>
              <a:noFill/>
            </p:spPr>
            <p:txBody>
              <a:bodyPr wrap="none" rtlCol="0">
                <a:spAutoFit/>
              </a:bodyPr>
              <a:lstStyle/>
              <a:p>
                <a:r>
                  <a:rPr lang="en-IE" sz="2400" b="1" dirty="0" smtClean="0">
                    <a:solidFill>
                      <a:srgbClr val="990033"/>
                    </a:solidFill>
                  </a:rPr>
                  <a:t>(</a:t>
                </a:r>
                <a14:m>
                  <m:oMath xmlns:m="http://schemas.openxmlformats.org/officeDocument/2006/math">
                    <m:sSub>
                      <m:sSubPr>
                        <m:ctrlPr>
                          <a:rPr lang="en-IE" sz="2400" b="1" i="1" smtClean="0">
                            <a:solidFill>
                              <a:srgbClr val="990033"/>
                            </a:solidFill>
                            <a:latin typeface="Cambria Math" panose="02040503050406030204" pitchFamily="18" charset="0"/>
                          </a:rPr>
                        </m:ctrlPr>
                      </m:sSubPr>
                      <m:e>
                        <m:r>
                          <a:rPr lang="en-IE" sz="2400" b="1" i="1" smtClean="0">
                            <a:solidFill>
                              <a:srgbClr val="990033"/>
                            </a:solidFill>
                            <a:latin typeface="Cambria Math"/>
                          </a:rPr>
                          <m:t>𝒙</m:t>
                        </m:r>
                      </m:e>
                      <m:sub>
                        <m:r>
                          <a:rPr lang="en-IE" sz="2400" b="1" i="1" smtClean="0">
                            <a:solidFill>
                              <a:srgbClr val="990033"/>
                            </a:solidFill>
                            <a:latin typeface="Cambria Math"/>
                          </a:rPr>
                          <m:t>𝟐</m:t>
                        </m:r>
                      </m:sub>
                    </m:sSub>
                    <m:r>
                      <a:rPr lang="en-IE" sz="2400" b="1" i="1" smtClean="0">
                        <a:solidFill>
                          <a:srgbClr val="990033"/>
                        </a:solidFill>
                        <a:latin typeface="Cambria Math"/>
                      </a:rPr>
                      <m:t>−</m:t>
                    </m:r>
                    <m:sSub>
                      <m:sSubPr>
                        <m:ctrlPr>
                          <a:rPr lang="en-IE" sz="2400" b="1" i="1" smtClean="0">
                            <a:solidFill>
                              <a:srgbClr val="990033"/>
                            </a:solidFill>
                            <a:latin typeface="Cambria Math" panose="02040503050406030204" pitchFamily="18" charset="0"/>
                          </a:rPr>
                        </m:ctrlPr>
                      </m:sSubPr>
                      <m:e>
                        <m:r>
                          <a:rPr lang="en-IE" sz="2400" b="1" i="1" smtClean="0">
                            <a:solidFill>
                              <a:srgbClr val="990033"/>
                            </a:solidFill>
                            <a:latin typeface="Cambria Math"/>
                          </a:rPr>
                          <m:t>𝒙</m:t>
                        </m:r>
                      </m:e>
                      <m:sub>
                        <m:r>
                          <a:rPr lang="en-IE" sz="2400" b="1" i="1" smtClean="0">
                            <a:solidFill>
                              <a:srgbClr val="990033"/>
                            </a:solidFill>
                            <a:latin typeface="Cambria Math"/>
                          </a:rPr>
                          <m:t>𝟏</m:t>
                        </m:r>
                      </m:sub>
                    </m:sSub>
                    <m:r>
                      <a:rPr lang="en-IE" sz="2400" b="1" i="1" smtClean="0">
                        <a:solidFill>
                          <a:srgbClr val="990033"/>
                        </a:solidFill>
                        <a:latin typeface="Cambria Math"/>
                      </a:rPr>
                      <m:t>)</m:t>
                    </m:r>
                  </m:oMath>
                </a14:m>
                <a:endParaRPr lang="en-IE" sz="2400" b="1" dirty="0">
                  <a:solidFill>
                    <a:srgbClr val="990033"/>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861528" y="2927244"/>
                <a:ext cx="1438664" cy="461665"/>
              </a:xfrm>
              <a:prstGeom prst="rect">
                <a:avLst/>
              </a:prstGeom>
              <a:blipFill rotWithShape="1">
                <a:blip r:embed="rId4"/>
                <a:stretch>
                  <a:fillRect l="-6356" t="-10526" r="-2966" b="-28947"/>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209007" y="28388"/>
                <a:ext cx="87556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𝒇</m:t>
                      </m:r>
                      <m:r>
                        <a:rPr lang="en-IE" sz="2400" b="1" i="1" smtClean="0">
                          <a:solidFill>
                            <a:srgbClr val="990033"/>
                          </a:solidFill>
                          <a:latin typeface="Cambria Math"/>
                        </a:rPr>
                        <m:t>(</m:t>
                      </m:r>
                      <m:r>
                        <a:rPr lang="en-IE" sz="2400" b="1" i="1" smtClean="0">
                          <a:solidFill>
                            <a:srgbClr val="990033"/>
                          </a:solidFill>
                          <a:latin typeface="Cambria Math"/>
                        </a:rPr>
                        <m:t>𝟎</m:t>
                      </m:r>
                      <m:r>
                        <a:rPr lang="en-IE" sz="2400" b="1" i="1" smtClean="0">
                          <a:solidFill>
                            <a:srgbClr val="990033"/>
                          </a:solidFill>
                          <a:latin typeface="Cambria Math"/>
                        </a:rPr>
                        <m:t>)</m:t>
                      </m:r>
                    </m:oMath>
                  </m:oMathPara>
                </a14:m>
                <a:endParaRPr lang="en-IE" sz="2400" b="1" dirty="0">
                  <a:solidFill>
                    <a:srgbClr val="990033"/>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09007" y="28388"/>
                <a:ext cx="875561" cy="461665"/>
              </a:xfrm>
              <a:prstGeom prst="rect">
                <a:avLst/>
              </a:prstGeom>
              <a:blipFill rotWithShape="1">
                <a:blip r:embed="rId5"/>
                <a:stretch>
                  <a:fillRect l="-694" r="-1389" b="-1733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203848" y="28388"/>
                <a:ext cx="10165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𝒇</m:t>
                      </m:r>
                      <m:r>
                        <a:rPr lang="en-IE" sz="2400" b="1" i="1" smtClean="0">
                          <a:solidFill>
                            <a:srgbClr val="990033"/>
                          </a:solidFill>
                          <a:latin typeface="Cambria Math"/>
                        </a:rPr>
                        <m:t>(</m:t>
                      </m:r>
                      <m:sSub>
                        <m:sSubPr>
                          <m:ctrlPr>
                            <a:rPr lang="en-IE" sz="2400" b="1" i="1">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a:solidFill>
                                <a:srgbClr val="990033"/>
                              </a:solidFill>
                              <a:latin typeface="Cambria Math"/>
                            </a:rPr>
                            <m:t>𝟏</m:t>
                          </m:r>
                        </m:sub>
                      </m:sSub>
                      <m:r>
                        <a:rPr lang="en-IE" sz="2400" b="1" i="1" smtClean="0">
                          <a:solidFill>
                            <a:srgbClr val="990033"/>
                          </a:solidFill>
                          <a:latin typeface="Cambria Math"/>
                        </a:rPr>
                        <m:t>)</m:t>
                      </m:r>
                    </m:oMath>
                  </m:oMathPara>
                </a14:m>
                <a:endParaRPr lang="en-IE" sz="2400" b="1" dirty="0">
                  <a:solidFill>
                    <a:srgbClr val="990033"/>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203848" y="28388"/>
                <a:ext cx="1016560" cy="461665"/>
              </a:xfrm>
              <a:prstGeom prst="rect">
                <a:avLst/>
              </a:prstGeom>
              <a:blipFill rotWithShape="1">
                <a:blip r:embed="rId6"/>
                <a:stretch>
                  <a:fillRect l="-1205" r="-1205" b="-1733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059832" y="2877373"/>
                <a:ext cx="5869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400" b="1" i="1">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a:solidFill>
                                <a:srgbClr val="990033"/>
                              </a:solidFill>
                              <a:latin typeface="Cambria Math"/>
                            </a:rPr>
                            <m:t>𝟏</m:t>
                          </m:r>
                        </m:sub>
                      </m:sSub>
                    </m:oMath>
                  </m:oMathPara>
                </a14:m>
                <a:endParaRPr lang="en-IE" sz="2400" dirty="0"/>
              </a:p>
            </p:txBody>
          </p:sp>
        </mc:Choice>
        <mc:Fallback xmlns="">
          <p:sp>
            <p:nvSpPr>
              <p:cNvPr id="5" name="Rectangle 4"/>
              <p:cNvSpPr>
                <a:spLocks noRot="1" noChangeAspect="1" noMove="1" noResize="1" noEditPoints="1" noAdjustHandles="1" noChangeArrowheads="1" noChangeShapeType="1" noTextEdit="1"/>
              </p:cNvSpPr>
              <p:nvPr/>
            </p:nvSpPr>
            <p:spPr>
              <a:xfrm>
                <a:off x="3059832" y="2877373"/>
                <a:ext cx="586956" cy="461665"/>
              </a:xfrm>
              <a:prstGeom prst="rect">
                <a:avLst/>
              </a:prstGeom>
              <a:blipFill rotWithShape="1">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992534" y="2927244"/>
                <a:ext cx="5869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400" b="1" i="1" smtClean="0">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smtClean="0">
                              <a:solidFill>
                                <a:srgbClr val="990033"/>
                              </a:solidFill>
                              <a:latin typeface="Cambria Math"/>
                            </a:rPr>
                            <m:t>𝟐</m:t>
                          </m:r>
                        </m:sub>
                      </m:sSub>
                    </m:oMath>
                  </m:oMathPara>
                </a14:m>
                <a:endParaRPr lang="en-IE" sz="2400" dirty="0"/>
              </a:p>
            </p:txBody>
          </p:sp>
        </mc:Choice>
        <mc:Fallback xmlns="">
          <p:sp>
            <p:nvSpPr>
              <p:cNvPr id="7" name="Rectangle 6"/>
              <p:cNvSpPr>
                <a:spLocks noRot="1" noChangeAspect="1" noMove="1" noResize="1" noEditPoints="1" noAdjustHandles="1" noChangeArrowheads="1" noChangeShapeType="1" noTextEdit="1"/>
              </p:cNvSpPr>
              <p:nvPr/>
            </p:nvSpPr>
            <p:spPr>
              <a:xfrm>
                <a:off x="7992534" y="2927244"/>
                <a:ext cx="586956" cy="461665"/>
              </a:xfrm>
              <a:prstGeom prst="rect">
                <a:avLst/>
              </a:prstGeom>
              <a:blipFill rotWithShape="1">
                <a:blip r:embed="rId8"/>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269717" y="2929943"/>
                <a:ext cx="6222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ea typeface="Cambria Math"/>
                        </a:rPr>
                        <m:t>∆</m:t>
                      </m:r>
                      <m:r>
                        <a:rPr lang="en-IE" sz="2400" b="1" i="1" smtClean="0">
                          <a:solidFill>
                            <a:srgbClr val="990033"/>
                          </a:solidFill>
                          <a:latin typeface="Cambria Math"/>
                          <a:ea typeface="Cambria Math"/>
                        </a:rPr>
                        <m:t>𝒙</m:t>
                      </m:r>
                    </m:oMath>
                  </m:oMathPara>
                </a14:m>
                <a:endParaRPr lang="en-IE" sz="2400" b="1" dirty="0">
                  <a:solidFill>
                    <a:srgbClr val="990033"/>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69717" y="2929943"/>
                <a:ext cx="622285" cy="461665"/>
              </a:xfrm>
              <a:prstGeom prst="rect">
                <a:avLst/>
              </a:prstGeom>
              <a:blipFill rotWithShape="1">
                <a:blip r:embed="rId9"/>
                <a:stretch>
                  <a:fillRect/>
                </a:stretch>
              </a:blipFill>
            </p:spPr>
            <p:txBody>
              <a:bodyPr/>
              <a:lstStyle/>
              <a:p>
                <a:r>
                  <a:rPr lang="en-IE">
                    <a:noFill/>
                  </a:rPr>
                  <a:t> </a:t>
                </a:r>
              </a:p>
            </p:txBody>
          </p:sp>
        </mc:Fallback>
      </mc:AlternateContent>
      <p:grpSp>
        <p:nvGrpSpPr>
          <p:cNvPr id="11" name="Group 10"/>
          <p:cNvGrpSpPr/>
          <p:nvPr/>
        </p:nvGrpSpPr>
        <p:grpSpPr>
          <a:xfrm>
            <a:off x="8789610" y="490051"/>
            <a:ext cx="7894508" cy="5610225"/>
            <a:chOff x="8789610" y="490051"/>
            <a:chExt cx="7894508" cy="5610225"/>
          </a:xfrm>
        </p:grpSpPr>
        <p:pic>
          <p:nvPicPr>
            <p:cNvPr id="14950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9610" y="490051"/>
              <a:ext cx="7534508"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1917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500"/>
                                        <p:tgtEl>
                                          <p:spTgt spid="9">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xit" presetSubtype="0" fill="hold" grpId="1" nodeType="with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6" end="6"/>
                                            </p:txEl>
                                          </p:spTgt>
                                        </p:tgtEl>
                                        <p:attrNameLst>
                                          <p:attrName>style.visibility</p:attrName>
                                        </p:attrNameLst>
                                      </p:cBhvr>
                                      <p:to>
                                        <p:strVal val="visible"/>
                                      </p:to>
                                    </p:set>
                                    <p:animEffect transition="in" filter="fade">
                                      <p:cBhvr>
                                        <p:cTn id="44" dur="500"/>
                                        <p:tgtEl>
                                          <p:spTgt spid="9">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xit" presetSubtype="0" fill="hold" grpId="1"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0.00018 7.40741E-7 L -0.93038 7.40741E-7 " pathEditMode="relative" rAng="0" ptsTypes="AA">
                                      <p:cBhvr>
                                        <p:cTn id="62" dur="2000" fill="hold"/>
                                        <p:tgtEl>
                                          <p:spTgt spid="11"/>
                                        </p:tgtEl>
                                        <p:attrNameLst>
                                          <p:attrName>ppt_x</p:attrName>
                                          <p:attrName>ppt_y</p:attrName>
                                        </p:attrNameLst>
                                      </p:cBhvr>
                                      <p:rCtr x="-46510"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93038 7.40741E-7 L -0.00018 0.00347 " pathEditMode="relative" rAng="0" ptsTypes="AA">
                                      <p:cBhvr>
                                        <p:cTn id="66" dur="2000" fill="hold"/>
                                        <p:tgtEl>
                                          <p:spTgt spid="11"/>
                                        </p:tgtEl>
                                        <p:attrNameLst>
                                          <p:attrName>ppt_x</p:attrName>
                                          <p:attrName>ppt_y</p:attrName>
                                        </p:attrNameLst>
                                      </p:cBhvr>
                                      <p:rCtr x="46510" y="162"/>
                                    </p:animMotion>
                                  </p:childTnLst>
                                </p:cTn>
                              </p:par>
                            </p:childTnLst>
                          </p:cTn>
                        </p:par>
                      </p:childTnLst>
                    </p:cTn>
                  </p:par>
                </p:childTnLst>
              </p:cTn>
              <p:nextCondLst>
                <p:cond evt="onClick" delay="0">
                  <p:tgtEl>
                    <p:spTgt spid="11"/>
                  </p:tgtEl>
                </p:cond>
              </p:nextCondLst>
            </p:seq>
          </p:childTnLst>
        </p:cTn>
      </p:par>
    </p:tnLst>
    <p:bldLst>
      <p:bldP spid="9" grpId="0" uiExpand="1" build="p"/>
      <p:bldP spid="3" grpId="0"/>
      <p:bldP spid="3" grpId="1"/>
      <p:bldP spid="4" grpId="0"/>
      <p:bldP spid="4" grpId="1"/>
      <p:bldP spid="10" grpId="0"/>
      <p:bldP spid="5"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67"/>
            <a:ext cx="2386608" cy="1143000"/>
          </a:xfrm>
        </p:spPr>
        <p:txBody>
          <a:bodyPr>
            <a:normAutofit/>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9" name="Rectangle 8"/>
          <p:cNvSpPr/>
          <p:nvPr/>
        </p:nvSpPr>
        <p:spPr>
          <a:xfrm>
            <a:off x="323528" y="3512883"/>
            <a:ext cx="8640960" cy="2462213"/>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you describe the </a:t>
            </a:r>
            <a:r>
              <a:rPr lang="en-IE" sz="2000" dirty="0" smtClean="0">
                <a:solidFill>
                  <a:srgbClr val="990033"/>
                </a:solidFill>
                <a:latin typeface="Calibri" pitchFamily="34" charset="0"/>
              </a:rPr>
              <a:t>width in </a:t>
            </a:r>
            <a:r>
              <a:rPr lang="en-IE" sz="2000" dirty="0">
                <a:solidFill>
                  <a:srgbClr val="990033"/>
                </a:solidFill>
                <a:latin typeface="Calibri" pitchFamily="34" charset="0"/>
              </a:rPr>
              <a:t>more general terms </a:t>
            </a:r>
            <a:r>
              <a:rPr lang="en-IE" sz="2000" dirty="0" smtClean="0">
                <a:solidFill>
                  <a:srgbClr val="990033"/>
                </a:solidFill>
                <a:latin typeface="Calibri" pitchFamily="34" charset="0"/>
              </a:rPr>
              <a:t>– using </a:t>
            </a:r>
            <a:r>
              <a:rPr lang="en-IE" sz="2000" dirty="0">
                <a:solidFill>
                  <a:srgbClr val="990033"/>
                </a:solidFill>
                <a:latin typeface="Calibri" pitchFamily="34" charset="0"/>
              </a:rPr>
              <a:t>coordinate geometry</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explain how </a:t>
            </a:r>
            <a:r>
              <a:rPr lang="en-IE" sz="2000" dirty="0" smtClean="0">
                <a:solidFill>
                  <a:srgbClr val="990033"/>
                </a:solidFill>
                <a:latin typeface="Calibri" pitchFamily="34" charset="0"/>
              </a:rPr>
              <a:t>you calculated </a:t>
            </a:r>
            <a:r>
              <a:rPr lang="en-IE" sz="2000" dirty="0">
                <a:solidFill>
                  <a:srgbClr val="990033"/>
                </a:solidFill>
                <a:latin typeface="Calibri" pitchFamily="34" charset="0"/>
              </a:rPr>
              <a:t>the height of </a:t>
            </a:r>
            <a:r>
              <a:rPr lang="en-IE" sz="2000" dirty="0" smtClean="0">
                <a:solidFill>
                  <a:srgbClr val="990033"/>
                </a:solidFill>
                <a:latin typeface="Calibri" pitchFamily="34" charset="0"/>
              </a:rPr>
              <a:t>the rectangle?</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a:solidFill>
                  <a:srgbClr val="990033"/>
                </a:solidFill>
                <a:latin typeface="Calibri" pitchFamily="34" charset="0"/>
              </a:rPr>
              <a:t>Can we now write down </a:t>
            </a:r>
            <a:r>
              <a:rPr lang="en-IE" sz="2000" dirty="0" smtClean="0">
                <a:solidFill>
                  <a:srgbClr val="990033"/>
                </a:solidFill>
                <a:latin typeface="Calibri" pitchFamily="34" charset="0"/>
              </a:rPr>
              <a:t>a more </a:t>
            </a:r>
            <a:r>
              <a:rPr lang="en-IE" sz="2000" dirty="0">
                <a:solidFill>
                  <a:srgbClr val="990033"/>
                </a:solidFill>
                <a:latin typeface="Calibri" pitchFamily="34" charset="0"/>
              </a:rPr>
              <a:t>generalised form </a:t>
            </a:r>
            <a:r>
              <a:rPr lang="en-IE" sz="2000" dirty="0" smtClean="0">
                <a:solidFill>
                  <a:srgbClr val="990033"/>
                </a:solidFill>
                <a:latin typeface="Calibri" pitchFamily="34" charset="0"/>
              </a:rPr>
              <a:t>for the </a:t>
            </a:r>
            <a:r>
              <a:rPr lang="en-IE" sz="2000" dirty="0">
                <a:solidFill>
                  <a:srgbClr val="990033"/>
                </a:solidFill>
                <a:latin typeface="Calibri" pitchFamily="34" charset="0"/>
              </a:rPr>
              <a:t>area of the </a:t>
            </a:r>
            <a:r>
              <a:rPr lang="en-IE" sz="2000" dirty="0" smtClean="0">
                <a:solidFill>
                  <a:srgbClr val="990033"/>
                </a:solidFill>
                <a:latin typeface="Calibri" pitchFamily="34" charset="0"/>
              </a:rPr>
              <a:t>building based </a:t>
            </a:r>
            <a:r>
              <a:rPr lang="en-IE" sz="2000" dirty="0">
                <a:solidFill>
                  <a:srgbClr val="990033"/>
                </a:solidFill>
                <a:latin typeface="Calibri" pitchFamily="34" charset="0"/>
              </a:rPr>
              <a:t>on one rectangle</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you use two </a:t>
            </a:r>
            <a:r>
              <a:rPr lang="en-IE" sz="2000" dirty="0" smtClean="0">
                <a:solidFill>
                  <a:srgbClr val="990033"/>
                </a:solidFill>
                <a:latin typeface="Calibri" pitchFamily="34" charset="0"/>
              </a:rPr>
              <a:t>rectangles to </a:t>
            </a:r>
            <a:r>
              <a:rPr lang="en-IE" sz="2000" dirty="0">
                <a:solidFill>
                  <a:srgbClr val="990033"/>
                </a:solidFill>
                <a:latin typeface="Calibri" pitchFamily="34" charset="0"/>
              </a:rPr>
              <a:t>get a fresh estimate of </a:t>
            </a:r>
            <a:r>
              <a:rPr lang="en-IE" sz="2000" dirty="0" smtClean="0">
                <a:solidFill>
                  <a:srgbClr val="990033"/>
                </a:solidFill>
                <a:latin typeface="Calibri" pitchFamily="34" charset="0"/>
              </a:rPr>
              <a:t>the area</a:t>
            </a:r>
            <a:r>
              <a:rPr lang="en-IE" sz="2000" dirty="0">
                <a:solidFill>
                  <a:srgbClr val="990033"/>
                </a:solidFill>
                <a:latin typeface="Calibri" pitchFamily="34" charset="0"/>
              </a:rPr>
              <a:t>?</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732" y="0"/>
            <a:ext cx="6272268" cy="360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6690861" y="3873240"/>
                <a:ext cx="1850635" cy="461665"/>
              </a:xfrm>
              <a:prstGeom prst="rect">
                <a:avLst/>
              </a:prstGeom>
              <a:noFill/>
            </p:spPr>
            <p:txBody>
              <a:bodyPr wrap="none" rtlCol="0">
                <a:spAutoFit/>
              </a:bodyPr>
              <a:lstStyle/>
              <a:p>
                <a:r>
                  <a:rPr lang="en-IE" sz="2400" b="1" dirty="0" smtClean="0">
                    <a:solidFill>
                      <a:srgbClr val="990033"/>
                    </a:solidFill>
                  </a:rPr>
                  <a:t>(</a:t>
                </a:r>
                <a14:m>
                  <m:oMath xmlns:m="http://schemas.openxmlformats.org/officeDocument/2006/math">
                    <m:sSub>
                      <m:sSubPr>
                        <m:ctrlPr>
                          <a:rPr lang="en-IE" sz="2400" b="1" i="1" smtClean="0">
                            <a:solidFill>
                              <a:srgbClr val="990033"/>
                            </a:solidFill>
                            <a:latin typeface="Cambria Math" panose="02040503050406030204" pitchFamily="18" charset="0"/>
                          </a:rPr>
                        </m:ctrlPr>
                      </m:sSubPr>
                      <m:e>
                        <m:r>
                          <a:rPr lang="en-IE" sz="2400" b="1" i="1" smtClean="0">
                            <a:solidFill>
                              <a:srgbClr val="990033"/>
                            </a:solidFill>
                            <a:latin typeface="Cambria Math"/>
                          </a:rPr>
                          <m:t>𝒙</m:t>
                        </m:r>
                      </m:e>
                      <m:sub>
                        <m:r>
                          <a:rPr lang="en-IE" sz="2400" b="1" i="1" smtClean="0">
                            <a:solidFill>
                              <a:srgbClr val="990033"/>
                            </a:solidFill>
                            <a:latin typeface="Cambria Math"/>
                          </a:rPr>
                          <m:t>𝟐</m:t>
                        </m:r>
                      </m:sub>
                    </m:sSub>
                    <m:r>
                      <a:rPr lang="en-IE" sz="2400" b="1" i="1" smtClean="0">
                        <a:solidFill>
                          <a:srgbClr val="990033"/>
                        </a:solidFill>
                        <a:latin typeface="Cambria Math"/>
                      </a:rPr>
                      <m:t>−</m:t>
                    </m:r>
                    <m:sSub>
                      <m:sSubPr>
                        <m:ctrlPr>
                          <a:rPr lang="en-IE" sz="2400" b="1" i="1" smtClean="0">
                            <a:solidFill>
                              <a:srgbClr val="990033"/>
                            </a:solidFill>
                            <a:latin typeface="Cambria Math" panose="02040503050406030204" pitchFamily="18" charset="0"/>
                          </a:rPr>
                        </m:ctrlPr>
                      </m:sSubPr>
                      <m:e>
                        <m:r>
                          <a:rPr lang="en-IE" sz="2400" b="1" i="1" smtClean="0">
                            <a:solidFill>
                              <a:srgbClr val="990033"/>
                            </a:solidFill>
                            <a:latin typeface="Cambria Math"/>
                          </a:rPr>
                          <m:t>𝒙</m:t>
                        </m:r>
                      </m:e>
                      <m:sub>
                        <m:r>
                          <a:rPr lang="en-IE" sz="2400" b="1" i="1" smtClean="0">
                            <a:solidFill>
                              <a:srgbClr val="990033"/>
                            </a:solidFill>
                            <a:latin typeface="Cambria Math"/>
                          </a:rPr>
                          <m:t>𝟏</m:t>
                        </m:r>
                      </m:sub>
                    </m:sSub>
                    <m:r>
                      <a:rPr lang="en-IE" sz="2400" b="1" i="1" smtClean="0">
                        <a:solidFill>
                          <a:srgbClr val="990033"/>
                        </a:solidFill>
                        <a:latin typeface="Cambria Math"/>
                      </a:rPr>
                      <m:t>)</m:t>
                    </m:r>
                  </m:oMath>
                </a14:m>
                <a:r>
                  <a:rPr lang="en-IE" sz="2400" b="1" dirty="0" smtClean="0">
                    <a:solidFill>
                      <a:srgbClr val="990033"/>
                    </a:solidFill>
                  </a:rPr>
                  <a:t> </a:t>
                </a:r>
                <a14:m>
                  <m:oMath xmlns:m="http://schemas.openxmlformats.org/officeDocument/2006/math">
                    <m:r>
                      <a:rPr lang="en-IE" sz="2400" b="1" i="1">
                        <a:solidFill>
                          <a:srgbClr val="990033"/>
                        </a:solidFill>
                        <a:latin typeface="Cambria Math"/>
                        <a:ea typeface="Cambria Math"/>
                      </a:rPr>
                      <m:t>→</m:t>
                    </m:r>
                  </m:oMath>
                </a14:m>
                <a:r>
                  <a:rPr lang="en-IE" sz="2400" b="1" dirty="0" smtClean="0">
                    <a:solidFill>
                      <a:srgbClr val="990033"/>
                    </a:solidFill>
                  </a:rPr>
                  <a:t> </a:t>
                </a:r>
                <a:endParaRPr lang="en-IE" sz="2400" b="1" dirty="0">
                  <a:solidFill>
                    <a:srgbClr val="990033"/>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690861" y="3873240"/>
                <a:ext cx="1850635" cy="461665"/>
              </a:xfrm>
              <a:prstGeom prst="rect">
                <a:avLst/>
              </a:prstGeom>
              <a:blipFill rotWithShape="1">
                <a:blip r:embed="rId4"/>
                <a:stretch>
                  <a:fillRect l="-5281" t="-10526" b="-28947"/>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241316" y="4365104"/>
                <a:ext cx="121911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𝒇</m:t>
                      </m:r>
                      <m:r>
                        <a:rPr lang="en-IE" sz="2400" b="1" i="1" smtClean="0">
                          <a:solidFill>
                            <a:srgbClr val="990033"/>
                          </a:solidFill>
                          <a:latin typeface="Cambria Math"/>
                        </a:rPr>
                        <m:t>(</m:t>
                      </m:r>
                      <m:r>
                        <a:rPr lang="en-IE" sz="2400" b="1" i="1" smtClean="0">
                          <a:solidFill>
                            <a:srgbClr val="990033"/>
                          </a:solidFill>
                          <a:latin typeface="Cambria Math"/>
                        </a:rPr>
                        <m:t>𝟎</m:t>
                      </m:r>
                      <m:r>
                        <a:rPr lang="en-IE" sz="2400" b="1" i="1" smtClean="0">
                          <a:solidFill>
                            <a:srgbClr val="990033"/>
                          </a:solidFill>
                          <a:latin typeface="Cambria Math"/>
                        </a:rPr>
                        <m:t>)→</m:t>
                      </m:r>
                    </m:oMath>
                  </m:oMathPara>
                </a14:m>
                <a:endParaRPr lang="en-IE" sz="2400" b="1" dirty="0">
                  <a:solidFill>
                    <a:srgbClr val="990033"/>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241316" y="4365104"/>
                <a:ext cx="1219116" cy="461665"/>
              </a:xfrm>
              <a:prstGeom prst="rect">
                <a:avLst/>
              </a:prstGeom>
              <a:blipFill rotWithShape="1">
                <a:blip r:embed="rId5"/>
                <a:stretch>
                  <a:fillRect l="-1000" b="-15789"/>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235960" y="4365104"/>
                <a:ext cx="10165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𝒇</m:t>
                      </m:r>
                      <m:r>
                        <a:rPr lang="en-IE" sz="2400" b="1" i="1" smtClean="0">
                          <a:solidFill>
                            <a:srgbClr val="990033"/>
                          </a:solidFill>
                          <a:latin typeface="Cambria Math"/>
                        </a:rPr>
                        <m:t>(</m:t>
                      </m:r>
                      <m:sSub>
                        <m:sSubPr>
                          <m:ctrlPr>
                            <a:rPr lang="en-IE" sz="2400" b="1" i="1">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a:solidFill>
                                <a:srgbClr val="990033"/>
                              </a:solidFill>
                              <a:latin typeface="Cambria Math"/>
                            </a:rPr>
                            <m:t>𝟏</m:t>
                          </m:r>
                        </m:sub>
                      </m:sSub>
                      <m:r>
                        <a:rPr lang="en-IE" sz="2400" b="1" i="1" smtClean="0">
                          <a:solidFill>
                            <a:srgbClr val="990033"/>
                          </a:solidFill>
                          <a:latin typeface="Cambria Math"/>
                        </a:rPr>
                        <m:t>)</m:t>
                      </m:r>
                    </m:oMath>
                  </m:oMathPara>
                </a14:m>
                <a:endParaRPr lang="en-IE" sz="2400" b="1" dirty="0">
                  <a:solidFill>
                    <a:srgbClr val="990033"/>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235960" y="4365104"/>
                <a:ext cx="1016560" cy="461665"/>
              </a:xfrm>
              <a:prstGeom prst="rect">
                <a:avLst/>
              </a:prstGeom>
              <a:blipFill rotWithShape="1">
                <a:blip r:embed="rId6"/>
                <a:stretch>
                  <a:fillRect l="-599" r="-1198" b="-15789"/>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059832" y="2953573"/>
                <a:ext cx="5869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400" b="1" i="1">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a:solidFill>
                                <a:srgbClr val="990033"/>
                              </a:solidFill>
                              <a:latin typeface="Cambria Math"/>
                            </a:rPr>
                            <m:t>𝟏</m:t>
                          </m:r>
                        </m:sub>
                      </m:sSub>
                    </m:oMath>
                  </m:oMathPara>
                </a14:m>
                <a:endParaRPr lang="en-IE" sz="2400" dirty="0"/>
              </a:p>
            </p:txBody>
          </p:sp>
        </mc:Choice>
        <mc:Fallback xmlns="">
          <p:sp>
            <p:nvSpPr>
              <p:cNvPr id="5" name="Rectangle 4"/>
              <p:cNvSpPr>
                <a:spLocks noRot="1" noChangeAspect="1" noMove="1" noResize="1" noEditPoints="1" noAdjustHandles="1" noChangeArrowheads="1" noChangeShapeType="1" noTextEdit="1"/>
              </p:cNvSpPr>
              <p:nvPr/>
            </p:nvSpPr>
            <p:spPr>
              <a:xfrm>
                <a:off x="3059832" y="2953573"/>
                <a:ext cx="586956" cy="461665"/>
              </a:xfrm>
              <a:prstGeom prst="rect">
                <a:avLst/>
              </a:prstGeom>
              <a:blipFill rotWithShape="1">
                <a:blip r:embed="rId7"/>
                <a:stretch>
                  <a:fillRect b="-133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992534" y="2953573"/>
                <a:ext cx="5869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400" b="1" i="1" smtClean="0">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smtClean="0">
                              <a:solidFill>
                                <a:srgbClr val="990033"/>
                              </a:solidFill>
                              <a:latin typeface="Cambria Math"/>
                            </a:rPr>
                            <m:t>𝟐</m:t>
                          </m:r>
                        </m:sub>
                      </m:sSub>
                    </m:oMath>
                  </m:oMathPara>
                </a14:m>
                <a:endParaRPr lang="en-IE" sz="2400" dirty="0"/>
              </a:p>
            </p:txBody>
          </p:sp>
        </mc:Choice>
        <mc:Fallback xmlns="">
          <p:sp>
            <p:nvSpPr>
              <p:cNvPr id="7" name="Rectangle 6"/>
              <p:cNvSpPr>
                <a:spLocks noRot="1" noChangeAspect="1" noMove="1" noResize="1" noEditPoints="1" noAdjustHandles="1" noChangeArrowheads="1" noChangeShapeType="1" noTextEdit="1"/>
              </p:cNvSpPr>
              <p:nvPr/>
            </p:nvSpPr>
            <p:spPr>
              <a:xfrm>
                <a:off x="7992534" y="2953573"/>
                <a:ext cx="586956" cy="461665"/>
              </a:xfrm>
              <a:prstGeom prst="rect">
                <a:avLst/>
              </a:prstGeom>
              <a:blipFill rotWithShape="1">
                <a:blip r:embed="rId8"/>
                <a:stretch>
                  <a:fillRect b="-133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519523" y="3861048"/>
                <a:ext cx="6222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ea typeface="Cambria Math"/>
                        </a:rPr>
                        <m:t>∆</m:t>
                      </m:r>
                      <m:r>
                        <a:rPr lang="en-IE" sz="2400" b="1" i="1" smtClean="0">
                          <a:solidFill>
                            <a:srgbClr val="990033"/>
                          </a:solidFill>
                          <a:latin typeface="Cambria Math"/>
                          <a:ea typeface="Cambria Math"/>
                        </a:rPr>
                        <m:t>𝒙</m:t>
                      </m:r>
                    </m:oMath>
                  </m:oMathPara>
                </a14:m>
                <a:endParaRPr lang="en-IE" sz="2400" b="1" dirty="0">
                  <a:solidFill>
                    <a:srgbClr val="990033"/>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519523" y="3861048"/>
                <a:ext cx="622285" cy="461665"/>
              </a:xfrm>
              <a:prstGeom prst="rect">
                <a:avLst/>
              </a:prstGeom>
              <a:blipFill rotWithShape="1">
                <a:blip r:embed="rId9"/>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532737" y="5085184"/>
                <a:ext cx="261584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𝑨𝒓𝒆𝒂</m:t>
                      </m:r>
                      <m:r>
                        <a:rPr lang="en-IE" sz="2400" b="1" i="1" smtClean="0">
                          <a:solidFill>
                            <a:srgbClr val="990033"/>
                          </a:solidFill>
                          <a:latin typeface="Cambria Math"/>
                        </a:rPr>
                        <m:t> = </m:t>
                      </m:r>
                      <m:r>
                        <a:rPr lang="en-IE" sz="2400" b="1" i="1" smtClean="0">
                          <a:solidFill>
                            <a:srgbClr val="990033"/>
                          </a:solidFill>
                          <a:latin typeface="Cambria Math"/>
                        </a:rPr>
                        <m:t>𝒇</m:t>
                      </m:r>
                      <m:r>
                        <a:rPr lang="en-IE" sz="2400" b="1" i="1" smtClean="0">
                          <a:solidFill>
                            <a:srgbClr val="990033"/>
                          </a:solidFill>
                          <a:latin typeface="Cambria Math"/>
                        </a:rPr>
                        <m:t>(</m:t>
                      </m:r>
                      <m:r>
                        <a:rPr lang="en-IE" sz="2400" b="1" i="1" smtClean="0">
                          <a:solidFill>
                            <a:srgbClr val="990033"/>
                          </a:solidFill>
                          <a:latin typeface="Cambria Math"/>
                        </a:rPr>
                        <m:t>𝒙</m:t>
                      </m:r>
                      <m:r>
                        <a:rPr lang="en-IE" sz="2400" b="1" i="1" baseline="-25000">
                          <a:solidFill>
                            <a:srgbClr val="990033"/>
                          </a:solidFill>
                          <a:latin typeface="Cambria Math"/>
                        </a:rPr>
                        <m:t>𝟏</m:t>
                      </m:r>
                      <m:r>
                        <a:rPr lang="en-IE" sz="2400" b="1" i="1">
                          <a:solidFill>
                            <a:srgbClr val="990033"/>
                          </a:solidFill>
                          <a:latin typeface="Cambria Math"/>
                        </a:rPr>
                        <m:t>)∆</m:t>
                      </m:r>
                      <m:r>
                        <a:rPr lang="en-IE" sz="2400" b="1" i="1">
                          <a:solidFill>
                            <a:srgbClr val="990033"/>
                          </a:solidFill>
                          <a:latin typeface="Cambria Math"/>
                        </a:rPr>
                        <m:t>𝒙</m:t>
                      </m:r>
                    </m:oMath>
                  </m:oMathPara>
                </a14:m>
                <a:endParaRPr lang="en-IE" sz="2400" b="1" dirty="0">
                  <a:solidFill>
                    <a:srgbClr val="990033"/>
                  </a:solidFill>
                  <a:effectLst/>
                </a:endParaRPr>
              </a:p>
            </p:txBody>
          </p:sp>
        </mc:Choice>
        <mc:Fallback xmlns="">
          <p:sp>
            <p:nvSpPr>
              <p:cNvPr id="11" name="Rectangle 10"/>
              <p:cNvSpPr>
                <a:spLocks noRot="1" noChangeAspect="1" noMove="1" noResize="1" noEditPoints="1" noAdjustHandles="1" noChangeArrowheads="1" noChangeShapeType="1" noTextEdit="1"/>
              </p:cNvSpPr>
              <p:nvPr/>
            </p:nvSpPr>
            <p:spPr>
              <a:xfrm>
                <a:off x="6532737" y="5085184"/>
                <a:ext cx="2615844" cy="461665"/>
              </a:xfrm>
              <a:prstGeom prst="rect">
                <a:avLst/>
              </a:prstGeom>
              <a:blipFill rotWithShape="1">
                <a:blip r:embed="rId10"/>
                <a:stretch>
                  <a:fillRect b="-15789"/>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076056" y="5805264"/>
                <a:ext cx="40725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𝑨𝒓𝒆𝒂</m:t>
                      </m:r>
                      <m:r>
                        <a:rPr lang="en-IE" sz="2400" b="1" i="1" smtClean="0">
                          <a:solidFill>
                            <a:srgbClr val="990033"/>
                          </a:solidFill>
                          <a:latin typeface="Cambria Math"/>
                        </a:rPr>
                        <m:t> = </m:t>
                      </m:r>
                      <m:r>
                        <a:rPr lang="en-IE" sz="2400" b="1" i="1" smtClean="0">
                          <a:solidFill>
                            <a:srgbClr val="990033"/>
                          </a:solidFill>
                          <a:latin typeface="Cambria Math"/>
                        </a:rPr>
                        <m:t>𝒇</m:t>
                      </m:r>
                      <m:d>
                        <m:dPr>
                          <m:ctrlPr>
                            <a:rPr lang="en-IE" sz="2400" b="1" i="1">
                              <a:solidFill>
                                <a:srgbClr val="990033"/>
                              </a:solidFill>
                              <a:latin typeface="Cambria Math" panose="02040503050406030204" pitchFamily="18" charset="0"/>
                            </a:rPr>
                          </m:ctrlPr>
                        </m:dPr>
                        <m:e>
                          <m:r>
                            <a:rPr lang="en-IE" sz="2400" b="1" i="1">
                              <a:solidFill>
                                <a:srgbClr val="990033"/>
                              </a:solidFill>
                              <a:latin typeface="Cambria Math"/>
                            </a:rPr>
                            <m:t>𝒙</m:t>
                          </m:r>
                          <m:r>
                            <a:rPr lang="en-IE" sz="2400" b="1" i="1" baseline="-25000">
                              <a:solidFill>
                                <a:srgbClr val="990033"/>
                              </a:solidFill>
                              <a:latin typeface="Cambria Math"/>
                            </a:rPr>
                            <m:t>𝟏</m:t>
                          </m:r>
                        </m:e>
                      </m:d>
                      <m:r>
                        <a:rPr lang="en-IE" sz="2400" b="1" i="1">
                          <a:solidFill>
                            <a:srgbClr val="990033"/>
                          </a:solidFill>
                          <a:latin typeface="Cambria Math"/>
                        </a:rPr>
                        <m:t>∆</m:t>
                      </m:r>
                      <m:r>
                        <a:rPr lang="en-IE" sz="2400" b="1" i="1">
                          <a:solidFill>
                            <a:srgbClr val="990033"/>
                          </a:solidFill>
                          <a:latin typeface="Cambria Math"/>
                        </a:rPr>
                        <m:t>𝒙</m:t>
                      </m:r>
                      <m:r>
                        <a:rPr lang="en-IE" sz="2400" b="1" i="1">
                          <a:solidFill>
                            <a:srgbClr val="990033"/>
                          </a:solidFill>
                          <a:latin typeface="Cambria Math"/>
                        </a:rPr>
                        <m:t>+</m:t>
                      </m:r>
                      <m:r>
                        <a:rPr lang="en-IE" sz="2400" b="1" i="1">
                          <a:solidFill>
                            <a:srgbClr val="990033"/>
                          </a:solidFill>
                          <a:latin typeface="Cambria Math"/>
                        </a:rPr>
                        <m:t>𝒇</m:t>
                      </m:r>
                      <m:r>
                        <a:rPr lang="en-IE" sz="2400" b="1" i="1">
                          <a:solidFill>
                            <a:srgbClr val="990033"/>
                          </a:solidFill>
                          <a:latin typeface="Cambria Math"/>
                        </a:rPr>
                        <m:t>(</m:t>
                      </m:r>
                      <m:r>
                        <a:rPr lang="en-IE" sz="2400" b="1" i="1">
                          <a:solidFill>
                            <a:srgbClr val="990033"/>
                          </a:solidFill>
                          <a:latin typeface="Cambria Math"/>
                        </a:rPr>
                        <m:t>𝒙</m:t>
                      </m:r>
                      <m:r>
                        <a:rPr lang="en-IE" sz="2400" b="1" i="1" baseline="-25000">
                          <a:solidFill>
                            <a:srgbClr val="990033"/>
                          </a:solidFill>
                          <a:latin typeface="Cambria Math"/>
                        </a:rPr>
                        <m:t>𝟐</m:t>
                      </m:r>
                      <m:r>
                        <a:rPr lang="en-IE" sz="2400" b="1" i="1">
                          <a:solidFill>
                            <a:srgbClr val="990033"/>
                          </a:solidFill>
                          <a:latin typeface="Cambria Math"/>
                        </a:rPr>
                        <m:t>)∆</m:t>
                      </m:r>
                      <m:r>
                        <a:rPr lang="en-IE" sz="2400" b="1" i="1">
                          <a:solidFill>
                            <a:srgbClr val="990033"/>
                          </a:solidFill>
                          <a:latin typeface="Cambria Math"/>
                        </a:rPr>
                        <m:t>𝒙</m:t>
                      </m:r>
                    </m:oMath>
                  </m:oMathPara>
                </a14:m>
                <a:endParaRPr lang="en-IE" sz="2400" b="1" dirty="0">
                  <a:solidFill>
                    <a:srgbClr val="990033"/>
                  </a:solidFill>
                  <a:effectLst/>
                </a:endParaRPr>
              </a:p>
            </p:txBody>
          </p:sp>
        </mc:Choice>
        <mc:Fallback xmlns="">
          <p:sp>
            <p:nvSpPr>
              <p:cNvPr id="12" name="Rectangle 11"/>
              <p:cNvSpPr>
                <a:spLocks noRot="1" noChangeAspect="1" noMove="1" noResize="1" noEditPoints="1" noAdjustHandles="1" noChangeArrowheads="1" noChangeShapeType="1" noTextEdit="1"/>
              </p:cNvSpPr>
              <p:nvPr/>
            </p:nvSpPr>
            <p:spPr>
              <a:xfrm>
                <a:off x="5076056" y="5805264"/>
                <a:ext cx="4072525" cy="461665"/>
              </a:xfrm>
              <a:prstGeom prst="rect">
                <a:avLst/>
              </a:prstGeom>
              <a:blipFill rotWithShape="1">
                <a:blip r:embed="rId11"/>
                <a:stretch>
                  <a:fillRect b="-15789"/>
                </a:stretch>
              </a:blipFill>
            </p:spPr>
            <p:txBody>
              <a:bodyPr/>
              <a:lstStyle/>
              <a:p>
                <a:r>
                  <a:rPr lang="en-IE">
                    <a:noFill/>
                  </a:rPr>
                  <a:t> </a:t>
                </a:r>
              </a:p>
            </p:txBody>
          </p:sp>
        </mc:Fallback>
      </mc:AlternateContent>
      <p:pic>
        <p:nvPicPr>
          <p:cNvPr id="1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71732" y="0"/>
            <a:ext cx="6272268" cy="36000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Rectangle 13"/>
              <p:cNvSpPr/>
              <p:nvPr/>
            </p:nvSpPr>
            <p:spPr>
              <a:xfrm>
                <a:off x="3212232" y="2953573"/>
                <a:ext cx="5869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400" b="1" i="1">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a:solidFill>
                                <a:srgbClr val="990033"/>
                              </a:solidFill>
                              <a:latin typeface="Cambria Math"/>
                            </a:rPr>
                            <m:t>𝟏</m:t>
                          </m:r>
                        </m:sub>
                      </m:sSub>
                    </m:oMath>
                  </m:oMathPara>
                </a14:m>
                <a:endParaRPr lang="en-IE" sz="2400" dirty="0"/>
              </a:p>
            </p:txBody>
          </p:sp>
        </mc:Choice>
        <mc:Fallback xmlns="">
          <p:sp>
            <p:nvSpPr>
              <p:cNvPr id="14" name="Rectangle 13"/>
              <p:cNvSpPr>
                <a:spLocks noRot="1" noChangeAspect="1" noMove="1" noResize="1" noEditPoints="1" noAdjustHandles="1" noChangeArrowheads="1" noChangeShapeType="1" noTextEdit="1"/>
              </p:cNvSpPr>
              <p:nvPr/>
            </p:nvSpPr>
            <p:spPr>
              <a:xfrm>
                <a:off x="3212232" y="2953573"/>
                <a:ext cx="586956" cy="461665"/>
              </a:xfrm>
              <a:prstGeom prst="rect">
                <a:avLst/>
              </a:prstGeom>
              <a:blipFill rotWithShape="1">
                <a:blip r:embed="rId7"/>
                <a:stretch>
                  <a:fillRect b="-133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497212" y="2953573"/>
                <a:ext cx="5869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400" b="1" i="1" smtClean="0">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smtClean="0">
                              <a:solidFill>
                                <a:srgbClr val="990033"/>
                              </a:solidFill>
                              <a:latin typeface="Cambria Math"/>
                            </a:rPr>
                            <m:t>𝟐</m:t>
                          </m:r>
                        </m:sub>
                      </m:sSub>
                    </m:oMath>
                  </m:oMathPara>
                </a14:m>
                <a:endParaRPr lang="en-IE" sz="2400" dirty="0"/>
              </a:p>
            </p:txBody>
          </p:sp>
        </mc:Choice>
        <mc:Fallback xmlns="">
          <p:sp>
            <p:nvSpPr>
              <p:cNvPr id="15" name="Rectangle 14"/>
              <p:cNvSpPr>
                <a:spLocks noRot="1" noChangeAspect="1" noMove="1" noResize="1" noEditPoints="1" noAdjustHandles="1" noChangeArrowheads="1" noChangeShapeType="1" noTextEdit="1"/>
              </p:cNvSpPr>
              <p:nvPr/>
            </p:nvSpPr>
            <p:spPr>
              <a:xfrm>
                <a:off x="5497212" y="2953573"/>
                <a:ext cx="586956" cy="461665"/>
              </a:xfrm>
              <a:prstGeom prst="rect">
                <a:avLst/>
              </a:prstGeom>
              <a:blipFill rotWithShape="1">
                <a:blip r:embed="rId13"/>
                <a:stretch>
                  <a:fillRect b="-133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996536" y="2953573"/>
                <a:ext cx="5869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sz="2400" b="1" i="1" smtClean="0">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smtClean="0">
                              <a:solidFill>
                                <a:srgbClr val="990033"/>
                              </a:solidFill>
                              <a:latin typeface="Cambria Math"/>
                            </a:rPr>
                            <m:t>𝟑</m:t>
                          </m:r>
                        </m:sub>
                      </m:sSub>
                    </m:oMath>
                  </m:oMathPara>
                </a14:m>
                <a:endParaRPr lang="en-IE" sz="2400" dirty="0"/>
              </a:p>
            </p:txBody>
          </p:sp>
        </mc:Choice>
        <mc:Fallback xmlns="">
          <p:sp>
            <p:nvSpPr>
              <p:cNvPr id="16" name="Rectangle 15"/>
              <p:cNvSpPr>
                <a:spLocks noRot="1" noChangeAspect="1" noMove="1" noResize="1" noEditPoints="1" noAdjustHandles="1" noChangeArrowheads="1" noChangeShapeType="1" noTextEdit="1"/>
              </p:cNvSpPr>
              <p:nvPr/>
            </p:nvSpPr>
            <p:spPr>
              <a:xfrm>
                <a:off x="7996536" y="2953573"/>
                <a:ext cx="586956" cy="461665"/>
              </a:xfrm>
              <a:prstGeom prst="rect">
                <a:avLst/>
              </a:prstGeom>
              <a:blipFill rotWithShape="1">
                <a:blip r:embed="rId14"/>
                <a:stretch>
                  <a:fillRect b="-133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211960" y="2852936"/>
                <a:ext cx="6222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ea typeface="Cambria Math"/>
                        </a:rPr>
                        <m:t>∆</m:t>
                      </m:r>
                      <m:r>
                        <a:rPr lang="en-IE" sz="2400" b="1" i="1" smtClean="0">
                          <a:solidFill>
                            <a:srgbClr val="990033"/>
                          </a:solidFill>
                          <a:latin typeface="Cambria Math"/>
                          <a:ea typeface="Cambria Math"/>
                        </a:rPr>
                        <m:t>𝒙</m:t>
                      </m:r>
                    </m:oMath>
                  </m:oMathPara>
                </a14:m>
                <a:endParaRPr lang="en-IE" sz="2400" b="1" dirty="0">
                  <a:solidFill>
                    <a:srgbClr val="990033"/>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211960" y="2852936"/>
                <a:ext cx="622285" cy="461665"/>
              </a:xfrm>
              <a:prstGeom prst="rect">
                <a:avLst/>
              </a:prstGeom>
              <a:blipFill rotWithShape="1">
                <a:blip r:embed="rId15"/>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532737" y="2854958"/>
                <a:ext cx="6222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ea typeface="Cambria Math"/>
                        </a:rPr>
                        <m:t>∆</m:t>
                      </m:r>
                      <m:r>
                        <a:rPr lang="en-IE" sz="2400" b="1" i="1" smtClean="0">
                          <a:solidFill>
                            <a:srgbClr val="990033"/>
                          </a:solidFill>
                          <a:latin typeface="Cambria Math"/>
                          <a:ea typeface="Cambria Math"/>
                        </a:rPr>
                        <m:t>𝒙</m:t>
                      </m:r>
                    </m:oMath>
                  </m:oMathPara>
                </a14:m>
                <a:endParaRPr lang="en-IE" sz="2400" b="1" dirty="0">
                  <a:solidFill>
                    <a:srgbClr val="990033"/>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532737" y="2854958"/>
                <a:ext cx="622285" cy="461665"/>
              </a:xfrm>
              <a:prstGeom prst="rect">
                <a:avLst/>
              </a:prstGeom>
              <a:blipFill rotWithShape="1">
                <a:blip r:embed="rId16"/>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56550" y="59920"/>
                <a:ext cx="10165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𝒇</m:t>
                      </m:r>
                      <m:r>
                        <a:rPr lang="en-IE" sz="2400" b="1" i="1" smtClean="0">
                          <a:solidFill>
                            <a:srgbClr val="990033"/>
                          </a:solidFill>
                          <a:latin typeface="Cambria Math"/>
                        </a:rPr>
                        <m:t>(</m:t>
                      </m:r>
                      <m:sSub>
                        <m:sSubPr>
                          <m:ctrlPr>
                            <a:rPr lang="en-IE" sz="2400" b="1" i="1">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a:solidFill>
                                <a:srgbClr val="990033"/>
                              </a:solidFill>
                              <a:latin typeface="Cambria Math"/>
                            </a:rPr>
                            <m:t>𝟏</m:t>
                          </m:r>
                        </m:sub>
                      </m:sSub>
                      <m:r>
                        <a:rPr lang="en-IE" sz="2400" b="1" i="1" smtClean="0">
                          <a:solidFill>
                            <a:srgbClr val="990033"/>
                          </a:solidFill>
                          <a:latin typeface="Cambria Math"/>
                        </a:rPr>
                        <m:t>)</m:t>
                      </m:r>
                    </m:oMath>
                  </m:oMathPara>
                </a14:m>
                <a:endParaRPr lang="en-IE" sz="2400" b="1" dirty="0">
                  <a:solidFill>
                    <a:srgbClr val="990033"/>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56550" y="59920"/>
                <a:ext cx="1016560" cy="461665"/>
              </a:xfrm>
              <a:prstGeom prst="rect">
                <a:avLst/>
              </a:prstGeom>
              <a:blipFill rotWithShape="1">
                <a:blip r:embed="rId17"/>
                <a:stretch>
                  <a:fillRect l="-1198" r="-599" b="-15789"/>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282410" y="44624"/>
                <a:ext cx="10165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𝒇</m:t>
                      </m:r>
                      <m:r>
                        <a:rPr lang="en-IE" sz="2400" b="1" i="1" smtClean="0">
                          <a:solidFill>
                            <a:srgbClr val="990033"/>
                          </a:solidFill>
                          <a:latin typeface="Cambria Math"/>
                        </a:rPr>
                        <m:t>(</m:t>
                      </m:r>
                      <m:sSub>
                        <m:sSubPr>
                          <m:ctrlPr>
                            <a:rPr lang="en-IE" sz="2400" b="1" i="1">
                              <a:solidFill>
                                <a:srgbClr val="990033"/>
                              </a:solidFill>
                              <a:latin typeface="Cambria Math" panose="02040503050406030204" pitchFamily="18" charset="0"/>
                            </a:rPr>
                          </m:ctrlPr>
                        </m:sSubPr>
                        <m:e>
                          <m:r>
                            <a:rPr lang="en-IE" sz="2400" b="1" i="1">
                              <a:solidFill>
                                <a:srgbClr val="990033"/>
                              </a:solidFill>
                              <a:latin typeface="Cambria Math"/>
                            </a:rPr>
                            <m:t>𝒙</m:t>
                          </m:r>
                        </m:e>
                        <m:sub>
                          <m:r>
                            <a:rPr lang="en-IE" sz="2400" b="1" i="1" smtClean="0">
                              <a:solidFill>
                                <a:srgbClr val="990033"/>
                              </a:solidFill>
                              <a:latin typeface="Cambria Math"/>
                            </a:rPr>
                            <m:t>𝟐</m:t>
                          </m:r>
                        </m:sub>
                      </m:sSub>
                      <m:r>
                        <a:rPr lang="en-IE" sz="2400" b="1" i="1" smtClean="0">
                          <a:solidFill>
                            <a:srgbClr val="990033"/>
                          </a:solidFill>
                          <a:latin typeface="Cambria Math"/>
                        </a:rPr>
                        <m:t>)</m:t>
                      </m:r>
                    </m:oMath>
                  </m:oMathPara>
                </a14:m>
                <a:endParaRPr lang="en-IE" sz="2400" b="1" dirty="0">
                  <a:solidFill>
                    <a:srgbClr val="990033"/>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282410" y="44624"/>
                <a:ext cx="1016560" cy="461665"/>
              </a:xfrm>
              <a:prstGeom prst="rect">
                <a:avLst/>
              </a:prstGeom>
              <a:blipFill rotWithShape="1">
                <a:blip r:embed="rId18"/>
                <a:stretch>
                  <a:fillRect l="-1205" r="-1205" b="-15789"/>
                </a:stretch>
              </a:blipFill>
            </p:spPr>
            <p:txBody>
              <a:bodyPr/>
              <a:lstStyle/>
              <a:p>
                <a:r>
                  <a:rPr lang="en-IE">
                    <a:noFill/>
                  </a:rPr>
                  <a:t> </a:t>
                </a:r>
              </a:p>
            </p:txBody>
          </p:sp>
        </mc:Fallback>
      </mc:AlternateContent>
      <p:grpSp>
        <p:nvGrpSpPr>
          <p:cNvPr id="21" name="Group 20"/>
          <p:cNvGrpSpPr/>
          <p:nvPr/>
        </p:nvGrpSpPr>
        <p:grpSpPr>
          <a:xfrm>
            <a:off x="8789610" y="490051"/>
            <a:ext cx="7894508" cy="5610225"/>
            <a:chOff x="8789610" y="490051"/>
            <a:chExt cx="7894508" cy="5610225"/>
          </a:xfrm>
        </p:grpSpPr>
        <p:pic>
          <p:nvPicPr>
            <p:cNvPr id="22"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9610" y="490051"/>
              <a:ext cx="7534508"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2"/>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56813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fade">
                                      <p:cBhvr>
                                        <p:cTn id="17" dur="500"/>
                                        <p:tgtEl>
                                          <p:spTgt spid="9">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0.00018 7.40741E-7 L -0.93038 7.40741E-7 " pathEditMode="relative" rAng="0" ptsTypes="AA">
                                      <p:cBhvr>
                                        <p:cTn id="53" dur="2000" fill="hold"/>
                                        <p:tgtEl>
                                          <p:spTgt spid="21"/>
                                        </p:tgtEl>
                                        <p:attrNameLst>
                                          <p:attrName>ppt_x</p:attrName>
                                          <p:attrName>ppt_y</p:attrName>
                                        </p:attrNameLst>
                                      </p:cBhvr>
                                      <p:rCtr x="-46510" y="0"/>
                                    </p:animMotion>
                                  </p:childTnLst>
                                </p:cTn>
                              </p:par>
                            </p:childTnLst>
                          </p:cTn>
                        </p:par>
                      </p:childTnLst>
                    </p:cTn>
                  </p:par>
                  <p:par>
                    <p:cTn id="54" fill="hold">
                      <p:stCondLst>
                        <p:cond delay="indefinite"/>
                      </p:stCondLst>
                      <p:childTnLst>
                        <p:par>
                          <p:cTn id="55" fill="hold">
                            <p:stCondLst>
                              <p:cond delay="0"/>
                            </p:stCondLst>
                            <p:childTnLst>
                              <p:par>
                                <p:cTn id="56" presetID="63" presetClass="path" presetSubtype="0" accel="50000" decel="50000" fill="hold" nodeType="clickEffect">
                                  <p:stCondLst>
                                    <p:cond delay="0"/>
                                  </p:stCondLst>
                                  <p:childTnLst>
                                    <p:animMotion origin="layout" path="M -0.93038 7.40741E-7 L -0.00018 0.00347 " pathEditMode="relative" rAng="0" ptsTypes="AA">
                                      <p:cBhvr>
                                        <p:cTn id="57" dur="2000" fill="hold"/>
                                        <p:tgtEl>
                                          <p:spTgt spid="21"/>
                                        </p:tgtEl>
                                        <p:attrNameLst>
                                          <p:attrName>ppt_x</p:attrName>
                                          <p:attrName>ppt_y</p:attrName>
                                        </p:attrNameLst>
                                      </p:cBhvr>
                                      <p:rCtr x="46510" y="162"/>
                                    </p:animMotion>
                                  </p:childTnLst>
                                </p:cTn>
                              </p:par>
                            </p:childTnLst>
                          </p:cTn>
                        </p:par>
                      </p:childTnLst>
                    </p:cTn>
                  </p:par>
                </p:childTnLst>
              </p:cTn>
              <p:nextCondLst>
                <p:cond evt="onClick" delay="0">
                  <p:tgtEl>
                    <p:spTgt spid="21"/>
                  </p:tgtEl>
                </p:cond>
              </p:nextCondLst>
            </p:seq>
          </p:childTnLst>
        </p:cTn>
      </p:par>
    </p:tnLst>
    <p:bldLst>
      <p:bldP spid="9" grpId="0" uiExpand="1" build="p"/>
      <p:bldP spid="11" grpId="0"/>
      <p:bldP spid="12" grpId="0"/>
      <p:bldP spid="14" grpId="0"/>
      <p:bldP spid="15" grpId="0"/>
      <p:bldP spid="16" grpId="0"/>
      <p:bldP spid="17" grpId="0"/>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88840" y="1688175"/>
            <a:ext cx="5166320" cy="1938992"/>
          </a:xfrm>
          <a:prstGeom prst="rect">
            <a:avLst/>
          </a:prstGeom>
          <a:solidFill>
            <a:schemeClr val="bg1"/>
          </a:solidFill>
          <a:ln>
            <a:solidFill>
              <a:srgbClr val="990033"/>
            </a:solidFill>
          </a:ln>
        </p:spPr>
        <p:txBody>
          <a:bodyPr wrap="square">
            <a:spAutoFit/>
          </a:bodyPr>
          <a:lstStyle/>
          <a:p>
            <a:pPr algn="ctr"/>
            <a:r>
              <a:rPr lang="en-IE" sz="2000" dirty="0">
                <a:solidFill>
                  <a:srgbClr val="990033"/>
                </a:solidFill>
                <a:latin typeface="Calibri" pitchFamily="34" charset="0"/>
              </a:rPr>
              <a:t>In pairs, I want you </a:t>
            </a:r>
            <a:r>
              <a:rPr lang="en-IE" sz="2000" dirty="0" smtClean="0">
                <a:solidFill>
                  <a:srgbClr val="990033"/>
                </a:solidFill>
                <a:latin typeface="Calibri" pitchFamily="34" charset="0"/>
              </a:rPr>
              <a:t>to complete </a:t>
            </a:r>
            <a:r>
              <a:rPr lang="en-IE" sz="2000" dirty="0">
                <a:solidFill>
                  <a:srgbClr val="990033"/>
                </a:solidFill>
                <a:latin typeface="Calibri" pitchFamily="34" charset="0"/>
              </a:rPr>
              <a:t>Section B: </a:t>
            </a:r>
            <a:r>
              <a:rPr lang="en-IE" sz="2000" dirty="0" smtClean="0">
                <a:solidFill>
                  <a:srgbClr val="990033"/>
                </a:solidFill>
                <a:latin typeface="Calibri" pitchFamily="34" charset="0"/>
              </a:rPr>
              <a:t>Student Activity </a:t>
            </a:r>
            <a:r>
              <a:rPr lang="en-IE" sz="2000" dirty="0">
                <a:solidFill>
                  <a:srgbClr val="990033"/>
                </a:solidFill>
                <a:latin typeface="Calibri" pitchFamily="34" charset="0"/>
              </a:rPr>
              <a:t>1 by writing down a</a:t>
            </a:r>
          </a:p>
          <a:p>
            <a:pPr algn="ctr"/>
            <a:r>
              <a:rPr lang="en-IE" sz="2000" dirty="0">
                <a:solidFill>
                  <a:srgbClr val="990033"/>
                </a:solidFill>
                <a:latin typeface="Calibri" pitchFamily="34" charset="0"/>
              </a:rPr>
              <a:t>numerical expression </a:t>
            </a:r>
            <a:r>
              <a:rPr lang="en-IE" sz="2000" dirty="0" smtClean="0">
                <a:solidFill>
                  <a:srgbClr val="990033"/>
                </a:solidFill>
                <a:latin typeface="Calibri" pitchFamily="34" charset="0"/>
              </a:rPr>
              <a:t>for each </a:t>
            </a:r>
            <a:r>
              <a:rPr lang="en-IE" sz="2000" dirty="0">
                <a:solidFill>
                  <a:srgbClr val="990033"/>
                </a:solidFill>
                <a:latin typeface="Calibri" pitchFamily="34" charset="0"/>
              </a:rPr>
              <a:t>estimate and </a:t>
            </a:r>
            <a:r>
              <a:rPr lang="en-IE" sz="2000" dirty="0" smtClean="0">
                <a:solidFill>
                  <a:srgbClr val="990033"/>
                </a:solidFill>
                <a:latin typeface="Calibri" pitchFamily="34" charset="0"/>
              </a:rPr>
              <a:t>then writing </a:t>
            </a:r>
            <a:r>
              <a:rPr lang="en-IE" sz="2000" dirty="0">
                <a:solidFill>
                  <a:srgbClr val="990033"/>
                </a:solidFill>
                <a:latin typeface="Calibri" pitchFamily="34" charset="0"/>
              </a:rPr>
              <a:t>down a </a:t>
            </a:r>
            <a:r>
              <a:rPr lang="en-IE" sz="2000" dirty="0" smtClean="0">
                <a:solidFill>
                  <a:srgbClr val="990033"/>
                </a:solidFill>
                <a:latin typeface="Calibri" pitchFamily="34" charset="0"/>
              </a:rPr>
              <a:t>generalised expression</a:t>
            </a:r>
            <a:r>
              <a:rPr lang="en-IE" sz="2000" dirty="0">
                <a:solidFill>
                  <a:srgbClr val="990033"/>
                </a:solidFill>
                <a:latin typeface="Calibri" pitchFamily="34" charset="0"/>
              </a:rPr>
              <a:t>. We have </a:t>
            </a:r>
            <a:r>
              <a:rPr lang="en-IE" sz="2000" dirty="0" smtClean="0">
                <a:solidFill>
                  <a:srgbClr val="990033"/>
                </a:solidFill>
                <a:latin typeface="Calibri" pitchFamily="34" charset="0"/>
              </a:rPr>
              <a:t>already completed </a:t>
            </a:r>
            <a:r>
              <a:rPr lang="en-IE" sz="2000" dirty="0">
                <a:solidFill>
                  <a:srgbClr val="990033"/>
                </a:solidFill>
                <a:latin typeface="Calibri" pitchFamily="34" charset="0"/>
              </a:rPr>
              <a:t>the first two area</a:t>
            </a:r>
          </a:p>
          <a:p>
            <a:pPr algn="ctr"/>
            <a:r>
              <a:rPr lang="en-IE" sz="2000" dirty="0">
                <a:solidFill>
                  <a:srgbClr val="990033"/>
                </a:solidFill>
                <a:latin typeface="Calibri" pitchFamily="34" charset="0"/>
              </a:rPr>
              <a:t>estimates.</a:t>
            </a:r>
          </a:p>
        </p:txBody>
      </p:sp>
      <p:sp>
        <p:nvSpPr>
          <p:cNvPr id="8" name="Title 1"/>
          <p:cNvSpPr>
            <a:spLocks noGrp="1"/>
          </p:cNvSpPr>
          <p:nvPr>
            <p:ph type="title"/>
          </p:nvPr>
        </p:nvSpPr>
        <p:spPr>
          <a:xfrm>
            <a:off x="518864"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Tree>
    <p:extLst>
      <p:ext uri="{BB962C8B-B14F-4D97-AF65-F5344CB8AC3E}">
        <p14:creationId xmlns:p14="http://schemas.microsoft.com/office/powerpoint/2010/main" val="675645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smtClean="0">
                <a:solidFill>
                  <a:srgbClr val="990033"/>
                </a:solidFill>
                <a:latin typeface="Calibri" pitchFamily="34" charset="0"/>
              </a:rPr>
              <a:t>Section A: Student Activity 1 </a:t>
            </a:r>
            <a:endParaRPr lang="en-IE" b="1" dirty="0">
              <a:solidFill>
                <a:srgbClr val="990033"/>
              </a:solidFill>
              <a:latin typeface="Calibri" pitchFamily="34" charset="0"/>
            </a:endParaRPr>
          </a:p>
        </p:txBody>
      </p:sp>
      <p:sp>
        <p:nvSpPr>
          <p:cNvPr id="4" name="Content Placeholder 3"/>
          <p:cNvSpPr>
            <a:spLocks noGrp="1"/>
          </p:cNvSpPr>
          <p:nvPr>
            <p:ph idx="1"/>
          </p:nvPr>
        </p:nvSpPr>
        <p:spPr/>
        <p:txBody>
          <a:bodyPr/>
          <a:lstStyle/>
          <a:p>
            <a:endParaRPr lang="en-IE"/>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0"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2"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4"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28"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30"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32"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3"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6"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9"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51"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53"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1" name="Rectangle 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8" name="Rectangle 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0" name="Rectangle 5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3" name="Rectangle 2"/>
          <p:cNvSpPr/>
          <p:nvPr/>
        </p:nvSpPr>
        <p:spPr>
          <a:xfrm>
            <a:off x="1403648" y="1305342"/>
            <a:ext cx="6840760" cy="3416320"/>
          </a:xfrm>
          <a:prstGeom prst="rect">
            <a:avLst/>
          </a:prstGeom>
        </p:spPr>
        <p:txBody>
          <a:bodyPr wrap="square">
            <a:spAutoFit/>
          </a:bodyPr>
          <a:lstStyle/>
          <a:p>
            <a:r>
              <a:rPr lang="en-IE" sz="2400" dirty="0">
                <a:solidFill>
                  <a:srgbClr val="990033"/>
                </a:solidFill>
                <a:latin typeface="Calibri" pitchFamily="34" charset="0"/>
              </a:rPr>
              <a:t>We will now revise </a:t>
            </a:r>
            <a:r>
              <a:rPr lang="en-IE" sz="2400" dirty="0" smtClean="0">
                <a:solidFill>
                  <a:srgbClr val="990033"/>
                </a:solidFill>
                <a:latin typeface="Calibri" pitchFamily="34" charset="0"/>
              </a:rPr>
              <a:t>the process </a:t>
            </a:r>
            <a:r>
              <a:rPr lang="en-IE" sz="2400" dirty="0">
                <a:solidFill>
                  <a:srgbClr val="990033"/>
                </a:solidFill>
                <a:latin typeface="Calibri" pitchFamily="34" charset="0"/>
              </a:rPr>
              <a:t>of differentiation. In</a:t>
            </a:r>
          </a:p>
          <a:p>
            <a:r>
              <a:rPr lang="en-IE" sz="2400" b="1" dirty="0">
                <a:solidFill>
                  <a:srgbClr val="990033"/>
                </a:solidFill>
                <a:latin typeface="Calibri" pitchFamily="34" charset="0"/>
              </a:rPr>
              <a:t>Section A: Student Activity </a:t>
            </a:r>
            <a:r>
              <a:rPr lang="en-IE" sz="2400" b="1" dirty="0" smtClean="0">
                <a:solidFill>
                  <a:srgbClr val="990033"/>
                </a:solidFill>
                <a:latin typeface="Calibri" pitchFamily="34" charset="0"/>
              </a:rPr>
              <a:t>1 </a:t>
            </a:r>
            <a:r>
              <a:rPr lang="en-IE" sz="2400" dirty="0" smtClean="0">
                <a:solidFill>
                  <a:srgbClr val="990033"/>
                </a:solidFill>
                <a:latin typeface="Calibri" pitchFamily="34" charset="0"/>
              </a:rPr>
              <a:t>there </a:t>
            </a:r>
            <a:r>
              <a:rPr lang="en-IE" sz="2400" dirty="0">
                <a:solidFill>
                  <a:srgbClr val="990033"/>
                </a:solidFill>
                <a:latin typeface="Calibri" pitchFamily="34" charset="0"/>
              </a:rPr>
              <a:t>are 10 functions</a:t>
            </a:r>
          </a:p>
          <a:p>
            <a:r>
              <a:rPr lang="en-IE" sz="2400" dirty="0">
                <a:solidFill>
                  <a:srgbClr val="990033"/>
                </a:solidFill>
                <a:latin typeface="Calibri" pitchFamily="34" charset="0"/>
              </a:rPr>
              <a:t>together with </a:t>
            </a:r>
            <a:r>
              <a:rPr lang="en-IE" sz="2400" dirty="0" smtClean="0">
                <a:solidFill>
                  <a:srgbClr val="990033"/>
                </a:solidFill>
                <a:latin typeface="Calibri" pitchFamily="34" charset="0"/>
              </a:rPr>
              <a:t>their derivatives</a:t>
            </a:r>
            <a:r>
              <a:rPr lang="en-IE" sz="2400" dirty="0">
                <a:solidFill>
                  <a:srgbClr val="990033"/>
                </a:solidFill>
                <a:latin typeface="Calibri" pitchFamily="34" charset="0"/>
              </a:rPr>
              <a:t>. Working in pairs,</a:t>
            </a:r>
          </a:p>
          <a:p>
            <a:r>
              <a:rPr lang="en-IE" sz="2400" dirty="0">
                <a:solidFill>
                  <a:srgbClr val="990033"/>
                </a:solidFill>
                <a:latin typeface="Calibri" pitchFamily="34" charset="0"/>
              </a:rPr>
              <a:t>I want you to match </a:t>
            </a:r>
            <a:r>
              <a:rPr lang="en-IE" sz="2400" dirty="0" smtClean="0">
                <a:solidFill>
                  <a:srgbClr val="990033"/>
                </a:solidFill>
                <a:latin typeface="Calibri" pitchFamily="34" charset="0"/>
              </a:rPr>
              <a:t>the correct </a:t>
            </a:r>
            <a:r>
              <a:rPr lang="en-IE" sz="2400" dirty="0">
                <a:solidFill>
                  <a:srgbClr val="990033"/>
                </a:solidFill>
                <a:latin typeface="Calibri" pitchFamily="34" charset="0"/>
              </a:rPr>
              <a:t>derivative to each</a:t>
            </a:r>
          </a:p>
          <a:p>
            <a:r>
              <a:rPr lang="en-IE" sz="2400" dirty="0">
                <a:solidFill>
                  <a:srgbClr val="990033"/>
                </a:solidFill>
                <a:latin typeface="Calibri" pitchFamily="34" charset="0"/>
              </a:rPr>
              <a:t>function</a:t>
            </a:r>
            <a:r>
              <a:rPr lang="en-IE" sz="2400" dirty="0" smtClean="0">
                <a:solidFill>
                  <a:srgbClr val="990033"/>
                </a:solidFill>
                <a:latin typeface="Calibri" pitchFamily="34" charset="0"/>
              </a:rPr>
              <a:t>.</a:t>
            </a:r>
          </a:p>
          <a:p>
            <a:endParaRPr lang="en-IE" sz="2400" dirty="0">
              <a:solidFill>
                <a:srgbClr val="990033"/>
              </a:solidFill>
              <a:latin typeface="Calibri" pitchFamily="34" charset="0"/>
            </a:endParaRPr>
          </a:p>
          <a:p>
            <a:r>
              <a:rPr lang="en-IE" sz="2400" dirty="0" smtClean="0">
                <a:solidFill>
                  <a:srgbClr val="990033"/>
                </a:solidFill>
                <a:latin typeface="Calibri" pitchFamily="34" charset="0"/>
              </a:rPr>
              <a:t>When </a:t>
            </a:r>
            <a:r>
              <a:rPr lang="en-IE" sz="2400" dirty="0">
                <a:solidFill>
                  <a:srgbClr val="990033"/>
                </a:solidFill>
                <a:latin typeface="Calibri" pitchFamily="34" charset="0"/>
              </a:rPr>
              <a:t>you complete the </a:t>
            </a:r>
            <a:r>
              <a:rPr lang="en-IE" sz="2400" dirty="0" smtClean="0">
                <a:solidFill>
                  <a:srgbClr val="990033"/>
                </a:solidFill>
                <a:latin typeface="Calibri" pitchFamily="34" charset="0"/>
              </a:rPr>
              <a:t>task I </a:t>
            </a:r>
            <a:r>
              <a:rPr lang="en-IE" sz="2400" dirty="0">
                <a:solidFill>
                  <a:srgbClr val="990033"/>
                </a:solidFill>
                <a:latin typeface="Calibri" pitchFamily="34" charset="0"/>
              </a:rPr>
              <a:t>want you to examine </a:t>
            </a:r>
            <a:r>
              <a:rPr lang="en-IE" sz="2400" dirty="0" smtClean="0">
                <a:solidFill>
                  <a:srgbClr val="990033"/>
                </a:solidFill>
                <a:latin typeface="Calibri" pitchFamily="34" charset="0"/>
              </a:rPr>
              <a:t>the function-derivative </a:t>
            </a:r>
            <a:r>
              <a:rPr lang="en-IE" sz="2400" dirty="0">
                <a:solidFill>
                  <a:srgbClr val="990033"/>
                </a:solidFill>
                <a:latin typeface="Calibri" pitchFamily="34" charset="0"/>
              </a:rPr>
              <a:t>pairs. </a:t>
            </a:r>
            <a:r>
              <a:rPr lang="en-IE" sz="2400" dirty="0" smtClean="0">
                <a:solidFill>
                  <a:srgbClr val="990033"/>
                </a:solidFill>
                <a:latin typeface="Calibri" pitchFamily="34" charset="0"/>
              </a:rPr>
              <a:t>Is there anything interesting/noteworthy about </a:t>
            </a:r>
            <a:r>
              <a:rPr lang="en-IE" sz="2400" dirty="0">
                <a:solidFill>
                  <a:srgbClr val="990033"/>
                </a:solidFill>
                <a:latin typeface="Calibri" pitchFamily="34" charset="0"/>
              </a:rPr>
              <a:t>your results?</a:t>
            </a:r>
          </a:p>
        </p:txBody>
      </p:sp>
      <p:grpSp>
        <p:nvGrpSpPr>
          <p:cNvPr id="5" name="Group 4"/>
          <p:cNvGrpSpPr/>
          <p:nvPr/>
        </p:nvGrpSpPr>
        <p:grpSpPr>
          <a:xfrm>
            <a:off x="8789610" y="490052"/>
            <a:ext cx="8350893" cy="5619750"/>
            <a:chOff x="8789610" y="490052"/>
            <a:chExt cx="8350893" cy="561975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553" y="490052"/>
              <a:ext cx="7981950"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59158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9788860"/>
              </p:ext>
            </p:extLst>
          </p:nvPr>
        </p:nvGraphicFramePr>
        <p:xfrm>
          <a:off x="601261" y="4689320"/>
          <a:ext cx="7941478" cy="1620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b="1" dirty="0" smtClean="0">
                          <a:solidFill>
                            <a:srgbClr val="990033"/>
                          </a:solidFill>
                          <a:latin typeface="Calibri" pitchFamily="34" charset="0"/>
                        </a:rPr>
                        <a:t>Section B</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251" y="685630"/>
            <a:ext cx="6899499" cy="396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971553312"/>
                  </p:ext>
                </p:extLst>
              </p:nvPr>
            </p:nvGraphicFramePr>
            <p:xfrm>
              <a:off x="601261" y="4689320"/>
              <a:ext cx="7941478" cy="1620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6.243(16)</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971553312"/>
                  </p:ext>
                </p:extLst>
              </p:nvPr>
            </p:nvGraphicFramePr>
            <p:xfrm>
              <a:off x="601261" y="4689320"/>
              <a:ext cx="7941478" cy="1620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095" t="-40741" r="-101940"/>
                          </a:stretch>
                        </a:blipFill>
                      </a:tcPr>
                    </a:tc>
                    <a:tc>
                      <a:txBody>
                        <a:bodyPr/>
                        <a:lstStyle/>
                        <a:p>
                          <a:pPr algn="ctr"/>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538556692"/>
                  </p:ext>
                </p:extLst>
              </p:nvPr>
            </p:nvGraphicFramePr>
            <p:xfrm>
              <a:off x="601261" y="4689320"/>
              <a:ext cx="7941478" cy="1620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6.243(16)</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i="1" baseline="-25000" dirty="0" smtClean="0">
                                    <a:solidFill>
                                      <a:srgbClr val="990033"/>
                                    </a:solidFill>
                                    <a:latin typeface="Cambria Math"/>
                                  </a:rPr>
                                  <m:t>1</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538556692"/>
                  </p:ext>
                </p:extLst>
              </p:nvPr>
            </p:nvGraphicFramePr>
            <p:xfrm>
              <a:off x="601261" y="4689320"/>
              <a:ext cx="7941478" cy="1620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79095" t="-40741" r="-10194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5"/>
                          <a:stretch>
                            <a:fillRect l="-176059" t="-40741" r="-212"/>
                          </a:stretch>
                        </a:blipFill>
                      </a:tcPr>
                    </a:tc>
                  </a:tr>
                </a:tbl>
              </a:graphicData>
            </a:graphic>
          </p:graphicFrame>
        </mc:Fallback>
      </mc:AlternateContent>
      <p:sp>
        <p:nvSpPr>
          <p:cNvPr id="8" name="Title 1"/>
          <p:cNvSpPr>
            <a:spLocks noGrp="1"/>
          </p:cNvSpPr>
          <p:nvPr>
            <p:ph type="title"/>
          </p:nvPr>
        </p:nvSpPr>
        <p:spPr>
          <a:xfrm>
            <a:off x="518864"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Tree>
    <p:extLst>
      <p:ext uri="{BB962C8B-B14F-4D97-AF65-F5344CB8AC3E}">
        <p14:creationId xmlns:p14="http://schemas.microsoft.com/office/powerpoint/2010/main" val="110458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248" y="685630"/>
            <a:ext cx="6899502" cy="39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2260724787"/>
              </p:ext>
            </p:extLst>
          </p:nvPr>
        </p:nvGraphicFramePr>
        <p:xfrm>
          <a:off x="601261" y="4689320"/>
          <a:ext cx="7941478" cy="1620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b="1" dirty="0" smtClean="0">
                          <a:solidFill>
                            <a:srgbClr val="990033"/>
                          </a:solidFill>
                          <a:latin typeface="Calibri" pitchFamily="34" charset="0"/>
                        </a:rPr>
                        <a:t>Section B</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712932995"/>
                  </p:ext>
                </p:extLst>
              </p:nvPr>
            </p:nvGraphicFramePr>
            <p:xfrm>
              <a:off x="601261" y="4689320"/>
              <a:ext cx="7941478" cy="1620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i="1" dirty="0" smtClean="0">
                                        <a:solidFill>
                                          <a:srgbClr val="990033"/>
                                        </a:solidFill>
                                        <a:latin typeface="Cambria Math" panose="02040503050406030204" pitchFamily="18" charset="0"/>
                                      </a:rPr>
                                    </m:ctrlPr>
                                  </m:dPr>
                                  <m:e>
                                    <m:r>
                                      <a:rPr lang="en-IE" b="0" i="1" dirty="0" smtClean="0">
                                        <a:solidFill>
                                          <a:srgbClr val="990033"/>
                                        </a:solidFill>
                                        <a:latin typeface="Cambria Math"/>
                                      </a:rPr>
                                      <m:t>8</m:t>
                                    </m:r>
                                  </m:e>
                                </m:d>
                                <m:r>
                                  <a:rPr lang="en-IE" b="0" i="1" dirty="0" smtClean="0">
                                    <a:solidFill>
                                      <a:srgbClr val="990033"/>
                                    </a:solidFill>
                                    <a:latin typeface="Cambria Math"/>
                                  </a:rPr>
                                  <m:t>+6.351(8)</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712932995"/>
                  </p:ext>
                </p:extLst>
              </p:nvPr>
            </p:nvGraphicFramePr>
            <p:xfrm>
              <a:off x="601261" y="4689320"/>
              <a:ext cx="7941478" cy="1620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79095" t="-40741" r="-10194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76059" t="-40741" r="-212"/>
                          </a:stretch>
                        </a:blipFill>
                      </a:tcPr>
                    </a:tc>
                  </a:tr>
                </a:tbl>
              </a:graphicData>
            </a:graphic>
          </p:graphicFrame>
        </mc:Fallback>
      </mc:AlternateContent>
      <p:sp>
        <p:nvSpPr>
          <p:cNvPr id="8" name="Title 1"/>
          <p:cNvSpPr>
            <a:spLocks noGrp="1"/>
          </p:cNvSpPr>
          <p:nvPr>
            <p:ph type="title"/>
          </p:nvPr>
        </p:nvSpPr>
        <p:spPr>
          <a:xfrm>
            <a:off x="518864"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Tree>
    <p:extLst>
      <p:ext uri="{BB962C8B-B14F-4D97-AF65-F5344CB8AC3E}">
        <p14:creationId xmlns:p14="http://schemas.microsoft.com/office/powerpoint/2010/main" val="97930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83732192"/>
              </p:ext>
            </p:extLst>
          </p:nvPr>
        </p:nvGraphicFramePr>
        <p:xfrm>
          <a:off x="491606" y="116632"/>
          <a:ext cx="8640000" cy="6479999"/>
        </p:xfrm>
        <a:graphic>
          <a:graphicData uri="http://schemas.openxmlformats.org/drawingml/2006/table">
            <a:tbl>
              <a:tblPr firstRow="1" bandRow="1">
                <a:tableStyleId>{5940675A-B579-460E-94D1-54222C63F5DA}</a:tableStyleId>
              </a:tblPr>
              <a:tblGrid>
                <a:gridCol w="3096344"/>
                <a:gridCol w="2880320"/>
                <a:gridCol w="2663336"/>
              </a:tblGrid>
              <a:tr h="7728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b="1" dirty="0" smtClean="0">
                          <a:solidFill>
                            <a:srgbClr val="990033"/>
                          </a:solidFill>
                          <a:latin typeface="Calibri" pitchFamily="34" charset="0"/>
                        </a:rPr>
                        <a:t>Section B</a:t>
                      </a: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902385">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902385">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902385">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p:pic>
        <p:nvPicPr>
          <p:cNvPr id="5"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82" y="904971"/>
            <a:ext cx="3060000" cy="190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82" y="2805638"/>
            <a:ext cx="3060000" cy="1908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7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548"/>
          <a:stretch/>
        </p:blipFill>
        <p:spPr bwMode="auto">
          <a:xfrm>
            <a:off x="510882" y="4707260"/>
            <a:ext cx="3060000" cy="1892861"/>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3748802" y="1268328"/>
                <a:ext cx="2695406" cy="910634"/>
              </a:xfrm>
              <a:prstGeom prst="rect">
                <a:avLst/>
              </a:prstGeom>
            </p:spPr>
            <p:txBody>
              <a:bodyPr wrap="square">
                <a:spAutoFit/>
              </a:bodyPr>
              <a:lstStyle/>
              <a:p>
                <a:pPr lvl="0"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m:t>
                      </m:r>
                      <m:r>
                        <a:rPr lang="en-IE" b="0" i="1" dirty="0" smtClean="0">
                          <a:solidFill>
                            <a:srgbClr val="990033"/>
                          </a:solidFill>
                          <a:latin typeface="Cambria Math"/>
                        </a:rPr>
                        <m:t>𝑒𝑎</m:t>
                      </m:r>
                      <m:r>
                        <a:rPr lang="en-IE" i="1" dirty="0">
                          <a:solidFill>
                            <a:srgbClr val="990033"/>
                          </a:solidFill>
                          <a:latin typeface="Cambria Math"/>
                        </a:rPr>
                        <m:t>= 6.243</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5.33</m:t>
                          </m:r>
                        </m:e>
                      </m:d>
                      <m:r>
                        <a:rPr lang="en-IE" i="1" dirty="0">
                          <a:solidFill>
                            <a:srgbClr val="990033"/>
                          </a:solidFill>
                          <a:latin typeface="Cambria Math"/>
                        </a:rPr>
                        <m:t>+6.646</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5.33</m:t>
                          </m:r>
                        </m:e>
                      </m:d>
                      <m:r>
                        <a:rPr lang="en-IE" i="1" dirty="0">
                          <a:solidFill>
                            <a:srgbClr val="990033"/>
                          </a:solidFill>
                          <a:latin typeface="Cambria Math"/>
                        </a:rPr>
                        <m:t>+5.968(5.33)</m:t>
                      </m:r>
                    </m:oMath>
                  </m:oMathPara>
                </a14:m>
                <a:endParaRPr lang="en-IE" dirty="0">
                  <a:solidFill>
                    <a:srgbClr val="990033"/>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748802" y="1268328"/>
                <a:ext cx="2695406" cy="910634"/>
              </a:xfrm>
              <a:prstGeom prst="rect">
                <a:avLst/>
              </a:prstGeom>
              <a:blipFill rotWithShape="1">
                <a:blip r:embed="rId6"/>
                <a:stretch>
                  <a:fillRect b="-469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748802" y="3082976"/>
                <a:ext cx="2286000" cy="1181285"/>
              </a:xfrm>
              <a:prstGeom prst="rect">
                <a:avLst/>
              </a:prstGeom>
            </p:spPr>
            <p:txBody>
              <a:bodyPr>
                <a:spAutoFit/>
              </a:bodyPr>
              <a:lstStyle/>
              <a:p>
                <a:pPr lvl="0" algn="ctr"/>
                <a14:m>
                  <m:oMathPara xmlns:m="http://schemas.openxmlformats.org/officeDocument/2006/math">
                    <m:oMathParaPr>
                      <m:jc m:val="centerGroup"/>
                    </m:oMathParaPr>
                    <m:oMath xmlns:m="http://schemas.openxmlformats.org/officeDocument/2006/math">
                      <m:r>
                        <a:rPr lang="en-IE" i="1" dirty="0">
                          <a:solidFill>
                            <a:srgbClr val="990033"/>
                          </a:solidFill>
                          <a:latin typeface="Cambria Math"/>
                        </a:rPr>
                        <m:t>𝐴𝑟𝑒𝑎</m:t>
                      </m:r>
                      <m:r>
                        <a:rPr lang="en-IE" i="1" dirty="0">
                          <a:solidFill>
                            <a:srgbClr val="990033"/>
                          </a:solidFill>
                          <a:latin typeface="Cambria Math"/>
                        </a:rPr>
                        <m:t> = 6.243</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4</m:t>
                          </m:r>
                        </m:e>
                      </m:d>
                      <m:r>
                        <a:rPr lang="en-IE" i="1" dirty="0">
                          <a:solidFill>
                            <a:srgbClr val="990033"/>
                          </a:solidFill>
                          <a:latin typeface="Cambria Math"/>
                        </a:rPr>
                        <m:t>+6.761</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4</m:t>
                          </m:r>
                        </m:e>
                      </m:d>
                      <m:r>
                        <a:rPr lang="en-IE" i="1" dirty="0">
                          <a:solidFill>
                            <a:srgbClr val="990033"/>
                          </a:solidFill>
                          <a:latin typeface="Cambria Math"/>
                        </a:rPr>
                        <m:t>+6.351</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4</m:t>
                          </m:r>
                        </m:e>
                      </m:d>
                      <m:r>
                        <a:rPr lang="en-IE" i="1" dirty="0">
                          <a:solidFill>
                            <a:srgbClr val="990033"/>
                          </a:solidFill>
                          <a:latin typeface="Cambria Math"/>
                        </a:rPr>
                        <m:t>+5.752(4)</m:t>
                      </m:r>
                    </m:oMath>
                  </m:oMathPara>
                </a14:m>
                <a:endParaRPr lang="en-IE" dirty="0">
                  <a:solidFill>
                    <a:srgbClr val="990033"/>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748802" y="3082976"/>
                <a:ext cx="2286000" cy="1181285"/>
              </a:xfrm>
              <a:prstGeom prst="rect">
                <a:avLst/>
              </a:prstGeom>
              <a:blipFill rotWithShape="1">
                <a:blip r:embed="rId7"/>
                <a:stretch>
                  <a:fillRect b="-309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88224" y="1340768"/>
                <a:ext cx="2286000" cy="910634"/>
              </a:xfrm>
              <a:prstGeom prst="rect">
                <a:avLst/>
              </a:prstGeom>
            </p:spPr>
            <p:txBody>
              <a:bodyPr>
                <a:spAutoFit/>
              </a:bodyPr>
              <a:lstStyle/>
              <a:p>
                <a:pPr lvl="0" algn="ctr">
                  <a:defRPr/>
                </a:pPr>
                <a14:m>
                  <m:oMathPara xmlns:m="http://schemas.openxmlformats.org/officeDocument/2006/math">
                    <m:oMathParaPr>
                      <m:jc m:val="centerGroup"/>
                    </m:oMathParaPr>
                    <m:oMath xmlns:m="http://schemas.openxmlformats.org/officeDocument/2006/math">
                      <m:r>
                        <a:rPr lang="en-IE" i="1" dirty="0">
                          <a:solidFill>
                            <a:srgbClr val="990033"/>
                          </a:solidFill>
                          <a:latin typeface="Cambria Math"/>
                        </a:rPr>
                        <m:t>𝐴𝑟𝑒𝑎</m:t>
                      </m:r>
                      <m:r>
                        <a:rPr lang="en-IE" i="1" dirty="0">
                          <a:solidFill>
                            <a:srgbClr val="990033"/>
                          </a:solidFill>
                          <a:latin typeface="Cambria Math"/>
                        </a:rPr>
                        <m:t> = </m:t>
                      </m:r>
                      <m:r>
                        <a:rPr lang="en-IE" i="1" dirty="0">
                          <a:solidFill>
                            <a:srgbClr val="990033"/>
                          </a:solidFill>
                          <a:latin typeface="Cambria Math"/>
                        </a:rPr>
                        <m:t>𝑓</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𝑥</m:t>
                          </m:r>
                          <m:r>
                            <a:rPr lang="en-IE" i="1" baseline="-25000" dirty="0">
                              <a:solidFill>
                                <a:srgbClr val="990033"/>
                              </a:solidFill>
                              <a:latin typeface="Cambria Math"/>
                            </a:rPr>
                            <m:t>1</m:t>
                          </m:r>
                        </m:e>
                      </m:d>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2</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3</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oMath>
                  </m:oMathPara>
                </a14:m>
                <a:endParaRPr lang="en-IE" dirty="0">
                  <a:solidFill>
                    <a:srgbClr val="990033"/>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6588224" y="1340768"/>
                <a:ext cx="2286000" cy="910634"/>
              </a:xfrm>
              <a:prstGeom prst="rect">
                <a:avLst/>
              </a:prstGeom>
              <a:blipFill rotWithShape="1">
                <a:blip r:embed="rId8"/>
                <a:stretch>
                  <a:fillRect b="-469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588224" y="3078464"/>
                <a:ext cx="2286000" cy="1181285"/>
              </a:xfrm>
              <a:prstGeom prst="rect">
                <a:avLst/>
              </a:prstGeom>
            </p:spPr>
            <p:txBody>
              <a:bodyPr>
                <a:spAutoFit/>
              </a:bodyPr>
              <a:lstStyle/>
              <a:p>
                <a:pPr lvl="0" algn="ctr">
                  <a:defRPr/>
                </a:pPr>
                <a14:m>
                  <m:oMathPara xmlns:m="http://schemas.openxmlformats.org/officeDocument/2006/math">
                    <m:oMathParaPr>
                      <m:jc m:val="centerGroup"/>
                    </m:oMathParaPr>
                    <m:oMath xmlns:m="http://schemas.openxmlformats.org/officeDocument/2006/math">
                      <m:r>
                        <a:rPr lang="en-IE" i="1" dirty="0">
                          <a:solidFill>
                            <a:srgbClr val="990033"/>
                          </a:solidFill>
                          <a:latin typeface="Cambria Math"/>
                        </a:rPr>
                        <m:t>𝐴𝑟𝑒𝑎</m:t>
                      </m:r>
                      <m:r>
                        <a:rPr lang="en-IE" i="1" dirty="0">
                          <a:solidFill>
                            <a:srgbClr val="990033"/>
                          </a:solidFill>
                          <a:latin typeface="Cambria Math"/>
                        </a:rPr>
                        <m:t> = </m:t>
                      </m:r>
                      <m:r>
                        <a:rPr lang="en-IE" i="1" dirty="0">
                          <a:solidFill>
                            <a:srgbClr val="990033"/>
                          </a:solidFill>
                          <a:latin typeface="Cambria Math"/>
                        </a:rPr>
                        <m:t>𝑓</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𝑥</m:t>
                          </m:r>
                          <m:r>
                            <a:rPr lang="en-IE" i="1" baseline="-25000" dirty="0">
                              <a:solidFill>
                                <a:srgbClr val="990033"/>
                              </a:solidFill>
                              <a:latin typeface="Cambria Math"/>
                            </a:rPr>
                            <m:t>1</m:t>
                          </m:r>
                        </m:e>
                      </m:d>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2</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3</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4</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oMath>
                  </m:oMathPara>
                </a14:m>
                <a:endParaRPr lang="en-IE" dirty="0">
                  <a:solidFill>
                    <a:srgbClr val="990033"/>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588224" y="3078464"/>
                <a:ext cx="2286000" cy="1181285"/>
              </a:xfrm>
              <a:prstGeom prst="rect">
                <a:avLst/>
              </a:prstGeom>
              <a:blipFill rotWithShape="1">
                <a:blip r:embed="rId9"/>
                <a:stretch>
                  <a:fillRect b="-309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563888" y="4929392"/>
                <a:ext cx="2692628" cy="1451936"/>
              </a:xfrm>
              <a:prstGeom prst="rect">
                <a:avLst/>
              </a:prstGeom>
            </p:spPr>
            <p:txBody>
              <a:bodyPr wrap="square">
                <a:spAutoFit/>
              </a:bodyPr>
              <a:lstStyle/>
              <a:p>
                <a:pPr lvl="0" algn="ctr"/>
                <a14:m>
                  <m:oMathPara xmlns:m="http://schemas.openxmlformats.org/officeDocument/2006/math">
                    <m:oMathParaPr>
                      <m:jc m:val="centerGroup"/>
                    </m:oMathParaPr>
                    <m:oMath xmlns:m="http://schemas.openxmlformats.org/officeDocument/2006/math">
                      <m:r>
                        <a:rPr lang="en-IE" i="1" dirty="0">
                          <a:solidFill>
                            <a:srgbClr val="990033"/>
                          </a:solidFill>
                          <a:latin typeface="Cambria Math"/>
                        </a:rPr>
                        <m:t>𝐴𝑟𝑒𝑎</m:t>
                      </m:r>
                      <m:r>
                        <a:rPr lang="en-IE" i="1" dirty="0">
                          <a:solidFill>
                            <a:srgbClr val="990033"/>
                          </a:solidFill>
                          <a:latin typeface="Cambria Math"/>
                        </a:rPr>
                        <m:t> = 6.243</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3.2</m:t>
                          </m:r>
                        </m:e>
                      </m:d>
                      <m:r>
                        <a:rPr lang="en-IE" i="1" dirty="0">
                          <a:solidFill>
                            <a:srgbClr val="990033"/>
                          </a:solidFill>
                          <a:latin typeface="Cambria Math"/>
                        </a:rPr>
                        <m:t>+6.806</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3.2</m:t>
                          </m:r>
                        </m:e>
                      </m:d>
                      <m:r>
                        <a:rPr lang="en-IE" i="1" dirty="0">
                          <a:solidFill>
                            <a:srgbClr val="990033"/>
                          </a:solidFill>
                          <a:latin typeface="Cambria Math"/>
                        </a:rPr>
                        <m:t>+6.538</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3.2</m:t>
                          </m:r>
                        </m:e>
                      </m:d>
                      <m:r>
                        <a:rPr lang="en-IE" i="1" dirty="0">
                          <a:solidFill>
                            <a:srgbClr val="990033"/>
                          </a:solidFill>
                          <a:latin typeface="Cambria Math"/>
                        </a:rPr>
                        <m:t>+6.132</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3.2</m:t>
                          </m:r>
                        </m:e>
                      </m:d>
                      <m:r>
                        <a:rPr lang="en-IE" i="1" dirty="0">
                          <a:solidFill>
                            <a:srgbClr val="990033"/>
                          </a:solidFill>
                          <a:latin typeface="Cambria Math"/>
                        </a:rPr>
                        <m:t>+5.619(3.2)</m:t>
                      </m:r>
                    </m:oMath>
                  </m:oMathPara>
                </a14:m>
                <a:endParaRPr lang="en-IE" dirty="0">
                  <a:solidFill>
                    <a:srgbClr val="990033"/>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3563888" y="4929392"/>
                <a:ext cx="2692628" cy="1451936"/>
              </a:xfrm>
              <a:prstGeom prst="rect">
                <a:avLst/>
              </a:prstGeom>
              <a:blipFill rotWithShape="1">
                <a:blip r:embed="rId10"/>
                <a:stretch>
                  <a:fillRect b="-2521"/>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605370" y="4915121"/>
                <a:ext cx="2286000" cy="1451936"/>
              </a:xfrm>
              <a:prstGeom prst="rect">
                <a:avLst/>
              </a:prstGeom>
            </p:spPr>
            <p:txBody>
              <a:bodyPr>
                <a:spAutoFit/>
              </a:bodyPr>
              <a:lstStyle/>
              <a:p>
                <a:pPr lvl="0" algn="ctr">
                  <a:defRPr/>
                </a:pPr>
                <a14:m>
                  <m:oMathPara xmlns:m="http://schemas.openxmlformats.org/officeDocument/2006/math">
                    <m:oMathParaPr>
                      <m:jc m:val="centerGroup"/>
                    </m:oMathParaPr>
                    <m:oMath xmlns:m="http://schemas.openxmlformats.org/officeDocument/2006/math">
                      <m:r>
                        <a:rPr lang="en-IE" i="1" dirty="0">
                          <a:solidFill>
                            <a:srgbClr val="990033"/>
                          </a:solidFill>
                          <a:latin typeface="Cambria Math"/>
                        </a:rPr>
                        <m:t>𝐴𝑟𝑒𝑎</m:t>
                      </m:r>
                      <m:r>
                        <a:rPr lang="en-IE" i="1" dirty="0">
                          <a:solidFill>
                            <a:srgbClr val="990033"/>
                          </a:solidFill>
                          <a:latin typeface="Cambria Math"/>
                        </a:rPr>
                        <m:t> = </m:t>
                      </m:r>
                      <m:r>
                        <a:rPr lang="en-IE" i="1" dirty="0">
                          <a:solidFill>
                            <a:srgbClr val="990033"/>
                          </a:solidFill>
                          <a:latin typeface="Cambria Math"/>
                        </a:rPr>
                        <m:t>𝑓</m:t>
                      </m:r>
                      <m:d>
                        <m:dPr>
                          <m:ctrlPr>
                            <a:rPr lang="en-IE" i="1" dirty="0">
                              <a:solidFill>
                                <a:srgbClr val="990033"/>
                              </a:solidFill>
                              <a:latin typeface="Cambria Math" panose="02040503050406030204" pitchFamily="18" charset="0"/>
                            </a:rPr>
                          </m:ctrlPr>
                        </m:dPr>
                        <m:e>
                          <m:r>
                            <a:rPr lang="en-IE" i="1" dirty="0">
                              <a:solidFill>
                                <a:srgbClr val="990033"/>
                              </a:solidFill>
                              <a:latin typeface="Cambria Math"/>
                            </a:rPr>
                            <m:t>𝑥</m:t>
                          </m:r>
                          <m:r>
                            <a:rPr lang="en-IE" i="1" baseline="-25000" dirty="0">
                              <a:solidFill>
                                <a:srgbClr val="990033"/>
                              </a:solidFill>
                              <a:latin typeface="Cambria Math"/>
                            </a:rPr>
                            <m:t>1</m:t>
                          </m:r>
                        </m:e>
                      </m:d>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2</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3</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4</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r>
                        <a:rPr lang="en-IE" i="1" dirty="0">
                          <a:solidFill>
                            <a:srgbClr val="990033"/>
                          </a:solidFill>
                          <a:latin typeface="Cambria Math"/>
                          <a:ea typeface="Cambria Math"/>
                        </a:rPr>
                        <m:t>+</m:t>
                      </m:r>
                      <m:r>
                        <a:rPr lang="en-IE" i="1" dirty="0">
                          <a:solidFill>
                            <a:srgbClr val="990033"/>
                          </a:solidFill>
                          <a:latin typeface="Cambria Math"/>
                        </a:rPr>
                        <m:t>𝑓</m:t>
                      </m:r>
                      <m:r>
                        <a:rPr lang="en-IE" i="1" dirty="0">
                          <a:solidFill>
                            <a:srgbClr val="990033"/>
                          </a:solidFill>
                          <a:latin typeface="Cambria Math"/>
                        </a:rPr>
                        <m:t>(</m:t>
                      </m:r>
                      <m:r>
                        <a:rPr lang="en-IE" i="1" dirty="0">
                          <a:solidFill>
                            <a:srgbClr val="990033"/>
                          </a:solidFill>
                          <a:latin typeface="Cambria Math"/>
                        </a:rPr>
                        <m:t>𝑥</m:t>
                      </m:r>
                      <m:r>
                        <a:rPr lang="en-IE" i="1" baseline="-25000" dirty="0">
                          <a:solidFill>
                            <a:srgbClr val="990033"/>
                          </a:solidFill>
                          <a:latin typeface="Cambria Math"/>
                        </a:rPr>
                        <m:t>5</m:t>
                      </m:r>
                      <m:r>
                        <a:rPr lang="en-IE" i="1" dirty="0">
                          <a:solidFill>
                            <a:srgbClr val="990033"/>
                          </a:solidFill>
                          <a:latin typeface="Cambria Math"/>
                        </a:rPr>
                        <m:t>)</m:t>
                      </m:r>
                      <m:r>
                        <a:rPr lang="en-IE" i="1" dirty="0">
                          <a:solidFill>
                            <a:srgbClr val="990033"/>
                          </a:solidFill>
                          <a:latin typeface="Cambria Math"/>
                          <a:ea typeface="Cambria Math"/>
                        </a:rPr>
                        <m:t>∆</m:t>
                      </m:r>
                      <m:r>
                        <a:rPr lang="en-IE" i="1" dirty="0">
                          <a:solidFill>
                            <a:srgbClr val="990033"/>
                          </a:solidFill>
                          <a:latin typeface="Cambria Math"/>
                          <a:ea typeface="Cambria Math"/>
                        </a:rPr>
                        <m:t>𝑥</m:t>
                      </m:r>
                    </m:oMath>
                  </m:oMathPara>
                </a14:m>
                <a:endParaRPr lang="en-IE" dirty="0">
                  <a:solidFill>
                    <a:srgbClr val="990033"/>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6605370" y="4915121"/>
                <a:ext cx="2286000" cy="1451936"/>
              </a:xfrm>
              <a:prstGeom prst="rect">
                <a:avLst/>
              </a:prstGeom>
              <a:blipFill rotWithShape="1">
                <a:blip r:embed="rId11"/>
                <a:stretch>
                  <a:fillRect b="-2521"/>
                </a:stretch>
              </a:blipFill>
            </p:spPr>
            <p:txBody>
              <a:bodyPr/>
              <a:lstStyle/>
              <a:p>
                <a:r>
                  <a:rPr lang="en-IE">
                    <a:noFill/>
                  </a:rPr>
                  <a:t> </a:t>
                </a:r>
              </a:p>
            </p:txBody>
          </p:sp>
        </mc:Fallback>
      </mc:AlternateContent>
      <p:grpSp>
        <p:nvGrpSpPr>
          <p:cNvPr id="18" name="Group 17"/>
          <p:cNvGrpSpPr/>
          <p:nvPr/>
        </p:nvGrpSpPr>
        <p:grpSpPr>
          <a:xfrm>
            <a:off x="8789610" y="490050"/>
            <a:ext cx="7718876" cy="5877005"/>
            <a:chOff x="8789610" y="490050"/>
            <a:chExt cx="7718876" cy="5877005"/>
          </a:xfrm>
        </p:grpSpPr>
        <p:pic>
          <p:nvPicPr>
            <p:cNvPr id="15053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0" y="490050"/>
              <a:ext cx="7364486" cy="587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ounded Rectangle 19"/>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79348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0018 7.40741E-7 L -0.93038 7.40741E-7 " pathEditMode="relative" rAng="0" ptsTypes="AA">
                                      <p:cBhvr>
                                        <p:cTn id="37" dur="2000" fill="hold"/>
                                        <p:tgtEl>
                                          <p:spTgt spid="18"/>
                                        </p:tgtEl>
                                        <p:attrNameLst>
                                          <p:attrName>ppt_x</p:attrName>
                                          <p:attrName>ppt_y</p:attrName>
                                        </p:attrNameLst>
                                      </p:cBhvr>
                                      <p:rCtr x="-4651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93038 7.40741E-7 L -0.00018 0.00347 " pathEditMode="relative" rAng="0" ptsTypes="AA">
                                      <p:cBhvr>
                                        <p:cTn id="41" dur="2000" fill="hold"/>
                                        <p:tgtEl>
                                          <p:spTgt spid="18"/>
                                        </p:tgtEl>
                                        <p:attrNameLst>
                                          <p:attrName>ppt_x</p:attrName>
                                          <p:attrName>ppt_y</p:attrName>
                                        </p:attrNameLst>
                                      </p:cBhvr>
                                      <p:rCtr x="46510" y="162"/>
                                    </p:animMotion>
                                  </p:childTnLst>
                                </p:cTn>
                              </p:par>
                            </p:childTnLst>
                          </p:cTn>
                        </p:par>
                      </p:childTnLst>
                    </p:cTn>
                  </p:par>
                </p:childTnLst>
              </p:cTn>
              <p:nextCondLst>
                <p:cond evt="onClick" delay="0">
                  <p:tgtEl>
                    <p:spTgt spid="18"/>
                  </p:tgtEl>
                </p:cond>
              </p:nextCondLst>
            </p:seq>
          </p:childTnLst>
        </p:cTn>
      </p:par>
    </p:tnLst>
    <p:bldLst>
      <p:bldP spid="4" grpId="0"/>
      <p:bldP spid="6" grpId="0"/>
      <p:bldP spid="8" grpId="0"/>
      <p:bldP spid="9"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511" y="541617"/>
            <a:ext cx="2195295" cy="126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536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511" y="1688175"/>
            <a:ext cx="2195296" cy="12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511" y="2841580"/>
            <a:ext cx="2195295" cy="12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511" y="3992950"/>
            <a:ext cx="2195295" cy="12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7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511" y="5133203"/>
            <a:ext cx="2195296" cy="126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23528" y="6206037"/>
            <a:ext cx="2304256"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3" name="Table 2"/>
          <p:cNvGraphicFramePr>
            <a:graphicFrameLocks noGrp="1"/>
          </p:cNvGraphicFramePr>
          <p:nvPr>
            <p:extLst>
              <p:ext uri="{D42A27DB-BD31-4B8C-83A1-F6EECF244321}">
                <p14:modId xmlns:p14="http://schemas.microsoft.com/office/powerpoint/2010/main" val="1504878302"/>
              </p:ext>
            </p:extLst>
          </p:nvPr>
        </p:nvGraphicFramePr>
        <p:xfrm>
          <a:off x="302930" y="68374"/>
          <a:ext cx="7941478" cy="6228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800" b="1" dirty="0" smtClean="0">
                          <a:solidFill>
                            <a:srgbClr val="990033"/>
                          </a:solidFill>
                          <a:latin typeface="Calibri" pitchFamily="34" charset="0"/>
                        </a:rPr>
                        <a:t>Section B</a:t>
                      </a: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363461997"/>
                  </p:ext>
                </p:extLst>
              </p:nvPr>
            </p:nvGraphicFramePr>
            <p:xfrm>
              <a:off x="302930" y="68374"/>
              <a:ext cx="7941478" cy="6228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6.243(16)</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i="1" baseline="-25000" dirty="0" smtClean="0">
                                    <a:solidFill>
                                      <a:srgbClr val="990033"/>
                                    </a:solidFill>
                                    <a:latin typeface="Cambria Math"/>
                                  </a:rPr>
                                  <m:t>1</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363461997"/>
                  </p:ext>
                </p:extLst>
              </p:nvPr>
            </p:nvGraphicFramePr>
            <p:xfrm>
              <a:off x="302930" y="68374"/>
              <a:ext cx="7941478" cy="6228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79095" t="-40741" r="-101940" b="-400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8"/>
                          <a:stretch>
                            <a:fillRect l="-176059" t="-40741" r="-212" b="-400000"/>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1465574484"/>
                  </p:ext>
                </p:extLst>
              </p:nvPr>
            </p:nvGraphicFramePr>
            <p:xfrm>
              <a:off x="302930" y="68374"/>
              <a:ext cx="7941478" cy="6228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6.243(16)</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i="1" baseline="-25000" dirty="0" smtClean="0">
                                    <a:solidFill>
                                      <a:srgbClr val="990033"/>
                                    </a:solidFill>
                                    <a:latin typeface="Cambria Math"/>
                                  </a:rPr>
                                  <m:t>1</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i="1" dirty="0" smtClean="0">
                                        <a:solidFill>
                                          <a:srgbClr val="990033"/>
                                        </a:solidFill>
                                        <a:latin typeface="Cambria Math" panose="02040503050406030204" pitchFamily="18" charset="0"/>
                                      </a:rPr>
                                    </m:ctrlPr>
                                  </m:dPr>
                                  <m:e>
                                    <m:r>
                                      <a:rPr lang="en-IE" b="0" i="1" dirty="0" smtClean="0">
                                        <a:solidFill>
                                          <a:srgbClr val="990033"/>
                                        </a:solidFill>
                                        <a:latin typeface="Cambria Math"/>
                                      </a:rPr>
                                      <m:t>8</m:t>
                                    </m:r>
                                  </m:e>
                                </m:d>
                                <m:r>
                                  <a:rPr lang="en-IE" b="0" i="1" dirty="0" smtClean="0">
                                    <a:solidFill>
                                      <a:srgbClr val="990033"/>
                                    </a:solidFill>
                                    <a:latin typeface="Cambria Math"/>
                                  </a:rPr>
                                  <m:t>+6.351(8)</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1465574484"/>
                  </p:ext>
                </p:extLst>
              </p:nvPr>
            </p:nvGraphicFramePr>
            <p:xfrm>
              <a:off x="302930" y="68374"/>
              <a:ext cx="7941478" cy="6228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79095" t="-40741" r="-101940" b="-400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176059" t="-40741" r="-212" b="-400000"/>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79095" t="-140741" r="-101940" b="-300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9"/>
                          <a:stretch>
                            <a:fillRect l="-176059" t="-140741" r="-212" b="-300000"/>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1230104744"/>
                  </p:ext>
                </p:extLst>
              </p:nvPr>
            </p:nvGraphicFramePr>
            <p:xfrm>
              <a:off x="302930" y="68374"/>
              <a:ext cx="7941478" cy="6245861"/>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6.243(16)</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i="1" baseline="-25000" dirty="0" smtClean="0">
                                    <a:solidFill>
                                      <a:srgbClr val="990033"/>
                                    </a:solidFill>
                                    <a:latin typeface="Cambria Math"/>
                                  </a:rPr>
                                  <m:t>1</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i="1" dirty="0" smtClean="0">
                                        <a:solidFill>
                                          <a:srgbClr val="990033"/>
                                        </a:solidFill>
                                        <a:latin typeface="Cambria Math" panose="02040503050406030204" pitchFamily="18" charset="0"/>
                                      </a:rPr>
                                    </m:ctrlPr>
                                  </m:dPr>
                                  <m:e>
                                    <m:r>
                                      <a:rPr lang="en-IE" b="0" i="1" dirty="0" smtClean="0">
                                        <a:solidFill>
                                          <a:srgbClr val="990033"/>
                                        </a:solidFill>
                                        <a:latin typeface="Cambria Math"/>
                                      </a:rPr>
                                      <m:t>8</m:t>
                                    </m:r>
                                  </m:e>
                                </m:d>
                                <m:r>
                                  <a:rPr lang="en-IE" b="0" i="1" dirty="0" smtClean="0">
                                    <a:solidFill>
                                      <a:srgbClr val="990033"/>
                                    </a:solidFill>
                                    <a:latin typeface="Cambria Math"/>
                                  </a:rPr>
                                  <m:t>+6.351(8)</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b="0" i="1" dirty="0" smtClean="0">
                                        <a:solidFill>
                                          <a:srgbClr val="990033"/>
                                        </a:solidFill>
                                        <a:latin typeface="Cambria Math" panose="02040503050406030204" pitchFamily="18" charset="0"/>
                                      </a:rPr>
                                    </m:ctrlPr>
                                  </m:dPr>
                                  <m:e>
                                    <m:r>
                                      <a:rPr lang="en-IE" i="1" dirty="0" smtClean="0">
                                        <a:solidFill>
                                          <a:srgbClr val="990033"/>
                                        </a:solidFill>
                                        <a:latin typeface="Cambria Math"/>
                                      </a:rPr>
                                      <m:t>5</m:t>
                                    </m:r>
                                    <m:r>
                                      <a:rPr lang="en-IE" b="0" i="1" dirty="0" smtClean="0">
                                        <a:solidFill>
                                          <a:srgbClr val="990033"/>
                                        </a:solidFill>
                                        <a:latin typeface="Cambria Math"/>
                                      </a:rPr>
                                      <m:t>.33</m:t>
                                    </m:r>
                                  </m:e>
                                </m:d>
                                <m:r>
                                  <a:rPr lang="en-IE" b="0" i="1" dirty="0" smtClean="0">
                                    <a:solidFill>
                                      <a:srgbClr val="990033"/>
                                    </a:solidFill>
                                    <a:latin typeface="Cambria Math"/>
                                  </a:rPr>
                                  <m:t>+6.646</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5.33</m:t>
                                    </m:r>
                                  </m:e>
                                </m:d>
                                <m:r>
                                  <a:rPr lang="en-IE" b="0" i="1" dirty="0" smtClean="0">
                                    <a:solidFill>
                                      <a:srgbClr val="990033"/>
                                    </a:solidFill>
                                    <a:latin typeface="Cambria Math"/>
                                  </a:rPr>
                                  <m:t>+5.968(5.33)</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3</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1230104744"/>
                  </p:ext>
                </p:extLst>
              </p:nvPr>
            </p:nvGraphicFramePr>
            <p:xfrm>
              <a:off x="302930" y="68374"/>
              <a:ext cx="7941478" cy="6228000"/>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0"/>
                          <a:stretch>
                            <a:fillRect l="-79095" t="-40741" r="-101940" b="-400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0"/>
                          <a:stretch>
                            <a:fillRect l="-176059" t="-40741" r="-212" b="-400000"/>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0"/>
                          <a:stretch>
                            <a:fillRect l="-79095" t="-140741" r="-101940" b="-300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0"/>
                          <a:stretch>
                            <a:fillRect l="-176059" t="-140741" r="-212" b="-300000"/>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0"/>
                          <a:stretch>
                            <a:fillRect l="-79095" t="-240741" r="-101940" b="-200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0"/>
                          <a:stretch>
                            <a:fillRect l="-176059" t="-240741" r="-212" b="-200000"/>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798527444"/>
                  </p:ext>
                </p:extLst>
              </p:nvPr>
            </p:nvGraphicFramePr>
            <p:xfrm>
              <a:off x="302930" y="68374"/>
              <a:ext cx="7941478" cy="6245861"/>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6.243(16)</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i="1" baseline="-25000" dirty="0" smtClean="0">
                                    <a:solidFill>
                                      <a:srgbClr val="990033"/>
                                    </a:solidFill>
                                    <a:latin typeface="Cambria Math"/>
                                  </a:rPr>
                                  <m:t>1</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i="1" dirty="0" smtClean="0">
                                        <a:solidFill>
                                          <a:srgbClr val="990033"/>
                                        </a:solidFill>
                                        <a:latin typeface="Cambria Math" panose="02040503050406030204" pitchFamily="18" charset="0"/>
                                      </a:rPr>
                                    </m:ctrlPr>
                                  </m:dPr>
                                  <m:e>
                                    <m:r>
                                      <a:rPr lang="en-IE" b="0" i="1" dirty="0" smtClean="0">
                                        <a:solidFill>
                                          <a:srgbClr val="990033"/>
                                        </a:solidFill>
                                        <a:latin typeface="Cambria Math"/>
                                      </a:rPr>
                                      <m:t>8</m:t>
                                    </m:r>
                                  </m:e>
                                </m:d>
                                <m:r>
                                  <a:rPr lang="en-IE" b="0" i="1" dirty="0" smtClean="0">
                                    <a:solidFill>
                                      <a:srgbClr val="990033"/>
                                    </a:solidFill>
                                    <a:latin typeface="Cambria Math"/>
                                  </a:rPr>
                                  <m:t>+6.351(8)</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b="0" i="1" dirty="0" smtClean="0">
                                        <a:solidFill>
                                          <a:srgbClr val="990033"/>
                                        </a:solidFill>
                                        <a:latin typeface="Cambria Math" panose="02040503050406030204" pitchFamily="18" charset="0"/>
                                      </a:rPr>
                                    </m:ctrlPr>
                                  </m:dPr>
                                  <m:e>
                                    <m:r>
                                      <a:rPr lang="en-IE" i="1" dirty="0" smtClean="0">
                                        <a:solidFill>
                                          <a:srgbClr val="990033"/>
                                        </a:solidFill>
                                        <a:latin typeface="Cambria Math"/>
                                      </a:rPr>
                                      <m:t>5</m:t>
                                    </m:r>
                                    <m:r>
                                      <a:rPr lang="en-IE" b="0" i="1" dirty="0" smtClean="0">
                                        <a:solidFill>
                                          <a:srgbClr val="990033"/>
                                        </a:solidFill>
                                        <a:latin typeface="Cambria Math"/>
                                      </a:rPr>
                                      <m:t>.33</m:t>
                                    </m:r>
                                  </m:e>
                                </m:d>
                                <m:r>
                                  <a:rPr lang="en-IE" b="0" i="1" dirty="0" smtClean="0">
                                    <a:solidFill>
                                      <a:srgbClr val="990033"/>
                                    </a:solidFill>
                                    <a:latin typeface="Cambria Math"/>
                                  </a:rPr>
                                  <m:t>+6.646</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5.33</m:t>
                                    </m:r>
                                  </m:e>
                                </m:d>
                                <m:r>
                                  <a:rPr lang="en-IE" b="0" i="1" dirty="0" smtClean="0">
                                    <a:solidFill>
                                      <a:srgbClr val="990033"/>
                                    </a:solidFill>
                                    <a:latin typeface="Cambria Math"/>
                                  </a:rPr>
                                  <m:t>+5.968(5.33)</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3</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4</m:t>
                                    </m:r>
                                  </m:e>
                                </m:d>
                                <m:r>
                                  <a:rPr lang="en-IE" b="0" i="1" dirty="0" smtClean="0">
                                    <a:solidFill>
                                      <a:srgbClr val="990033"/>
                                    </a:solidFill>
                                    <a:latin typeface="Cambria Math"/>
                                  </a:rPr>
                                  <m:t>+6.761</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4</m:t>
                                    </m:r>
                                  </m:e>
                                </m:d>
                                <m:r>
                                  <a:rPr lang="en-IE" b="0" i="1" dirty="0" smtClean="0">
                                    <a:solidFill>
                                      <a:srgbClr val="990033"/>
                                    </a:solidFill>
                                    <a:latin typeface="Cambria Math"/>
                                  </a:rPr>
                                  <m:t>+6.351</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4</m:t>
                                    </m:r>
                                  </m:e>
                                </m:d>
                                <m:r>
                                  <a:rPr lang="en-IE" b="0" i="1" dirty="0" smtClean="0">
                                    <a:solidFill>
                                      <a:srgbClr val="990033"/>
                                    </a:solidFill>
                                    <a:latin typeface="Cambria Math"/>
                                  </a:rPr>
                                  <m:t>+5.752(4)</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3</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4</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798527444"/>
                  </p:ext>
                </p:extLst>
              </p:nvPr>
            </p:nvGraphicFramePr>
            <p:xfrm>
              <a:off x="302930" y="68374"/>
              <a:ext cx="7941478" cy="6245861"/>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1"/>
                          <a:stretch>
                            <a:fillRect l="-79095" t="-40741" r="-101940" b="-401587"/>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1"/>
                          <a:stretch>
                            <a:fillRect l="-176059" t="-40741" r="-212" b="-401587"/>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1"/>
                          <a:stretch>
                            <a:fillRect l="-79095" t="-140741" r="-101940" b="-301587"/>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1"/>
                          <a:stretch>
                            <a:fillRect l="-176059" t="-140741" r="-212" b="-301587"/>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1"/>
                          <a:stretch>
                            <a:fillRect l="-79095" t="-240741" r="-101940" b="-201587"/>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1"/>
                          <a:stretch>
                            <a:fillRect l="-176059" t="-240741" r="-212" b="-201587"/>
                          </a:stretch>
                        </a:blipFill>
                      </a:tcPr>
                    </a:tc>
                  </a:tr>
                  <a:tr h="1169861">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1"/>
                          <a:stretch>
                            <a:fillRect l="-79095" t="-335417" r="-101940" b="-9843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1"/>
                          <a:stretch>
                            <a:fillRect l="-176059" t="-335417" r="-212" b="-98438"/>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3519367068"/>
                  </p:ext>
                </p:extLst>
              </p:nvPr>
            </p:nvGraphicFramePr>
            <p:xfrm>
              <a:off x="302930" y="68374"/>
              <a:ext cx="7941478" cy="6263722"/>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6.243(16)</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i="1" baseline="-25000" dirty="0" smtClean="0">
                                    <a:solidFill>
                                      <a:srgbClr val="990033"/>
                                    </a:solidFill>
                                    <a:latin typeface="Cambria Math"/>
                                  </a:rPr>
                                  <m:t>1</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i="1" dirty="0" smtClean="0">
                                        <a:solidFill>
                                          <a:srgbClr val="990033"/>
                                        </a:solidFill>
                                        <a:latin typeface="Cambria Math" panose="02040503050406030204" pitchFamily="18" charset="0"/>
                                      </a:rPr>
                                    </m:ctrlPr>
                                  </m:dPr>
                                  <m:e>
                                    <m:r>
                                      <a:rPr lang="en-IE" b="0" i="1" dirty="0" smtClean="0">
                                        <a:solidFill>
                                          <a:srgbClr val="990033"/>
                                        </a:solidFill>
                                        <a:latin typeface="Cambria Math"/>
                                      </a:rPr>
                                      <m:t>8</m:t>
                                    </m:r>
                                  </m:e>
                                </m:d>
                                <m:r>
                                  <a:rPr lang="en-IE" b="0" i="1" dirty="0" smtClean="0">
                                    <a:solidFill>
                                      <a:srgbClr val="990033"/>
                                    </a:solidFill>
                                    <a:latin typeface="Cambria Math"/>
                                  </a:rPr>
                                  <m:t>+6.351(8)</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b="0" i="1" dirty="0" smtClean="0">
                                        <a:solidFill>
                                          <a:srgbClr val="990033"/>
                                        </a:solidFill>
                                        <a:latin typeface="Cambria Math" panose="02040503050406030204" pitchFamily="18" charset="0"/>
                                      </a:rPr>
                                    </m:ctrlPr>
                                  </m:dPr>
                                  <m:e>
                                    <m:r>
                                      <a:rPr lang="en-IE" i="1" dirty="0" smtClean="0">
                                        <a:solidFill>
                                          <a:srgbClr val="990033"/>
                                        </a:solidFill>
                                        <a:latin typeface="Cambria Math"/>
                                      </a:rPr>
                                      <m:t>5</m:t>
                                    </m:r>
                                    <m:r>
                                      <a:rPr lang="en-IE" b="0" i="1" dirty="0" smtClean="0">
                                        <a:solidFill>
                                          <a:srgbClr val="990033"/>
                                        </a:solidFill>
                                        <a:latin typeface="Cambria Math"/>
                                      </a:rPr>
                                      <m:t>.33</m:t>
                                    </m:r>
                                  </m:e>
                                </m:d>
                                <m:r>
                                  <a:rPr lang="en-IE" b="0" i="1" dirty="0" smtClean="0">
                                    <a:solidFill>
                                      <a:srgbClr val="990033"/>
                                    </a:solidFill>
                                    <a:latin typeface="Cambria Math"/>
                                  </a:rPr>
                                  <m:t>+6.646</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5.33</m:t>
                                    </m:r>
                                  </m:e>
                                </m:d>
                                <m:r>
                                  <a:rPr lang="en-IE" b="0" i="1" dirty="0" smtClean="0">
                                    <a:solidFill>
                                      <a:srgbClr val="990033"/>
                                    </a:solidFill>
                                    <a:latin typeface="Cambria Math"/>
                                  </a:rPr>
                                  <m:t>+5.968(5.33)</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3</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4</m:t>
                                    </m:r>
                                  </m:e>
                                </m:d>
                                <m:r>
                                  <a:rPr lang="en-IE" b="0" i="1" dirty="0" smtClean="0">
                                    <a:solidFill>
                                      <a:srgbClr val="990033"/>
                                    </a:solidFill>
                                    <a:latin typeface="Cambria Math"/>
                                  </a:rPr>
                                  <m:t>+6.761</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4</m:t>
                                    </m:r>
                                  </m:e>
                                </m:d>
                                <m:r>
                                  <a:rPr lang="en-IE" b="0" i="1" dirty="0" smtClean="0">
                                    <a:solidFill>
                                      <a:srgbClr val="990033"/>
                                    </a:solidFill>
                                    <a:latin typeface="Cambria Math"/>
                                  </a:rPr>
                                  <m:t>+6.351</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4</m:t>
                                    </m:r>
                                  </m:e>
                                </m:d>
                                <m:r>
                                  <a:rPr lang="en-IE" b="0" i="1" dirty="0" smtClean="0">
                                    <a:solidFill>
                                      <a:srgbClr val="990033"/>
                                    </a:solidFill>
                                    <a:latin typeface="Cambria Math"/>
                                  </a:rPr>
                                  <m:t>+5.752(4)</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3</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4</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dirty="0" smtClean="0">
                                    <a:solidFill>
                                      <a:srgbClr val="990033"/>
                                    </a:solidFill>
                                    <a:latin typeface="Cambria Math"/>
                                  </a:rPr>
                                  <m:t> = 6.243</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3.2</m:t>
                                    </m:r>
                                  </m:e>
                                </m:d>
                                <m:r>
                                  <a:rPr lang="en-IE" b="0" i="1" dirty="0" smtClean="0">
                                    <a:solidFill>
                                      <a:srgbClr val="990033"/>
                                    </a:solidFill>
                                    <a:latin typeface="Cambria Math"/>
                                  </a:rPr>
                                  <m:t>+6.806</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3.2</m:t>
                                    </m:r>
                                  </m:e>
                                </m:d>
                                <m:r>
                                  <a:rPr lang="en-IE" b="0" i="1" dirty="0" smtClean="0">
                                    <a:solidFill>
                                      <a:srgbClr val="990033"/>
                                    </a:solidFill>
                                    <a:latin typeface="Cambria Math"/>
                                  </a:rPr>
                                  <m:t>+6.538</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3.2</m:t>
                                    </m:r>
                                  </m:e>
                                </m:d>
                                <m:r>
                                  <a:rPr lang="en-IE" b="0" i="1" dirty="0" smtClean="0">
                                    <a:solidFill>
                                      <a:srgbClr val="990033"/>
                                    </a:solidFill>
                                    <a:latin typeface="Cambria Math"/>
                                  </a:rPr>
                                  <m:t>+6.132</m:t>
                                </m:r>
                                <m:d>
                                  <m:dPr>
                                    <m:ctrlPr>
                                      <a:rPr lang="en-IE" b="0" i="1" dirty="0" smtClean="0">
                                        <a:solidFill>
                                          <a:srgbClr val="990033"/>
                                        </a:solidFill>
                                        <a:latin typeface="Cambria Math" panose="02040503050406030204" pitchFamily="18" charset="0"/>
                                      </a:rPr>
                                    </m:ctrlPr>
                                  </m:dPr>
                                  <m:e>
                                    <m:r>
                                      <a:rPr lang="en-IE" b="0" i="1" dirty="0" smtClean="0">
                                        <a:solidFill>
                                          <a:srgbClr val="990033"/>
                                        </a:solidFill>
                                        <a:latin typeface="Cambria Math"/>
                                      </a:rPr>
                                      <m:t>3.2</m:t>
                                    </m:r>
                                  </m:e>
                                </m:d>
                                <m:r>
                                  <a:rPr lang="en-IE" b="0" i="1" dirty="0" smtClean="0">
                                    <a:solidFill>
                                      <a:srgbClr val="990033"/>
                                    </a:solidFill>
                                    <a:latin typeface="Cambria Math"/>
                                  </a:rPr>
                                  <m:t>+5.619(3.2)</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𝐴𝑟𝑒𝑎</m:t>
                                </m:r>
                                <m:r>
                                  <a:rPr lang="en-IE" i="1" baseline="0" dirty="0" smtClean="0">
                                    <a:solidFill>
                                      <a:srgbClr val="990033"/>
                                    </a:solidFill>
                                    <a:latin typeface="Cambria Math"/>
                                  </a:rPr>
                                  <m:t> = </m:t>
                                </m:r>
                                <m:r>
                                  <a:rPr lang="en-IE" i="1" baseline="0" dirty="0" smtClean="0">
                                    <a:solidFill>
                                      <a:srgbClr val="990033"/>
                                    </a:solidFill>
                                    <a:latin typeface="Cambria Math"/>
                                  </a:rPr>
                                  <m:t>𝑓</m:t>
                                </m:r>
                                <m:d>
                                  <m:dPr>
                                    <m:ctrlPr>
                                      <a:rPr lang="en-IE" i="1" baseline="0" dirty="0" smtClean="0">
                                        <a:solidFill>
                                          <a:srgbClr val="990033"/>
                                        </a:solidFill>
                                        <a:latin typeface="Cambria Math" panose="02040503050406030204" pitchFamily="18" charset="0"/>
                                      </a:rPr>
                                    </m:ctrlPr>
                                  </m:dPr>
                                  <m:e>
                                    <m:r>
                                      <a:rPr lang="en-IE" i="1" baseline="0" dirty="0" smtClean="0">
                                        <a:solidFill>
                                          <a:srgbClr val="990033"/>
                                        </a:solidFill>
                                        <a:latin typeface="Cambria Math"/>
                                      </a:rPr>
                                      <m:t>𝑥</m:t>
                                    </m:r>
                                    <m:r>
                                      <a:rPr lang="en-IE" i="1" baseline="-25000" dirty="0" smtClean="0">
                                        <a:solidFill>
                                          <a:srgbClr val="990033"/>
                                        </a:solidFill>
                                        <a:latin typeface="Cambria Math"/>
                                      </a:rPr>
                                      <m:t>1</m:t>
                                    </m:r>
                                  </m:e>
                                </m:d>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2</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3</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4</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r>
                                  <a:rPr lang="en-IE" b="0" i="1" baseline="0" dirty="0" smtClean="0">
                                    <a:solidFill>
                                      <a:srgbClr val="990033"/>
                                    </a:solidFill>
                                    <a:latin typeface="Cambria Math"/>
                                    <a:ea typeface="Cambria Math"/>
                                  </a:rPr>
                                  <m:t>+</m:t>
                                </m:r>
                                <m:r>
                                  <a:rPr lang="en-IE" i="1" baseline="0" dirty="0" smtClean="0">
                                    <a:solidFill>
                                      <a:srgbClr val="990033"/>
                                    </a:solidFill>
                                    <a:latin typeface="Cambria Math"/>
                                  </a:rPr>
                                  <m:t>𝑓</m:t>
                                </m:r>
                                <m:r>
                                  <a:rPr lang="en-IE" i="1" baseline="0" dirty="0" smtClean="0">
                                    <a:solidFill>
                                      <a:srgbClr val="990033"/>
                                    </a:solidFill>
                                    <a:latin typeface="Cambria Math"/>
                                  </a:rPr>
                                  <m:t>(</m:t>
                                </m:r>
                                <m:r>
                                  <a:rPr lang="en-IE" i="1" baseline="0" dirty="0" smtClean="0">
                                    <a:solidFill>
                                      <a:srgbClr val="990033"/>
                                    </a:solidFill>
                                    <a:latin typeface="Cambria Math"/>
                                  </a:rPr>
                                  <m:t>𝑥</m:t>
                                </m:r>
                                <m:r>
                                  <a:rPr lang="en-IE" b="0" i="1" baseline="-25000" dirty="0" smtClean="0">
                                    <a:solidFill>
                                      <a:srgbClr val="990033"/>
                                    </a:solidFill>
                                    <a:latin typeface="Cambria Math"/>
                                  </a:rPr>
                                  <m:t>5</m:t>
                                </m:r>
                                <m:r>
                                  <a:rPr lang="en-IE" i="1" baseline="0" dirty="0" smtClean="0">
                                    <a:solidFill>
                                      <a:srgbClr val="990033"/>
                                    </a:solidFill>
                                    <a:latin typeface="Cambria Math"/>
                                  </a:rPr>
                                  <m:t>)</m:t>
                                </m:r>
                                <m:r>
                                  <a:rPr lang="en-IE" i="1" baseline="0" dirty="0" smtClean="0">
                                    <a:solidFill>
                                      <a:srgbClr val="990033"/>
                                    </a:solidFill>
                                    <a:latin typeface="Cambria Math"/>
                                    <a:ea typeface="Cambria Math"/>
                                  </a:rPr>
                                  <m:t>∆</m:t>
                                </m:r>
                                <m:r>
                                  <a:rPr lang="en-IE" b="0" i="1" baseline="0" dirty="0" smtClean="0">
                                    <a:solidFill>
                                      <a:srgbClr val="990033"/>
                                    </a:solidFill>
                                    <a:latin typeface="Cambria Math"/>
                                    <a:ea typeface="Cambria Math"/>
                                  </a:rPr>
                                  <m:t>𝑥</m:t>
                                </m:r>
                              </m:oMath>
                            </m:oMathPara>
                          </a14:m>
                          <a:endParaRPr lang="en-IE"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solidFill>
                          <a:schemeClr val="bg1"/>
                        </a:solidFill>
                      </a:tcPr>
                    </a:tc>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3519367068"/>
                  </p:ext>
                </p:extLst>
              </p:nvPr>
            </p:nvGraphicFramePr>
            <p:xfrm>
              <a:off x="302930" y="68374"/>
              <a:ext cx="7941478" cy="6531755"/>
            </p:xfrm>
            <a:graphic>
              <a:graphicData uri="http://schemas.openxmlformats.org/drawingml/2006/table">
                <a:tbl>
                  <a:tblPr firstRow="1" bandRow="1">
                    <a:tableStyleId>{5940675A-B579-460E-94D1-54222C63F5DA}</a:tableStyleId>
                  </a:tblPr>
                  <a:tblGrid>
                    <a:gridCol w="2232000"/>
                    <a:gridCol w="2829478"/>
                    <a:gridCol w="2880000"/>
                  </a:tblGrid>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800" b="1" dirty="0" smtClean="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Area</a:t>
                          </a:r>
                          <a:r>
                            <a:rPr lang="en-IE" sz="1800" baseline="0" dirty="0" smtClean="0">
                              <a:solidFill>
                                <a:srgbClr val="990033"/>
                              </a:solidFill>
                              <a:latin typeface="Calibri" pitchFamily="34" charset="0"/>
                            </a:rPr>
                            <a:t> workings</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latin typeface="Calibri" pitchFamily="34" charset="0"/>
                            </a:rPr>
                            <a:t>General Area expression</a:t>
                          </a:r>
                          <a:endParaRPr lang="en-IE" sz="1800"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79095" t="-40741" r="-101940" b="-43068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176059" t="-40741" r="-212" b="-430688"/>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79095" t="-140741" r="-101940" b="-33068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176059" t="-140741" r="-212" b="-330688"/>
                          </a:stretch>
                        </a:blipFill>
                      </a:tcPr>
                    </a:tc>
                  </a:tr>
                  <a:tr h="1152000">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79095" t="-240741" r="-101940" b="-230688"/>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176059" t="-240741" r="-212" b="-230688"/>
                          </a:stretch>
                        </a:blipFill>
                      </a:tcPr>
                    </a:tc>
                  </a:tr>
                  <a:tr h="1169861">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79095" t="-335417" r="-101940" b="-127083"/>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176059" t="-335417" r="-212" b="-127083"/>
                          </a:stretch>
                        </a:blipFill>
                      </a:tcPr>
                    </a:tc>
                  </a:tr>
                  <a:tr h="1437894">
                    <a:tc>
                      <a:txBody>
                        <a:bodyPr/>
                        <a:lstStyle/>
                        <a:p>
                          <a:pPr algn="ctr"/>
                          <a:endParaRPr lang="en-IE"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79095" t="-354237" r="-101940" b="-339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12"/>
                          <a:stretch>
                            <a:fillRect l="-176059" t="-354237" r="-212" b="-3390"/>
                          </a:stretch>
                        </a:blipFill>
                      </a:tcPr>
                    </a:tc>
                  </a:tr>
                </a:tbl>
              </a:graphicData>
            </a:graphic>
          </p:graphicFrame>
        </mc:Fallback>
      </mc:AlternateContent>
      <p:grpSp>
        <p:nvGrpSpPr>
          <p:cNvPr id="16" name="Group 15"/>
          <p:cNvGrpSpPr/>
          <p:nvPr/>
        </p:nvGrpSpPr>
        <p:grpSpPr>
          <a:xfrm>
            <a:off x="8789610" y="490050"/>
            <a:ext cx="7718876" cy="5877005"/>
            <a:chOff x="8789610" y="490050"/>
            <a:chExt cx="7718876" cy="5877005"/>
          </a:xfrm>
        </p:grpSpPr>
        <p:pic>
          <p:nvPicPr>
            <p:cNvPr id="1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000" y="490050"/>
              <a:ext cx="7364486" cy="587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17"/>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612743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16"/>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16"/>
                                        </p:tgtEl>
                                        <p:attrNameLst>
                                          <p:attrName>ppt_x</p:attrName>
                                          <p:attrName>ppt_y</p:attrName>
                                        </p:attrNameLst>
                                      </p:cBhvr>
                                      <p:rCtr x="46510" y="162"/>
                                    </p:animMotion>
                                  </p:childTnLst>
                                </p:cTn>
                              </p:par>
                            </p:childTnLst>
                          </p:cTn>
                        </p:par>
                      </p:childTnLst>
                    </p:cTn>
                  </p:par>
                </p:childTnLst>
              </p:cTn>
              <p:nextCondLst>
                <p:cond evt="onClick" delay="0">
                  <p:tgtEl>
                    <p:spTgt spid="1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5" name="Rectangle 4"/>
          <p:cNvSpPr/>
          <p:nvPr/>
        </p:nvSpPr>
        <p:spPr>
          <a:xfrm>
            <a:off x="611560" y="620688"/>
            <a:ext cx="7920880" cy="6093976"/>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The expressions are getting a bit </a:t>
            </a:r>
            <a:r>
              <a:rPr lang="en-IE" sz="2000" dirty="0">
                <a:solidFill>
                  <a:srgbClr val="990033"/>
                </a:solidFill>
                <a:latin typeface="Calibri" pitchFamily="34" charset="0"/>
              </a:rPr>
              <a:t>unwieldy to write out. </a:t>
            </a:r>
            <a:r>
              <a:rPr lang="en-IE" sz="2000" dirty="0" smtClean="0">
                <a:solidFill>
                  <a:srgbClr val="990033"/>
                </a:solidFill>
                <a:latin typeface="Calibri" pitchFamily="34" charset="0"/>
              </a:rPr>
              <a:t>Is there </a:t>
            </a:r>
            <a:r>
              <a:rPr lang="en-IE" sz="2000" dirty="0">
                <a:solidFill>
                  <a:srgbClr val="990033"/>
                </a:solidFill>
                <a:latin typeface="Calibri" pitchFamily="34" charset="0"/>
              </a:rPr>
              <a:t>a more efficient way </a:t>
            </a:r>
            <a:r>
              <a:rPr lang="en-IE" sz="2000" dirty="0" smtClean="0">
                <a:solidFill>
                  <a:srgbClr val="990033"/>
                </a:solidFill>
                <a:latin typeface="Calibri" pitchFamily="34" charset="0"/>
              </a:rPr>
              <a:t>to write </a:t>
            </a:r>
            <a:r>
              <a:rPr lang="en-IE" sz="2000" dirty="0">
                <a:solidFill>
                  <a:srgbClr val="990033"/>
                </a:solidFill>
                <a:latin typeface="Calibri" pitchFamily="34" charset="0"/>
              </a:rPr>
              <a:t>out sum of the </a:t>
            </a:r>
            <a:r>
              <a:rPr lang="en-IE" sz="2000" dirty="0" smtClean="0">
                <a:solidFill>
                  <a:srgbClr val="990033"/>
                </a:solidFill>
                <a:latin typeface="Calibri" pitchFamily="34" charset="0"/>
              </a:rPr>
              <a:t>five terms </a:t>
            </a:r>
            <a:r>
              <a:rPr lang="en-IE" sz="2000" dirty="0">
                <a:solidFill>
                  <a:srgbClr val="990033"/>
                </a:solidFill>
                <a:latin typeface="Calibri" pitchFamily="34" charset="0"/>
              </a:rPr>
              <a:t>in the last </a:t>
            </a:r>
            <a:r>
              <a:rPr lang="en-IE" sz="2000" dirty="0" smtClean="0">
                <a:solidFill>
                  <a:srgbClr val="990033"/>
                </a:solidFill>
                <a:latin typeface="Calibri" pitchFamily="34" charset="0"/>
              </a:rPr>
              <a:t>area expression?</a:t>
            </a:r>
            <a:endParaRPr lang="en-IE" sz="1000" dirty="0">
              <a:solidFill>
                <a:srgbClr val="990033"/>
              </a:solidFill>
              <a:latin typeface="Calibri" pitchFamily="34" charset="0"/>
            </a:endParaRPr>
          </a:p>
          <a:p>
            <a:r>
              <a:rPr lang="en-IE" sz="2000" b="0" dirty="0" smtClean="0">
                <a:solidFill>
                  <a:srgbClr val="990033"/>
                </a:solidFill>
                <a:latin typeface="Calibri" pitchFamily="34" charset="0"/>
              </a:rPr>
              <a:t>   </a:t>
            </a:r>
            <a:endParaRPr lang="en-IE" sz="2000" b="0" i="1" dirty="0" smtClean="0">
              <a:solidFill>
                <a:srgbClr val="990033"/>
              </a:solidFill>
              <a:latin typeface="Cambria Math"/>
            </a:endParaRPr>
          </a:p>
          <a:p>
            <a:endParaRPr lang="en-IE" sz="1000" dirty="0">
              <a:solidFill>
                <a:srgbClr val="990033"/>
              </a:solidFill>
              <a:latin typeface="Calibri" pitchFamily="34" charset="0"/>
            </a:endParaRP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endParaRPr lang="en-IE" sz="1000" dirty="0">
              <a:solidFill>
                <a:srgbClr val="990033"/>
              </a:solidFill>
              <a:latin typeface="Calibri" pitchFamily="34" charset="0"/>
            </a:endParaRPr>
          </a:p>
          <a:p>
            <a:endParaRPr lang="en-IE" sz="1000" dirty="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How </a:t>
            </a:r>
            <a:r>
              <a:rPr lang="en-IE" sz="2000" dirty="0">
                <a:solidFill>
                  <a:srgbClr val="990033"/>
                </a:solidFill>
                <a:latin typeface="Calibri" pitchFamily="34" charset="0"/>
              </a:rPr>
              <a:t>do we know that doing so improves our estimate</a:t>
            </a:r>
            <a:r>
              <a:rPr lang="en-IE" sz="2000" dirty="0" smtClean="0">
                <a:solidFill>
                  <a:srgbClr val="990033"/>
                </a:solidFill>
                <a:latin typeface="Calibri" pitchFamily="34" charset="0"/>
              </a:rPr>
              <a:t>?</a:t>
            </a:r>
          </a:p>
          <a:p>
            <a:pPr marL="342900" lvl="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We </a:t>
            </a:r>
            <a:r>
              <a:rPr lang="en-IE" sz="2000" dirty="0">
                <a:solidFill>
                  <a:srgbClr val="990033"/>
                </a:solidFill>
                <a:latin typeface="Calibri" pitchFamily="34" charset="0"/>
              </a:rPr>
              <a:t>can confirm this </a:t>
            </a:r>
            <a:r>
              <a:rPr lang="en-IE" sz="2000" dirty="0" smtClean="0">
                <a:solidFill>
                  <a:srgbClr val="990033"/>
                </a:solidFill>
                <a:latin typeface="Calibri" pitchFamily="34" charset="0"/>
              </a:rPr>
              <a:t>by comparing </a:t>
            </a:r>
            <a:r>
              <a:rPr lang="en-IE" sz="2000" dirty="0">
                <a:solidFill>
                  <a:srgbClr val="990033"/>
                </a:solidFill>
                <a:latin typeface="Calibri" pitchFamily="34" charset="0"/>
              </a:rPr>
              <a:t>our estimate </a:t>
            </a:r>
            <a:r>
              <a:rPr lang="en-IE" sz="2000" dirty="0" smtClean="0">
                <a:solidFill>
                  <a:srgbClr val="990033"/>
                </a:solidFill>
                <a:latin typeface="Calibri" pitchFamily="34" charset="0"/>
              </a:rPr>
              <a:t>to the </a:t>
            </a:r>
            <a:r>
              <a:rPr lang="en-IE" sz="2000" dirty="0">
                <a:solidFill>
                  <a:srgbClr val="990033"/>
                </a:solidFill>
                <a:latin typeface="Calibri" pitchFamily="34" charset="0"/>
              </a:rPr>
              <a:t>true area of the </a:t>
            </a:r>
            <a:r>
              <a:rPr lang="en-IE" sz="2000" dirty="0" smtClean="0">
                <a:solidFill>
                  <a:srgbClr val="990033"/>
                </a:solidFill>
                <a:latin typeface="Calibri" pitchFamily="34" charset="0"/>
              </a:rPr>
              <a:t>building front.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Why </a:t>
            </a:r>
            <a:r>
              <a:rPr lang="en-IE" sz="2000" dirty="0">
                <a:solidFill>
                  <a:srgbClr val="990033"/>
                </a:solidFill>
                <a:latin typeface="Calibri" pitchFamily="34" charset="0"/>
              </a:rPr>
              <a:t>does increasing </a:t>
            </a:r>
            <a:r>
              <a:rPr lang="en-IE" sz="2000" dirty="0" smtClean="0">
                <a:solidFill>
                  <a:srgbClr val="990033"/>
                </a:solidFill>
                <a:latin typeface="Calibri" pitchFamily="34" charset="0"/>
              </a:rPr>
              <a:t>the number </a:t>
            </a:r>
            <a:r>
              <a:rPr lang="en-IE" sz="2000" dirty="0">
                <a:solidFill>
                  <a:srgbClr val="990033"/>
                </a:solidFill>
                <a:latin typeface="Calibri" pitchFamily="34" charset="0"/>
              </a:rPr>
              <a:t>of </a:t>
            </a:r>
            <a:r>
              <a:rPr lang="en-IE" sz="2000" dirty="0" smtClean="0">
                <a:solidFill>
                  <a:srgbClr val="990033"/>
                </a:solidFill>
                <a:latin typeface="Calibri" pitchFamily="34" charset="0"/>
              </a:rPr>
              <a:t>rectangles improve </a:t>
            </a:r>
            <a:r>
              <a:rPr lang="en-IE" sz="2000" dirty="0">
                <a:solidFill>
                  <a:srgbClr val="990033"/>
                </a:solidFill>
                <a:latin typeface="Calibri" pitchFamily="34" charset="0"/>
              </a:rPr>
              <a:t>our estimate</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we improve </a:t>
            </a:r>
            <a:r>
              <a:rPr lang="en-IE" sz="2000" dirty="0" smtClean="0">
                <a:solidFill>
                  <a:srgbClr val="990033"/>
                </a:solidFill>
                <a:latin typeface="Calibri" pitchFamily="34" charset="0"/>
              </a:rPr>
              <a:t>our estimate </a:t>
            </a:r>
            <a:r>
              <a:rPr lang="en-IE" sz="2000" dirty="0">
                <a:solidFill>
                  <a:srgbClr val="990033"/>
                </a:solidFill>
                <a:latin typeface="Calibri" pitchFamily="34" charset="0"/>
              </a:rPr>
              <a:t>even further</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endParaRPr lang="en-IE" sz="2000" dirty="0" smtClean="0">
              <a:solidFill>
                <a:srgbClr val="990033"/>
              </a:solidFill>
              <a:latin typeface="Calibri" pitchFamily="34" charset="0"/>
            </a:endParaRPr>
          </a:p>
        </p:txBody>
      </p:sp>
      <p:pic>
        <p:nvPicPr>
          <p:cNvPr id="1218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269000"/>
            <a:ext cx="3763364"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269000"/>
            <a:ext cx="3763364"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269000"/>
            <a:ext cx="3763364" cy="216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186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1269000"/>
            <a:ext cx="3763364"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1269000"/>
            <a:ext cx="3763364"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11560" y="2773377"/>
            <a:ext cx="4368799" cy="1015663"/>
          </a:xfrm>
          <a:prstGeom prst="rect">
            <a:avLst/>
          </a:prstGeom>
        </p:spPr>
        <p:txBody>
          <a:bodyPr wrap="square">
            <a:spAutoFit/>
          </a:bodyPr>
          <a:lstStyle/>
          <a:p>
            <a:pPr marL="342900" lvl="0" indent="-342900">
              <a:buFont typeface="Arial" pitchFamily="34" charset="0"/>
              <a:buChar char="•"/>
            </a:pPr>
            <a:r>
              <a:rPr lang="en-IE" sz="2000" dirty="0">
                <a:solidFill>
                  <a:srgbClr val="990033"/>
                </a:solidFill>
                <a:latin typeface="Calibri" pitchFamily="34" charset="0"/>
              </a:rPr>
              <a:t>Why did we change our area estimate from a single rectangle to two, three, four and five rectangles</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043608" y="1628800"/>
                <a:ext cx="3936752" cy="962058"/>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IE" sz="2000" i="1">
                          <a:solidFill>
                            <a:srgbClr val="990033"/>
                          </a:solidFill>
                          <a:latin typeface="Cambria Math"/>
                        </a:rPr>
                        <m:t>𝐴𝑟𝑒𝑎</m:t>
                      </m:r>
                      <m:r>
                        <a:rPr lang="en-IE" sz="2000" i="1">
                          <a:solidFill>
                            <a:srgbClr val="990033"/>
                          </a:solidFill>
                          <a:latin typeface="Cambria Math"/>
                          <a:ea typeface="Cambria Math"/>
                        </a:rPr>
                        <m:t>≈</m:t>
                      </m:r>
                      <m:nary>
                        <m:naryPr>
                          <m:chr m:val="∑"/>
                          <m:ctrlPr>
                            <a:rPr lang="en-IE" sz="2000" i="1">
                              <a:solidFill>
                                <a:srgbClr val="990033"/>
                              </a:solidFill>
                              <a:latin typeface="Cambria Math" panose="02040503050406030204" pitchFamily="18" charset="0"/>
                            </a:rPr>
                          </m:ctrlPr>
                        </m:naryPr>
                        <m:sub>
                          <m:r>
                            <m:rPr>
                              <m:brk m:alnAt="23"/>
                            </m:rPr>
                            <a:rPr lang="en-IE" sz="2000" i="1">
                              <a:solidFill>
                                <a:srgbClr val="990033"/>
                              </a:solidFill>
                              <a:latin typeface="Cambria Math"/>
                            </a:rPr>
                            <m:t>𝑖</m:t>
                          </m:r>
                          <m:r>
                            <a:rPr lang="en-IE" sz="2000" i="1">
                              <a:solidFill>
                                <a:srgbClr val="990033"/>
                              </a:solidFill>
                              <a:latin typeface="Cambria Math"/>
                            </a:rPr>
                            <m:t>=1</m:t>
                          </m:r>
                        </m:sub>
                        <m:sup>
                          <m:r>
                            <a:rPr lang="en-IE" sz="2000" i="1">
                              <a:solidFill>
                                <a:srgbClr val="990033"/>
                              </a:solidFill>
                              <a:latin typeface="Cambria Math"/>
                            </a:rPr>
                            <m:t>5</m:t>
                          </m:r>
                        </m:sup>
                        <m:e>
                          <m:r>
                            <a:rPr lang="en-IE" sz="2000" i="1">
                              <a:solidFill>
                                <a:srgbClr val="990033"/>
                              </a:solidFill>
                              <a:latin typeface="Cambria Math"/>
                            </a:rPr>
                            <m:t>𝑓</m:t>
                          </m:r>
                          <m:r>
                            <a:rPr lang="en-IE" sz="2000" i="1">
                              <a:solidFill>
                                <a:srgbClr val="990033"/>
                              </a:solidFill>
                              <a:latin typeface="Cambria Math"/>
                            </a:rPr>
                            <m:t>(</m:t>
                          </m:r>
                          <m:sSub>
                            <m:sSubPr>
                              <m:ctrlPr>
                                <a:rPr lang="en-IE" sz="2000" i="1">
                                  <a:solidFill>
                                    <a:srgbClr val="990033"/>
                                  </a:solidFill>
                                  <a:latin typeface="Cambria Math" panose="02040503050406030204" pitchFamily="18" charset="0"/>
                                </a:rPr>
                              </m:ctrlPr>
                            </m:sSubPr>
                            <m:e>
                              <m:r>
                                <a:rPr lang="en-IE" sz="2000" i="1">
                                  <a:solidFill>
                                    <a:srgbClr val="990033"/>
                                  </a:solidFill>
                                  <a:latin typeface="Cambria Math"/>
                                </a:rPr>
                                <m:t>𝑥</m:t>
                              </m:r>
                            </m:e>
                            <m:sub>
                              <m:r>
                                <a:rPr lang="en-IE" sz="2000" i="1">
                                  <a:solidFill>
                                    <a:srgbClr val="990033"/>
                                  </a:solidFill>
                                  <a:latin typeface="Cambria Math"/>
                                </a:rPr>
                                <m:t>𝑖</m:t>
                              </m:r>
                            </m:sub>
                          </m:sSub>
                          <m:r>
                            <a:rPr lang="en-IE" sz="2000" i="1">
                              <a:solidFill>
                                <a:srgbClr val="990033"/>
                              </a:solidFill>
                              <a:latin typeface="Cambria Math"/>
                            </a:rPr>
                            <m:t>)</m:t>
                          </m:r>
                          <m:r>
                            <a:rPr lang="en-IE" sz="2000" i="1">
                              <a:solidFill>
                                <a:srgbClr val="990033"/>
                              </a:solidFill>
                              <a:latin typeface="Cambria Math"/>
                              <a:ea typeface="Cambria Math"/>
                            </a:rPr>
                            <m:t>∆</m:t>
                          </m:r>
                          <m:r>
                            <a:rPr lang="en-IE" sz="2000" i="1">
                              <a:solidFill>
                                <a:srgbClr val="990033"/>
                              </a:solidFill>
                              <a:latin typeface="Cambria Math"/>
                              <a:ea typeface="Cambria Math"/>
                            </a:rPr>
                            <m:t>𝑥</m:t>
                          </m:r>
                        </m:e>
                      </m:nary>
                    </m:oMath>
                  </m:oMathPara>
                </a14:m>
                <a:endParaRPr lang="en-IE" sz="2000" dirty="0">
                  <a:solidFill>
                    <a:srgbClr val="990033"/>
                  </a:solidFill>
                  <a:latin typeface="Calibri"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43608" y="1628800"/>
                <a:ext cx="3936752" cy="962058"/>
              </a:xfrm>
              <a:prstGeom prst="rect">
                <a:avLst/>
              </a:prstGeom>
              <a:blipFill rotWithShape="1">
                <a:blip r:embed="rId8"/>
                <a:stretch>
                  <a:fillRect/>
                </a:stretch>
              </a:blipFill>
            </p:spPr>
            <p:txBody>
              <a:bodyPr/>
              <a:lstStyle/>
              <a:p>
                <a:r>
                  <a:rPr lang="en-IE">
                    <a:noFill/>
                  </a:rPr>
                  <a:t> </a:t>
                </a:r>
              </a:p>
            </p:txBody>
          </p:sp>
        </mc:Fallback>
      </mc:AlternateContent>
      <p:sp>
        <p:nvSpPr>
          <p:cNvPr id="11" name="Oval 10"/>
          <p:cNvSpPr/>
          <p:nvPr/>
        </p:nvSpPr>
        <p:spPr>
          <a:xfrm>
            <a:off x="7246639" y="3113712"/>
            <a:ext cx="108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2" name="Group 11"/>
          <p:cNvGrpSpPr/>
          <p:nvPr/>
        </p:nvGrpSpPr>
        <p:grpSpPr>
          <a:xfrm>
            <a:off x="8789610" y="490052"/>
            <a:ext cx="7591702" cy="5648325"/>
            <a:chOff x="8789610" y="490052"/>
            <a:chExt cx="7591702" cy="5648325"/>
          </a:xfrm>
        </p:grpSpPr>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0887" y="490052"/>
              <a:ext cx="7210425"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2530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6" end="16"/>
                                            </p:txEl>
                                          </p:spTgt>
                                        </p:tgtEl>
                                        <p:attrNameLst>
                                          <p:attrName>style.visibility</p:attrName>
                                        </p:attrNameLst>
                                      </p:cBhvr>
                                      <p:to>
                                        <p:strVal val="visible"/>
                                      </p:to>
                                    </p:set>
                                    <p:animEffect transition="in" filter="fade">
                                      <p:cBhvr>
                                        <p:cTn id="17" dur="500"/>
                                        <p:tgtEl>
                                          <p:spTgt spid="5">
                                            <p:txEl>
                                              <p:pRg st="16" end="1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8" end="18"/>
                                            </p:txEl>
                                          </p:spTgt>
                                        </p:tgtEl>
                                        <p:attrNameLst>
                                          <p:attrName>style.visibility</p:attrName>
                                        </p:attrNameLst>
                                      </p:cBhvr>
                                      <p:to>
                                        <p:strVal val="visible"/>
                                      </p:to>
                                    </p:set>
                                    <p:animEffect transition="in" filter="fade">
                                      <p:cBhvr>
                                        <p:cTn id="22" dur="500"/>
                                        <p:tgtEl>
                                          <p:spTgt spid="5">
                                            <p:txEl>
                                              <p:pRg st="18" end="1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1861"/>
                                        </p:tgtEl>
                                        <p:attrNameLst>
                                          <p:attrName>style.visibility</p:attrName>
                                        </p:attrNameLst>
                                      </p:cBhvr>
                                      <p:to>
                                        <p:strVal val="visible"/>
                                      </p:to>
                                    </p:set>
                                    <p:animEffect transition="in" filter="fade">
                                      <p:cBhvr>
                                        <p:cTn id="32" dur="500"/>
                                        <p:tgtEl>
                                          <p:spTgt spid="1218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1862"/>
                                        </p:tgtEl>
                                        <p:attrNameLst>
                                          <p:attrName>style.visibility</p:attrName>
                                        </p:attrNameLst>
                                      </p:cBhvr>
                                      <p:to>
                                        <p:strVal val="visible"/>
                                      </p:to>
                                    </p:set>
                                    <p:animEffect transition="in" filter="fade">
                                      <p:cBhvr>
                                        <p:cTn id="37" dur="500"/>
                                        <p:tgtEl>
                                          <p:spTgt spid="12186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1863"/>
                                        </p:tgtEl>
                                        <p:attrNameLst>
                                          <p:attrName>style.visibility</p:attrName>
                                        </p:attrNameLst>
                                      </p:cBhvr>
                                      <p:to>
                                        <p:strVal val="visible"/>
                                      </p:to>
                                    </p:set>
                                    <p:animEffect transition="in" filter="fade">
                                      <p:cBhvr>
                                        <p:cTn id="42" dur="500"/>
                                        <p:tgtEl>
                                          <p:spTgt spid="1218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1865"/>
                                        </p:tgtEl>
                                        <p:attrNameLst>
                                          <p:attrName>style.visibility</p:attrName>
                                        </p:attrNameLst>
                                      </p:cBhvr>
                                      <p:to>
                                        <p:strVal val="visible"/>
                                      </p:to>
                                    </p:set>
                                    <p:animEffect transition="in" filter="fade">
                                      <p:cBhvr>
                                        <p:cTn id="47" dur="500"/>
                                        <p:tgtEl>
                                          <p:spTgt spid="1218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20" end="20"/>
                                            </p:txEl>
                                          </p:spTgt>
                                        </p:tgtEl>
                                        <p:attrNameLst>
                                          <p:attrName>style.visibility</p:attrName>
                                        </p:attrNameLst>
                                      </p:cBhvr>
                                      <p:to>
                                        <p:strVal val="visible"/>
                                      </p:to>
                                    </p:set>
                                    <p:animEffect transition="in" filter="fade">
                                      <p:cBhvr>
                                        <p:cTn id="52" dur="500"/>
                                        <p:tgtEl>
                                          <p:spTgt spid="5">
                                            <p:txEl>
                                              <p:pRg st="20" end="2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22" end="22"/>
                                            </p:txEl>
                                          </p:spTgt>
                                        </p:tgtEl>
                                        <p:attrNameLst>
                                          <p:attrName>style.visibility</p:attrName>
                                        </p:attrNameLst>
                                      </p:cBhvr>
                                      <p:to>
                                        <p:strVal val="visible"/>
                                      </p:to>
                                    </p:set>
                                    <p:animEffect transition="in" filter="fade">
                                      <p:cBhvr>
                                        <p:cTn id="57" dur="500"/>
                                        <p:tgtEl>
                                          <p:spTgt spid="5">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0.00018 7.40741E-7 L -0.93038 7.40741E-7 " pathEditMode="relative" rAng="0" ptsTypes="AA">
                                      <p:cBhvr>
                                        <p:cTn id="62" dur="2000" fill="hold"/>
                                        <p:tgtEl>
                                          <p:spTgt spid="12"/>
                                        </p:tgtEl>
                                        <p:attrNameLst>
                                          <p:attrName>ppt_x</p:attrName>
                                          <p:attrName>ppt_y</p:attrName>
                                        </p:attrNameLst>
                                      </p:cBhvr>
                                      <p:rCtr x="-46510"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93038 7.40741E-7 L -0.00018 0.00347 " pathEditMode="relative" rAng="0" ptsTypes="AA">
                                      <p:cBhvr>
                                        <p:cTn id="66" dur="2000" fill="hold"/>
                                        <p:tgtEl>
                                          <p:spTgt spid="12"/>
                                        </p:tgtEl>
                                        <p:attrNameLst>
                                          <p:attrName>ppt_x</p:attrName>
                                          <p:attrName>ppt_y</p:attrName>
                                        </p:attrNameLst>
                                      </p:cBhvr>
                                      <p:rCtr x="46510" y="162"/>
                                    </p:animMotion>
                                  </p:childTnLst>
                                </p:cTn>
                              </p:par>
                            </p:childTnLst>
                          </p:cTn>
                        </p:par>
                      </p:childTnLst>
                    </p:cTn>
                  </p:par>
                </p:childTnLst>
              </p:cTn>
              <p:nextCondLst>
                <p:cond evt="onClick" delay="0">
                  <p:tgtEl>
                    <p:spTgt spid="12"/>
                  </p:tgtEl>
                </p:cond>
              </p:nextCondLst>
            </p:seq>
          </p:childTnLst>
        </p:cTn>
      </p:par>
    </p:tnLst>
    <p:bldLst>
      <p:bldP spid="5" grpId="0" uiExpand="1" build="p"/>
      <p:bldP spid="3" grpId="0" build="p"/>
      <p:bldP spid="4"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269000"/>
            <a:ext cx="3763364" cy="21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3" y="1269000"/>
            <a:ext cx="3763361"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8864"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5" name="Rectangle 4"/>
          <p:cNvSpPr/>
          <p:nvPr/>
        </p:nvSpPr>
        <p:spPr>
          <a:xfrm>
            <a:off x="611560" y="343976"/>
            <a:ext cx="7920880" cy="1631216"/>
          </a:xfrm>
          <a:prstGeom prst="rect">
            <a:avLst/>
          </a:prstGeom>
        </p:spPr>
        <p:txBody>
          <a:bodyPr wrap="square">
            <a:spAutoFit/>
          </a:bodyPr>
          <a:lstStyle/>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we improve </a:t>
            </a:r>
            <a:r>
              <a:rPr lang="en-IE" sz="2000" dirty="0" smtClean="0">
                <a:solidFill>
                  <a:srgbClr val="990033"/>
                </a:solidFill>
                <a:latin typeface="Calibri" pitchFamily="34" charset="0"/>
              </a:rPr>
              <a:t>our estimate </a:t>
            </a:r>
            <a:r>
              <a:rPr lang="en-IE" sz="2000" dirty="0">
                <a:solidFill>
                  <a:srgbClr val="990033"/>
                </a:solidFill>
                <a:latin typeface="Calibri" pitchFamily="34" charset="0"/>
              </a:rPr>
              <a:t>even further</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write down </a:t>
            </a:r>
            <a:r>
              <a:rPr lang="en-IE" sz="2000" dirty="0" smtClean="0">
                <a:solidFill>
                  <a:srgbClr val="990033"/>
                </a:solidFill>
                <a:latin typeface="Calibri" pitchFamily="34" charset="0"/>
              </a:rPr>
              <a:t>a general </a:t>
            </a:r>
            <a:r>
              <a:rPr lang="en-IE" sz="2000" dirty="0">
                <a:solidFill>
                  <a:srgbClr val="990033"/>
                </a:solidFill>
                <a:latin typeface="Calibri" pitchFamily="34" charset="0"/>
              </a:rPr>
              <a:t>expression </a:t>
            </a:r>
            <a:r>
              <a:rPr lang="en-IE" sz="2000" dirty="0" smtClean="0">
                <a:solidFill>
                  <a:srgbClr val="990033"/>
                </a:solidFill>
                <a:latin typeface="Calibri" pitchFamily="34" charset="0"/>
              </a:rPr>
              <a:t>to describe </a:t>
            </a:r>
            <a:r>
              <a:rPr lang="en-IE" sz="2000" dirty="0">
                <a:solidFill>
                  <a:srgbClr val="990033"/>
                </a:solidFill>
                <a:latin typeface="Calibri" pitchFamily="34" charset="0"/>
              </a:rPr>
              <a:t>our latest estimate</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p:txBody>
      </p:sp>
      <p:sp>
        <p:nvSpPr>
          <p:cNvPr id="3" name="Rectangle 2"/>
          <p:cNvSpPr/>
          <p:nvPr/>
        </p:nvSpPr>
        <p:spPr>
          <a:xfrm>
            <a:off x="611560" y="2361074"/>
            <a:ext cx="4572889" cy="707886"/>
          </a:xfrm>
          <a:prstGeom prst="rect">
            <a:avLst/>
          </a:prstGeom>
        </p:spPr>
        <p:txBody>
          <a:bodyPr wrap="square">
            <a:spAutoFit/>
          </a:bodyPr>
          <a:lstStyle/>
          <a:p>
            <a:pPr marL="342900" lvl="0" indent="-342900">
              <a:buFont typeface="Arial" pitchFamily="34" charset="0"/>
              <a:buChar char="•"/>
            </a:pPr>
            <a:r>
              <a:rPr lang="en-IE" sz="2000" dirty="0">
                <a:solidFill>
                  <a:srgbClr val="990033"/>
                </a:solidFill>
                <a:latin typeface="Calibri" pitchFamily="34" charset="0"/>
              </a:rPr>
              <a:t>Could we improve </a:t>
            </a:r>
            <a:r>
              <a:rPr lang="en-IE" sz="2000" dirty="0" smtClean="0">
                <a:solidFill>
                  <a:srgbClr val="990033"/>
                </a:solidFill>
                <a:latin typeface="Calibri" pitchFamily="34" charset="0"/>
              </a:rPr>
              <a:t>our estimate </a:t>
            </a:r>
            <a:r>
              <a:rPr lang="en-IE" sz="2000" dirty="0">
                <a:solidFill>
                  <a:srgbClr val="990033"/>
                </a:solidFill>
                <a:latin typeface="Calibri" pitchFamily="34" charset="0"/>
              </a:rPr>
              <a:t>even further</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845910" y="1249366"/>
                <a:ext cx="2982689" cy="9620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rPr>
                        <m:t>𝐴𝑟𝑒𝑎</m:t>
                      </m:r>
                      <m:r>
                        <a:rPr lang="en-IE" sz="2000" i="1">
                          <a:solidFill>
                            <a:srgbClr val="990033"/>
                          </a:solidFill>
                          <a:latin typeface="Cambria Math"/>
                          <a:ea typeface="Cambria Math"/>
                        </a:rPr>
                        <m:t>≈</m:t>
                      </m:r>
                      <m:nary>
                        <m:naryPr>
                          <m:chr m:val="∑"/>
                          <m:ctrlPr>
                            <a:rPr lang="en-IE" sz="2000" i="1">
                              <a:solidFill>
                                <a:srgbClr val="990033"/>
                              </a:solidFill>
                              <a:latin typeface="Cambria Math" panose="02040503050406030204" pitchFamily="18" charset="0"/>
                            </a:rPr>
                          </m:ctrlPr>
                        </m:naryPr>
                        <m:sub>
                          <m:r>
                            <m:rPr>
                              <m:brk m:alnAt="23"/>
                            </m:rPr>
                            <a:rPr lang="en-IE" sz="2000" i="1">
                              <a:solidFill>
                                <a:srgbClr val="990033"/>
                              </a:solidFill>
                              <a:latin typeface="Cambria Math"/>
                            </a:rPr>
                            <m:t>𝑖</m:t>
                          </m:r>
                          <m:r>
                            <a:rPr lang="en-IE" sz="2000" i="1">
                              <a:solidFill>
                                <a:srgbClr val="990033"/>
                              </a:solidFill>
                              <a:latin typeface="Cambria Math"/>
                            </a:rPr>
                            <m:t>=1</m:t>
                          </m:r>
                        </m:sub>
                        <m:sup>
                          <m:r>
                            <a:rPr lang="en-IE" sz="2000" b="0" i="1" smtClean="0">
                              <a:solidFill>
                                <a:srgbClr val="990033"/>
                              </a:solidFill>
                              <a:latin typeface="Cambria Math"/>
                            </a:rPr>
                            <m:t>10</m:t>
                          </m:r>
                        </m:sup>
                        <m:e>
                          <m:r>
                            <a:rPr lang="en-IE" sz="2000" i="1">
                              <a:solidFill>
                                <a:srgbClr val="990033"/>
                              </a:solidFill>
                              <a:latin typeface="Cambria Math"/>
                            </a:rPr>
                            <m:t>𝑓</m:t>
                          </m:r>
                          <m:r>
                            <a:rPr lang="en-IE" sz="2000" i="1">
                              <a:solidFill>
                                <a:srgbClr val="990033"/>
                              </a:solidFill>
                              <a:latin typeface="Cambria Math"/>
                            </a:rPr>
                            <m:t>(</m:t>
                          </m:r>
                          <m:sSub>
                            <m:sSubPr>
                              <m:ctrlPr>
                                <a:rPr lang="en-IE" sz="2000" i="1">
                                  <a:solidFill>
                                    <a:srgbClr val="990033"/>
                                  </a:solidFill>
                                  <a:latin typeface="Cambria Math" panose="02040503050406030204" pitchFamily="18" charset="0"/>
                                </a:rPr>
                              </m:ctrlPr>
                            </m:sSubPr>
                            <m:e>
                              <m:r>
                                <a:rPr lang="en-IE" sz="2000" i="1">
                                  <a:solidFill>
                                    <a:srgbClr val="990033"/>
                                  </a:solidFill>
                                  <a:latin typeface="Cambria Math"/>
                                </a:rPr>
                                <m:t>𝑥</m:t>
                              </m:r>
                            </m:e>
                            <m:sub>
                              <m:r>
                                <a:rPr lang="en-IE" sz="2000" i="1">
                                  <a:solidFill>
                                    <a:srgbClr val="990033"/>
                                  </a:solidFill>
                                  <a:latin typeface="Cambria Math"/>
                                </a:rPr>
                                <m:t>𝑖</m:t>
                              </m:r>
                            </m:sub>
                          </m:sSub>
                          <m:r>
                            <a:rPr lang="en-IE" sz="2000" i="1">
                              <a:solidFill>
                                <a:srgbClr val="990033"/>
                              </a:solidFill>
                              <a:latin typeface="Cambria Math"/>
                            </a:rPr>
                            <m:t>)</m:t>
                          </m:r>
                          <m:r>
                            <a:rPr lang="en-IE" sz="2000" i="1">
                              <a:solidFill>
                                <a:srgbClr val="990033"/>
                              </a:solidFill>
                              <a:latin typeface="Cambria Math"/>
                              <a:ea typeface="Cambria Math"/>
                            </a:rPr>
                            <m:t>∆</m:t>
                          </m:r>
                          <m:r>
                            <a:rPr lang="en-IE" sz="2000" i="1">
                              <a:solidFill>
                                <a:srgbClr val="990033"/>
                              </a:solidFill>
                              <a:latin typeface="Cambria Math"/>
                              <a:ea typeface="Cambria Math"/>
                            </a:rPr>
                            <m:t>𝑥</m:t>
                          </m:r>
                        </m:e>
                      </m:nary>
                    </m:oMath>
                  </m:oMathPara>
                </a14:m>
                <a:endParaRPr lang="en-IE" dirty="0"/>
              </a:p>
            </p:txBody>
          </p:sp>
        </mc:Choice>
        <mc:Fallback xmlns="">
          <p:sp>
            <p:nvSpPr>
              <p:cNvPr id="4" name="Rectangle 3"/>
              <p:cNvSpPr>
                <a:spLocks noRot="1" noChangeAspect="1" noMove="1" noResize="1" noEditPoints="1" noAdjustHandles="1" noChangeArrowheads="1" noChangeShapeType="1" noTextEdit="1"/>
              </p:cNvSpPr>
              <p:nvPr/>
            </p:nvSpPr>
            <p:spPr>
              <a:xfrm>
                <a:off x="1845910" y="1249366"/>
                <a:ext cx="2982689" cy="962058"/>
              </a:xfrm>
              <a:prstGeom prst="rect">
                <a:avLst/>
              </a:prstGeom>
              <a:blipFill rotWithShape="1">
                <a:blip r:embed="rId5"/>
                <a:stretch>
                  <a:fillRect/>
                </a:stretch>
              </a:blipFill>
            </p:spPr>
            <p:txBody>
              <a:bodyPr/>
              <a:lstStyle/>
              <a:p>
                <a:r>
                  <a:rPr lang="en-IE">
                    <a:noFill/>
                  </a:rPr>
                  <a:t> </a:t>
                </a:r>
              </a:p>
            </p:txBody>
          </p:sp>
        </mc:Fallback>
      </mc:AlternateContent>
      <p:sp>
        <p:nvSpPr>
          <p:cNvPr id="6" name="Rectangle 5"/>
          <p:cNvSpPr/>
          <p:nvPr/>
        </p:nvSpPr>
        <p:spPr>
          <a:xfrm>
            <a:off x="602835" y="3356992"/>
            <a:ext cx="8370378" cy="1954381"/>
          </a:xfrm>
          <a:prstGeom prst="rect">
            <a:avLst/>
          </a:prstGeom>
        </p:spPr>
        <p:txBody>
          <a:bodyPr wrap="square">
            <a:spAutoFit/>
          </a:bodyPr>
          <a:lstStyle/>
          <a:p>
            <a:pPr marL="342900" lvl="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write down </a:t>
            </a:r>
            <a:r>
              <a:rPr lang="en-IE" sz="2000" dirty="0" smtClean="0">
                <a:solidFill>
                  <a:srgbClr val="990033"/>
                </a:solidFill>
                <a:latin typeface="Calibri" pitchFamily="34" charset="0"/>
              </a:rPr>
              <a:t>a general </a:t>
            </a:r>
            <a:r>
              <a:rPr lang="en-IE" sz="2000" dirty="0">
                <a:solidFill>
                  <a:srgbClr val="990033"/>
                </a:solidFill>
                <a:latin typeface="Calibri" pitchFamily="34" charset="0"/>
              </a:rPr>
              <a:t>expression </a:t>
            </a:r>
            <a:r>
              <a:rPr lang="en-IE" sz="2000" dirty="0" smtClean="0">
                <a:solidFill>
                  <a:srgbClr val="990033"/>
                </a:solidFill>
                <a:latin typeface="Calibri" pitchFamily="34" charset="0"/>
              </a:rPr>
              <a:t>to describe </a:t>
            </a:r>
            <a:r>
              <a:rPr lang="en-IE" sz="2000" dirty="0">
                <a:solidFill>
                  <a:srgbClr val="990033"/>
                </a:solidFill>
                <a:latin typeface="Calibri" pitchFamily="34" charset="0"/>
              </a:rPr>
              <a:t>our latest </a:t>
            </a:r>
            <a:r>
              <a:rPr lang="en-IE" sz="2000" dirty="0" smtClean="0">
                <a:solidFill>
                  <a:srgbClr val="990033"/>
                </a:solidFill>
                <a:latin typeface="Calibri" pitchFamily="34" charset="0"/>
              </a:rPr>
              <a:t>area estimate?</a:t>
            </a:r>
          </a:p>
          <a:p>
            <a:pPr marL="342900" lvl="0" indent="-342900">
              <a:buFont typeface="Arial" pitchFamily="34" charset="0"/>
              <a:buChar char="•"/>
            </a:pPr>
            <a:endParaRPr lang="en-IE" sz="2000" dirty="0">
              <a:solidFill>
                <a:srgbClr val="990033"/>
              </a:solidFill>
              <a:latin typeface="Calibri" pitchFamily="34" charset="0"/>
            </a:endParaRPr>
          </a:p>
          <a:p>
            <a:pPr marL="342900" lvl="0" indent="-342900">
              <a:buFont typeface="Arial" pitchFamily="34" charset="0"/>
              <a:buChar char="•"/>
            </a:pPr>
            <a:endParaRPr lang="en-IE" sz="2000" dirty="0" smtClean="0">
              <a:solidFill>
                <a:srgbClr val="990033"/>
              </a:solidFill>
              <a:latin typeface="Calibri" pitchFamily="34" charset="0"/>
            </a:endParaRPr>
          </a:p>
          <a:p>
            <a:pPr marL="342900" lvl="0" indent="-342900">
              <a:buFont typeface="Arial" pitchFamily="34" charset="0"/>
              <a:buChar char="•"/>
            </a:pPr>
            <a:endParaRPr lang="en-IE" sz="100" dirty="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How </a:t>
            </a:r>
            <a:r>
              <a:rPr lang="en-IE" sz="2000" dirty="0">
                <a:solidFill>
                  <a:srgbClr val="990033"/>
                </a:solidFill>
                <a:latin typeface="Calibri" pitchFamily="34" charset="0"/>
              </a:rPr>
              <a:t>many rectangles do </a:t>
            </a:r>
            <a:r>
              <a:rPr lang="en-IE" sz="2000" dirty="0" smtClean="0">
                <a:solidFill>
                  <a:srgbClr val="990033"/>
                </a:solidFill>
                <a:latin typeface="Calibri" pitchFamily="34" charset="0"/>
              </a:rPr>
              <a:t>you think </a:t>
            </a:r>
            <a:r>
              <a:rPr lang="en-IE" sz="2000" dirty="0">
                <a:solidFill>
                  <a:srgbClr val="990033"/>
                </a:solidFill>
                <a:latin typeface="Calibri" pitchFamily="34" charset="0"/>
              </a:rPr>
              <a:t>we’d need to </a:t>
            </a:r>
            <a:r>
              <a:rPr lang="en-IE" sz="2000" dirty="0" smtClean="0">
                <a:solidFill>
                  <a:srgbClr val="990033"/>
                </a:solidFill>
                <a:latin typeface="Calibri" pitchFamily="34" charset="0"/>
              </a:rPr>
              <a:t>reduce the </a:t>
            </a:r>
            <a:r>
              <a:rPr lang="en-IE" sz="2000" dirty="0">
                <a:solidFill>
                  <a:srgbClr val="990033"/>
                </a:solidFill>
                <a:latin typeface="Calibri" pitchFamily="34" charset="0"/>
              </a:rPr>
              <a:t>percentage error to </a:t>
            </a:r>
            <a:r>
              <a:rPr lang="en-IE" sz="2000" dirty="0" smtClean="0">
                <a:solidFill>
                  <a:srgbClr val="990033"/>
                </a:solidFill>
                <a:latin typeface="Calibri" pitchFamily="34" charset="0"/>
              </a:rPr>
              <a:t>zero i.e</a:t>
            </a:r>
            <a:r>
              <a:rPr lang="en-IE" sz="2000" dirty="0">
                <a:solidFill>
                  <a:srgbClr val="990033"/>
                </a:solidFill>
                <a:latin typeface="Calibri" pitchFamily="34" charset="0"/>
              </a:rPr>
              <a:t>. to calculate the true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building front</a:t>
            </a:r>
            <a:r>
              <a:rPr lang="en-IE" sz="2000" dirty="0" smtClean="0">
                <a:solidFill>
                  <a:srgbClr val="990033"/>
                </a:solidFill>
                <a:latin typeface="Calibri" pitchFamily="34" charset="0"/>
              </a:rPr>
              <a:t>?</a:t>
            </a:r>
          </a:p>
        </p:txBody>
      </p:sp>
      <mc:AlternateContent xmlns:mc="http://schemas.openxmlformats.org/markup-compatibility/2006" xmlns:a14="http://schemas.microsoft.com/office/drawing/2010/main">
        <mc:Choice Requires="a14">
          <p:sp>
            <p:nvSpPr>
              <p:cNvPr id="7" name="Rectangle 6"/>
              <p:cNvSpPr/>
              <p:nvPr/>
            </p:nvSpPr>
            <p:spPr>
              <a:xfrm>
                <a:off x="2139491" y="3662440"/>
                <a:ext cx="2395528" cy="9576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rPr>
                        <m:t>𝐴𝑟𝑒𝑎</m:t>
                      </m:r>
                      <m:r>
                        <a:rPr lang="en-IE" sz="2000" i="1">
                          <a:solidFill>
                            <a:srgbClr val="990033"/>
                          </a:solidFill>
                          <a:latin typeface="Cambria Math"/>
                          <a:ea typeface="Cambria Math"/>
                        </a:rPr>
                        <m:t>≈</m:t>
                      </m:r>
                      <m:nary>
                        <m:naryPr>
                          <m:chr m:val="∑"/>
                          <m:ctrlPr>
                            <a:rPr lang="en-IE" sz="2000" i="1">
                              <a:solidFill>
                                <a:srgbClr val="990033"/>
                              </a:solidFill>
                              <a:latin typeface="Cambria Math" panose="02040503050406030204" pitchFamily="18" charset="0"/>
                            </a:rPr>
                          </m:ctrlPr>
                        </m:naryPr>
                        <m:sub>
                          <m:r>
                            <m:rPr>
                              <m:brk m:alnAt="23"/>
                            </m:rPr>
                            <a:rPr lang="en-IE" sz="2000" i="1">
                              <a:solidFill>
                                <a:srgbClr val="990033"/>
                              </a:solidFill>
                              <a:latin typeface="Cambria Math"/>
                            </a:rPr>
                            <m:t>𝑖</m:t>
                          </m:r>
                          <m:r>
                            <a:rPr lang="en-IE" sz="2000" i="1">
                              <a:solidFill>
                                <a:srgbClr val="990033"/>
                              </a:solidFill>
                              <a:latin typeface="Cambria Math"/>
                            </a:rPr>
                            <m:t>=1</m:t>
                          </m:r>
                        </m:sub>
                        <m:sup>
                          <m:r>
                            <a:rPr lang="en-IE" sz="2000" b="0" i="1" smtClean="0">
                              <a:solidFill>
                                <a:srgbClr val="990033"/>
                              </a:solidFill>
                              <a:latin typeface="Cambria Math"/>
                            </a:rPr>
                            <m:t>100</m:t>
                          </m:r>
                        </m:sup>
                        <m:e>
                          <m:r>
                            <a:rPr lang="en-IE" sz="2000" i="1">
                              <a:solidFill>
                                <a:srgbClr val="990033"/>
                              </a:solidFill>
                              <a:latin typeface="Cambria Math"/>
                            </a:rPr>
                            <m:t>𝑓</m:t>
                          </m:r>
                          <m:r>
                            <a:rPr lang="en-IE" sz="2000" i="1">
                              <a:solidFill>
                                <a:srgbClr val="990033"/>
                              </a:solidFill>
                              <a:latin typeface="Cambria Math"/>
                            </a:rPr>
                            <m:t>(</m:t>
                          </m:r>
                          <m:sSub>
                            <m:sSubPr>
                              <m:ctrlPr>
                                <a:rPr lang="en-IE" sz="2000" i="1">
                                  <a:solidFill>
                                    <a:srgbClr val="990033"/>
                                  </a:solidFill>
                                  <a:latin typeface="Cambria Math" panose="02040503050406030204" pitchFamily="18" charset="0"/>
                                </a:rPr>
                              </m:ctrlPr>
                            </m:sSubPr>
                            <m:e>
                              <m:r>
                                <a:rPr lang="en-IE" sz="2000" i="1">
                                  <a:solidFill>
                                    <a:srgbClr val="990033"/>
                                  </a:solidFill>
                                  <a:latin typeface="Cambria Math"/>
                                </a:rPr>
                                <m:t>𝑥</m:t>
                              </m:r>
                            </m:e>
                            <m:sub>
                              <m:r>
                                <a:rPr lang="en-IE" sz="2000" i="1">
                                  <a:solidFill>
                                    <a:srgbClr val="990033"/>
                                  </a:solidFill>
                                  <a:latin typeface="Cambria Math"/>
                                </a:rPr>
                                <m:t>𝑖</m:t>
                              </m:r>
                            </m:sub>
                          </m:sSub>
                          <m:r>
                            <a:rPr lang="en-IE" sz="2000" i="1">
                              <a:solidFill>
                                <a:srgbClr val="990033"/>
                              </a:solidFill>
                              <a:latin typeface="Cambria Math"/>
                            </a:rPr>
                            <m:t>)</m:t>
                          </m:r>
                          <m:r>
                            <a:rPr lang="en-IE" sz="2000" i="1">
                              <a:solidFill>
                                <a:srgbClr val="990033"/>
                              </a:solidFill>
                              <a:latin typeface="Cambria Math"/>
                              <a:ea typeface="Cambria Math"/>
                            </a:rPr>
                            <m:t>∆</m:t>
                          </m:r>
                          <m:r>
                            <a:rPr lang="en-IE" sz="2000" i="1">
                              <a:solidFill>
                                <a:srgbClr val="990033"/>
                              </a:solidFill>
                              <a:latin typeface="Cambria Math"/>
                              <a:ea typeface="Cambria Math"/>
                            </a:rPr>
                            <m:t>𝑥</m:t>
                          </m:r>
                        </m:e>
                      </m:nary>
                    </m:oMath>
                  </m:oMathPara>
                </a14:m>
                <a:endParaRPr lang="en-IE" sz="2000" dirty="0"/>
              </a:p>
            </p:txBody>
          </p:sp>
        </mc:Choice>
        <mc:Fallback xmlns="">
          <p:sp>
            <p:nvSpPr>
              <p:cNvPr id="7" name="Rectangle 6"/>
              <p:cNvSpPr>
                <a:spLocks noRot="1" noChangeAspect="1" noMove="1" noResize="1" noEditPoints="1" noAdjustHandles="1" noChangeArrowheads="1" noChangeShapeType="1" noTextEdit="1"/>
              </p:cNvSpPr>
              <p:nvPr/>
            </p:nvSpPr>
            <p:spPr>
              <a:xfrm>
                <a:off x="2139491" y="3662440"/>
                <a:ext cx="2395528" cy="957634"/>
              </a:xfrm>
              <a:prstGeom prst="rect">
                <a:avLst/>
              </a:prstGeom>
              <a:blipFill rotWithShape="1">
                <a:blip r:embed="rId6"/>
                <a:stretch>
                  <a:fillRect/>
                </a:stretch>
              </a:blipFill>
            </p:spPr>
            <p:txBody>
              <a:bodyPr/>
              <a:lstStyle/>
              <a:p>
                <a:r>
                  <a:rPr lang="en-IE">
                    <a:noFill/>
                  </a:rPr>
                  <a:t> </a:t>
                </a:r>
              </a:p>
            </p:txBody>
          </p:sp>
        </mc:Fallback>
      </mc:AlternateContent>
      <p:pic>
        <p:nvPicPr>
          <p:cNvPr id="12288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3" y="1269000"/>
            <a:ext cx="3763361"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7246639" y="3113712"/>
            <a:ext cx="108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8" name="Group 7"/>
          <p:cNvGrpSpPr/>
          <p:nvPr/>
        </p:nvGrpSpPr>
        <p:grpSpPr>
          <a:xfrm>
            <a:off x="8789610" y="470541"/>
            <a:ext cx="8203286" cy="5099188"/>
            <a:chOff x="8789610" y="470541"/>
            <a:chExt cx="8203286" cy="5099188"/>
          </a:xfrm>
        </p:grpSpPr>
        <p:pic>
          <p:nvPicPr>
            <p:cNvPr id="15257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9610" y="470541"/>
              <a:ext cx="7843286" cy="509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42793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868"/>
                                        </p:tgtEl>
                                        <p:attrNameLst>
                                          <p:attrName>style.visibility</p:attrName>
                                        </p:attrNameLst>
                                      </p:cBhvr>
                                      <p:to>
                                        <p:strVal val="visible"/>
                                      </p:to>
                                    </p:set>
                                    <p:animEffect transition="in" filter="fade">
                                      <p:cBhvr>
                                        <p:cTn id="7" dur="500"/>
                                        <p:tgtEl>
                                          <p:spTgt spid="1218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882"/>
                                        </p:tgtEl>
                                        <p:attrNameLst>
                                          <p:attrName>style.visibility</p:attrName>
                                        </p:attrNameLst>
                                      </p:cBhvr>
                                      <p:to>
                                        <p:strVal val="visible"/>
                                      </p:to>
                                    </p:set>
                                    <p:animEffect transition="in" filter="fade">
                                      <p:cBhvr>
                                        <p:cTn id="27" dur="500"/>
                                        <p:tgtEl>
                                          <p:spTgt spid="1228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0018 7.40741E-7 L -0.93038 7.40741E-7 " pathEditMode="relative" rAng="0" ptsTypes="AA">
                                      <p:cBhvr>
                                        <p:cTn id="47" dur="2000" fill="hold"/>
                                        <p:tgtEl>
                                          <p:spTgt spid="8"/>
                                        </p:tgtEl>
                                        <p:attrNameLst>
                                          <p:attrName>ppt_x</p:attrName>
                                          <p:attrName>ppt_y</p:attrName>
                                        </p:attrNameLst>
                                      </p:cBhvr>
                                      <p:rCtr x="-46510" y="0"/>
                                    </p:animMotion>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0.93038 7.40741E-7 L -0.00018 0.00347 " pathEditMode="relative" rAng="0" ptsTypes="AA">
                                      <p:cBhvr>
                                        <p:cTn id="51" dur="2000" fill="hold"/>
                                        <p:tgtEl>
                                          <p:spTgt spid="8"/>
                                        </p:tgtEl>
                                        <p:attrNameLst>
                                          <p:attrName>ppt_x</p:attrName>
                                          <p:attrName>ppt_y</p:attrName>
                                        </p:attrNameLst>
                                      </p:cBhvr>
                                      <p:rCtr x="46510" y="162"/>
                                    </p:animMotion>
                                  </p:childTnLst>
                                </p:cTn>
                              </p:par>
                            </p:childTnLst>
                          </p:cTn>
                        </p:par>
                      </p:childTnLst>
                    </p:cTn>
                  </p:par>
                </p:childTnLst>
              </p:cTn>
              <p:nextCondLst>
                <p:cond evt="onClick" delay="0">
                  <p:tgtEl>
                    <p:spTgt spid="8"/>
                  </p:tgtEl>
                </p:cond>
              </p:nextCondLst>
            </p:seq>
          </p:childTnLst>
        </p:cTn>
      </p:par>
    </p:tnLst>
    <p:bldLst>
      <p:bldP spid="3" grpId="0" build="p"/>
      <p:bldP spid="4" grpId="0"/>
      <p:bldP spid="6" grpId="0" build="p"/>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269000"/>
            <a:ext cx="3763364" cy="21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3" y="1269000"/>
            <a:ext cx="3763361"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3" y="1269000"/>
            <a:ext cx="3763361"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8864"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6" name="Rectangle 5"/>
          <p:cNvSpPr/>
          <p:nvPr/>
        </p:nvSpPr>
        <p:spPr>
          <a:xfrm>
            <a:off x="621039" y="713055"/>
            <a:ext cx="8127425" cy="400110"/>
          </a:xfrm>
          <a:prstGeom prst="rect">
            <a:avLst/>
          </a:prstGeom>
        </p:spPr>
        <p:txBody>
          <a:bodyPr wrap="square">
            <a:spAutoFit/>
          </a:bodyPr>
          <a:lstStyle/>
          <a:p>
            <a:pPr marL="342900" lvl="0" indent="-342900">
              <a:buFont typeface="Arial" pitchFamily="34" charset="0"/>
              <a:buChar char="•"/>
            </a:pPr>
            <a:r>
              <a:rPr lang="en-IE" sz="2000" dirty="0" smtClean="0">
                <a:solidFill>
                  <a:srgbClr val="990033"/>
                </a:solidFill>
                <a:latin typeface="Calibri" pitchFamily="34" charset="0"/>
              </a:rPr>
              <a:t>How </a:t>
            </a:r>
            <a:r>
              <a:rPr lang="en-IE" sz="2000" dirty="0">
                <a:solidFill>
                  <a:srgbClr val="990033"/>
                </a:solidFill>
                <a:latin typeface="Calibri" pitchFamily="34" charset="0"/>
              </a:rPr>
              <a:t>many rectangles do </a:t>
            </a:r>
            <a:r>
              <a:rPr lang="en-IE" sz="2000" dirty="0" smtClean="0">
                <a:solidFill>
                  <a:srgbClr val="990033"/>
                </a:solidFill>
                <a:latin typeface="Calibri" pitchFamily="34" charset="0"/>
              </a:rPr>
              <a:t>you think </a:t>
            </a:r>
            <a:r>
              <a:rPr lang="en-IE" sz="2000" dirty="0">
                <a:solidFill>
                  <a:srgbClr val="990033"/>
                </a:solidFill>
                <a:latin typeface="Calibri" pitchFamily="34" charset="0"/>
              </a:rPr>
              <a:t>we’d need to </a:t>
            </a:r>
            <a:r>
              <a:rPr lang="en-IE" sz="2000" dirty="0" smtClean="0">
                <a:solidFill>
                  <a:srgbClr val="990033"/>
                </a:solidFill>
                <a:latin typeface="Calibri" pitchFamily="34" charset="0"/>
              </a:rPr>
              <a:t>calculate the </a:t>
            </a:r>
            <a:r>
              <a:rPr lang="en-IE" sz="2000" dirty="0">
                <a:solidFill>
                  <a:srgbClr val="990033"/>
                </a:solidFill>
                <a:latin typeface="Calibri" pitchFamily="34" charset="0"/>
              </a:rPr>
              <a:t>true area</a:t>
            </a:r>
            <a:r>
              <a:rPr lang="en-IE" sz="2000" dirty="0" smtClean="0">
                <a:solidFill>
                  <a:srgbClr val="990033"/>
                </a:solidFill>
                <a:latin typeface="Calibri" pitchFamily="34" charset="0"/>
              </a:rPr>
              <a:t>?</a:t>
            </a:r>
          </a:p>
        </p:txBody>
      </p:sp>
      <mc:AlternateContent xmlns:mc="http://schemas.openxmlformats.org/markup-compatibility/2006" xmlns:a14="http://schemas.microsoft.com/office/drawing/2010/main">
        <mc:Choice Requires="a14">
          <p:sp>
            <p:nvSpPr>
              <p:cNvPr id="7" name="Rectangle 6"/>
              <p:cNvSpPr/>
              <p:nvPr/>
            </p:nvSpPr>
            <p:spPr>
              <a:xfrm>
                <a:off x="1377833" y="1772816"/>
                <a:ext cx="2446632" cy="9576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rPr>
                        <m:t>𝐴𝑟𝑒𝑎</m:t>
                      </m:r>
                      <m:r>
                        <a:rPr lang="en-IE" sz="2000" i="1">
                          <a:solidFill>
                            <a:srgbClr val="990033"/>
                          </a:solidFill>
                          <a:latin typeface="Cambria Math"/>
                          <a:ea typeface="Cambria Math"/>
                        </a:rPr>
                        <m:t>≈</m:t>
                      </m:r>
                      <m:nary>
                        <m:naryPr>
                          <m:chr m:val="∑"/>
                          <m:ctrlPr>
                            <a:rPr lang="en-IE" sz="2000" i="1">
                              <a:solidFill>
                                <a:srgbClr val="990033"/>
                              </a:solidFill>
                              <a:latin typeface="Cambria Math" panose="02040503050406030204" pitchFamily="18" charset="0"/>
                            </a:rPr>
                          </m:ctrlPr>
                        </m:naryPr>
                        <m:sub>
                          <m:r>
                            <m:rPr>
                              <m:brk m:alnAt="23"/>
                            </m:rPr>
                            <a:rPr lang="en-IE" sz="2000" i="1">
                              <a:solidFill>
                                <a:srgbClr val="990033"/>
                              </a:solidFill>
                              <a:latin typeface="Cambria Math"/>
                            </a:rPr>
                            <m:t>𝑖</m:t>
                          </m:r>
                          <m:r>
                            <a:rPr lang="en-IE" sz="2000" i="1">
                              <a:solidFill>
                                <a:srgbClr val="990033"/>
                              </a:solidFill>
                              <a:latin typeface="Cambria Math"/>
                            </a:rPr>
                            <m:t>=1</m:t>
                          </m:r>
                        </m:sub>
                        <m:sup>
                          <m:r>
                            <a:rPr lang="en-IE" sz="2000" b="0" i="1" smtClean="0">
                              <a:solidFill>
                                <a:srgbClr val="990033"/>
                              </a:solidFill>
                              <a:latin typeface="Cambria Math"/>
                              <a:ea typeface="Cambria Math"/>
                            </a:rPr>
                            <m:t>∞</m:t>
                          </m:r>
                        </m:sup>
                        <m:e>
                          <m:r>
                            <a:rPr lang="en-IE" sz="2000" i="1">
                              <a:solidFill>
                                <a:srgbClr val="990033"/>
                              </a:solidFill>
                              <a:latin typeface="Cambria Math"/>
                            </a:rPr>
                            <m:t>𝑓</m:t>
                          </m:r>
                          <m:r>
                            <a:rPr lang="en-IE" sz="2000" i="1">
                              <a:solidFill>
                                <a:srgbClr val="990033"/>
                              </a:solidFill>
                              <a:latin typeface="Cambria Math"/>
                            </a:rPr>
                            <m:t>(</m:t>
                          </m:r>
                          <m:sSub>
                            <m:sSubPr>
                              <m:ctrlPr>
                                <a:rPr lang="en-IE" sz="2000" i="1">
                                  <a:solidFill>
                                    <a:srgbClr val="990033"/>
                                  </a:solidFill>
                                  <a:latin typeface="Cambria Math" panose="02040503050406030204" pitchFamily="18" charset="0"/>
                                </a:rPr>
                              </m:ctrlPr>
                            </m:sSubPr>
                            <m:e>
                              <m:r>
                                <a:rPr lang="en-IE" sz="2000" i="1">
                                  <a:solidFill>
                                    <a:srgbClr val="990033"/>
                                  </a:solidFill>
                                  <a:latin typeface="Cambria Math"/>
                                </a:rPr>
                                <m:t>𝑥</m:t>
                              </m:r>
                            </m:e>
                            <m:sub>
                              <m:r>
                                <a:rPr lang="en-IE" sz="2000" i="1">
                                  <a:solidFill>
                                    <a:srgbClr val="990033"/>
                                  </a:solidFill>
                                  <a:latin typeface="Cambria Math"/>
                                </a:rPr>
                                <m:t>𝑖</m:t>
                              </m:r>
                            </m:sub>
                          </m:sSub>
                          <m:r>
                            <a:rPr lang="en-IE" sz="2000" i="1">
                              <a:solidFill>
                                <a:srgbClr val="990033"/>
                              </a:solidFill>
                              <a:latin typeface="Cambria Math"/>
                            </a:rPr>
                            <m:t>)</m:t>
                          </m:r>
                          <m:r>
                            <a:rPr lang="en-IE" sz="2000" i="1">
                              <a:solidFill>
                                <a:srgbClr val="990033"/>
                              </a:solidFill>
                              <a:latin typeface="Cambria Math"/>
                              <a:ea typeface="Cambria Math"/>
                            </a:rPr>
                            <m:t>∆</m:t>
                          </m:r>
                          <m:r>
                            <a:rPr lang="en-IE" sz="2000" i="1">
                              <a:solidFill>
                                <a:srgbClr val="990033"/>
                              </a:solidFill>
                              <a:latin typeface="Cambria Math"/>
                              <a:ea typeface="Cambria Math"/>
                            </a:rPr>
                            <m:t>𝑥</m:t>
                          </m:r>
                        </m:e>
                      </m:nary>
                    </m:oMath>
                  </m:oMathPara>
                </a14:m>
                <a:endParaRPr lang="en-IE" sz="2000" dirty="0"/>
              </a:p>
            </p:txBody>
          </p:sp>
        </mc:Choice>
        <mc:Fallback xmlns="">
          <p:sp>
            <p:nvSpPr>
              <p:cNvPr id="7" name="Rectangle 6"/>
              <p:cNvSpPr>
                <a:spLocks noRot="1" noChangeAspect="1" noMove="1" noResize="1" noEditPoints="1" noAdjustHandles="1" noChangeArrowheads="1" noChangeShapeType="1" noTextEdit="1"/>
              </p:cNvSpPr>
              <p:nvPr/>
            </p:nvSpPr>
            <p:spPr>
              <a:xfrm>
                <a:off x="1377833" y="1772816"/>
                <a:ext cx="2446632" cy="957634"/>
              </a:xfrm>
              <a:prstGeom prst="rect">
                <a:avLst/>
              </a:prstGeom>
              <a:blipFill rotWithShape="1">
                <a:blip r:embed="rId6"/>
                <a:stretch>
                  <a:fillRect/>
                </a:stretch>
              </a:blipFill>
            </p:spPr>
            <p:txBody>
              <a:bodyPr/>
              <a:lstStyle/>
              <a:p>
                <a:r>
                  <a:rPr lang="en-IE">
                    <a:noFill/>
                  </a:rPr>
                  <a:t> </a:t>
                </a:r>
              </a:p>
            </p:txBody>
          </p:sp>
        </mc:Fallback>
      </mc:AlternateContent>
      <p:pic>
        <p:nvPicPr>
          <p:cNvPr id="1617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7936" y="1269000"/>
            <a:ext cx="3767468" cy="216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24309" y="1192103"/>
            <a:ext cx="4320000" cy="3016210"/>
          </a:xfrm>
          <a:prstGeom prst="rect">
            <a:avLst/>
          </a:prstGeom>
        </p:spPr>
        <p:txBody>
          <a:bodyPr wrap="square">
            <a:spAutoFit/>
          </a:bodyPr>
          <a:lstStyle/>
          <a:p>
            <a:pPr marL="342900" lvl="0" indent="-342900">
              <a:buFont typeface="Arial" pitchFamily="34" charset="0"/>
              <a:buChar char="•"/>
            </a:pPr>
            <a:r>
              <a:rPr lang="en-IE" sz="2000" dirty="0">
                <a:solidFill>
                  <a:srgbClr val="990033"/>
                </a:solidFill>
                <a:latin typeface="Calibri" pitchFamily="34" charset="0"/>
              </a:rPr>
              <a:t>Can you write down an expression to represent this area estimate</a:t>
            </a:r>
            <a:r>
              <a:rPr lang="en-IE" sz="2000" dirty="0" smtClean="0">
                <a:solidFill>
                  <a:srgbClr val="990033"/>
                </a:solidFill>
                <a:latin typeface="Calibri" pitchFamily="34" charset="0"/>
              </a:rPr>
              <a:t>?</a:t>
            </a:r>
          </a:p>
          <a:p>
            <a:pPr marL="342900" lvl="0" indent="-342900">
              <a:buFont typeface="Arial" pitchFamily="34" charset="0"/>
              <a:buChar char="•"/>
            </a:pPr>
            <a:endParaRPr lang="en-IE" sz="2000" dirty="0">
              <a:solidFill>
                <a:srgbClr val="990033"/>
              </a:solidFill>
              <a:latin typeface="Calibri" pitchFamily="34" charset="0"/>
            </a:endParaRPr>
          </a:p>
          <a:p>
            <a:pPr marL="342900" lvl="0" indent="-342900">
              <a:buFont typeface="Arial" pitchFamily="34" charset="0"/>
              <a:buChar char="•"/>
            </a:pPr>
            <a:endParaRPr lang="en-IE" sz="2000" dirty="0" smtClean="0">
              <a:solidFill>
                <a:srgbClr val="990033"/>
              </a:solidFill>
              <a:latin typeface="Calibri" pitchFamily="34" charset="0"/>
            </a:endParaRPr>
          </a:p>
          <a:p>
            <a:pPr marL="342900" lvl="0" indent="-342900">
              <a:buFont typeface="Arial" pitchFamily="34" charset="0"/>
              <a:buChar char="•"/>
            </a:pPr>
            <a:endParaRPr lang="en-IE" sz="2000" dirty="0">
              <a:solidFill>
                <a:srgbClr val="990033"/>
              </a:solidFill>
              <a:latin typeface="Calibri" pitchFamily="34" charset="0"/>
            </a:endParaRPr>
          </a:p>
          <a:p>
            <a:pPr marL="342900" indent="-342900">
              <a:buFont typeface="Arial" pitchFamily="34" charset="0"/>
              <a:buChar char="•"/>
            </a:pPr>
            <a:r>
              <a:rPr lang="en-IE" sz="2000" dirty="0">
                <a:solidFill>
                  <a:srgbClr val="990033"/>
                </a:solidFill>
                <a:latin typeface="Calibri" pitchFamily="34" charset="0"/>
              </a:rPr>
              <a:t>What happens when you use an infinite number of rectangles to estimate the area?</a:t>
            </a:r>
          </a:p>
          <a:p>
            <a:pPr marL="342900" lvl="0" indent="-342900">
              <a:buFont typeface="Arial" pitchFamily="34" charset="0"/>
              <a:buChar char="•"/>
            </a:pPr>
            <a:endParaRPr lang="en-IE" sz="2000" dirty="0">
              <a:solidFill>
                <a:srgbClr val="990033"/>
              </a:solidFill>
              <a:latin typeface="Calibri" pitchFamily="34" charset="0"/>
            </a:endParaRPr>
          </a:p>
          <a:p>
            <a:pPr marL="342900" lvl="0" indent="-342900">
              <a:buFont typeface="Arial" pitchFamily="34" charset="0"/>
              <a:buChar char="•"/>
            </a:pPr>
            <a:endParaRPr lang="en-IE" sz="1000" dirty="0">
              <a:solidFill>
                <a:srgbClr val="990033"/>
              </a:solidFill>
              <a:latin typeface="Calibri" pitchFamily="34" charset="0"/>
            </a:endParaRPr>
          </a:p>
        </p:txBody>
      </p:sp>
      <p:sp>
        <p:nvSpPr>
          <p:cNvPr id="9" name="Rectangle 8"/>
          <p:cNvSpPr/>
          <p:nvPr/>
        </p:nvSpPr>
        <p:spPr>
          <a:xfrm>
            <a:off x="624309" y="3603788"/>
            <a:ext cx="8525301" cy="3354765"/>
          </a:xfrm>
          <a:prstGeom prst="rect">
            <a:avLst/>
          </a:prstGeom>
        </p:spPr>
        <p:txBody>
          <a:bodyPr wrap="square">
            <a:spAutoFit/>
          </a:bodyPr>
          <a:lstStyle/>
          <a:p>
            <a:pPr marL="342900" lvl="0" indent="-342900">
              <a:buFont typeface="Arial" pitchFamily="34" charset="0"/>
              <a:buChar char="•"/>
            </a:pPr>
            <a:r>
              <a:rPr lang="en-IE" sz="2000" dirty="0" smtClean="0">
                <a:solidFill>
                  <a:srgbClr val="990033"/>
                </a:solidFill>
                <a:latin typeface="Calibri" pitchFamily="34" charset="0"/>
              </a:rPr>
              <a:t>In </a:t>
            </a:r>
            <a:r>
              <a:rPr lang="en-IE" sz="2000" dirty="0">
                <a:solidFill>
                  <a:srgbClr val="990033"/>
                </a:solidFill>
                <a:latin typeface="Calibri" pitchFamily="34" charset="0"/>
              </a:rPr>
              <a:t>pairs I want you do discuss and explain why this happens Why doesn’t our infinite </a:t>
            </a:r>
            <a:r>
              <a:rPr lang="en-IE" sz="2000" dirty="0" smtClean="0">
                <a:solidFill>
                  <a:srgbClr val="990033"/>
                </a:solidFill>
                <a:latin typeface="Calibri" pitchFamily="34" charset="0"/>
              </a:rPr>
              <a:t>sum give </a:t>
            </a:r>
            <a:r>
              <a:rPr lang="en-IE" sz="2000" dirty="0">
                <a:solidFill>
                  <a:srgbClr val="990033"/>
                </a:solidFill>
                <a:latin typeface="Calibri" pitchFamily="34" charset="0"/>
              </a:rPr>
              <a:t>the correct area</a:t>
            </a:r>
            <a:r>
              <a:rPr lang="en-IE" sz="2000" dirty="0" smtClean="0">
                <a:solidFill>
                  <a:srgbClr val="990033"/>
                </a:solidFill>
                <a:latin typeface="Calibri" pitchFamily="34" charset="0"/>
              </a:rPr>
              <a:t>?</a:t>
            </a:r>
          </a:p>
          <a:p>
            <a:pPr marL="342900" lvl="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a:solidFill>
                  <a:srgbClr val="990033"/>
                </a:solidFill>
                <a:latin typeface="Calibri" panose="020F0502020204030204" pitchFamily="34" charset="0"/>
              </a:rPr>
              <a:t>Why doesn’t our infinite sum give the correct area? 	</a:t>
            </a:r>
          </a:p>
          <a:p>
            <a:pPr marL="342900" lvl="0" indent="-342900">
              <a:buFont typeface="Arial" pitchFamily="34" charset="0"/>
              <a:buChar char="•"/>
            </a:pPr>
            <a:endParaRPr lang="en-IE" sz="1000" dirty="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So </a:t>
            </a:r>
            <a:r>
              <a:rPr lang="en-IE" sz="2000" dirty="0">
                <a:solidFill>
                  <a:srgbClr val="990033"/>
                </a:solidFill>
                <a:latin typeface="Calibri" pitchFamily="34" charset="0"/>
              </a:rPr>
              <a:t>we have a problem. If </a:t>
            </a:r>
            <a:r>
              <a:rPr lang="en-IE" sz="2000" dirty="0" smtClean="0">
                <a:solidFill>
                  <a:srgbClr val="990033"/>
                </a:solidFill>
                <a:latin typeface="Calibri" pitchFamily="34" charset="0"/>
              </a:rPr>
              <a:t>we want </a:t>
            </a:r>
            <a:r>
              <a:rPr lang="en-IE" sz="2000" dirty="0">
                <a:solidFill>
                  <a:srgbClr val="990033"/>
                </a:solidFill>
                <a:latin typeface="Calibri" pitchFamily="34" charset="0"/>
              </a:rPr>
              <a:t>to calculate the </a:t>
            </a:r>
            <a:r>
              <a:rPr lang="en-IE" sz="2000" dirty="0" smtClean="0">
                <a:solidFill>
                  <a:srgbClr val="990033"/>
                </a:solidFill>
                <a:latin typeface="Calibri" pitchFamily="34" charset="0"/>
              </a:rPr>
              <a:t>true area</a:t>
            </a:r>
            <a:r>
              <a:rPr lang="en-IE" sz="2000" dirty="0">
                <a:solidFill>
                  <a:srgbClr val="990033"/>
                </a:solidFill>
                <a:latin typeface="Calibri" pitchFamily="34" charset="0"/>
              </a:rPr>
              <a:t>, we need an </a:t>
            </a:r>
            <a:r>
              <a:rPr lang="en-IE" sz="2000" dirty="0" smtClean="0">
                <a:solidFill>
                  <a:srgbClr val="990033"/>
                </a:solidFill>
                <a:latin typeface="Calibri" pitchFamily="34" charset="0"/>
              </a:rPr>
              <a:t>infinite number </a:t>
            </a:r>
            <a:r>
              <a:rPr lang="en-IE" sz="2000" dirty="0">
                <a:solidFill>
                  <a:srgbClr val="990033"/>
                </a:solidFill>
                <a:latin typeface="Calibri" pitchFamily="34" charset="0"/>
              </a:rPr>
              <a:t>of rectangles </a:t>
            </a:r>
            <a:r>
              <a:rPr lang="en-IE" sz="2000" dirty="0" smtClean="0">
                <a:solidFill>
                  <a:srgbClr val="990033"/>
                </a:solidFill>
                <a:latin typeface="Calibri" pitchFamily="34" charset="0"/>
              </a:rPr>
              <a:t>but when </a:t>
            </a:r>
            <a:r>
              <a:rPr lang="en-IE" sz="2000" dirty="0">
                <a:solidFill>
                  <a:srgbClr val="990033"/>
                </a:solidFill>
                <a:latin typeface="Calibri" pitchFamily="34" charset="0"/>
              </a:rPr>
              <a:t>we use an </a:t>
            </a:r>
            <a:r>
              <a:rPr lang="en-IE" sz="2000" dirty="0" smtClean="0">
                <a:solidFill>
                  <a:srgbClr val="990033"/>
                </a:solidFill>
                <a:latin typeface="Calibri" pitchFamily="34" charset="0"/>
              </a:rPr>
              <a:t>infinite number </a:t>
            </a:r>
            <a:r>
              <a:rPr lang="en-IE" sz="2000" dirty="0">
                <a:solidFill>
                  <a:srgbClr val="990033"/>
                </a:solidFill>
                <a:latin typeface="Calibri" pitchFamily="34" charset="0"/>
              </a:rPr>
              <a:t>of rectangles </a:t>
            </a:r>
            <a:r>
              <a:rPr lang="en-IE" sz="2000" dirty="0" smtClean="0">
                <a:solidFill>
                  <a:srgbClr val="990033"/>
                </a:solidFill>
                <a:latin typeface="Calibri" pitchFamily="34" charset="0"/>
              </a:rPr>
              <a:t>our sum </a:t>
            </a:r>
            <a:r>
              <a:rPr lang="en-IE" sz="2000" dirty="0">
                <a:solidFill>
                  <a:srgbClr val="990033"/>
                </a:solidFill>
                <a:latin typeface="Calibri" pitchFamily="34" charset="0"/>
              </a:rPr>
              <a:t>returns an area of zero.</a:t>
            </a:r>
          </a:p>
          <a:p>
            <a:pPr marL="342900" lvl="0" indent="-342900">
              <a:buFont typeface="Arial" pitchFamily="34" charset="0"/>
              <a:buChar char="•"/>
            </a:pPr>
            <a:endParaRPr lang="en-IE" sz="1000" dirty="0" smtClean="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Somehow </a:t>
            </a:r>
            <a:r>
              <a:rPr lang="en-IE" sz="2000" dirty="0">
                <a:solidFill>
                  <a:srgbClr val="990033"/>
                </a:solidFill>
                <a:latin typeface="Calibri" pitchFamily="34" charset="0"/>
              </a:rPr>
              <a:t>we need to let </a:t>
            </a:r>
            <a:r>
              <a:rPr lang="en-IE" sz="2000" dirty="0" smtClean="0">
                <a:solidFill>
                  <a:srgbClr val="990033"/>
                </a:solidFill>
                <a:latin typeface="Calibri" pitchFamily="34" charset="0"/>
              </a:rPr>
              <a:t>our number </a:t>
            </a:r>
            <a:r>
              <a:rPr lang="en-IE" sz="2000" dirty="0">
                <a:solidFill>
                  <a:srgbClr val="990033"/>
                </a:solidFill>
                <a:latin typeface="Calibri" pitchFamily="34" charset="0"/>
              </a:rPr>
              <a:t>of rectangles </a:t>
            </a:r>
            <a:r>
              <a:rPr lang="en-IE" sz="2000" dirty="0" smtClean="0">
                <a:solidFill>
                  <a:srgbClr val="990033"/>
                </a:solidFill>
                <a:latin typeface="Calibri" pitchFamily="34" charset="0"/>
              </a:rPr>
              <a:t>get closer </a:t>
            </a:r>
            <a:r>
              <a:rPr lang="en-IE" sz="2000" dirty="0">
                <a:solidFill>
                  <a:srgbClr val="990033"/>
                </a:solidFill>
                <a:latin typeface="Calibri" pitchFamily="34" charset="0"/>
              </a:rPr>
              <a:t>and closer to </a:t>
            </a:r>
            <a:r>
              <a:rPr lang="en-IE" sz="2000" dirty="0" smtClean="0">
                <a:solidFill>
                  <a:srgbClr val="990033"/>
                </a:solidFill>
                <a:latin typeface="Calibri" pitchFamily="34" charset="0"/>
              </a:rPr>
              <a:t>infinity without </a:t>
            </a:r>
            <a:r>
              <a:rPr lang="en-IE" sz="2000" dirty="0">
                <a:solidFill>
                  <a:srgbClr val="990033"/>
                </a:solidFill>
                <a:latin typeface="Calibri" pitchFamily="34" charset="0"/>
              </a:rPr>
              <a:t>ever being equal </a:t>
            </a:r>
            <a:r>
              <a:rPr lang="en-IE" sz="2000" dirty="0" smtClean="0">
                <a:solidFill>
                  <a:srgbClr val="990033"/>
                </a:solidFill>
                <a:latin typeface="Calibri" pitchFamily="34" charset="0"/>
              </a:rPr>
              <a:t>to infinity</a:t>
            </a:r>
            <a:r>
              <a:rPr lang="en-IE" sz="2000" dirty="0">
                <a:solidFill>
                  <a:srgbClr val="990033"/>
                </a:solidFill>
                <a:latin typeface="Calibri" pitchFamily="34" charset="0"/>
              </a:rPr>
              <a:t>. Do we have </a:t>
            </a:r>
            <a:r>
              <a:rPr lang="en-IE" sz="2000" dirty="0" smtClean="0">
                <a:solidFill>
                  <a:srgbClr val="990033"/>
                </a:solidFill>
                <a:latin typeface="Calibri" pitchFamily="34" charset="0"/>
              </a:rPr>
              <a:t>any mathematical </a:t>
            </a:r>
            <a:r>
              <a:rPr lang="en-IE" sz="2000" dirty="0">
                <a:solidFill>
                  <a:srgbClr val="990033"/>
                </a:solidFill>
                <a:latin typeface="Calibri" pitchFamily="34" charset="0"/>
              </a:rPr>
              <a:t>tools </a:t>
            </a:r>
            <a:r>
              <a:rPr lang="en-IE" sz="2000" dirty="0" smtClean="0">
                <a:solidFill>
                  <a:srgbClr val="990033"/>
                </a:solidFill>
                <a:latin typeface="Calibri" pitchFamily="34" charset="0"/>
              </a:rPr>
              <a:t>which allow </a:t>
            </a:r>
            <a:r>
              <a:rPr lang="en-IE" sz="2000" dirty="0">
                <a:solidFill>
                  <a:srgbClr val="990033"/>
                </a:solidFill>
                <a:latin typeface="Calibri" pitchFamily="34" charset="0"/>
              </a:rPr>
              <a:t>us to do so</a:t>
            </a:r>
            <a:r>
              <a:rPr lang="en-IE" sz="2000" dirty="0" smtClean="0">
                <a:solidFill>
                  <a:srgbClr val="990033"/>
                </a:solidFill>
                <a:latin typeface="Calibri" pitchFamily="34" charset="0"/>
              </a:rPr>
              <a:t>?</a:t>
            </a:r>
          </a:p>
        </p:txBody>
      </p:sp>
      <p:grpSp>
        <p:nvGrpSpPr>
          <p:cNvPr id="3" name="Group 2"/>
          <p:cNvGrpSpPr/>
          <p:nvPr/>
        </p:nvGrpSpPr>
        <p:grpSpPr>
          <a:xfrm>
            <a:off x="8789610" y="490052"/>
            <a:ext cx="7465650" cy="2450559"/>
            <a:chOff x="8789610" y="490052"/>
            <a:chExt cx="7465650" cy="2450559"/>
          </a:xfrm>
        </p:grpSpPr>
        <p:pic>
          <p:nvPicPr>
            <p:cNvPr id="1536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9610" y="490052"/>
              <a:ext cx="7105650" cy="245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4" name="Group 3"/>
          <p:cNvGrpSpPr/>
          <p:nvPr/>
        </p:nvGrpSpPr>
        <p:grpSpPr>
          <a:xfrm>
            <a:off x="8788469" y="490052"/>
            <a:ext cx="7962091" cy="5810250"/>
            <a:chOff x="8788469" y="490052"/>
            <a:chExt cx="7962091" cy="5810250"/>
          </a:xfrm>
        </p:grpSpPr>
        <p:pic>
          <p:nvPicPr>
            <p:cNvPr id="15360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9610" y="490052"/>
              <a:ext cx="760095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
        <p:nvSpPr>
          <p:cNvPr id="16" name="Oval 15"/>
          <p:cNvSpPr/>
          <p:nvPr/>
        </p:nvSpPr>
        <p:spPr>
          <a:xfrm>
            <a:off x="7246639" y="3113712"/>
            <a:ext cx="108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05399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794"/>
                                        </p:tgtEl>
                                        <p:attrNameLst>
                                          <p:attrName>style.visibility</p:attrName>
                                        </p:attrNameLst>
                                      </p:cBhvr>
                                      <p:to>
                                        <p:strVal val="visible"/>
                                      </p:to>
                                    </p:set>
                                    <p:animEffect transition="in" filter="fade">
                                      <p:cBhvr>
                                        <p:cTn id="17" dur="500"/>
                                        <p:tgtEl>
                                          <p:spTgt spid="16179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0.00018 7.40741E-7 L -0.93038 7.40741E-7 " pathEditMode="relative" rAng="0" ptsTypes="AA">
                                      <p:cBhvr>
                                        <p:cTn id="40" dur="2000" fill="hold"/>
                                        <p:tgtEl>
                                          <p:spTgt spid="3"/>
                                        </p:tgtEl>
                                        <p:attrNameLst>
                                          <p:attrName>ppt_x</p:attrName>
                                          <p:attrName>ppt_y</p:attrName>
                                        </p:attrNameLst>
                                      </p:cBhvr>
                                      <p:rCtr x="-46510" y="0"/>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93038 7.40741E-7 L -0.00018 0.00347 " pathEditMode="relative" rAng="0" ptsTypes="AA">
                                      <p:cBhvr>
                                        <p:cTn id="44"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0.00018 7.40741E-7 L -0.93038 7.40741E-7 " pathEditMode="relative" rAng="0" ptsTypes="AA">
                                      <p:cBhvr>
                                        <p:cTn id="49" dur="2000" fill="hold"/>
                                        <p:tgtEl>
                                          <p:spTgt spid="4"/>
                                        </p:tgtEl>
                                        <p:attrNameLst>
                                          <p:attrName>ppt_x</p:attrName>
                                          <p:attrName>ppt_y</p:attrName>
                                        </p:attrNameLst>
                                      </p:cBhvr>
                                      <p:rCtr x="-46510" y="0"/>
                                    </p:animMotion>
                                  </p:childTnLst>
                                </p:cTn>
                              </p:par>
                            </p:childTnLst>
                          </p:cTn>
                        </p:par>
                      </p:childTnLst>
                    </p:cTn>
                  </p:par>
                  <p:par>
                    <p:cTn id="50" fill="hold">
                      <p:stCondLst>
                        <p:cond delay="indefinite"/>
                      </p:stCondLst>
                      <p:childTnLst>
                        <p:par>
                          <p:cTn id="51" fill="hold">
                            <p:stCondLst>
                              <p:cond delay="0"/>
                            </p:stCondLst>
                            <p:childTnLst>
                              <p:par>
                                <p:cTn id="52" presetID="63" presetClass="path" presetSubtype="0" accel="50000" decel="50000" fill="hold" nodeType="clickEffect">
                                  <p:stCondLst>
                                    <p:cond delay="0"/>
                                  </p:stCondLst>
                                  <p:childTnLst>
                                    <p:animMotion origin="layout" path="M -0.93038 7.40741E-7 L -0.00018 0.00347 " pathEditMode="relative" rAng="0" ptsTypes="AA">
                                      <p:cBhvr>
                                        <p:cTn id="53"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7" grpId="0"/>
      <p:bldP spid="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71400"/>
            <a:ext cx="8229600" cy="1143000"/>
          </a:xfrm>
        </p:spPr>
        <p:txBody>
          <a:bodyPr/>
          <a:lstStyle/>
          <a:p>
            <a:r>
              <a:rPr lang="en-IE" b="1" dirty="0">
                <a:solidFill>
                  <a:srgbClr val="990033"/>
                </a:solidFill>
                <a:latin typeface="Calibri" pitchFamily="34" charset="0"/>
              </a:rPr>
              <a:t>Section </a:t>
            </a:r>
            <a:r>
              <a:rPr lang="en-IE" b="1" dirty="0" smtClean="0">
                <a:solidFill>
                  <a:srgbClr val="990033"/>
                </a:solidFill>
                <a:latin typeface="Calibri" pitchFamily="34" charset="0"/>
              </a:rPr>
              <a:t>B</a:t>
            </a:r>
            <a:endParaRPr lang="en-IE" b="1" dirty="0">
              <a:solidFill>
                <a:srgbClr val="990033"/>
              </a:solidFill>
              <a:latin typeface="Calibri" pitchFamily="34" charset="0"/>
            </a:endParaRPr>
          </a:p>
        </p:txBody>
      </p:sp>
      <p:sp>
        <p:nvSpPr>
          <p:cNvPr id="9" name="Rectangle 8"/>
          <p:cNvSpPr/>
          <p:nvPr/>
        </p:nvSpPr>
        <p:spPr>
          <a:xfrm>
            <a:off x="590386" y="610136"/>
            <a:ext cx="7620099" cy="5986254"/>
          </a:xfrm>
          <a:prstGeom prst="rect">
            <a:avLst/>
          </a:prstGeom>
        </p:spPr>
        <p:txBody>
          <a:bodyPr wrap="square">
            <a:spAutoFit/>
          </a:bodyPr>
          <a:lstStyle/>
          <a:p>
            <a:pPr marL="342900" lvl="0" indent="-342900">
              <a:buFont typeface="Arial" pitchFamily="34" charset="0"/>
              <a:buChar char="•"/>
            </a:pPr>
            <a:r>
              <a:rPr lang="en-IE" sz="2000" dirty="0" smtClean="0">
                <a:solidFill>
                  <a:srgbClr val="990033"/>
                </a:solidFill>
                <a:latin typeface="Calibri" pitchFamily="34" charset="0"/>
              </a:rPr>
              <a:t>Could </a:t>
            </a:r>
            <a:r>
              <a:rPr lang="en-IE" sz="2000" dirty="0">
                <a:solidFill>
                  <a:srgbClr val="990033"/>
                </a:solidFill>
                <a:latin typeface="Calibri" pitchFamily="34" charset="0"/>
              </a:rPr>
              <a:t>you now write </a:t>
            </a:r>
            <a:r>
              <a:rPr lang="en-IE" sz="2000" dirty="0" smtClean="0">
                <a:solidFill>
                  <a:srgbClr val="990033"/>
                </a:solidFill>
                <a:latin typeface="Calibri" pitchFamily="34" charset="0"/>
              </a:rPr>
              <a:t>down an </a:t>
            </a:r>
            <a:r>
              <a:rPr lang="en-IE" sz="2000" dirty="0">
                <a:solidFill>
                  <a:srgbClr val="990033"/>
                </a:solidFill>
                <a:latin typeface="Calibri" pitchFamily="34" charset="0"/>
              </a:rPr>
              <a:t>expression for the </a:t>
            </a:r>
            <a:r>
              <a:rPr lang="en-IE" sz="2000" dirty="0" smtClean="0">
                <a:solidFill>
                  <a:srgbClr val="990033"/>
                </a:solidFill>
                <a:latin typeface="Calibri" pitchFamily="34" charset="0"/>
              </a:rPr>
              <a:t>true area </a:t>
            </a:r>
            <a:r>
              <a:rPr lang="en-IE" sz="2000" dirty="0">
                <a:solidFill>
                  <a:srgbClr val="990033"/>
                </a:solidFill>
                <a:latin typeface="Calibri" pitchFamily="34" charset="0"/>
              </a:rPr>
              <a:t>of the building front</a:t>
            </a:r>
            <a:r>
              <a:rPr lang="en-IE" sz="2000" dirty="0" smtClean="0">
                <a:solidFill>
                  <a:srgbClr val="990033"/>
                </a:solidFill>
                <a:latin typeface="Calibri" pitchFamily="34" charset="0"/>
              </a:rPr>
              <a:t>?</a:t>
            </a:r>
          </a:p>
          <a:p>
            <a:pPr marL="342900" lvl="0" indent="-342900">
              <a:buFont typeface="Arial" pitchFamily="34" charset="0"/>
              <a:buChar char="•"/>
            </a:pPr>
            <a:endParaRPr lang="en-IE" sz="2000" dirty="0" smtClean="0">
              <a:solidFill>
                <a:srgbClr val="990033"/>
              </a:solidFill>
              <a:latin typeface="Calibri" pitchFamily="34" charset="0"/>
            </a:endParaRPr>
          </a:p>
          <a:p>
            <a:pPr marL="342900" lvl="0" indent="-342900">
              <a:buFont typeface="Arial" pitchFamily="34" charset="0"/>
              <a:buChar char="•"/>
            </a:pPr>
            <a:endParaRPr lang="en-IE" sz="2000" dirty="0">
              <a:solidFill>
                <a:srgbClr val="990033"/>
              </a:solidFill>
              <a:latin typeface="Calibri" pitchFamily="34" charset="0"/>
            </a:endParaRPr>
          </a:p>
          <a:p>
            <a:pPr marL="342900" lvl="0" indent="-342900">
              <a:buFont typeface="Arial" pitchFamily="34" charset="0"/>
              <a:buChar char="•"/>
            </a:pPr>
            <a:endParaRPr lang="en-IE" sz="2000" dirty="0">
              <a:solidFill>
                <a:srgbClr val="990033"/>
              </a:solidFill>
              <a:latin typeface="Calibri" pitchFamily="34" charset="0"/>
            </a:endParaRPr>
          </a:p>
          <a:p>
            <a:pPr marL="342900" lvl="0" indent="-342900">
              <a:buFont typeface="Arial" pitchFamily="34" charset="0"/>
              <a:buChar char="•"/>
            </a:pPr>
            <a:r>
              <a:rPr lang="en-IE" sz="2000" dirty="0">
                <a:solidFill>
                  <a:srgbClr val="990033"/>
                </a:solidFill>
                <a:latin typeface="Calibri" pitchFamily="34" charset="0"/>
              </a:rPr>
              <a:t>This is an amazing discovery.  Using a limit together with rectangles it is possible to calculate the area under any boundary.</a:t>
            </a:r>
          </a:p>
          <a:p>
            <a:pPr marL="342900" lvl="0" indent="-342900">
              <a:buFont typeface="Arial" pitchFamily="34" charset="0"/>
              <a:buChar char="•"/>
            </a:pPr>
            <a:endParaRPr lang="en-IE" sz="1000" dirty="0">
              <a:solidFill>
                <a:srgbClr val="990033"/>
              </a:solidFill>
              <a:latin typeface="Calibri" pitchFamily="34" charset="0"/>
            </a:endParaRPr>
          </a:p>
          <a:p>
            <a:pPr marL="342900" lvl="0" indent="-342900">
              <a:buFont typeface="Arial" pitchFamily="34" charset="0"/>
              <a:buChar char="•"/>
            </a:pPr>
            <a:r>
              <a:rPr lang="en-IE" sz="2000" dirty="0">
                <a:solidFill>
                  <a:srgbClr val="990033"/>
                </a:solidFill>
                <a:latin typeface="Calibri" pitchFamily="34" charset="0"/>
              </a:rPr>
              <a:t>This process of finding area is known as </a:t>
            </a:r>
            <a:r>
              <a:rPr lang="en-IE" sz="2000" b="1" i="1" u="sng" dirty="0">
                <a:solidFill>
                  <a:srgbClr val="990033"/>
                </a:solidFill>
                <a:latin typeface="Calibri" pitchFamily="34" charset="0"/>
              </a:rPr>
              <a:t>Integration</a:t>
            </a:r>
            <a:r>
              <a:rPr lang="en-IE" sz="2000" dirty="0">
                <a:solidFill>
                  <a:srgbClr val="990033"/>
                </a:solidFill>
                <a:latin typeface="Calibri" pitchFamily="34" charset="0"/>
              </a:rPr>
              <a:t> or </a:t>
            </a:r>
            <a:r>
              <a:rPr lang="en-IE" sz="2000" b="1" i="1" u="sng" dirty="0">
                <a:solidFill>
                  <a:srgbClr val="990033"/>
                </a:solidFill>
                <a:latin typeface="Calibri" pitchFamily="34" charset="0"/>
              </a:rPr>
              <a:t>Integral Calculus.</a:t>
            </a:r>
          </a:p>
          <a:p>
            <a:pPr marL="342900" lvl="0" indent="-342900">
              <a:buFont typeface="Arial" pitchFamily="34" charset="0"/>
              <a:buChar char="•"/>
            </a:pPr>
            <a:endParaRPr lang="en-IE" sz="1000" dirty="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The </a:t>
            </a:r>
            <a:r>
              <a:rPr lang="en-IE" sz="2000" dirty="0">
                <a:solidFill>
                  <a:srgbClr val="990033"/>
                </a:solidFill>
                <a:latin typeface="Calibri" pitchFamily="34" charset="0"/>
              </a:rPr>
              <a:t>notation for </a:t>
            </a:r>
            <a:r>
              <a:rPr lang="en-IE" sz="2000" dirty="0" smtClean="0">
                <a:solidFill>
                  <a:srgbClr val="990033"/>
                </a:solidFill>
                <a:latin typeface="Calibri" pitchFamily="34" charset="0"/>
              </a:rPr>
              <a:t>describing the </a:t>
            </a:r>
            <a:r>
              <a:rPr lang="en-IE" sz="2000" dirty="0">
                <a:solidFill>
                  <a:srgbClr val="990033"/>
                </a:solidFill>
                <a:latin typeface="Calibri" pitchFamily="34" charset="0"/>
              </a:rPr>
              <a:t>process is itself a </a:t>
            </a:r>
            <a:r>
              <a:rPr lang="en-IE" sz="2000" dirty="0" smtClean="0">
                <a:solidFill>
                  <a:srgbClr val="990033"/>
                </a:solidFill>
                <a:latin typeface="Calibri" pitchFamily="34" charset="0"/>
              </a:rPr>
              <a:t>bit unwieldy</a:t>
            </a:r>
            <a:r>
              <a:rPr lang="en-IE" sz="2000" dirty="0">
                <a:solidFill>
                  <a:srgbClr val="990033"/>
                </a:solidFill>
                <a:latin typeface="Calibri" pitchFamily="34" charset="0"/>
              </a:rPr>
              <a:t>. </a:t>
            </a:r>
            <a:r>
              <a:rPr lang="en-IE" sz="2000" dirty="0" err="1">
                <a:solidFill>
                  <a:srgbClr val="990033"/>
                </a:solidFill>
                <a:latin typeface="Calibri" pitchFamily="34" charset="0"/>
              </a:rPr>
              <a:t>Gotfreid</a:t>
            </a:r>
            <a:r>
              <a:rPr lang="en-IE" sz="2000" dirty="0">
                <a:solidFill>
                  <a:srgbClr val="990033"/>
                </a:solidFill>
                <a:latin typeface="Calibri" pitchFamily="34" charset="0"/>
              </a:rPr>
              <a:t> </a:t>
            </a:r>
            <a:r>
              <a:rPr lang="en-IE" sz="2000" dirty="0" smtClean="0">
                <a:solidFill>
                  <a:srgbClr val="990033"/>
                </a:solidFill>
                <a:latin typeface="Calibri" pitchFamily="34" charset="0"/>
              </a:rPr>
              <a:t>Wilhelm </a:t>
            </a:r>
            <a:r>
              <a:rPr lang="en-IE" sz="2000" dirty="0" err="1" smtClean="0">
                <a:solidFill>
                  <a:srgbClr val="990033"/>
                </a:solidFill>
                <a:latin typeface="Calibri" pitchFamily="34" charset="0"/>
              </a:rPr>
              <a:t>Liebniz</a:t>
            </a:r>
            <a:r>
              <a:rPr lang="en-IE" sz="2000" dirty="0" smtClean="0">
                <a:solidFill>
                  <a:srgbClr val="990033"/>
                </a:solidFill>
                <a:latin typeface="Calibri" pitchFamily="34" charset="0"/>
              </a:rPr>
              <a:t> </a:t>
            </a:r>
            <a:r>
              <a:rPr lang="en-IE" sz="2000" dirty="0">
                <a:solidFill>
                  <a:srgbClr val="990033"/>
                </a:solidFill>
                <a:latin typeface="Calibri" pitchFamily="34" charset="0"/>
              </a:rPr>
              <a:t>developed </a:t>
            </a:r>
            <a:r>
              <a:rPr lang="en-IE" sz="2000" dirty="0" smtClean="0">
                <a:solidFill>
                  <a:srgbClr val="990033"/>
                </a:solidFill>
                <a:latin typeface="Calibri" pitchFamily="34" charset="0"/>
              </a:rPr>
              <a:t>a shorthand </a:t>
            </a:r>
            <a:r>
              <a:rPr lang="en-IE" sz="2000" dirty="0">
                <a:solidFill>
                  <a:srgbClr val="990033"/>
                </a:solidFill>
                <a:latin typeface="Calibri" pitchFamily="34" charset="0"/>
              </a:rPr>
              <a:t>version of </a:t>
            </a:r>
            <a:r>
              <a:rPr lang="en-IE" sz="2000" dirty="0" smtClean="0">
                <a:solidFill>
                  <a:srgbClr val="990033"/>
                </a:solidFill>
                <a:latin typeface="Calibri" pitchFamily="34" charset="0"/>
              </a:rPr>
              <a:t>the notation</a:t>
            </a:r>
            <a:r>
              <a:rPr lang="en-IE" sz="2000" dirty="0">
                <a:solidFill>
                  <a:srgbClr val="990033"/>
                </a:solidFill>
                <a:latin typeface="Calibri" pitchFamily="34" charset="0"/>
              </a:rPr>
              <a:t>. Here is </a:t>
            </a:r>
            <a:r>
              <a:rPr lang="en-IE" sz="2000" dirty="0" smtClean="0">
                <a:solidFill>
                  <a:srgbClr val="990033"/>
                </a:solidFill>
                <a:latin typeface="Calibri" pitchFamily="34" charset="0"/>
              </a:rPr>
              <a:t>what Leibniz’s </a:t>
            </a:r>
            <a:r>
              <a:rPr lang="en-IE" sz="2000" dirty="0">
                <a:solidFill>
                  <a:srgbClr val="990033"/>
                </a:solidFill>
                <a:latin typeface="Calibri" pitchFamily="34" charset="0"/>
              </a:rPr>
              <a:t>notation looks like</a:t>
            </a:r>
            <a:r>
              <a:rPr lang="en-IE" sz="2000" dirty="0" smtClean="0">
                <a:solidFill>
                  <a:srgbClr val="990033"/>
                </a:solidFill>
                <a:latin typeface="Calibri" pitchFamily="34" charset="0"/>
              </a:rPr>
              <a:t>.</a:t>
            </a:r>
          </a:p>
          <a:p>
            <a:pPr marL="342900" lvl="0" indent="-342900">
              <a:buFont typeface="Arial" pitchFamily="34" charset="0"/>
              <a:buChar char="•"/>
            </a:pPr>
            <a:endParaRPr lang="en-IE" sz="1050" dirty="0" smtClean="0">
              <a:solidFill>
                <a:srgbClr val="990033"/>
              </a:solidFill>
              <a:latin typeface="Calibri" pitchFamily="34" charset="0"/>
            </a:endParaRPr>
          </a:p>
          <a:p>
            <a:pPr marL="342900" lvl="0" indent="-342900">
              <a:buFont typeface="Arial" pitchFamily="34" charset="0"/>
              <a:buChar char="•"/>
            </a:pPr>
            <a:endParaRPr lang="en-IE" sz="1050" dirty="0">
              <a:solidFill>
                <a:srgbClr val="990033"/>
              </a:solidFill>
              <a:latin typeface="Calibri" pitchFamily="34" charset="0"/>
            </a:endParaRPr>
          </a:p>
          <a:p>
            <a:pPr marL="342900" lvl="0" indent="-342900">
              <a:buFont typeface="Arial" pitchFamily="34" charset="0"/>
              <a:buChar char="•"/>
            </a:pPr>
            <a:endParaRPr lang="en-IE" sz="1050" dirty="0" smtClean="0">
              <a:solidFill>
                <a:srgbClr val="990033"/>
              </a:solidFill>
              <a:latin typeface="Calibri" pitchFamily="34" charset="0"/>
            </a:endParaRPr>
          </a:p>
          <a:p>
            <a:pPr marL="342900" lvl="0" indent="-342900">
              <a:buFont typeface="Arial" pitchFamily="34" charset="0"/>
              <a:buChar char="•"/>
            </a:pPr>
            <a:endParaRPr lang="en-IE" sz="1050" dirty="0">
              <a:solidFill>
                <a:srgbClr val="990033"/>
              </a:solidFill>
              <a:latin typeface="Calibri" pitchFamily="34" charset="0"/>
            </a:endParaRPr>
          </a:p>
          <a:p>
            <a:pPr marL="342900" lvl="0" indent="-342900">
              <a:buFont typeface="Arial" pitchFamily="34" charset="0"/>
              <a:buChar char="•"/>
            </a:pPr>
            <a:endParaRPr lang="en-IE" sz="1050" dirty="0" smtClean="0">
              <a:solidFill>
                <a:srgbClr val="990033"/>
              </a:solidFill>
              <a:latin typeface="Calibri" pitchFamily="34" charset="0"/>
            </a:endParaRPr>
          </a:p>
          <a:p>
            <a:pPr marL="342900" lvl="0" indent="-342900">
              <a:buFont typeface="Arial" pitchFamily="34" charset="0"/>
              <a:buChar char="•"/>
            </a:pPr>
            <a:endParaRPr lang="en-IE" sz="1050" dirty="0">
              <a:solidFill>
                <a:srgbClr val="990033"/>
              </a:solidFill>
              <a:latin typeface="Calibri" pitchFamily="34" charset="0"/>
            </a:endParaRPr>
          </a:p>
          <a:p>
            <a:pPr marL="342900" lvl="0" indent="-342900">
              <a:buFont typeface="Arial" pitchFamily="34" charset="0"/>
              <a:buChar char="•"/>
            </a:pPr>
            <a:r>
              <a:rPr lang="en-IE" sz="2000" dirty="0" smtClean="0">
                <a:solidFill>
                  <a:srgbClr val="990033"/>
                </a:solidFill>
                <a:latin typeface="Calibri" pitchFamily="34" charset="0"/>
              </a:rPr>
              <a:t>I </a:t>
            </a:r>
            <a:r>
              <a:rPr lang="en-IE" sz="2000" dirty="0">
                <a:solidFill>
                  <a:srgbClr val="990033"/>
                </a:solidFill>
                <a:latin typeface="Calibri" pitchFamily="34" charset="0"/>
              </a:rPr>
              <a:t>would like you to </a:t>
            </a:r>
            <a:r>
              <a:rPr lang="en-IE" sz="2000" dirty="0" smtClean="0">
                <a:solidFill>
                  <a:srgbClr val="990033"/>
                </a:solidFill>
                <a:latin typeface="Calibri" pitchFamily="34" charset="0"/>
              </a:rPr>
              <a:t>discuss what </a:t>
            </a:r>
            <a:r>
              <a:rPr lang="en-IE" sz="2000" dirty="0">
                <a:solidFill>
                  <a:srgbClr val="990033"/>
                </a:solidFill>
                <a:latin typeface="Calibri" pitchFamily="34" charset="0"/>
              </a:rPr>
              <a:t>each part of </a:t>
            </a:r>
            <a:r>
              <a:rPr lang="en-IE" sz="2000" dirty="0" smtClean="0">
                <a:solidFill>
                  <a:srgbClr val="990033"/>
                </a:solidFill>
                <a:latin typeface="Calibri" pitchFamily="34" charset="0"/>
              </a:rPr>
              <a:t>the notation </a:t>
            </a:r>
            <a:r>
              <a:rPr lang="en-IE" sz="2000" dirty="0">
                <a:solidFill>
                  <a:srgbClr val="990033"/>
                </a:solidFill>
                <a:latin typeface="Calibri" pitchFamily="34" charset="0"/>
              </a:rPr>
              <a:t>mean. To help </a:t>
            </a:r>
            <a:r>
              <a:rPr lang="en-IE" sz="2000" dirty="0" smtClean="0">
                <a:solidFill>
                  <a:srgbClr val="990033"/>
                </a:solidFill>
                <a:latin typeface="Calibri" pitchFamily="34" charset="0"/>
              </a:rPr>
              <a:t>you out </a:t>
            </a:r>
            <a:r>
              <a:rPr lang="en-IE" sz="2000" dirty="0">
                <a:solidFill>
                  <a:srgbClr val="990033"/>
                </a:solidFill>
                <a:latin typeface="Calibri" pitchFamily="34" charset="0"/>
              </a:rPr>
              <a:t>I will write up </a:t>
            </a:r>
            <a:r>
              <a:rPr lang="en-IE" sz="2000" dirty="0" smtClean="0">
                <a:solidFill>
                  <a:srgbClr val="990033"/>
                </a:solidFill>
                <a:latin typeface="Calibri" pitchFamily="34" charset="0"/>
              </a:rPr>
              <a:t>the notation </a:t>
            </a:r>
            <a:r>
              <a:rPr lang="en-IE" sz="2000" dirty="0">
                <a:solidFill>
                  <a:srgbClr val="990033"/>
                </a:solidFill>
                <a:latin typeface="Calibri" pitchFamily="34" charset="0"/>
              </a:rPr>
              <a:t>for the </a:t>
            </a:r>
            <a:r>
              <a:rPr lang="en-IE" sz="2000" dirty="0" smtClean="0">
                <a:solidFill>
                  <a:srgbClr val="990033"/>
                </a:solidFill>
                <a:latin typeface="Calibri" pitchFamily="34" charset="0"/>
              </a:rPr>
              <a:t>building example </a:t>
            </a:r>
            <a:r>
              <a:rPr lang="en-IE" sz="2000" dirty="0">
                <a:solidFill>
                  <a:srgbClr val="990033"/>
                </a:solidFill>
                <a:latin typeface="Calibri" pitchFamily="34" charset="0"/>
              </a:rPr>
              <a:t>we’ve just </a:t>
            </a:r>
            <a:r>
              <a:rPr lang="en-IE" sz="2000" dirty="0" smtClean="0">
                <a:solidFill>
                  <a:srgbClr val="990033"/>
                </a:solidFill>
                <a:latin typeface="Calibri" pitchFamily="34" charset="0"/>
              </a:rPr>
              <a:t>looked at.</a:t>
            </a:r>
          </a:p>
        </p:txBody>
      </p:sp>
      <mc:AlternateContent xmlns:mc="http://schemas.openxmlformats.org/markup-compatibility/2006" xmlns:a14="http://schemas.microsoft.com/office/drawing/2010/main">
        <mc:Choice Requires="a14">
          <p:sp>
            <p:nvSpPr>
              <p:cNvPr id="12" name="Rectangle 11"/>
              <p:cNvSpPr/>
              <p:nvPr/>
            </p:nvSpPr>
            <p:spPr>
              <a:xfrm>
                <a:off x="3123623" y="1208537"/>
                <a:ext cx="2896755" cy="9326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rPr>
                        <m:t>𝐴𝑟𝑒𝑎</m:t>
                      </m:r>
                      <m:r>
                        <a:rPr lang="en-IE" sz="2000" b="0" i="1" smtClean="0">
                          <a:solidFill>
                            <a:srgbClr val="990033"/>
                          </a:solidFill>
                          <a:latin typeface="Cambria Math"/>
                        </a:rPr>
                        <m:t>=</m:t>
                      </m:r>
                      <m:func>
                        <m:funcPr>
                          <m:ctrlPr>
                            <a:rPr lang="en-IE" sz="2000" b="0" i="1" smtClean="0">
                              <a:solidFill>
                                <a:srgbClr val="990033"/>
                              </a:solidFill>
                              <a:latin typeface="Cambria Math" panose="02040503050406030204" pitchFamily="18" charset="0"/>
                            </a:rPr>
                          </m:ctrlPr>
                        </m:funcPr>
                        <m:fName>
                          <m:limLow>
                            <m:limLowPr>
                              <m:ctrlPr>
                                <a:rPr lang="en-IE" sz="2000" b="0" i="1" smtClean="0">
                                  <a:solidFill>
                                    <a:srgbClr val="990033"/>
                                  </a:solidFill>
                                  <a:latin typeface="Cambria Math" panose="02040503050406030204" pitchFamily="18" charset="0"/>
                                </a:rPr>
                              </m:ctrlPr>
                            </m:limLowPr>
                            <m:e>
                              <m:r>
                                <m:rPr>
                                  <m:sty m:val="p"/>
                                </m:rPr>
                                <a:rPr lang="en-IE" sz="2000" b="0" i="0" smtClean="0">
                                  <a:solidFill>
                                    <a:srgbClr val="990033"/>
                                  </a:solidFill>
                                  <a:latin typeface="Cambria Math"/>
                                </a:rPr>
                                <m:t>lim</m:t>
                              </m:r>
                            </m:e>
                            <m:lim>
                              <m:r>
                                <a:rPr lang="en-IE" sz="2000" b="0" i="1" smtClean="0">
                                  <a:solidFill>
                                    <a:srgbClr val="990033"/>
                                  </a:solidFill>
                                  <a:latin typeface="Cambria Math"/>
                                </a:rPr>
                                <m:t>𝑛</m:t>
                              </m:r>
                              <m:r>
                                <a:rPr lang="en-IE" sz="2000" b="0" i="1" smtClean="0">
                                  <a:solidFill>
                                    <a:srgbClr val="990033"/>
                                  </a:solidFill>
                                  <a:latin typeface="Cambria Math"/>
                                  <a:ea typeface="Cambria Math"/>
                                </a:rPr>
                                <m:t>→∞</m:t>
                              </m:r>
                            </m:lim>
                          </m:limLow>
                        </m:fName>
                        <m:e>
                          <m:nary>
                            <m:naryPr>
                              <m:chr m:val="∑"/>
                              <m:ctrlPr>
                                <a:rPr lang="en-IE" sz="2000" i="1">
                                  <a:solidFill>
                                    <a:srgbClr val="990033"/>
                                  </a:solidFill>
                                  <a:latin typeface="Cambria Math" panose="02040503050406030204" pitchFamily="18" charset="0"/>
                                </a:rPr>
                              </m:ctrlPr>
                            </m:naryPr>
                            <m:sub>
                              <m:r>
                                <m:rPr>
                                  <m:brk m:alnAt="23"/>
                                </m:rPr>
                                <a:rPr lang="en-IE" sz="2000" i="1">
                                  <a:solidFill>
                                    <a:srgbClr val="990033"/>
                                  </a:solidFill>
                                  <a:latin typeface="Cambria Math"/>
                                </a:rPr>
                                <m:t>𝑖</m:t>
                              </m:r>
                              <m:r>
                                <a:rPr lang="en-IE" sz="2000" i="1">
                                  <a:solidFill>
                                    <a:srgbClr val="990033"/>
                                  </a:solidFill>
                                  <a:latin typeface="Cambria Math"/>
                                </a:rPr>
                                <m:t>=1</m:t>
                              </m:r>
                            </m:sub>
                            <m:sup>
                              <m:r>
                                <a:rPr lang="en-IE" sz="2000" i="1">
                                  <a:solidFill>
                                    <a:srgbClr val="990033"/>
                                  </a:solidFill>
                                  <a:latin typeface="Cambria Math"/>
                                </a:rPr>
                                <m:t>𝑛</m:t>
                              </m:r>
                            </m:sup>
                            <m:e>
                              <m:r>
                                <a:rPr lang="en-IE" sz="2000" i="1">
                                  <a:solidFill>
                                    <a:srgbClr val="990033"/>
                                  </a:solidFill>
                                  <a:latin typeface="Cambria Math"/>
                                </a:rPr>
                                <m:t>𝑓</m:t>
                              </m:r>
                              <m:r>
                                <a:rPr lang="en-IE" sz="2000" i="1">
                                  <a:solidFill>
                                    <a:srgbClr val="990033"/>
                                  </a:solidFill>
                                  <a:latin typeface="Cambria Math"/>
                                </a:rPr>
                                <m:t>(</m:t>
                              </m:r>
                              <m:sSub>
                                <m:sSubPr>
                                  <m:ctrlPr>
                                    <a:rPr lang="en-IE" sz="2000" i="1">
                                      <a:solidFill>
                                        <a:srgbClr val="990033"/>
                                      </a:solidFill>
                                      <a:latin typeface="Cambria Math" panose="02040503050406030204" pitchFamily="18" charset="0"/>
                                    </a:rPr>
                                  </m:ctrlPr>
                                </m:sSubPr>
                                <m:e>
                                  <m:r>
                                    <a:rPr lang="en-IE" sz="2000" i="1">
                                      <a:solidFill>
                                        <a:srgbClr val="990033"/>
                                      </a:solidFill>
                                      <a:latin typeface="Cambria Math"/>
                                    </a:rPr>
                                    <m:t>𝑥</m:t>
                                  </m:r>
                                </m:e>
                                <m:sub>
                                  <m:r>
                                    <a:rPr lang="en-IE" sz="2000" i="1">
                                      <a:solidFill>
                                        <a:srgbClr val="990033"/>
                                      </a:solidFill>
                                      <a:latin typeface="Cambria Math"/>
                                    </a:rPr>
                                    <m:t>𝑖</m:t>
                                  </m:r>
                                </m:sub>
                              </m:sSub>
                              <m:r>
                                <a:rPr lang="en-IE" sz="2000" i="1">
                                  <a:solidFill>
                                    <a:srgbClr val="990033"/>
                                  </a:solidFill>
                                  <a:latin typeface="Cambria Math"/>
                                </a:rPr>
                                <m:t>)</m:t>
                              </m:r>
                              <m:r>
                                <a:rPr lang="en-IE" sz="2000" i="1">
                                  <a:solidFill>
                                    <a:srgbClr val="990033"/>
                                  </a:solidFill>
                                  <a:latin typeface="Cambria Math"/>
                                  <a:ea typeface="Cambria Math"/>
                                </a:rPr>
                                <m:t>∆</m:t>
                              </m:r>
                              <m:r>
                                <a:rPr lang="en-IE" sz="2000" i="1">
                                  <a:solidFill>
                                    <a:srgbClr val="990033"/>
                                  </a:solidFill>
                                  <a:latin typeface="Cambria Math"/>
                                  <a:ea typeface="Cambria Math"/>
                                </a:rPr>
                                <m:t>𝑥</m:t>
                              </m:r>
                            </m:e>
                          </m:nary>
                        </m:e>
                      </m:func>
                    </m:oMath>
                  </m:oMathPara>
                </a14:m>
                <a:endParaRPr lang="en-IE" sz="2000" dirty="0"/>
              </a:p>
            </p:txBody>
          </p:sp>
        </mc:Choice>
        <mc:Fallback xmlns="">
          <p:sp>
            <p:nvSpPr>
              <p:cNvPr id="12" name="Rectangle 11"/>
              <p:cNvSpPr>
                <a:spLocks noRot="1" noChangeAspect="1" noMove="1" noResize="1" noEditPoints="1" noAdjustHandles="1" noChangeArrowheads="1" noChangeShapeType="1" noTextEdit="1"/>
              </p:cNvSpPr>
              <p:nvPr/>
            </p:nvSpPr>
            <p:spPr>
              <a:xfrm>
                <a:off x="3123623" y="1208537"/>
                <a:ext cx="2896755" cy="932628"/>
              </a:xfrm>
              <a:prstGeom prst="rect">
                <a:avLst/>
              </a:prstGeom>
              <a:blipFill rotWithShape="1">
                <a:blip r:embed="rId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912653" y="4570874"/>
                <a:ext cx="1318694" cy="10320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E" sz="2000" b="1" i="1" smtClean="0">
                              <a:solidFill>
                                <a:srgbClr val="990033"/>
                              </a:solidFill>
                              <a:latin typeface="Cambria Math" panose="02040503050406030204" pitchFamily="18" charset="0"/>
                            </a:rPr>
                          </m:ctrlPr>
                        </m:naryPr>
                        <m:sub>
                          <m:r>
                            <m:rPr>
                              <m:brk m:alnAt="24"/>
                            </m:rPr>
                            <a:rPr lang="en-IE" sz="2000" b="1" i="1" smtClean="0">
                              <a:solidFill>
                                <a:srgbClr val="990033"/>
                              </a:solidFill>
                              <a:latin typeface="Cambria Math"/>
                            </a:rPr>
                            <m:t>𝒂</m:t>
                          </m:r>
                        </m:sub>
                        <m:sup>
                          <m:r>
                            <a:rPr lang="en-IE" sz="2000" b="1" i="1" smtClean="0">
                              <a:solidFill>
                                <a:srgbClr val="990033"/>
                              </a:solidFill>
                              <a:latin typeface="Cambria Math"/>
                            </a:rPr>
                            <m:t>𝒃</m:t>
                          </m:r>
                        </m:sup>
                        <m:e>
                          <m:r>
                            <a:rPr lang="en-IE" sz="2000" b="1" i="1" smtClean="0">
                              <a:solidFill>
                                <a:srgbClr val="990033"/>
                              </a:solidFill>
                              <a:latin typeface="Cambria Math"/>
                            </a:rPr>
                            <m:t>𝒇</m:t>
                          </m:r>
                          <m:d>
                            <m:dPr>
                              <m:ctrlPr>
                                <a:rPr lang="en-IE" sz="2000" b="1" i="1" smtClean="0">
                                  <a:solidFill>
                                    <a:srgbClr val="990033"/>
                                  </a:solidFill>
                                  <a:latin typeface="Cambria Math" panose="02040503050406030204" pitchFamily="18" charset="0"/>
                                </a:rPr>
                              </m:ctrlPr>
                            </m:dPr>
                            <m:e>
                              <m:r>
                                <a:rPr lang="en-IE" sz="2000" b="1" i="1" smtClean="0">
                                  <a:solidFill>
                                    <a:srgbClr val="990033"/>
                                  </a:solidFill>
                                  <a:latin typeface="Cambria Math"/>
                                </a:rPr>
                                <m:t>𝒙</m:t>
                              </m:r>
                            </m:e>
                          </m:d>
                          <m:r>
                            <a:rPr lang="en-IE" sz="2000" b="1" i="1" smtClean="0">
                              <a:solidFill>
                                <a:srgbClr val="990033"/>
                              </a:solidFill>
                              <a:latin typeface="Cambria Math"/>
                            </a:rPr>
                            <m:t>𝒅𝒙</m:t>
                          </m:r>
                        </m:e>
                      </m:nary>
                    </m:oMath>
                  </m:oMathPara>
                </a14:m>
                <a:endParaRPr lang="en-IE" sz="2000" b="1" dirty="0">
                  <a:solidFill>
                    <a:srgbClr val="990033"/>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912653" y="4570874"/>
                <a:ext cx="1318694" cy="1032014"/>
              </a:xfrm>
              <a:prstGeom prst="rect">
                <a:avLst/>
              </a:prstGeom>
              <a:blipFill rotWithShape="1">
                <a:blip r:embed="rId4"/>
                <a:stretch>
                  <a:fillRect/>
                </a:stretch>
              </a:blipFill>
            </p:spPr>
            <p:txBody>
              <a:bodyPr/>
              <a:lstStyle/>
              <a:p>
                <a:r>
                  <a:rPr lang="en-IE">
                    <a:noFill/>
                  </a:rPr>
                  <a:t> </a:t>
                </a:r>
              </a:p>
            </p:txBody>
          </p:sp>
        </mc:Fallback>
      </mc:AlternateContent>
      <p:grpSp>
        <p:nvGrpSpPr>
          <p:cNvPr id="3" name="Group 2"/>
          <p:cNvGrpSpPr/>
          <p:nvPr/>
        </p:nvGrpSpPr>
        <p:grpSpPr>
          <a:xfrm>
            <a:off x="8789610" y="490052"/>
            <a:ext cx="7960950" cy="5810250"/>
            <a:chOff x="8789610" y="490052"/>
            <a:chExt cx="7960950" cy="5810250"/>
          </a:xfrm>
        </p:grpSpPr>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610" y="490052"/>
              <a:ext cx="760095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5" name="Group 4"/>
          <p:cNvGrpSpPr/>
          <p:nvPr/>
        </p:nvGrpSpPr>
        <p:grpSpPr>
          <a:xfrm>
            <a:off x="8788469" y="490052"/>
            <a:ext cx="7562041" cy="5486400"/>
            <a:chOff x="8788469" y="490052"/>
            <a:chExt cx="7562041" cy="5486400"/>
          </a:xfrm>
        </p:grpSpPr>
        <p:pic>
          <p:nvPicPr>
            <p:cNvPr id="154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610" y="490052"/>
              <a:ext cx="72009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95985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fade">
                                      <p:cBhvr>
                                        <p:cTn id="17" dur="500"/>
                                        <p:tgtEl>
                                          <p:spTgt spid="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8" end="8"/>
                                            </p:txEl>
                                          </p:spTgt>
                                        </p:tgtEl>
                                        <p:attrNameLst>
                                          <p:attrName>style.visibility</p:attrName>
                                        </p:attrNameLst>
                                      </p:cBhvr>
                                      <p:to>
                                        <p:strVal val="visible"/>
                                      </p:to>
                                    </p:set>
                                    <p:animEffect transition="in" filter="fade">
                                      <p:cBhvr>
                                        <p:cTn id="22" dur="500"/>
                                        <p:tgtEl>
                                          <p:spTgt spid="9">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5" end="15"/>
                                            </p:txEl>
                                          </p:spTgt>
                                        </p:tgtEl>
                                        <p:attrNameLst>
                                          <p:attrName>style.visibility</p:attrName>
                                        </p:attrNameLst>
                                      </p:cBhvr>
                                      <p:to>
                                        <p:strVal val="visible"/>
                                      </p:to>
                                    </p:set>
                                    <p:animEffect transition="in" filter="fade">
                                      <p:cBhvr>
                                        <p:cTn id="32" dur="500"/>
                                        <p:tgtEl>
                                          <p:spTgt spid="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0018 7.40741E-7 L -0.93038 7.40741E-7 " pathEditMode="relative" rAng="0" ptsTypes="AA">
                                      <p:cBhvr>
                                        <p:cTn id="37" dur="2000" fill="hold"/>
                                        <p:tgtEl>
                                          <p:spTgt spid="3"/>
                                        </p:tgtEl>
                                        <p:attrNameLst>
                                          <p:attrName>ppt_x</p:attrName>
                                          <p:attrName>ppt_y</p:attrName>
                                        </p:attrNameLst>
                                      </p:cBhvr>
                                      <p:rCtr x="-4651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93038 7.40741E-7 L -0.00018 0.00347 " pathEditMode="relative" rAng="0" ptsTypes="AA">
                                      <p:cBhvr>
                                        <p:cTn id="4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0.00018 7.40741E-7 L -0.93038 7.40741E-7 " pathEditMode="relative" rAng="0" ptsTypes="AA">
                                      <p:cBhvr>
                                        <p:cTn id="46" dur="2000" fill="hold"/>
                                        <p:tgtEl>
                                          <p:spTgt spid="5"/>
                                        </p:tgtEl>
                                        <p:attrNameLst>
                                          <p:attrName>ppt_x</p:attrName>
                                          <p:attrName>ppt_y</p:attrName>
                                        </p:attrNameLst>
                                      </p:cBhvr>
                                      <p:rCtr x="-46510" y="0"/>
                                    </p:animMotion>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93038 7.40741E-7 L -0.00018 0.00347 " pathEditMode="relative" rAng="0" ptsTypes="AA">
                                      <p:cBhvr>
                                        <p:cTn id="5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9" grpId="0" uiExpand="1" build="p"/>
      <p:bldP spid="1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76" name="Picture 2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0" y="4581128"/>
            <a:ext cx="1945382" cy="215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Cloud Callout 25"/>
          <p:cNvSpPr/>
          <p:nvPr/>
        </p:nvSpPr>
        <p:spPr>
          <a:xfrm>
            <a:off x="2339752" y="1124744"/>
            <a:ext cx="6660233" cy="5472608"/>
          </a:xfrm>
          <a:prstGeom prst="cloudCallout">
            <a:avLst>
              <a:gd name="adj1" fmla="val -63345"/>
              <a:gd name="adj2" fmla="val 19006"/>
            </a:avLst>
          </a:prstGeom>
          <a:solidFill>
            <a:schemeClr val="tx2">
              <a:lumMod val="60000"/>
              <a:lumOff val="40000"/>
            </a:schemeClr>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a:xfrm>
            <a:off x="539552" y="116632"/>
            <a:ext cx="8229600" cy="1143000"/>
          </a:xfrm>
        </p:spPr>
        <p:txBody>
          <a:bodyPr/>
          <a:lstStyle/>
          <a:p>
            <a:r>
              <a:rPr lang="en-IE" dirty="0" smtClean="0"/>
              <a:t>Student Thinking</a:t>
            </a:r>
            <a:endParaRPr lang="en-IE" dirty="0"/>
          </a:p>
        </p:txBody>
      </p:sp>
      <p:graphicFrame>
        <p:nvGraphicFramePr>
          <p:cNvPr id="4" name="Object 3"/>
          <p:cNvGraphicFramePr>
            <a:graphicFrameLocks noChangeAspect="1"/>
          </p:cNvGraphicFramePr>
          <p:nvPr>
            <p:extLst>
              <p:ext uri="{D42A27DB-BD31-4B8C-83A1-F6EECF244321}">
                <p14:modId xmlns:p14="http://schemas.microsoft.com/office/powerpoint/2010/main" val="1868283924"/>
              </p:ext>
            </p:extLst>
          </p:nvPr>
        </p:nvGraphicFramePr>
        <p:xfrm>
          <a:off x="4861830" y="1768798"/>
          <a:ext cx="1616075" cy="1300162"/>
        </p:xfrm>
        <a:graphic>
          <a:graphicData uri="http://schemas.openxmlformats.org/presentationml/2006/ole">
            <mc:AlternateContent xmlns:mc="http://schemas.openxmlformats.org/markup-compatibility/2006">
              <mc:Choice xmlns:v="urn:schemas-microsoft-com:vml" Requires="v">
                <p:oleObj spid="_x0000_s124418" name="Equation" r:id="rId4" imgW="583920" imgH="469800" progId="Equation.DSMT4">
                  <p:embed/>
                </p:oleObj>
              </mc:Choice>
              <mc:Fallback>
                <p:oleObj name="Equation" r:id="rId4" imgW="583920" imgH="469800" progId="Equation.DSMT4">
                  <p:embed/>
                  <p:pic>
                    <p:nvPicPr>
                      <p:cNvPr id="0" name=""/>
                      <p:cNvPicPr>
                        <a:picLocks noChangeAspect="1" noChangeArrowheads="1"/>
                      </p:cNvPicPr>
                      <p:nvPr/>
                    </p:nvPicPr>
                    <p:blipFill>
                      <a:blip r:embed="rId5"/>
                      <a:srcRect/>
                      <a:stretch>
                        <a:fillRect/>
                      </a:stretch>
                    </p:blipFill>
                    <p:spPr bwMode="auto">
                      <a:xfrm>
                        <a:off x="4861830" y="1768798"/>
                        <a:ext cx="1616075" cy="1300162"/>
                      </a:xfrm>
                      <a:prstGeom prst="rect">
                        <a:avLst/>
                      </a:prstGeom>
                      <a:noFill/>
                      <a:ln>
                        <a:noFill/>
                      </a:ln>
                      <a:extLst/>
                    </p:spPr>
                  </p:pic>
                </p:oleObj>
              </mc:Fallback>
            </mc:AlternateContent>
          </a:graphicData>
        </a:graphic>
      </p:graphicFrame>
      <p:sp>
        <p:nvSpPr>
          <p:cNvPr id="28" name="TextBox 27"/>
          <p:cNvSpPr txBox="1"/>
          <p:nvPr/>
        </p:nvSpPr>
        <p:spPr>
          <a:xfrm>
            <a:off x="2847747" y="3429000"/>
            <a:ext cx="5036621"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What does this mean?</a:t>
            </a:r>
          </a:p>
        </p:txBody>
      </p:sp>
      <p:sp>
        <p:nvSpPr>
          <p:cNvPr id="29" name="TextBox 28"/>
          <p:cNvSpPr txBox="1"/>
          <p:nvPr/>
        </p:nvSpPr>
        <p:spPr>
          <a:xfrm>
            <a:off x="2627784" y="3284984"/>
            <a:ext cx="5760640"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Height of a rectangle</a:t>
            </a:r>
          </a:p>
        </p:txBody>
      </p:sp>
      <p:graphicFrame>
        <p:nvGraphicFramePr>
          <p:cNvPr id="30" name="Object 29"/>
          <p:cNvGraphicFramePr>
            <a:graphicFrameLocks noChangeAspect="1"/>
          </p:cNvGraphicFramePr>
          <p:nvPr>
            <p:extLst>
              <p:ext uri="{D42A27DB-BD31-4B8C-83A1-F6EECF244321}">
                <p14:modId xmlns:p14="http://schemas.microsoft.com/office/powerpoint/2010/main" val="4089177854"/>
              </p:ext>
            </p:extLst>
          </p:nvPr>
        </p:nvGraphicFramePr>
        <p:xfrm>
          <a:off x="4861830" y="1768798"/>
          <a:ext cx="1616075" cy="1300162"/>
        </p:xfrm>
        <a:graphic>
          <a:graphicData uri="http://schemas.openxmlformats.org/presentationml/2006/ole">
            <mc:AlternateContent xmlns:mc="http://schemas.openxmlformats.org/markup-compatibility/2006">
              <mc:Choice xmlns:v="urn:schemas-microsoft-com:vml" Requires="v">
                <p:oleObj spid="_x0000_s124419" name="Equation" r:id="rId6" imgW="583920" imgH="469800" progId="Equation.DSMT4">
                  <p:embed/>
                </p:oleObj>
              </mc:Choice>
              <mc:Fallback>
                <p:oleObj name="Equation" r:id="rId6" imgW="583920" imgH="469800" progId="Equation.DSMT4">
                  <p:embed/>
                  <p:pic>
                    <p:nvPicPr>
                      <p:cNvPr id="0" name=""/>
                      <p:cNvPicPr>
                        <a:picLocks noChangeAspect="1" noChangeArrowheads="1"/>
                      </p:cNvPicPr>
                      <p:nvPr/>
                    </p:nvPicPr>
                    <p:blipFill>
                      <a:blip r:embed="rId7"/>
                      <a:srcRect/>
                      <a:stretch>
                        <a:fillRect/>
                      </a:stretch>
                    </p:blipFill>
                    <p:spPr bwMode="auto">
                      <a:xfrm>
                        <a:off x="4861830" y="1768798"/>
                        <a:ext cx="161607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943033541"/>
              </p:ext>
            </p:extLst>
          </p:nvPr>
        </p:nvGraphicFramePr>
        <p:xfrm>
          <a:off x="4861830" y="1768798"/>
          <a:ext cx="1616075" cy="1300162"/>
        </p:xfrm>
        <a:graphic>
          <a:graphicData uri="http://schemas.openxmlformats.org/presentationml/2006/ole">
            <mc:AlternateContent xmlns:mc="http://schemas.openxmlformats.org/markup-compatibility/2006">
              <mc:Choice xmlns:v="urn:schemas-microsoft-com:vml" Requires="v">
                <p:oleObj spid="_x0000_s124420" name="Equation" r:id="rId8" imgW="583920" imgH="469800" progId="Equation.DSMT4">
                  <p:embed/>
                </p:oleObj>
              </mc:Choice>
              <mc:Fallback>
                <p:oleObj name="Equation" r:id="rId8" imgW="583920" imgH="469800" progId="Equation.DSMT4">
                  <p:embed/>
                  <p:pic>
                    <p:nvPicPr>
                      <p:cNvPr id="0" name=""/>
                      <p:cNvPicPr>
                        <a:picLocks noChangeAspect="1" noChangeArrowheads="1"/>
                      </p:cNvPicPr>
                      <p:nvPr/>
                    </p:nvPicPr>
                    <p:blipFill>
                      <a:blip r:embed="rId9"/>
                      <a:srcRect/>
                      <a:stretch>
                        <a:fillRect/>
                      </a:stretch>
                    </p:blipFill>
                    <p:spPr bwMode="auto">
                      <a:xfrm>
                        <a:off x="4861830" y="1768798"/>
                        <a:ext cx="161607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848" name="Object 26847"/>
          <p:cNvGraphicFramePr>
            <a:graphicFrameLocks noChangeAspect="1"/>
          </p:cNvGraphicFramePr>
          <p:nvPr>
            <p:extLst>
              <p:ext uri="{D42A27DB-BD31-4B8C-83A1-F6EECF244321}">
                <p14:modId xmlns:p14="http://schemas.microsoft.com/office/powerpoint/2010/main" val="1410056750"/>
              </p:ext>
            </p:extLst>
          </p:nvPr>
        </p:nvGraphicFramePr>
        <p:xfrm>
          <a:off x="4861830" y="1768798"/>
          <a:ext cx="1616075" cy="1300162"/>
        </p:xfrm>
        <a:graphic>
          <a:graphicData uri="http://schemas.openxmlformats.org/presentationml/2006/ole">
            <mc:AlternateContent xmlns:mc="http://schemas.openxmlformats.org/markup-compatibility/2006">
              <mc:Choice xmlns:v="urn:schemas-microsoft-com:vml" Requires="v">
                <p:oleObj spid="_x0000_s124421" name="Equation" r:id="rId10" imgW="583920" imgH="469800" progId="Equation.DSMT4">
                  <p:embed/>
                </p:oleObj>
              </mc:Choice>
              <mc:Fallback>
                <p:oleObj name="Equation" r:id="rId10" imgW="583920" imgH="469800" progId="Equation.DSMT4">
                  <p:embed/>
                  <p:pic>
                    <p:nvPicPr>
                      <p:cNvPr id="0" name=""/>
                      <p:cNvPicPr>
                        <a:picLocks noChangeAspect="1" noChangeArrowheads="1"/>
                      </p:cNvPicPr>
                      <p:nvPr/>
                    </p:nvPicPr>
                    <p:blipFill>
                      <a:blip r:embed="rId11"/>
                      <a:srcRect/>
                      <a:stretch>
                        <a:fillRect/>
                      </a:stretch>
                    </p:blipFill>
                    <p:spPr bwMode="auto">
                      <a:xfrm>
                        <a:off x="4861830" y="1768798"/>
                        <a:ext cx="161607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849" name="Object 26848"/>
          <p:cNvGraphicFramePr>
            <a:graphicFrameLocks noChangeAspect="1"/>
          </p:cNvGraphicFramePr>
          <p:nvPr>
            <p:extLst>
              <p:ext uri="{D42A27DB-BD31-4B8C-83A1-F6EECF244321}">
                <p14:modId xmlns:p14="http://schemas.microsoft.com/office/powerpoint/2010/main" val="2610984915"/>
              </p:ext>
            </p:extLst>
          </p:nvPr>
        </p:nvGraphicFramePr>
        <p:xfrm>
          <a:off x="4861830" y="1768798"/>
          <a:ext cx="1616075" cy="1300162"/>
        </p:xfrm>
        <a:graphic>
          <a:graphicData uri="http://schemas.openxmlformats.org/presentationml/2006/ole">
            <mc:AlternateContent xmlns:mc="http://schemas.openxmlformats.org/markup-compatibility/2006">
              <mc:Choice xmlns:v="urn:schemas-microsoft-com:vml" Requires="v">
                <p:oleObj spid="_x0000_s124422" name="Equation" r:id="rId12" imgW="583920" imgH="469800" progId="Equation.DSMT4">
                  <p:embed/>
                </p:oleObj>
              </mc:Choice>
              <mc:Fallback>
                <p:oleObj name="Equation" r:id="rId12" imgW="583920" imgH="469800" progId="Equation.DSMT4">
                  <p:embed/>
                  <p:pic>
                    <p:nvPicPr>
                      <p:cNvPr id="0" name=""/>
                      <p:cNvPicPr>
                        <a:picLocks noChangeAspect="1" noChangeArrowheads="1"/>
                      </p:cNvPicPr>
                      <p:nvPr/>
                    </p:nvPicPr>
                    <p:blipFill>
                      <a:blip r:embed="rId13"/>
                      <a:srcRect/>
                      <a:stretch>
                        <a:fillRect/>
                      </a:stretch>
                    </p:blipFill>
                    <p:spPr bwMode="auto">
                      <a:xfrm>
                        <a:off x="4861830" y="1768798"/>
                        <a:ext cx="161607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850" name="Object 26849"/>
          <p:cNvGraphicFramePr>
            <a:graphicFrameLocks noChangeAspect="1"/>
          </p:cNvGraphicFramePr>
          <p:nvPr>
            <p:extLst>
              <p:ext uri="{D42A27DB-BD31-4B8C-83A1-F6EECF244321}">
                <p14:modId xmlns:p14="http://schemas.microsoft.com/office/powerpoint/2010/main" val="207013938"/>
              </p:ext>
            </p:extLst>
          </p:nvPr>
        </p:nvGraphicFramePr>
        <p:xfrm>
          <a:off x="4861830" y="1768798"/>
          <a:ext cx="1616075" cy="1300162"/>
        </p:xfrm>
        <a:graphic>
          <a:graphicData uri="http://schemas.openxmlformats.org/presentationml/2006/ole">
            <mc:AlternateContent xmlns:mc="http://schemas.openxmlformats.org/markup-compatibility/2006">
              <mc:Choice xmlns:v="urn:schemas-microsoft-com:vml" Requires="v">
                <p:oleObj spid="_x0000_s124423" name="Equation" r:id="rId14" imgW="583920" imgH="469800" progId="Equation.DSMT4">
                  <p:embed/>
                </p:oleObj>
              </mc:Choice>
              <mc:Fallback>
                <p:oleObj name="Equation" r:id="rId14" imgW="583920" imgH="469800" progId="Equation.DSMT4">
                  <p:embed/>
                  <p:pic>
                    <p:nvPicPr>
                      <p:cNvPr id="0" name=""/>
                      <p:cNvPicPr>
                        <a:picLocks noChangeAspect="1" noChangeArrowheads="1"/>
                      </p:cNvPicPr>
                      <p:nvPr/>
                    </p:nvPicPr>
                    <p:blipFill>
                      <a:blip r:embed="rId15"/>
                      <a:srcRect/>
                      <a:stretch>
                        <a:fillRect/>
                      </a:stretch>
                    </p:blipFill>
                    <p:spPr bwMode="auto">
                      <a:xfrm>
                        <a:off x="4861830" y="1768798"/>
                        <a:ext cx="161607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851" name="Object 26850"/>
          <p:cNvGraphicFramePr>
            <a:graphicFrameLocks noChangeAspect="1"/>
          </p:cNvGraphicFramePr>
          <p:nvPr>
            <p:extLst>
              <p:ext uri="{D42A27DB-BD31-4B8C-83A1-F6EECF244321}">
                <p14:modId xmlns:p14="http://schemas.microsoft.com/office/powerpoint/2010/main" val="1611588571"/>
              </p:ext>
            </p:extLst>
          </p:nvPr>
        </p:nvGraphicFramePr>
        <p:xfrm>
          <a:off x="4862513" y="1768475"/>
          <a:ext cx="1616075" cy="1300163"/>
        </p:xfrm>
        <a:graphic>
          <a:graphicData uri="http://schemas.openxmlformats.org/presentationml/2006/ole">
            <mc:AlternateContent xmlns:mc="http://schemas.openxmlformats.org/markup-compatibility/2006">
              <mc:Choice xmlns:v="urn:schemas-microsoft-com:vml" Requires="v">
                <p:oleObj spid="_x0000_s124424" name="Equation" r:id="rId16" imgW="583920" imgH="469800" progId="Equation.DSMT4">
                  <p:embed/>
                </p:oleObj>
              </mc:Choice>
              <mc:Fallback>
                <p:oleObj name="Equation" r:id="rId16" imgW="583920" imgH="4698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62513" y="1768475"/>
                        <a:ext cx="161607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 name="TextBox 36"/>
          <p:cNvSpPr txBox="1"/>
          <p:nvPr/>
        </p:nvSpPr>
        <p:spPr>
          <a:xfrm>
            <a:off x="2762892" y="3284984"/>
            <a:ext cx="5760640"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Width of a rectangle (tiny)</a:t>
            </a:r>
          </a:p>
        </p:txBody>
      </p:sp>
      <p:sp>
        <p:nvSpPr>
          <p:cNvPr id="38" name="TextBox 37"/>
          <p:cNvSpPr txBox="1"/>
          <p:nvPr/>
        </p:nvSpPr>
        <p:spPr>
          <a:xfrm>
            <a:off x="2789548" y="3405047"/>
            <a:ext cx="5760640"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Area of a very thin rectangle</a:t>
            </a:r>
          </a:p>
        </p:txBody>
      </p:sp>
      <p:sp>
        <p:nvSpPr>
          <p:cNvPr id="39" name="TextBox 38"/>
          <p:cNvSpPr txBox="1"/>
          <p:nvPr/>
        </p:nvSpPr>
        <p:spPr>
          <a:xfrm>
            <a:off x="2798122" y="3405046"/>
            <a:ext cx="5760640"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Add them up</a:t>
            </a:r>
          </a:p>
        </p:txBody>
      </p:sp>
      <p:sp>
        <p:nvSpPr>
          <p:cNvPr id="40" name="TextBox 39"/>
          <p:cNvSpPr txBox="1"/>
          <p:nvPr/>
        </p:nvSpPr>
        <p:spPr>
          <a:xfrm>
            <a:off x="2826453" y="3405045"/>
            <a:ext cx="5760640"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Horizontal distance</a:t>
            </a:r>
          </a:p>
        </p:txBody>
      </p:sp>
      <p:sp>
        <p:nvSpPr>
          <p:cNvPr id="41" name="TextBox 40"/>
          <p:cNvSpPr txBox="1"/>
          <p:nvPr/>
        </p:nvSpPr>
        <p:spPr>
          <a:xfrm>
            <a:off x="2817093" y="3204990"/>
            <a:ext cx="5760640" cy="1569660"/>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Area of any shape – by adding up lots of really narrow rectangles</a:t>
            </a:r>
          </a:p>
        </p:txBody>
      </p:sp>
      <p:sp>
        <p:nvSpPr>
          <p:cNvPr id="19" name="TextBox 18"/>
          <p:cNvSpPr txBox="1"/>
          <p:nvPr/>
        </p:nvSpPr>
        <p:spPr>
          <a:xfrm>
            <a:off x="2799033" y="3577371"/>
            <a:ext cx="5760640" cy="584775"/>
          </a:xfrm>
          <a:prstGeom prst="rect">
            <a:avLst/>
          </a:prstGeom>
          <a:noFill/>
        </p:spPr>
        <p:txBody>
          <a:bodyPr wrap="square" rtlCol="0">
            <a:spAutoFit/>
          </a:bodyPr>
          <a:lstStyle/>
          <a:p>
            <a:pPr algn="ctr"/>
            <a:r>
              <a:rPr lang="en-IE" sz="3200" dirty="0" smtClean="0">
                <a:solidFill>
                  <a:schemeClr val="bg2">
                    <a:lumMod val="20000"/>
                    <a:lumOff val="80000"/>
                  </a:schemeClr>
                </a:solidFill>
                <a:latin typeface="Bradley Hand ITC" pitchFamily="66" charset="0"/>
              </a:rPr>
              <a:t>……a.k.a. Integration</a:t>
            </a:r>
          </a:p>
        </p:txBody>
      </p:sp>
      <p:pic>
        <p:nvPicPr>
          <p:cNvPr id="20" name="Picture 22">
            <a:hlinkClick r:id="rId18" action="ppaction://hlinkfile"/>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16416" y="6189093"/>
            <a:ext cx="777825" cy="65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8789610" y="490052"/>
            <a:ext cx="7560900" cy="5486400"/>
            <a:chOff x="8789610" y="490052"/>
            <a:chExt cx="7560900" cy="5486400"/>
          </a:xfrm>
        </p:grpSpPr>
        <p:sp>
          <p:nvSpPr>
            <p:cNvPr id="32" name="Rounded Rectangle 31"/>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34"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49610" y="490052"/>
              <a:ext cx="72009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8788469" y="516410"/>
            <a:ext cx="7626087" cy="5686425"/>
            <a:chOff x="8788469" y="516410"/>
            <a:chExt cx="7626087" cy="5686425"/>
          </a:xfrm>
        </p:grpSpPr>
        <p:sp>
          <p:nvSpPr>
            <p:cNvPr id="22" name="Rounded Rectangle 21"/>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24151" name="Picture 24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56506" y="516410"/>
              <a:ext cx="72580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7742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7"/>
                                        </p:tgtEl>
                                      </p:cBhvr>
                                    </p:animEffect>
                                    <p:set>
                                      <p:cBhvr>
                                        <p:cTn id="38" dur="1" fill="hold">
                                          <p:stCondLst>
                                            <p:cond delay="499"/>
                                          </p:stCondLst>
                                        </p:cTn>
                                        <p:tgtEl>
                                          <p:spTgt spid="37"/>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2684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38"/>
                                        </p:tgtEl>
                                      </p:cBhvr>
                                    </p:animEffect>
                                    <p:set>
                                      <p:cBhvr>
                                        <p:cTn id="51" dur="1" fill="hold">
                                          <p:stCondLst>
                                            <p:cond delay="499"/>
                                          </p:stCondLst>
                                        </p:cTn>
                                        <p:tgtEl>
                                          <p:spTgt spid="38"/>
                                        </p:tgtEl>
                                        <p:attrNameLst>
                                          <p:attrName>style.visibility</p:attrName>
                                        </p:attrNameLst>
                                      </p:cBhvr>
                                      <p:to>
                                        <p:strVal val="hidden"/>
                                      </p:to>
                                    </p:se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268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par>
                          <p:cTn id="65" fill="hold">
                            <p:stCondLst>
                              <p:cond delay="500"/>
                            </p:stCondLst>
                            <p:childTnLst>
                              <p:par>
                                <p:cTn id="66" presetID="1" presetClass="entr" presetSubtype="0" fill="hold" nodeType="afterEffect">
                                  <p:stCondLst>
                                    <p:cond delay="0"/>
                                  </p:stCondLst>
                                  <p:childTnLst>
                                    <p:set>
                                      <p:cBhvr>
                                        <p:cTn id="67" dur="1" fill="hold">
                                          <p:stCondLst>
                                            <p:cond delay="0"/>
                                          </p:stCondLst>
                                        </p:cTn>
                                        <p:tgtEl>
                                          <p:spTgt spid="2685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685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5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3"/>
                    </p:tgtEl>
                  </p:cond>
                </p:stCondLst>
                <p:endSync evt="end" delay="0">
                  <p:rtn val="all"/>
                </p:endSync>
                <p:childTnLst>
                  <p:par>
                    <p:cTn id="96" fill="hold">
                      <p:stCondLst>
                        <p:cond delay="0"/>
                      </p:stCondLst>
                      <p:childTnLst>
                        <p:par>
                          <p:cTn id="97" fill="hold">
                            <p:stCondLst>
                              <p:cond delay="0"/>
                            </p:stCondLst>
                            <p:childTnLst>
                              <p:par>
                                <p:cTn id="98" presetID="35" presetClass="path" presetSubtype="0" accel="50000" decel="50000" fill="hold" nodeType="clickEffect">
                                  <p:stCondLst>
                                    <p:cond delay="0"/>
                                  </p:stCondLst>
                                  <p:childTnLst>
                                    <p:animMotion origin="layout" path="M -0.00018 7.40741E-7 L -0.93038 7.40741E-7 " pathEditMode="relative" rAng="0" ptsTypes="AA">
                                      <p:cBhvr>
                                        <p:cTn id="99" dur="2000" fill="hold"/>
                                        <p:tgtEl>
                                          <p:spTgt spid="3"/>
                                        </p:tgtEl>
                                        <p:attrNameLst>
                                          <p:attrName>ppt_x</p:attrName>
                                          <p:attrName>ppt_y</p:attrName>
                                        </p:attrNameLst>
                                      </p:cBhvr>
                                      <p:rCtr x="-46510" y="0"/>
                                    </p:animMotion>
                                  </p:childTnLst>
                                </p:cTn>
                              </p:par>
                            </p:childTnLst>
                          </p:cTn>
                        </p:par>
                      </p:childTnLst>
                    </p:cTn>
                  </p:par>
                  <p:par>
                    <p:cTn id="100" fill="hold">
                      <p:stCondLst>
                        <p:cond delay="indefinite"/>
                      </p:stCondLst>
                      <p:childTnLst>
                        <p:par>
                          <p:cTn id="101" fill="hold">
                            <p:stCondLst>
                              <p:cond delay="0"/>
                            </p:stCondLst>
                            <p:childTnLst>
                              <p:par>
                                <p:cTn id="102" presetID="63" presetClass="path" presetSubtype="0" accel="50000" decel="50000" fill="hold" nodeType="clickEffect">
                                  <p:stCondLst>
                                    <p:cond delay="0"/>
                                  </p:stCondLst>
                                  <p:childTnLst>
                                    <p:animMotion origin="layout" path="M -0.93038 7.40741E-7 L -0.00018 0.00347 " pathEditMode="relative" rAng="0" ptsTypes="AA">
                                      <p:cBhvr>
                                        <p:cTn id="103"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35" presetClass="path" presetSubtype="0" accel="50000" decel="50000" fill="hold" nodeType="clickEffect">
                                  <p:stCondLst>
                                    <p:cond delay="0"/>
                                  </p:stCondLst>
                                  <p:childTnLst>
                                    <p:animMotion origin="layout" path="M -0.00018 7.40741E-7 L -0.93038 7.40741E-7 " pathEditMode="relative" rAng="0" ptsTypes="AA">
                                      <p:cBhvr>
                                        <p:cTn id="108" dur="2000" fill="hold"/>
                                        <p:tgtEl>
                                          <p:spTgt spid="5"/>
                                        </p:tgtEl>
                                        <p:attrNameLst>
                                          <p:attrName>ppt_x</p:attrName>
                                          <p:attrName>ppt_y</p:attrName>
                                        </p:attrNameLst>
                                      </p:cBhvr>
                                      <p:rCtr x="-46510" y="0"/>
                                    </p:animMotion>
                                  </p:childTnLst>
                                </p:cTn>
                              </p:par>
                            </p:childTnLst>
                          </p:cTn>
                        </p:par>
                      </p:childTnLst>
                    </p:cTn>
                  </p:par>
                  <p:par>
                    <p:cTn id="109" fill="hold">
                      <p:stCondLst>
                        <p:cond delay="indefinite"/>
                      </p:stCondLst>
                      <p:childTnLst>
                        <p:par>
                          <p:cTn id="110" fill="hold">
                            <p:stCondLst>
                              <p:cond delay="0"/>
                            </p:stCondLst>
                            <p:childTnLst>
                              <p:par>
                                <p:cTn id="111" presetID="63" presetClass="path" presetSubtype="0" accel="50000" decel="50000" fill="hold" nodeType="clickEffect">
                                  <p:stCondLst>
                                    <p:cond delay="0"/>
                                  </p:stCondLst>
                                  <p:childTnLst>
                                    <p:animMotion origin="layout" path="M -0.93038 7.40741E-7 L -0.00018 0.00347 " pathEditMode="relative" rAng="0" ptsTypes="AA">
                                      <p:cBhvr>
                                        <p:cTn id="112"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28" grpId="0"/>
      <p:bldP spid="28" grpId="1"/>
      <p:bldP spid="29" grpId="0"/>
      <p:bldP spid="29" grpId="1"/>
      <p:bldP spid="37" grpId="0"/>
      <p:bldP spid="37" grpId="1"/>
      <p:bldP spid="38" grpId="0"/>
      <p:bldP spid="38" grpId="1"/>
      <p:bldP spid="39" grpId="0"/>
      <p:bldP spid="39" grpId="1"/>
      <p:bldP spid="40" grpId="0"/>
      <p:bldP spid="40" grpId="1"/>
      <p:bldP spid="41" grpId="0"/>
      <p:bldP spid="41" grpId="1"/>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0"/>
            <a:ext cx="8394074" cy="3429000"/>
          </a:xfrm>
          <a:prstGeom prst="rect">
            <a:avLst/>
          </a:prstGeom>
          <a:ln>
            <a:noFill/>
          </a:ln>
          <a:effectLst>
            <a:reflection blurRad="12700" stA="30000" endPos="30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18864" y="-90264"/>
            <a:ext cx="8229600" cy="1143000"/>
          </a:xfrm>
        </p:spPr>
        <p:txBody>
          <a:bodyPr/>
          <a:lstStyle/>
          <a:p>
            <a:r>
              <a:rPr lang="en-IE" b="1" dirty="0">
                <a:solidFill>
                  <a:schemeClr val="bg1"/>
                </a:solidFill>
                <a:latin typeface="Calibri" pitchFamily="34" charset="0"/>
              </a:rPr>
              <a:t>Section </a:t>
            </a:r>
            <a:r>
              <a:rPr lang="en-IE" b="1" dirty="0" smtClean="0">
                <a:solidFill>
                  <a:schemeClr val="bg1"/>
                </a:solidFill>
                <a:latin typeface="Calibri" pitchFamily="34" charset="0"/>
              </a:rPr>
              <a:t>B </a:t>
            </a:r>
            <a:r>
              <a:rPr lang="en-IE" b="1" dirty="0">
                <a:solidFill>
                  <a:schemeClr val="bg1"/>
                </a:solidFill>
              </a:rPr>
              <a:t>S</a:t>
            </a:r>
            <a:r>
              <a:rPr lang="en-IE" b="1" dirty="0" smtClean="0">
                <a:solidFill>
                  <a:schemeClr val="bg1"/>
                </a:solidFill>
                <a:latin typeface="Calibri" pitchFamily="34" charset="0"/>
              </a:rPr>
              <a:t>tudent Activity 2</a:t>
            </a:r>
            <a:endParaRPr lang="en-IE" b="1" dirty="0">
              <a:solidFill>
                <a:schemeClr val="bg1"/>
              </a:solidFill>
              <a:latin typeface="Calibri" pitchFamily="34" charset="0"/>
            </a:endParaRPr>
          </a:p>
        </p:txBody>
      </p:sp>
      <p:sp>
        <p:nvSpPr>
          <p:cNvPr id="6" name="Rectangle 5"/>
          <p:cNvSpPr/>
          <p:nvPr/>
        </p:nvSpPr>
        <p:spPr>
          <a:xfrm>
            <a:off x="621039" y="1064822"/>
            <a:ext cx="8127425" cy="400110"/>
          </a:xfrm>
          <a:prstGeom prst="rect">
            <a:avLst/>
          </a:prstGeom>
        </p:spPr>
        <p:txBody>
          <a:bodyPr wrap="square">
            <a:spAutoFit/>
          </a:bodyPr>
          <a:lstStyle/>
          <a:p>
            <a:pPr lvl="0"/>
            <a:r>
              <a:rPr lang="en-IE" sz="2000" dirty="0" smtClean="0">
                <a:solidFill>
                  <a:schemeClr val="bg1"/>
                </a:solidFill>
                <a:latin typeface="Calibri" pitchFamily="34" charset="0"/>
              </a:rPr>
              <a:t>Q1      What is                             ?</a:t>
            </a:r>
          </a:p>
        </p:txBody>
      </p:sp>
      <p:sp>
        <p:nvSpPr>
          <p:cNvPr id="9" name="Rectangle 8"/>
          <p:cNvSpPr/>
          <p:nvPr/>
        </p:nvSpPr>
        <p:spPr>
          <a:xfrm>
            <a:off x="624309" y="3401992"/>
            <a:ext cx="7620099" cy="3339376"/>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What </a:t>
            </a:r>
            <a:r>
              <a:rPr lang="en-IE" sz="2000" dirty="0">
                <a:solidFill>
                  <a:srgbClr val="990033"/>
                </a:solidFill>
                <a:latin typeface="Calibri" pitchFamily="34" charset="0"/>
              </a:rPr>
              <a:t>does the </a:t>
            </a:r>
            <a:r>
              <a:rPr lang="en-IE" sz="2000" dirty="0" smtClean="0">
                <a:solidFill>
                  <a:srgbClr val="990033"/>
                </a:solidFill>
                <a:latin typeface="Calibri" pitchFamily="34" charset="0"/>
              </a:rPr>
              <a:t>question mean?</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How </a:t>
            </a:r>
            <a:r>
              <a:rPr lang="en-IE" sz="2000" dirty="0">
                <a:solidFill>
                  <a:srgbClr val="990033"/>
                </a:solidFill>
                <a:latin typeface="Calibri" pitchFamily="34" charset="0"/>
              </a:rPr>
              <a:t>did you do it</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Did </a:t>
            </a:r>
            <a:r>
              <a:rPr lang="en-IE" sz="2000" dirty="0">
                <a:solidFill>
                  <a:srgbClr val="990033"/>
                </a:solidFill>
                <a:latin typeface="Calibri" pitchFamily="34" charset="0"/>
              </a:rPr>
              <a:t>you need to split the </a:t>
            </a:r>
            <a:r>
              <a:rPr lang="en-IE" sz="2000" dirty="0" smtClean="0">
                <a:solidFill>
                  <a:srgbClr val="990033"/>
                </a:solidFill>
                <a:latin typeface="Calibri" pitchFamily="34" charset="0"/>
              </a:rPr>
              <a:t>area up </a:t>
            </a:r>
            <a:r>
              <a:rPr lang="en-IE" sz="2000" dirty="0">
                <a:solidFill>
                  <a:srgbClr val="990033"/>
                </a:solidFill>
                <a:latin typeface="Calibri" pitchFamily="34" charset="0"/>
              </a:rPr>
              <a:t>into lots of </a:t>
            </a:r>
            <a:r>
              <a:rPr lang="en-IE" sz="2000" dirty="0" smtClean="0">
                <a:solidFill>
                  <a:srgbClr val="990033"/>
                </a:solidFill>
                <a:latin typeface="Calibri" pitchFamily="34" charset="0"/>
              </a:rPr>
              <a:t>different rectangles?</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We’ve </a:t>
            </a:r>
            <a:r>
              <a:rPr lang="en-IE" sz="2000" dirty="0">
                <a:solidFill>
                  <a:srgbClr val="990033"/>
                </a:solidFill>
                <a:latin typeface="Calibri" pitchFamily="34" charset="0"/>
              </a:rPr>
              <a:t>discovered a lot </a:t>
            </a:r>
            <a:r>
              <a:rPr lang="en-IE" sz="2000" dirty="0" smtClean="0">
                <a:solidFill>
                  <a:srgbClr val="990033"/>
                </a:solidFill>
                <a:latin typeface="Calibri" pitchFamily="34" charset="0"/>
              </a:rPr>
              <a:t>of new mathematics throughout </a:t>
            </a:r>
            <a:r>
              <a:rPr lang="en-IE" sz="2000" dirty="0">
                <a:solidFill>
                  <a:srgbClr val="990033"/>
                </a:solidFill>
                <a:latin typeface="Calibri" pitchFamily="34" charset="0"/>
              </a:rPr>
              <a:t>the last </a:t>
            </a:r>
            <a:r>
              <a:rPr lang="en-IE" sz="2000" dirty="0" smtClean="0">
                <a:solidFill>
                  <a:srgbClr val="990033"/>
                </a:solidFill>
                <a:latin typeface="Calibri" pitchFamily="34" charset="0"/>
              </a:rPr>
              <a:t>two activities</a:t>
            </a:r>
            <a:r>
              <a:rPr lang="en-IE" sz="2000" dirty="0">
                <a:solidFill>
                  <a:srgbClr val="990033"/>
                </a:solidFill>
                <a:latin typeface="Calibri" pitchFamily="34" charset="0"/>
              </a:rPr>
              <a:t>. Let’s recap on </a:t>
            </a:r>
            <a:r>
              <a:rPr lang="en-IE" sz="2000" dirty="0" smtClean="0">
                <a:solidFill>
                  <a:srgbClr val="990033"/>
                </a:solidFill>
                <a:latin typeface="Calibri" pitchFamily="34" charset="0"/>
              </a:rPr>
              <a:t>what we’ve </a:t>
            </a:r>
            <a:r>
              <a:rPr lang="en-IE" sz="2000" dirty="0">
                <a:solidFill>
                  <a:srgbClr val="990033"/>
                </a:solidFill>
                <a:latin typeface="Calibri" pitchFamily="34" charset="0"/>
              </a:rPr>
              <a:t>learned</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If </a:t>
            </a:r>
            <a:r>
              <a:rPr lang="en-IE" sz="2000" dirty="0">
                <a:solidFill>
                  <a:srgbClr val="990033"/>
                </a:solidFill>
                <a:latin typeface="Calibri" pitchFamily="34" charset="0"/>
              </a:rPr>
              <a:t>you’re presented with </a:t>
            </a:r>
            <a:r>
              <a:rPr lang="en-IE" sz="2000" dirty="0" smtClean="0">
                <a:solidFill>
                  <a:srgbClr val="990033"/>
                </a:solidFill>
                <a:latin typeface="Calibri" pitchFamily="34" charset="0"/>
              </a:rPr>
              <a:t>a non-linear </a:t>
            </a:r>
            <a:r>
              <a:rPr lang="en-IE" sz="2000" dirty="0">
                <a:solidFill>
                  <a:srgbClr val="990033"/>
                </a:solidFill>
                <a:latin typeface="Calibri" pitchFamily="34" charset="0"/>
              </a:rPr>
              <a:t>function </a:t>
            </a:r>
            <a:r>
              <a:rPr lang="en-IE" sz="2000" dirty="0" smtClean="0">
                <a:solidFill>
                  <a:srgbClr val="990033"/>
                </a:solidFill>
                <a:latin typeface="Calibri" pitchFamily="34" charset="0"/>
              </a:rPr>
              <a:t>and asked </a:t>
            </a:r>
            <a:r>
              <a:rPr lang="en-IE" sz="2000" dirty="0">
                <a:solidFill>
                  <a:srgbClr val="990033"/>
                </a:solidFill>
                <a:latin typeface="Calibri" pitchFamily="34" charset="0"/>
              </a:rPr>
              <a:t>to find the area </a:t>
            </a:r>
            <a:r>
              <a:rPr lang="en-IE" sz="2000" dirty="0" smtClean="0">
                <a:solidFill>
                  <a:srgbClr val="990033"/>
                </a:solidFill>
                <a:latin typeface="Calibri" pitchFamily="34" charset="0"/>
              </a:rPr>
              <a:t>under a </a:t>
            </a:r>
            <a:r>
              <a:rPr lang="en-IE" sz="2000" dirty="0">
                <a:solidFill>
                  <a:srgbClr val="990033"/>
                </a:solidFill>
                <a:latin typeface="Calibri" pitchFamily="34" charset="0"/>
              </a:rPr>
              <a:t>part of it, how would </a:t>
            </a:r>
            <a:r>
              <a:rPr lang="en-IE" sz="2000" dirty="0" smtClean="0">
                <a:solidFill>
                  <a:srgbClr val="990033"/>
                </a:solidFill>
                <a:latin typeface="Calibri" pitchFamily="34" charset="0"/>
              </a:rPr>
              <a:t>you do </a:t>
            </a:r>
            <a:r>
              <a:rPr lang="en-IE" sz="2000" dirty="0">
                <a:solidFill>
                  <a:srgbClr val="990033"/>
                </a:solidFill>
                <a:latin typeface="Calibri" pitchFamily="34" charset="0"/>
              </a:rPr>
              <a:t>it</a:t>
            </a:r>
            <a:r>
              <a:rPr lang="en-IE" sz="2000" dirty="0" smtClean="0">
                <a:solidFill>
                  <a:srgbClr val="990033"/>
                </a:solidFill>
                <a:latin typeface="Calibri" pitchFamily="34" charset="0"/>
              </a:rPr>
              <a:t>?</a:t>
            </a:r>
          </a:p>
          <a:p>
            <a:endParaRPr lang="en-IE" sz="105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Do </a:t>
            </a:r>
            <a:r>
              <a:rPr lang="en-IE" sz="2000" dirty="0">
                <a:solidFill>
                  <a:srgbClr val="990033"/>
                </a:solidFill>
                <a:latin typeface="Calibri" pitchFamily="34" charset="0"/>
              </a:rPr>
              <a:t>you understand what </a:t>
            </a:r>
            <a:r>
              <a:rPr lang="en-IE" sz="2000" dirty="0" smtClean="0">
                <a:solidFill>
                  <a:srgbClr val="990033"/>
                </a:solidFill>
                <a:latin typeface="Calibri" pitchFamily="34" charset="0"/>
              </a:rPr>
              <a:t>the following </a:t>
            </a:r>
            <a:r>
              <a:rPr lang="en-IE" sz="2000" dirty="0">
                <a:solidFill>
                  <a:srgbClr val="990033"/>
                </a:solidFill>
                <a:latin typeface="Calibri" pitchFamily="34" charset="0"/>
              </a:rPr>
              <a:t>notation means</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2061190" y="766039"/>
                <a:ext cx="1742785" cy="10304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E" sz="2000" b="1" i="1" smtClean="0">
                              <a:solidFill>
                                <a:schemeClr val="bg1"/>
                              </a:solidFill>
                              <a:latin typeface="Cambria Math" panose="02040503050406030204" pitchFamily="18" charset="0"/>
                            </a:rPr>
                          </m:ctrlPr>
                        </m:naryPr>
                        <m:sub>
                          <m:r>
                            <m:rPr>
                              <m:brk m:alnAt="24"/>
                            </m:rPr>
                            <a:rPr lang="en-IE" sz="2000" b="1" i="1" smtClean="0">
                              <a:solidFill>
                                <a:schemeClr val="bg1"/>
                              </a:solidFill>
                              <a:latin typeface="Cambria Math"/>
                            </a:rPr>
                            <m:t>𝟐</m:t>
                          </m:r>
                        </m:sub>
                        <m:sup>
                          <m:r>
                            <a:rPr lang="en-IE" sz="2000" b="1" i="1" smtClean="0">
                              <a:solidFill>
                                <a:schemeClr val="bg1"/>
                              </a:solidFill>
                              <a:latin typeface="Cambria Math"/>
                            </a:rPr>
                            <m:t>𝟓</m:t>
                          </m:r>
                        </m:sup>
                        <m:e>
                          <m:d>
                            <m:dPr>
                              <m:ctrlPr>
                                <a:rPr lang="en-IE" sz="2000" b="1" i="1" smtClean="0">
                                  <a:solidFill>
                                    <a:schemeClr val="bg1"/>
                                  </a:solidFill>
                                  <a:latin typeface="Cambria Math" panose="02040503050406030204" pitchFamily="18" charset="0"/>
                                </a:rPr>
                              </m:ctrlPr>
                            </m:dPr>
                            <m:e>
                              <m:r>
                                <a:rPr lang="en-IE" sz="2000" b="1" i="1" smtClean="0">
                                  <a:solidFill>
                                    <a:schemeClr val="bg1"/>
                                  </a:solidFill>
                                  <a:latin typeface="Cambria Math"/>
                                </a:rPr>
                                <m:t>𝟐</m:t>
                              </m:r>
                              <m:r>
                                <a:rPr lang="en-IE" sz="2000" b="1" i="1" smtClean="0">
                                  <a:solidFill>
                                    <a:schemeClr val="bg1"/>
                                  </a:solidFill>
                                  <a:latin typeface="Cambria Math"/>
                                </a:rPr>
                                <m:t>𝒙</m:t>
                              </m:r>
                              <m:r>
                                <a:rPr lang="en-IE" sz="2000" b="1" i="1" smtClean="0">
                                  <a:solidFill>
                                    <a:schemeClr val="bg1"/>
                                  </a:solidFill>
                                  <a:latin typeface="Cambria Math"/>
                                </a:rPr>
                                <m:t>+</m:t>
                              </m:r>
                              <m:r>
                                <a:rPr lang="en-IE" sz="2000" b="1" i="1" smtClean="0">
                                  <a:solidFill>
                                    <a:schemeClr val="bg1"/>
                                  </a:solidFill>
                                  <a:latin typeface="Cambria Math"/>
                                </a:rPr>
                                <m:t>𝟏</m:t>
                              </m:r>
                            </m:e>
                          </m:d>
                          <m:r>
                            <a:rPr lang="en-IE" sz="2000" b="1" i="1" smtClean="0">
                              <a:solidFill>
                                <a:schemeClr val="bg1"/>
                              </a:solidFill>
                              <a:latin typeface="Cambria Math"/>
                            </a:rPr>
                            <m:t>𝒅𝒙</m:t>
                          </m:r>
                        </m:e>
                      </m:nary>
                    </m:oMath>
                  </m:oMathPara>
                </a14:m>
                <a:endParaRPr lang="en-IE" sz="2000" b="1"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061190" y="766039"/>
                <a:ext cx="1742785" cy="1030410"/>
              </a:xfrm>
              <a:prstGeom prst="rect">
                <a:avLst/>
              </a:prstGeom>
              <a:blipFill rotWithShape="1">
                <a:blip r:embed="rId4"/>
                <a:stretch>
                  <a:fillRect/>
                </a:stretch>
              </a:blipFill>
            </p:spPr>
            <p:txBody>
              <a:bodyPr/>
              <a:lstStyle/>
              <a:p>
                <a:r>
                  <a:rPr lang="en-IE">
                    <a:noFill/>
                  </a:rPr>
                  <a:t> </a:t>
                </a:r>
              </a:p>
            </p:txBody>
          </p:sp>
        </mc:Fallback>
      </mc:AlternateContent>
      <p:pic>
        <p:nvPicPr>
          <p:cNvPr id="1259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4449" y="908960"/>
            <a:ext cx="4329959" cy="2160000"/>
          </a:xfrm>
          <a:prstGeom prst="rect">
            <a:avLst/>
          </a:prstGeom>
          <a:noFill/>
          <a:ln w="1270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4449" y="908960"/>
            <a:ext cx="4329959" cy="2160000"/>
          </a:xfrm>
          <a:prstGeom prst="rect">
            <a:avLst/>
          </a:prstGeom>
          <a:noFill/>
          <a:ln w="1270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4449" y="908960"/>
            <a:ext cx="4329959" cy="2160000"/>
          </a:xfrm>
          <a:prstGeom prst="rect">
            <a:avLst/>
          </a:prstGeom>
          <a:noFill/>
          <a:ln w="12700">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8789610" y="490053"/>
            <a:ext cx="7624946" cy="5712782"/>
            <a:chOff x="8789610" y="490053"/>
            <a:chExt cx="7624946" cy="5712782"/>
          </a:xfrm>
        </p:grpSpPr>
        <p:pic>
          <p:nvPicPr>
            <p:cNvPr id="13" name="Picture 2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6506" y="516410"/>
              <a:ext cx="72580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4" name="Group 3"/>
          <p:cNvGrpSpPr/>
          <p:nvPr/>
        </p:nvGrpSpPr>
        <p:grpSpPr>
          <a:xfrm>
            <a:off x="8788469" y="533797"/>
            <a:ext cx="7804532" cy="4495800"/>
            <a:chOff x="8788469" y="533797"/>
            <a:chExt cx="7804532" cy="4495800"/>
          </a:xfrm>
        </p:grpSpPr>
        <p:pic>
          <p:nvPicPr>
            <p:cNvPr id="1566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6506" y="533797"/>
              <a:ext cx="743649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ounded Rectangle 16"/>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415723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955"/>
                                        </p:tgtEl>
                                        <p:attrNameLst>
                                          <p:attrName>style.visibility</p:attrName>
                                        </p:attrNameLst>
                                      </p:cBhvr>
                                      <p:to>
                                        <p:strVal val="visible"/>
                                      </p:to>
                                    </p:set>
                                    <p:animEffect transition="in" filter="fade">
                                      <p:cBhvr>
                                        <p:cTn id="12" dur="500"/>
                                        <p:tgtEl>
                                          <p:spTgt spid="1259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956"/>
                                        </p:tgtEl>
                                        <p:attrNameLst>
                                          <p:attrName>style.visibility</p:attrName>
                                        </p:attrNameLst>
                                      </p:cBhvr>
                                      <p:to>
                                        <p:strVal val="visible"/>
                                      </p:to>
                                    </p:set>
                                    <p:animEffect transition="in" filter="fade">
                                      <p:cBhvr>
                                        <p:cTn id="17" dur="500"/>
                                        <p:tgtEl>
                                          <p:spTgt spid="1259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0" end="10"/>
                                            </p:txEl>
                                          </p:spTgt>
                                        </p:tgtEl>
                                        <p:attrNameLst>
                                          <p:attrName>style.visibility</p:attrName>
                                        </p:attrNameLst>
                                      </p:cBhvr>
                                      <p:to>
                                        <p:strVal val="visible"/>
                                      </p:to>
                                    </p:set>
                                    <p:animEffect transition="in" filter="fade">
                                      <p:cBhvr>
                                        <p:cTn id="4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0018 7.40741E-7 L -0.93038 7.40741E-7 " pathEditMode="relative" rAng="0" ptsTypes="AA">
                                      <p:cBhvr>
                                        <p:cTn id="47" dur="2000" fill="hold"/>
                                        <p:tgtEl>
                                          <p:spTgt spid="3"/>
                                        </p:tgtEl>
                                        <p:attrNameLst>
                                          <p:attrName>ppt_x</p:attrName>
                                          <p:attrName>ppt_y</p:attrName>
                                        </p:attrNameLst>
                                      </p:cBhvr>
                                      <p:rCtr x="-46510" y="0"/>
                                    </p:animMotion>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0.93038 7.40741E-7 L -0.00018 0.00347 " pathEditMode="relative" rAng="0" ptsTypes="AA">
                                      <p:cBhvr>
                                        <p:cTn id="5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35" presetClass="path" presetSubtype="0" accel="50000" decel="50000" fill="hold" nodeType="clickEffect">
                                  <p:stCondLst>
                                    <p:cond delay="0"/>
                                  </p:stCondLst>
                                  <p:childTnLst>
                                    <p:animMotion origin="layout" path="M -0.00018 7.40741E-7 L -0.93038 7.40741E-7 " pathEditMode="relative" rAng="0" ptsTypes="AA">
                                      <p:cBhvr>
                                        <p:cTn id="56" dur="2000" fill="hold"/>
                                        <p:tgtEl>
                                          <p:spTgt spid="4"/>
                                        </p:tgtEl>
                                        <p:attrNameLst>
                                          <p:attrName>ppt_x</p:attrName>
                                          <p:attrName>ppt_y</p:attrName>
                                        </p:attrNameLst>
                                      </p:cBhvr>
                                      <p:rCtr x="-46510" y="0"/>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93038 7.40741E-7 L -0.00018 0.00347 " pathEditMode="relative" rAng="0" ptsTypes="AA">
                                      <p:cBhvr>
                                        <p:cTn id="6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smtClean="0">
                <a:solidFill>
                  <a:srgbClr val="990033"/>
                </a:solidFill>
                <a:latin typeface="Calibri" pitchFamily="34" charset="0"/>
              </a:rPr>
              <a:t>Section A: Student Activity 1 </a:t>
            </a:r>
            <a:endParaRPr lang="en-IE" b="1" dirty="0">
              <a:solidFill>
                <a:srgbClr val="990033"/>
              </a:solidFill>
              <a:latin typeface="Calibri" pitchFamily="34" charset="0"/>
            </a:endParaRPr>
          </a:p>
        </p:txBody>
      </p:sp>
      <p:sp>
        <p:nvSpPr>
          <p:cNvPr id="3" name="Content Placeholder 2"/>
          <p:cNvSpPr>
            <a:spLocks noGrp="1"/>
          </p:cNvSpPr>
          <p:nvPr>
            <p:ph idx="1"/>
          </p:nvPr>
        </p:nvSpPr>
        <p:spPr/>
        <p:txBody>
          <a:bodyPr/>
          <a:lstStyle/>
          <a:p>
            <a:endParaRPr lang="en-IE"/>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0"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2"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4"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28"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30"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32"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3"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6"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9"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51"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53"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1" name="Rectangle 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8" name="Rectangle 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0" name="Rectangle 5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129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986" y="585376"/>
            <a:ext cx="4570028" cy="62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a:off x="8789610" y="490052"/>
            <a:ext cx="8350893" cy="5619750"/>
            <a:chOff x="8789610" y="490052"/>
            <a:chExt cx="8350893" cy="5619750"/>
          </a:xfrm>
        </p:grpSpPr>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553" y="490052"/>
              <a:ext cx="7981950"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9"/>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5645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27"/>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27"/>
                                        </p:tgtEl>
                                        <p:attrNameLst>
                                          <p:attrName>ppt_x</p:attrName>
                                          <p:attrName>ppt_y</p:attrName>
                                        </p:attrNameLst>
                                      </p:cBhvr>
                                      <p:rCtr x="46510" y="162"/>
                                    </p:animMotion>
                                  </p:childTnLst>
                                </p:cTn>
                              </p:par>
                            </p:childTnLst>
                          </p:cTn>
                        </p:par>
                      </p:childTnLst>
                    </p:cTn>
                  </p:par>
                </p:childTnLst>
              </p:cTn>
              <p:nextCondLst>
                <p:cond evt="onClick" delay="0">
                  <p:tgtEl>
                    <p:spTgt spid="2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90264"/>
            <a:ext cx="8229600" cy="1143000"/>
          </a:xfrm>
        </p:spPr>
        <p:txBody>
          <a:bodyPr/>
          <a:lstStyle/>
          <a:p>
            <a:r>
              <a:rPr lang="en-IE" b="1" dirty="0">
                <a:latin typeface="Calibri" pitchFamily="34" charset="0"/>
              </a:rPr>
              <a:t>Section </a:t>
            </a:r>
            <a:r>
              <a:rPr lang="en-IE" b="1" dirty="0" smtClean="0">
                <a:latin typeface="Calibri" pitchFamily="34" charset="0"/>
              </a:rPr>
              <a:t>B </a:t>
            </a:r>
            <a:r>
              <a:rPr lang="en-IE" b="1" dirty="0"/>
              <a:t>S</a:t>
            </a:r>
            <a:r>
              <a:rPr lang="en-IE" b="1" dirty="0" smtClean="0">
                <a:latin typeface="Calibri" pitchFamily="34" charset="0"/>
              </a:rPr>
              <a:t>tudent Activity 2</a:t>
            </a:r>
            <a:endParaRPr lang="en-IE" b="1" dirty="0">
              <a:latin typeface="Calibri" pitchFamily="34" charset="0"/>
            </a:endParaRPr>
          </a:p>
        </p:txBody>
      </p:sp>
      <p:sp>
        <p:nvSpPr>
          <p:cNvPr id="9" name="Rectangle 8"/>
          <p:cNvSpPr/>
          <p:nvPr/>
        </p:nvSpPr>
        <p:spPr>
          <a:xfrm>
            <a:off x="611966" y="955611"/>
            <a:ext cx="7620099" cy="1177245"/>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If </a:t>
            </a:r>
            <a:r>
              <a:rPr lang="en-IE" sz="2000" dirty="0">
                <a:solidFill>
                  <a:srgbClr val="990033"/>
                </a:solidFill>
                <a:latin typeface="Calibri" pitchFamily="34" charset="0"/>
              </a:rPr>
              <a:t>you’re presented with </a:t>
            </a:r>
            <a:r>
              <a:rPr lang="en-IE" sz="2000" dirty="0" smtClean="0">
                <a:solidFill>
                  <a:srgbClr val="990033"/>
                </a:solidFill>
                <a:latin typeface="Calibri" pitchFamily="34" charset="0"/>
              </a:rPr>
              <a:t>a non-linear </a:t>
            </a:r>
            <a:r>
              <a:rPr lang="en-IE" sz="2000" dirty="0">
                <a:solidFill>
                  <a:srgbClr val="990033"/>
                </a:solidFill>
                <a:latin typeface="Calibri" pitchFamily="34" charset="0"/>
              </a:rPr>
              <a:t>function </a:t>
            </a:r>
            <a:r>
              <a:rPr lang="en-IE" sz="2000" dirty="0" smtClean="0">
                <a:solidFill>
                  <a:srgbClr val="990033"/>
                </a:solidFill>
                <a:latin typeface="Calibri" pitchFamily="34" charset="0"/>
              </a:rPr>
              <a:t>and asked </a:t>
            </a:r>
            <a:r>
              <a:rPr lang="en-IE" sz="2000" dirty="0">
                <a:solidFill>
                  <a:srgbClr val="990033"/>
                </a:solidFill>
                <a:latin typeface="Calibri" pitchFamily="34" charset="0"/>
              </a:rPr>
              <a:t>to find the area </a:t>
            </a:r>
            <a:r>
              <a:rPr lang="en-IE" sz="2000" dirty="0" smtClean="0">
                <a:solidFill>
                  <a:srgbClr val="990033"/>
                </a:solidFill>
                <a:latin typeface="Calibri" pitchFamily="34" charset="0"/>
              </a:rPr>
              <a:t>under a </a:t>
            </a:r>
            <a:r>
              <a:rPr lang="en-IE" sz="2000" dirty="0">
                <a:solidFill>
                  <a:srgbClr val="990033"/>
                </a:solidFill>
                <a:latin typeface="Calibri" pitchFamily="34" charset="0"/>
              </a:rPr>
              <a:t>part of it, how would </a:t>
            </a:r>
            <a:r>
              <a:rPr lang="en-IE" sz="2000" dirty="0" smtClean="0">
                <a:solidFill>
                  <a:srgbClr val="990033"/>
                </a:solidFill>
                <a:latin typeface="Calibri" pitchFamily="34" charset="0"/>
              </a:rPr>
              <a:t>you do </a:t>
            </a:r>
            <a:r>
              <a:rPr lang="en-IE" sz="2000" dirty="0">
                <a:solidFill>
                  <a:srgbClr val="990033"/>
                </a:solidFill>
                <a:latin typeface="Calibri" pitchFamily="34" charset="0"/>
              </a:rPr>
              <a:t>it</a:t>
            </a:r>
            <a:r>
              <a:rPr lang="en-IE" sz="2000" dirty="0" smtClean="0">
                <a:solidFill>
                  <a:srgbClr val="990033"/>
                </a:solidFill>
                <a:latin typeface="Calibri" pitchFamily="34" charset="0"/>
              </a:rPr>
              <a:t>?</a:t>
            </a:r>
          </a:p>
          <a:p>
            <a:endParaRPr lang="en-IE" sz="105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Do </a:t>
            </a:r>
            <a:r>
              <a:rPr lang="en-IE" sz="2000" dirty="0">
                <a:solidFill>
                  <a:srgbClr val="990033"/>
                </a:solidFill>
                <a:latin typeface="Calibri" pitchFamily="34" charset="0"/>
              </a:rPr>
              <a:t>you understand what </a:t>
            </a:r>
            <a:r>
              <a:rPr lang="en-IE" sz="2000" dirty="0" smtClean="0">
                <a:solidFill>
                  <a:srgbClr val="990033"/>
                </a:solidFill>
                <a:latin typeface="Calibri" pitchFamily="34" charset="0"/>
              </a:rPr>
              <a:t>the following </a:t>
            </a:r>
            <a:r>
              <a:rPr lang="en-IE" sz="2000" dirty="0">
                <a:solidFill>
                  <a:srgbClr val="990033"/>
                </a:solidFill>
                <a:latin typeface="Calibri" pitchFamily="34" charset="0"/>
              </a:rPr>
              <a:t>notation means</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3912653" y="2060848"/>
                <a:ext cx="1318694" cy="10320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E" sz="2000" b="1" i="1" smtClean="0">
                              <a:solidFill>
                                <a:srgbClr val="990033"/>
                              </a:solidFill>
                              <a:latin typeface="Cambria Math" panose="02040503050406030204" pitchFamily="18" charset="0"/>
                            </a:rPr>
                          </m:ctrlPr>
                        </m:naryPr>
                        <m:sub>
                          <m:r>
                            <m:rPr>
                              <m:brk m:alnAt="24"/>
                            </m:rPr>
                            <a:rPr lang="en-IE" sz="2000" b="1" i="1" smtClean="0">
                              <a:solidFill>
                                <a:srgbClr val="990033"/>
                              </a:solidFill>
                              <a:latin typeface="Cambria Math"/>
                            </a:rPr>
                            <m:t>𝒂</m:t>
                          </m:r>
                        </m:sub>
                        <m:sup>
                          <m:r>
                            <a:rPr lang="en-IE" sz="2000" b="1" i="1" smtClean="0">
                              <a:solidFill>
                                <a:srgbClr val="990033"/>
                              </a:solidFill>
                              <a:latin typeface="Cambria Math"/>
                            </a:rPr>
                            <m:t>𝒃</m:t>
                          </m:r>
                        </m:sup>
                        <m:e>
                          <m:r>
                            <a:rPr lang="en-IE" sz="2000" b="1" i="1" smtClean="0">
                              <a:solidFill>
                                <a:srgbClr val="990033"/>
                              </a:solidFill>
                              <a:latin typeface="Cambria Math"/>
                            </a:rPr>
                            <m:t>𝒇</m:t>
                          </m:r>
                          <m:d>
                            <m:dPr>
                              <m:ctrlPr>
                                <a:rPr lang="en-IE" sz="2000" b="1" i="1" smtClean="0">
                                  <a:solidFill>
                                    <a:srgbClr val="990033"/>
                                  </a:solidFill>
                                  <a:latin typeface="Cambria Math" panose="02040503050406030204" pitchFamily="18" charset="0"/>
                                </a:rPr>
                              </m:ctrlPr>
                            </m:dPr>
                            <m:e>
                              <m:r>
                                <a:rPr lang="en-IE" sz="2000" b="1" i="1" smtClean="0">
                                  <a:solidFill>
                                    <a:srgbClr val="990033"/>
                                  </a:solidFill>
                                  <a:latin typeface="Cambria Math"/>
                                </a:rPr>
                                <m:t>𝒙</m:t>
                              </m:r>
                            </m:e>
                          </m:d>
                          <m:r>
                            <a:rPr lang="en-IE" sz="2000" b="1" i="1" smtClean="0">
                              <a:solidFill>
                                <a:srgbClr val="990033"/>
                              </a:solidFill>
                              <a:latin typeface="Cambria Math"/>
                            </a:rPr>
                            <m:t>𝒅𝒙</m:t>
                          </m:r>
                        </m:e>
                      </m:nary>
                    </m:oMath>
                  </m:oMathPara>
                </a14:m>
                <a:endParaRPr lang="en-IE" sz="2000" b="1" dirty="0">
                  <a:solidFill>
                    <a:srgbClr val="990033"/>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912653" y="2060848"/>
                <a:ext cx="1318694" cy="1032014"/>
              </a:xfrm>
              <a:prstGeom prst="rect">
                <a:avLst/>
              </a:prstGeom>
              <a:blipFill rotWithShape="1">
                <a:blip r:embed="rId3"/>
                <a:stretch>
                  <a:fillRect/>
                </a:stretch>
              </a:blipFill>
            </p:spPr>
            <p:txBody>
              <a:bodyPr/>
              <a:lstStyle/>
              <a:p>
                <a:r>
                  <a:rPr lang="en-IE">
                    <a:noFill/>
                  </a:rPr>
                  <a:t> </a:t>
                </a:r>
              </a:p>
            </p:txBody>
          </p:sp>
        </mc:Fallback>
      </mc:AlternateContent>
      <p:grpSp>
        <p:nvGrpSpPr>
          <p:cNvPr id="3" name="Group 2"/>
          <p:cNvGrpSpPr/>
          <p:nvPr/>
        </p:nvGrpSpPr>
        <p:grpSpPr>
          <a:xfrm>
            <a:off x="8789610" y="490053"/>
            <a:ext cx="7803391" cy="4539544"/>
            <a:chOff x="8789610" y="490053"/>
            <a:chExt cx="7803391" cy="4539544"/>
          </a:xfrm>
        </p:grpSpPr>
        <p:sp>
          <p:nvSpPr>
            <p:cNvPr id="7" name="Rounded Rectangle 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6506" y="533797"/>
              <a:ext cx="743649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395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00018 7.40741E-7 L -0.93038 7.40741E-7 " pathEditMode="relative" rAng="0" ptsTypes="AA">
                                      <p:cBhvr>
                                        <p:cTn id="17" dur="2000" fill="hold"/>
                                        <p:tgtEl>
                                          <p:spTgt spid="3"/>
                                        </p:tgtEl>
                                        <p:attrNameLst>
                                          <p:attrName>ppt_x</p:attrName>
                                          <p:attrName>ppt_y</p:attrName>
                                        </p:attrNameLst>
                                      </p:cBhvr>
                                      <p:rCtr x="-46510" y="0"/>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93038 7.40741E-7 L -0.00018 0.00347 " pathEditMode="relative" rAng="0" ptsTypes="AA">
                                      <p:cBhvr>
                                        <p:cTn id="2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9" grpId="0" uiExpand="1" build="p"/>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smtClean="0"/>
              <a:t>Section C Index</a:t>
            </a:r>
            <a:endParaRPr lang="en-IE" b="1"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21687267"/>
              </p:ext>
            </p:extLst>
          </p:nvPr>
        </p:nvGraphicFramePr>
        <p:xfrm>
          <a:off x="611560" y="980728"/>
          <a:ext cx="8363272" cy="5292000"/>
        </p:xfrm>
        <a:graphic>
          <a:graphicData uri="http://schemas.openxmlformats.org/drawingml/2006/table">
            <a:tbl>
              <a:tblPr firstRow="1" bandRow="1">
                <a:tableStyleId>{5940675A-B579-460E-94D1-54222C63F5DA}</a:tableStyleId>
              </a:tblPr>
              <a:tblGrid>
                <a:gridCol w="2952328"/>
                <a:gridCol w="5410944"/>
              </a:tblGrid>
              <a:tr h="756000">
                <a:tc>
                  <a:txBody>
                    <a:bodyPr/>
                    <a:lstStyle/>
                    <a:p>
                      <a:pPr algn="r"/>
                      <a:r>
                        <a:rPr lang="en-IE" sz="2800" b="1" i="0" u="none" strike="noStrike" kern="1200" baseline="0" dirty="0" smtClean="0">
                          <a:solidFill>
                            <a:srgbClr val="990033"/>
                          </a:solidFill>
                          <a:latin typeface="Calibri" pitchFamily="34" charset="0"/>
                          <a:ea typeface="+mn-ea"/>
                          <a:cs typeface="+mn-cs"/>
                        </a:rPr>
                        <a:t>Student Activity 1:</a:t>
                      </a:r>
                      <a:endParaRPr lang="en-IE" sz="2800" b="1"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2800" b="0" i="0" u="none" strike="noStrike" kern="1200" baseline="0" dirty="0" smtClean="0">
                          <a:solidFill>
                            <a:srgbClr val="990033"/>
                          </a:solidFill>
                          <a:latin typeface="Calibri" pitchFamily="34" charset="0"/>
                          <a:ea typeface="+mn-ea"/>
                          <a:cs typeface="+mn-cs"/>
                        </a:rPr>
                        <a:t>Introduction</a:t>
                      </a:r>
                      <a:endParaRPr lang="en-IE" sz="2800" b="0"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56000">
                <a:tc>
                  <a:txBody>
                    <a:bodyPr/>
                    <a:lstStyle/>
                    <a:p>
                      <a:pPr algn="r"/>
                      <a:r>
                        <a:rPr lang="en-IE" sz="2800" b="1" dirty="0" smtClean="0">
                          <a:solidFill>
                            <a:srgbClr val="990033"/>
                          </a:solidFill>
                          <a:latin typeface="Calibri" pitchFamily="34" charset="0"/>
                        </a:rPr>
                        <a:t>Group A</a:t>
                      </a:r>
                      <a:endParaRPr lang="en-IE" sz="2800" b="1"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IE" sz="2800" dirty="0" smtClean="0">
                          <a:solidFill>
                            <a:srgbClr val="990033"/>
                          </a:solidFill>
                          <a:latin typeface="Calibri" pitchFamily="34" charset="0"/>
                        </a:rPr>
                        <a:t>The UCD Student Computer Centre</a:t>
                      </a:r>
                      <a:endParaRPr lang="en-IE" sz="2800" b="0"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56000">
                <a:tc>
                  <a:txBody>
                    <a:bodyPr/>
                    <a:lstStyle/>
                    <a:p>
                      <a:pPr algn="r"/>
                      <a:r>
                        <a:rPr lang="en-IE" sz="2800" b="1" dirty="0" smtClean="0">
                          <a:solidFill>
                            <a:srgbClr val="990033"/>
                          </a:solidFill>
                          <a:latin typeface="Calibri" pitchFamily="34" charset="0"/>
                        </a:rPr>
                        <a:t>Group B</a:t>
                      </a:r>
                      <a:endParaRPr lang="en-IE" sz="2800" b="1"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IE" sz="2800" dirty="0" smtClean="0">
                          <a:solidFill>
                            <a:srgbClr val="990033"/>
                          </a:solidFill>
                          <a:latin typeface="Calibri" pitchFamily="34" charset="0"/>
                        </a:rPr>
                        <a:t>The Vu Bar in Dubai.</a:t>
                      </a:r>
                      <a:endParaRPr lang="en-IE" sz="2800"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560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IE" sz="2800" b="1" dirty="0" smtClean="0">
                          <a:solidFill>
                            <a:srgbClr val="990033"/>
                          </a:solidFill>
                          <a:latin typeface="Calibri" pitchFamily="34" charset="0"/>
                        </a:rPr>
                        <a:t>Group C</a:t>
                      </a: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IE" sz="2800" dirty="0" smtClean="0">
                          <a:solidFill>
                            <a:srgbClr val="990033"/>
                          </a:solidFill>
                          <a:latin typeface="Calibri" pitchFamily="34" charset="0"/>
                        </a:rPr>
                        <a:t>A modern timber dwelling.</a:t>
                      </a:r>
                      <a:endParaRPr lang="en-IE" sz="2800" b="0"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560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IE" sz="2800" b="1" dirty="0" smtClean="0">
                          <a:solidFill>
                            <a:srgbClr val="990033"/>
                          </a:solidFill>
                          <a:latin typeface="Calibri" pitchFamily="34" charset="0"/>
                        </a:rPr>
                        <a:t>Group D</a:t>
                      </a: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IE" sz="2800" dirty="0" smtClean="0">
                          <a:solidFill>
                            <a:srgbClr val="990033"/>
                          </a:solidFill>
                          <a:latin typeface="Calibri" pitchFamily="34" charset="0"/>
                        </a:rPr>
                        <a:t>Office block in Aomori, Japan</a:t>
                      </a:r>
                      <a:endParaRPr lang="en-IE" sz="2800" b="0"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560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IE" sz="2800" b="1" dirty="0" smtClean="0">
                          <a:solidFill>
                            <a:srgbClr val="990033"/>
                          </a:solidFill>
                          <a:latin typeface="Calibri" pitchFamily="34" charset="0"/>
                        </a:rPr>
                        <a:t>Group E</a:t>
                      </a: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2800" dirty="0" smtClean="0">
                          <a:solidFill>
                            <a:srgbClr val="990033"/>
                          </a:solidFill>
                          <a:latin typeface="Calibri" pitchFamily="34" charset="0"/>
                        </a:rPr>
                        <a:t>House in New England.</a:t>
                      </a: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560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IE" sz="2800" b="1" i="0" u="none" strike="noStrike" kern="1200" baseline="0" dirty="0" smtClean="0">
                          <a:solidFill>
                            <a:srgbClr val="990033"/>
                          </a:solidFill>
                          <a:latin typeface="Calibri" pitchFamily="34" charset="0"/>
                          <a:ea typeface="+mn-ea"/>
                          <a:cs typeface="+mn-cs"/>
                        </a:rPr>
                        <a:t>Student Activity 2:</a:t>
                      </a:r>
                      <a:endParaRPr lang="en-IE" sz="2800" b="1" dirty="0" smtClean="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IE" sz="2800" dirty="0" smtClean="0">
                          <a:solidFill>
                            <a:srgbClr val="990033"/>
                          </a:solidFill>
                          <a:latin typeface="Calibri" pitchFamily="34" charset="0"/>
                        </a:rPr>
                        <a:t>Area of the glass façade </a:t>
                      </a:r>
                      <a:endParaRPr lang="en-IE" sz="2800" b="0" dirty="0">
                        <a:solidFill>
                          <a:srgbClr val="990033"/>
                        </a:solidFill>
                        <a:latin typeface="Calibri" pitchFamily="34" charset="0"/>
                      </a:endParaRPr>
                    </a:p>
                  </a:txBody>
                  <a:tcPr marL="87831" marR="8783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7422080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C</a:t>
            </a:r>
          </a:p>
        </p:txBody>
      </p:sp>
      <p:sp>
        <p:nvSpPr>
          <p:cNvPr id="8" name="Content Placeholder 7"/>
          <p:cNvSpPr>
            <a:spLocks noGrp="1"/>
          </p:cNvSpPr>
          <p:nvPr>
            <p:ph idx="1"/>
          </p:nvPr>
        </p:nvSpPr>
        <p:spPr/>
        <p:txBody>
          <a:bodyPr>
            <a:noAutofit/>
          </a:bodyPr>
          <a:lstStyle/>
          <a:p>
            <a:r>
              <a:rPr lang="en-IE" sz="2000" dirty="0" smtClean="0">
                <a:solidFill>
                  <a:srgbClr val="990033"/>
                </a:solidFill>
                <a:latin typeface="Calibri" pitchFamily="34" charset="0"/>
              </a:rPr>
              <a:t>In </a:t>
            </a:r>
            <a:r>
              <a:rPr lang="en-IE" sz="2000" dirty="0">
                <a:solidFill>
                  <a:srgbClr val="990033"/>
                </a:solidFill>
                <a:latin typeface="Calibri" pitchFamily="34" charset="0"/>
              </a:rPr>
              <a:t>groups I would like you </a:t>
            </a:r>
            <a:r>
              <a:rPr lang="en-IE" sz="2000" dirty="0" smtClean="0">
                <a:solidFill>
                  <a:srgbClr val="990033"/>
                </a:solidFill>
                <a:latin typeface="Calibri" pitchFamily="34" charset="0"/>
              </a:rPr>
              <a:t>to complete </a:t>
            </a:r>
            <a:r>
              <a:rPr lang="en-IE" sz="2000" b="1" dirty="0">
                <a:solidFill>
                  <a:srgbClr val="990033"/>
                </a:solidFill>
                <a:latin typeface="Calibri" pitchFamily="34" charset="0"/>
              </a:rPr>
              <a:t>Section C: </a:t>
            </a:r>
            <a:r>
              <a:rPr lang="en-IE" sz="2000" b="1" dirty="0" smtClean="0">
                <a:solidFill>
                  <a:srgbClr val="990033"/>
                </a:solidFill>
                <a:latin typeface="Calibri" pitchFamily="34" charset="0"/>
              </a:rPr>
              <a:t>Student Activity </a:t>
            </a:r>
            <a:r>
              <a:rPr lang="en-IE" sz="2000" b="1" dirty="0">
                <a:solidFill>
                  <a:srgbClr val="990033"/>
                </a:solidFill>
                <a:latin typeface="Calibri" pitchFamily="34" charset="0"/>
              </a:rPr>
              <a:t>1</a:t>
            </a:r>
            <a:r>
              <a:rPr lang="en-IE" sz="2000" dirty="0">
                <a:solidFill>
                  <a:srgbClr val="990033"/>
                </a:solidFill>
                <a:latin typeface="Calibri" pitchFamily="34" charset="0"/>
              </a:rPr>
              <a:t>. For our </a:t>
            </a:r>
            <a:r>
              <a:rPr lang="en-IE" sz="2000" dirty="0" smtClean="0">
                <a:solidFill>
                  <a:srgbClr val="990033"/>
                </a:solidFill>
                <a:latin typeface="Calibri" pitchFamily="34" charset="0"/>
              </a:rPr>
              <a:t>initial investigation </a:t>
            </a:r>
            <a:r>
              <a:rPr lang="en-IE" sz="2000" dirty="0">
                <a:solidFill>
                  <a:srgbClr val="990033"/>
                </a:solidFill>
                <a:latin typeface="Calibri" pitchFamily="34" charset="0"/>
              </a:rPr>
              <a:t>we will </a:t>
            </a:r>
            <a:r>
              <a:rPr lang="en-IE" sz="2000" dirty="0" smtClean="0">
                <a:solidFill>
                  <a:srgbClr val="990033"/>
                </a:solidFill>
                <a:latin typeface="Calibri" pitchFamily="34" charset="0"/>
              </a:rPr>
              <a:t>start with </a:t>
            </a:r>
            <a:r>
              <a:rPr lang="en-IE" sz="2000" dirty="0">
                <a:solidFill>
                  <a:srgbClr val="990033"/>
                </a:solidFill>
                <a:latin typeface="Calibri" pitchFamily="34" charset="0"/>
              </a:rPr>
              <a:t>simple linear functions </a:t>
            </a:r>
            <a:r>
              <a:rPr lang="en-IE" sz="2000" dirty="0" smtClean="0">
                <a:solidFill>
                  <a:srgbClr val="990033"/>
                </a:solidFill>
                <a:latin typeface="Calibri" pitchFamily="34" charset="0"/>
              </a:rPr>
              <a:t>– since </a:t>
            </a:r>
            <a:r>
              <a:rPr lang="en-IE" sz="2000" dirty="0">
                <a:solidFill>
                  <a:srgbClr val="990033"/>
                </a:solidFill>
                <a:latin typeface="Calibri" pitchFamily="34" charset="0"/>
              </a:rPr>
              <a:t>we already know </a:t>
            </a:r>
            <a:r>
              <a:rPr lang="en-IE" sz="2000" dirty="0" smtClean="0">
                <a:solidFill>
                  <a:srgbClr val="990033"/>
                </a:solidFill>
                <a:latin typeface="Calibri" pitchFamily="34" charset="0"/>
              </a:rPr>
              <a:t>how to </a:t>
            </a:r>
            <a:r>
              <a:rPr lang="en-IE" sz="2000" dirty="0">
                <a:solidFill>
                  <a:srgbClr val="990033"/>
                </a:solidFill>
                <a:latin typeface="Calibri" pitchFamily="34" charset="0"/>
              </a:rPr>
              <a:t>calculate areas under </a:t>
            </a:r>
            <a:r>
              <a:rPr lang="en-IE" sz="2000" dirty="0" smtClean="0">
                <a:solidFill>
                  <a:srgbClr val="990033"/>
                </a:solidFill>
                <a:latin typeface="Calibri" pitchFamily="34" charset="0"/>
              </a:rPr>
              <a:t>such functions </a:t>
            </a:r>
            <a:r>
              <a:rPr lang="en-IE" sz="2000" dirty="0">
                <a:solidFill>
                  <a:srgbClr val="990033"/>
                </a:solidFill>
                <a:latin typeface="Calibri" pitchFamily="34" charset="0"/>
              </a:rPr>
              <a:t>using </a:t>
            </a:r>
            <a:r>
              <a:rPr lang="en-IE" sz="2000" dirty="0" smtClean="0">
                <a:solidFill>
                  <a:srgbClr val="990033"/>
                </a:solidFill>
                <a:latin typeface="Calibri" pitchFamily="34" charset="0"/>
              </a:rPr>
              <a:t>geometry</a:t>
            </a:r>
          </a:p>
          <a:p>
            <a:endParaRPr lang="en-IE" sz="1000" dirty="0" smtClean="0">
              <a:solidFill>
                <a:srgbClr val="990033"/>
              </a:solidFill>
              <a:latin typeface="Calibri" pitchFamily="34" charset="0"/>
            </a:endParaRPr>
          </a:p>
          <a:p>
            <a:r>
              <a:rPr lang="en-IE" sz="2000" dirty="0" smtClean="0">
                <a:solidFill>
                  <a:srgbClr val="990033"/>
                </a:solidFill>
                <a:latin typeface="Calibri" pitchFamily="34" charset="0"/>
              </a:rPr>
              <a:t>Does </a:t>
            </a:r>
            <a:r>
              <a:rPr lang="en-IE" sz="2000" dirty="0">
                <a:solidFill>
                  <a:srgbClr val="990033"/>
                </a:solidFill>
                <a:latin typeface="Calibri" pitchFamily="34" charset="0"/>
              </a:rPr>
              <a:t>the area under </a:t>
            </a:r>
            <a:r>
              <a:rPr lang="en-IE" sz="2000" dirty="0" smtClean="0">
                <a:solidFill>
                  <a:srgbClr val="990033"/>
                </a:solidFill>
                <a:latin typeface="Calibri" pitchFamily="34" charset="0"/>
              </a:rPr>
              <a:t>your function </a:t>
            </a:r>
            <a:r>
              <a:rPr lang="en-IE" sz="2000" dirty="0">
                <a:solidFill>
                  <a:srgbClr val="990033"/>
                </a:solidFill>
                <a:latin typeface="Calibri" pitchFamily="34" charset="0"/>
              </a:rPr>
              <a:t>follow a </a:t>
            </a:r>
            <a:r>
              <a:rPr lang="en-IE" sz="2000" dirty="0" smtClean="0">
                <a:solidFill>
                  <a:srgbClr val="990033"/>
                </a:solidFill>
                <a:latin typeface="Calibri" pitchFamily="34" charset="0"/>
              </a:rPr>
              <a:t>predictable pattern?</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Can </a:t>
            </a:r>
            <a:r>
              <a:rPr lang="en-IE" sz="2000" dirty="0">
                <a:solidFill>
                  <a:srgbClr val="990033"/>
                </a:solidFill>
                <a:latin typeface="Calibri" pitchFamily="34" charset="0"/>
              </a:rPr>
              <a:t>you describe the </a:t>
            </a:r>
            <a:r>
              <a:rPr lang="en-IE" sz="2000" dirty="0" smtClean="0">
                <a:solidFill>
                  <a:srgbClr val="990033"/>
                </a:solidFill>
                <a:latin typeface="Calibri" pitchFamily="34" charset="0"/>
              </a:rPr>
              <a:t>pattern algebraically</a:t>
            </a:r>
            <a:r>
              <a:rPr lang="en-IE" sz="2000" dirty="0">
                <a:solidFill>
                  <a:srgbClr val="990033"/>
                </a:solidFill>
                <a:latin typeface="Calibri" pitchFamily="34" charset="0"/>
              </a:rPr>
              <a:t>?</a:t>
            </a:r>
          </a:p>
        </p:txBody>
      </p:sp>
      <p:graphicFrame>
        <p:nvGraphicFramePr>
          <p:cNvPr id="3" name="Object 2"/>
          <p:cNvGraphicFramePr>
            <a:graphicFrameLocks noChangeAspect="1"/>
          </p:cNvGraphicFramePr>
          <p:nvPr>
            <p:extLst>
              <p:ext uri="{D42A27DB-BD31-4B8C-83A1-F6EECF244321}">
                <p14:modId xmlns:p14="http://schemas.microsoft.com/office/powerpoint/2010/main" val="1122464897"/>
              </p:ext>
            </p:extLst>
          </p:nvPr>
        </p:nvGraphicFramePr>
        <p:xfrm>
          <a:off x="-2700808" y="2276872"/>
          <a:ext cx="2045874" cy="1008112"/>
        </p:xfrm>
        <a:graphic>
          <a:graphicData uri="http://schemas.openxmlformats.org/presentationml/2006/ole">
            <mc:AlternateContent xmlns:mc="http://schemas.openxmlformats.org/markup-compatibility/2006">
              <mc:Choice xmlns:v="urn:schemas-microsoft-com:vml" Requires="v">
                <p:oleObj spid="_x0000_s120920" name="Equation" r:id="rId4" imgW="876240" imgH="431640" progId="Equation.DSMT4">
                  <p:embed/>
                </p:oleObj>
              </mc:Choice>
              <mc:Fallback>
                <p:oleObj name="Equation" r:id="rId4" imgW="876240" imgH="431640" progId="Equation.DSMT4">
                  <p:embed/>
                  <p:pic>
                    <p:nvPicPr>
                      <p:cNvPr id="0" name=""/>
                      <p:cNvPicPr/>
                      <p:nvPr/>
                    </p:nvPicPr>
                    <p:blipFill>
                      <a:blip r:embed="rId5"/>
                      <a:stretch>
                        <a:fillRect/>
                      </a:stretch>
                    </p:blipFill>
                    <p:spPr>
                      <a:xfrm>
                        <a:off x="-2700808" y="2276872"/>
                        <a:ext cx="2045874" cy="1008112"/>
                      </a:xfrm>
                      <a:prstGeom prst="rect">
                        <a:avLst/>
                      </a:prstGeom>
                    </p:spPr>
                  </p:pic>
                </p:oleObj>
              </mc:Fallback>
            </mc:AlternateContent>
          </a:graphicData>
        </a:graphic>
      </p:graphicFrame>
      <p:grpSp>
        <p:nvGrpSpPr>
          <p:cNvPr id="4" name="Group 3"/>
          <p:cNvGrpSpPr/>
          <p:nvPr/>
        </p:nvGrpSpPr>
        <p:grpSpPr>
          <a:xfrm>
            <a:off x="8789610" y="490052"/>
            <a:ext cx="7473090" cy="5486400"/>
            <a:chOff x="8789610" y="490052"/>
            <a:chExt cx="7473090" cy="5486400"/>
          </a:xfrm>
        </p:grpSpPr>
        <p:pic>
          <p:nvPicPr>
            <p:cNvPr id="120883"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7050" y="490052"/>
              <a:ext cx="71056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5" name="Group 4"/>
          <p:cNvGrpSpPr/>
          <p:nvPr/>
        </p:nvGrpSpPr>
        <p:grpSpPr>
          <a:xfrm>
            <a:off x="8788469" y="471943"/>
            <a:ext cx="8307606" cy="4962525"/>
            <a:chOff x="8788469" y="471943"/>
            <a:chExt cx="8307606" cy="4962525"/>
          </a:xfrm>
        </p:grpSpPr>
        <p:pic>
          <p:nvPicPr>
            <p:cNvPr id="120885"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0800" y="471943"/>
              <a:ext cx="791527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3438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00018 7.40741E-7 L -0.93038 7.40741E-7 " pathEditMode="relative" rAng="0" ptsTypes="AA">
                                      <p:cBhvr>
                                        <p:cTn id="17" dur="2000" fill="hold"/>
                                        <p:tgtEl>
                                          <p:spTgt spid="4"/>
                                        </p:tgtEl>
                                        <p:attrNameLst>
                                          <p:attrName>ppt_x</p:attrName>
                                          <p:attrName>ppt_y</p:attrName>
                                        </p:attrNameLst>
                                      </p:cBhvr>
                                      <p:rCtr x="-46510" y="0"/>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93038 7.40741E-7 L -0.00018 0.00347 " pathEditMode="relative" rAng="0" ptsTypes="AA">
                                      <p:cBhvr>
                                        <p:cTn id="21"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00018 7.40741E-7 L -0.93038 7.40741E-7 " pathEditMode="relative" rAng="0" ptsTypes="AA">
                                      <p:cBhvr>
                                        <p:cTn id="26" dur="2000" fill="hold"/>
                                        <p:tgtEl>
                                          <p:spTgt spid="5"/>
                                        </p:tgtEl>
                                        <p:attrNameLst>
                                          <p:attrName>ppt_x</p:attrName>
                                          <p:attrName>ppt_y</p:attrName>
                                        </p:attrNameLst>
                                      </p:cBhvr>
                                      <p:rCtr x="-46510" y="0"/>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93038 7.40741E-7 L -0.00018 0.00347 " pathEditMode="relative" rAng="0" ptsTypes="AA">
                                      <p:cBhvr>
                                        <p:cTn id="3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bldLst>
      <p:bldP spid="8"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C</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Autofit/>
              </a:bodyPr>
              <a:lstStyle/>
              <a:p>
                <a:r>
                  <a:rPr lang="en-IE" sz="2000" dirty="0" smtClean="0">
                    <a:solidFill>
                      <a:srgbClr val="990033"/>
                    </a:solidFill>
                    <a:latin typeface="Calibri" pitchFamily="34" charset="0"/>
                  </a:rPr>
                  <a:t>We now have a method for calculating </a:t>
                </a:r>
                <a:r>
                  <a:rPr lang="en-IE" sz="2000" dirty="0">
                    <a:solidFill>
                      <a:srgbClr val="990033"/>
                    </a:solidFill>
                    <a:latin typeface="Calibri" pitchFamily="34" charset="0"/>
                  </a:rPr>
                  <a:t>the area under </a:t>
                </a:r>
                <a:r>
                  <a:rPr lang="en-IE" sz="2000" dirty="0" smtClean="0">
                    <a:solidFill>
                      <a:srgbClr val="990033"/>
                    </a:solidFill>
                    <a:latin typeface="Calibri" pitchFamily="34" charset="0"/>
                  </a:rPr>
                  <a:t>a continuous  function</a:t>
                </a:r>
                <a:r>
                  <a:rPr lang="en-IE" sz="2000" dirty="0">
                    <a:solidFill>
                      <a:srgbClr val="990033"/>
                    </a:solidFill>
                    <a:latin typeface="Calibri" pitchFamily="34" charset="0"/>
                  </a:rPr>
                  <a:t>. </a:t>
                </a:r>
                <a:r>
                  <a:rPr lang="en-IE" sz="2000" dirty="0" smtClean="0">
                    <a:solidFill>
                      <a:srgbClr val="990033"/>
                    </a:solidFill>
                    <a:latin typeface="Calibri" pitchFamily="34" charset="0"/>
                  </a:rPr>
                  <a:t>While this </a:t>
                </a:r>
                <a:r>
                  <a:rPr lang="en-IE" sz="2000" dirty="0">
                    <a:solidFill>
                      <a:srgbClr val="990033"/>
                    </a:solidFill>
                    <a:latin typeface="Calibri" pitchFamily="34" charset="0"/>
                  </a:rPr>
                  <a:t>method works, it is </a:t>
                </a:r>
                <a:r>
                  <a:rPr lang="en-IE" sz="2000" dirty="0" smtClean="0">
                    <a:solidFill>
                      <a:srgbClr val="990033"/>
                    </a:solidFill>
                    <a:latin typeface="Calibri" pitchFamily="34" charset="0"/>
                  </a:rPr>
                  <a:t>not without </a:t>
                </a:r>
                <a:r>
                  <a:rPr lang="en-IE" sz="2000" dirty="0">
                    <a:solidFill>
                      <a:srgbClr val="990033"/>
                    </a:solidFill>
                    <a:latin typeface="Calibri" pitchFamily="34" charset="0"/>
                  </a:rPr>
                  <a:t>its limitations. </a:t>
                </a:r>
                <a:r>
                  <a:rPr lang="en-IE" sz="2000" dirty="0" smtClean="0">
                    <a:solidFill>
                      <a:srgbClr val="990033"/>
                    </a:solidFill>
                    <a:latin typeface="Calibri" pitchFamily="34" charset="0"/>
                  </a:rPr>
                  <a:t>Using </a:t>
                </a:r>
                <a14:m>
                  <m:oMath xmlns:m="http://schemas.openxmlformats.org/officeDocument/2006/math">
                    <m:limLow>
                      <m:limLowPr>
                        <m:ctrlPr>
                          <a:rPr lang="en-IE" sz="2000" i="1" smtClean="0">
                            <a:solidFill>
                              <a:srgbClr val="990033"/>
                            </a:solidFill>
                            <a:latin typeface="Cambria Math" panose="02040503050406030204" pitchFamily="18" charset="0"/>
                          </a:rPr>
                        </m:ctrlPr>
                      </m:limLowPr>
                      <m:e>
                        <m:r>
                          <m:rPr>
                            <m:sty m:val="p"/>
                          </m:rPr>
                          <a:rPr lang="en-IE" sz="2000">
                            <a:solidFill>
                              <a:srgbClr val="990033"/>
                            </a:solidFill>
                            <a:latin typeface="Cambria Math"/>
                          </a:rPr>
                          <m:t>lim</m:t>
                        </m:r>
                      </m:e>
                      <m:lim>
                        <m:r>
                          <a:rPr lang="en-IE" sz="2000" i="1">
                            <a:solidFill>
                              <a:srgbClr val="990033"/>
                            </a:solidFill>
                            <a:latin typeface="Cambria Math"/>
                          </a:rPr>
                          <m:t>𝑛</m:t>
                        </m:r>
                        <m:r>
                          <a:rPr lang="en-IE" sz="2000">
                            <a:solidFill>
                              <a:srgbClr val="990033"/>
                            </a:solidFill>
                            <a:latin typeface="Cambria Math"/>
                          </a:rPr>
                          <m:t>→∞</m:t>
                        </m:r>
                      </m:lim>
                    </m:limLow>
                    <m:nary>
                      <m:naryPr>
                        <m:chr m:val="∑"/>
                        <m:limLoc m:val="undOvr"/>
                        <m:grow m:val="on"/>
                        <m:ctrlPr>
                          <a:rPr lang="en-IE" sz="2000" i="1">
                            <a:solidFill>
                              <a:srgbClr val="990033"/>
                            </a:solidFill>
                            <a:latin typeface="Cambria Math" panose="02040503050406030204" pitchFamily="18" charset="0"/>
                          </a:rPr>
                        </m:ctrlPr>
                      </m:naryPr>
                      <m:sub>
                        <m:r>
                          <a:rPr lang="en-IE" sz="2000" i="1">
                            <a:solidFill>
                              <a:srgbClr val="990033"/>
                            </a:solidFill>
                            <a:latin typeface="Cambria Math"/>
                          </a:rPr>
                          <m:t>𝑖</m:t>
                        </m:r>
                        <m:r>
                          <a:rPr lang="en-IE" sz="2000">
                            <a:solidFill>
                              <a:srgbClr val="990033"/>
                            </a:solidFill>
                            <a:latin typeface="Cambria Math"/>
                          </a:rPr>
                          <m:t>=1</m:t>
                        </m:r>
                      </m:sub>
                      <m:sup>
                        <m:r>
                          <a:rPr lang="en-IE" sz="2000" i="1">
                            <a:solidFill>
                              <a:srgbClr val="990033"/>
                            </a:solidFill>
                            <a:latin typeface="Cambria Math"/>
                          </a:rPr>
                          <m:t>𝑛</m:t>
                        </m:r>
                      </m:sup>
                      <m:e>
                        <m:r>
                          <a:rPr lang="en-IE" sz="2000" i="1">
                            <a:solidFill>
                              <a:srgbClr val="990033"/>
                            </a:solidFill>
                            <a:latin typeface="Cambria Math"/>
                          </a:rPr>
                          <m:t>𝑓</m:t>
                        </m:r>
                        <m:r>
                          <a:rPr lang="en-IE" sz="2000">
                            <a:solidFill>
                              <a:srgbClr val="990033"/>
                            </a:solidFill>
                            <a:latin typeface="Cambria Math"/>
                          </a:rPr>
                          <m:t>(</m:t>
                        </m:r>
                        <m:sSub>
                          <m:sSubPr>
                            <m:ctrlPr>
                              <a:rPr lang="en-IE" sz="2000" i="1">
                                <a:solidFill>
                                  <a:srgbClr val="990033"/>
                                </a:solidFill>
                                <a:latin typeface="Cambria Math" panose="02040503050406030204" pitchFamily="18" charset="0"/>
                              </a:rPr>
                            </m:ctrlPr>
                          </m:sSubPr>
                          <m:e>
                            <m:r>
                              <a:rPr lang="en-IE" sz="2000" i="1">
                                <a:solidFill>
                                  <a:srgbClr val="990033"/>
                                </a:solidFill>
                                <a:latin typeface="Cambria Math"/>
                              </a:rPr>
                              <m:t>𝑥</m:t>
                            </m:r>
                          </m:e>
                          <m:sub>
                            <m:r>
                              <a:rPr lang="en-IE" sz="2000" i="1">
                                <a:solidFill>
                                  <a:srgbClr val="990033"/>
                                </a:solidFill>
                                <a:latin typeface="Cambria Math"/>
                              </a:rPr>
                              <m:t>𝑖</m:t>
                            </m:r>
                          </m:sub>
                        </m:sSub>
                        <m:r>
                          <a:rPr lang="en-IE" sz="2000">
                            <a:solidFill>
                              <a:srgbClr val="990033"/>
                            </a:solidFill>
                            <a:latin typeface="Cambria Math"/>
                          </a:rPr>
                          <m:t>)</m:t>
                        </m:r>
                        <m:r>
                          <a:rPr lang="en-IE" sz="2000" i="1">
                            <a:solidFill>
                              <a:srgbClr val="990033"/>
                            </a:solidFill>
                            <a:latin typeface="Cambria Math"/>
                          </a:rPr>
                          <m:t>𝛥</m:t>
                        </m:r>
                        <m:r>
                          <a:rPr lang="en-IE" sz="2000" i="1">
                            <a:solidFill>
                              <a:srgbClr val="990033"/>
                            </a:solidFill>
                            <a:latin typeface="Cambria Math"/>
                          </a:rPr>
                          <m:t>𝑥</m:t>
                        </m:r>
                      </m:e>
                    </m:nary>
                    <m:r>
                      <a:rPr lang="en-IE" sz="2000" b="0" i="1" smtClean="0">
                        <a:solidFill>
                          <a:srgbClr val="990033"/>
                        </a:solidFill>
                        <a:latin typeface="Cambria Math"/>
                      </a:rPr>
                      <m:t>  </m:t>
                    </m:r>
                  </m:oMath>
                </a14:m>
                <a:r>
                  <a:rPr lang="en-IE" sz="2000" dirty="0" smtClean="0">
                    <a:solidFill>
                      <a:srgbClr val="990033"/>
                    </a:solidFill>
                    <a:latin typeface="Calibri" pitchFamily="34" charset="0"/>
                  </a:rPr>
                  <a:t> </a:t>
                </a:r>
                <a:r>
                  <a:rPr lang="en-IE" sz="2000" dirty="0">
                    <a:solidFill>
                      <a:srgbClr val="990033"/>
                    </a:solidFill>
                    <a:latin typeface="Calibri" pitchFamily="34" charset="0"/>
                  </a:rPr>
                  <a:t>to </a:t>
                </a:r>
                <a:r>
                  <a:rPr lang="en-IE" sz="2000" dirty="0" smtClean="0">
                    <a:solidFill>
                      <a:srgbClr val="990033"/>
                    </a:solidFill>
                    <a:latin typeface="Calibri" pitchFamily="34" charset="0"/>
                  </a:rPr>
                  <a:t>calculate area </a:t>
                </a:r>
                <a:r>
                  <a:rPr lang="en-IE" sz="2000" dirty="0">
                    <a:solidFill>
                      <a:srgbClr val="990033"/>
                    </a:solidFill>
                    <a:latin typeface="Calibri" pitchFamily="34" charset="0"/>
                  </a:rPr>
                  <a:t>is time consuming. </a:t>
                </a:r>
                <a:r>
                  <a:rPr lang="en-IE" sz="2000" dirty="0" smtClean="0">
                    <a:solidFill>
                      <a:srgbClr val="990033"/>
                    </a:solidFill>
                    <a:latin typeface="Calibri" pitchFamily="34" charset="0"/>
                  </a:rPr>
                  <a:t>The limit </a:t>
                </a:r>
                <a:r>
                  <a:rPr lang="en-IE" sz="2000" dirty="0">
                    <a:solidFill>
                      <a:srgbClr val="990033"/>
                    </a:solidFill>
                    <a:latin typeface="Calibri" pitchFamily="34" charset="0"/>
                  </a:rPr>
                  <a:t>has to be </a:t>
                </a:r>
                <a:r>
                  <a:rPr lang="en-IE" sz="2000" dirty="0" smtClean="0">
                    <a:solidFill>
                      <a:srgbClr val="990033"/>
                    </a:solidFill>
                    <a:latin typeface="Calibri" pitchFamily="34" charset="0"/>
                  </a:rPr>
                  <a:t>re-calculated every </a:t>
                </a:r>
                <a:r>
                  <a:rPr lang="en-IE" sz="2000" dirty="0">
                    <a:solidFill>
                      <a:srgbClr val="990033"/>
                    </a:solidFill>
                    <a:latin typeface="Calibri" pitchFamily="34" charset="0"/>
                  </a:rPr>
                  <a:t>time one wishes </a:t>
                </a:r>
                <a:r>
                  <a:rPr lang="en-IE" sz="2000" dirty="0" smtClean="0">
                    <a:solidFill>
                      <a:srgbClr val="990033"/>
                    </a:solidFill>
                    <a:latin typeface="Calibri" pitchFamily="34" charset="0"/>
                  </a:rPr>
                  <a:t>to calculate </a:t>
                </a:r>
                <a:r>
                  <a:rPr lang="en-IE" sz="2000" dirty="0">
                    <a:solidFill>
                      <a:srgbClr val="990033"/>
                    </a:solidFill>
                    <a:latin typeface="Calibri" pitchFamily="34" charset="0"/>
                  </a:rPr>
                  <a:t>the area under </a:t>
                </a:r>
                <a:r>
                  <a:rPr lang="en-IE" sz="2000" dirty="0" smtClean="0">
                    <a:solidFill>
                      <a:srgbClr val="990033"/>
                    </a:solidFill>
                    <a:latin typeface="Calibri" pitchFamily="34" charset="0"/>
                  </a:rPr>
                  <a:t>the function </a:t>
                </a:r>
                <a:r>
                  <a:rPr lang="en-IE" sz="2000" dirty="0">
                    <a:solidFill>
                      <a:srgbClr val="990033"/>
                    </a:solidFill>
                    <a:latin typeface="Calibri" pitchFamily="34" charset="0"/>
                  </a:rPr>
                  <a:t>between </a:t>
                </a:r>
                <a:r>
                  <a:rPr lang="en-IE" sz="2000" dirty="0" smtClean="0">
                    <a:solidFill>
                      <a:srgbClr val="990033"/>
                    </a:solidFill>
                    <a:latin typeface="Calibri" pitchFamily="34" charset="0"/>
                  </a:rPr>
                  <a:t>two different </a:t>
                </a:r>
                <a:r>
                  <a:rPr lang="en-IE" sz="2000" dirty="0">
                    <a:solidFill>
                      <a:srgbClr val="990033"/>
                    </a:solidFill>
                    <a:latin typeface="Calibri" pitchFamily="34" charset="0"/>
                  </a:rPr>
                  <a:t>extremes</a:t>
                </a:r>
                <a:r>
                  <a:rPr lang="en-IE" sz="2000" dirty="0" smtClean="0">
                    <a:solidFill>
                      <a:srgbClr val="990033"/>
                    </a:solidFill>
                    <a:latin typeface="Calibri" pitchFamily="34" charset="0"/>
                  </a:rPr>
                  <a:t>. </a:t>
                </a:r>
              </a:p>
              <a:p>
                <a:endParaRPr lang="en-IE" sz="1000" dirty="0" smtClean="0">
                  <a:solidFill>
                    <a:srgbClr val="990033"/>
                  </a:solidFill>
                  <a:latin typeface="Calibri" pitchFamily="34" charset="0"/>
                </a:endParaRPr>
              </a:p>
              <a:p>
                <a:r>
                  <a:rPr lang="en-IE" sz="2000" dirty="0" smtClean="0">
                    <a:solidFill>
                      <a:srgbClr val="990033"/>
                    </a:solidFill>
                    <a:latin typeface="Calibri" pitchFamily="34" charset="0"/>
                  </a:rPr>
                  <a:t>We </a:t>
                </a:r>
                <a:r>
                  <a:rPr lang="en-IE" sz="2000" dirty="0">
                    <a:solidFill>
                      <a:srgbClr val="990033"/>
                    </a:solidFill>
                    <a:latin typeface="Calibri" pitchFamily="34" charset="0"/>
                  </a:rPr>
                  <a:t>encountered a </a:t>
                </a:r>
                <a:r>
                  <a:rPr lang="en-IE" sz="2000" dirty="0" smtClean="0">
                    <a:solidFill>
                      <a:srgbClr val="990033"/>
                    </a:solidFill>
                    <a:latin typeface="Calibri" pitchFamily="34" charset="0"/>
                  </a:rPr>
                  <a:t>somewhat similar </a:t>
                </a:r>
                <a:r>
                  <a:rPr lang="en-IE" sz="2000" dirty="0">
                    <a:solidFill>
                      <a:srgbClr val="990033"/>
                    </a:solidFill>
                    <a:latin typeface="Calibri" pitchFamily="34" charset="0"/>
                  </a:rPr>
                  <a:t>problem when </a:t>
                </a:r>
                <a:r>
                  <a:rPr lang="en-IE" sz="2000" dirty="0" smtClean="0">
                    <a:solidFill>
                      <a:srgbClr val="990033"/>
                    </a:solidFill>
                    <a:latin typeface="Calibri" pitchFamily="34" charset="0"/>
                  </a:rPr>
                  <a:t>we started </a:t>
                </a:r>
                <a:r>
                  <a:rPr lang="en-IE" sz="2000" dirty="0">
                    <a:solidFill>
                      <a:srgbClr val="990033"/>
                    </a:solidFill>
                    <a:latin typeface="Calibri" pitchFamily="34" charset="0"/>
                  </a:rPr>
                  <a:t>our investigations </a:t>
                </a:r>
                <a:r>
                  <a:rPr lang="en-IE" sz="2000" dirty="0" smtClean="0">
                    <a:solidFill>
                      <a:srgbClr val="990033"/>
                    </a:solidFill>
                    <a:latin typeface="Calibri" pitchFamily="34" charset="0"/>
                  </a:rPr>
                  <a:t>in differential </a:t>
                </a:r>
                <a:r>
                  <a:rPr lang="en-IE" sz="2000" dirty="0">
                    <a:solidFill>
                      <a:srgbClr val="990033"/>
                    </a:solidFill>
                    <a:latin typeface="Calibri" pitchFamily="34" charset="0"/>
                  </a:rPr>
                  <a:t>calculus</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What </a:t>
                </a:r>
                <a:r>
                  <a:rPr lang="en-IE" sz="2000" dirty="0">
                    <a:solidFill>
                      <a:srgbClr val="990033"/>
                    </a:solidFill>
                    <a:latin typeface="Calibri" pitchFamily="34" charset="0"/>
                  </a:rPr>
                  <a:t>problem were </a:t>
                </a:r>
                <a:r>
                  <a:rPr lang="en-IE" sz="2000" dirty="0" smtClean="0">
                    <a:solidFill>
                      <a:srgbClr val="990033"/>
                    </a:solidFill>
                    <a:latin typeface="Calibri" pitchFamily="34" charset="0"/>
                  </a:rPr>
                  <a:t>we trying </a:t>
                </a:r>
                <a:r>
                  <a:rPr lang="en-IE" sz="2000" dirty="0">
                    <a:solidFill>
                      <a:srgbClr val="990033"/>
                    </a:solidFill>
                    <a:latin typeface="Calibri" pitchFamily="34" charset="0"/>
                  </a:rPr>
                  <a:t>to solve when </a:t>
                </a:r>
                <a:r>
                  <a:rPr lang="en-IE" sz="2000" dirty="0" smtClean="0">
                    <a:solidFill>
                      <a:srgbClr val="990033"/>
                    </a:solidFill>
                    <a:latin typeface="Calibri" pitchFamily="34" charset="0"/>
                  </a:rPr>
                  <a:t>we introduced differential calculus?</a:t>
                </a:r>
              </a:p>
              <a:p>
                <a:endParaRPr lang="en-IE" sz="1000" dirty="0" smtClean="0">
                  <a:solidFill>
                    <a:srgbClr val="990033"/>
                  </a:solidFill>
                  <a:latin typeface="Calibri" pitchFamily="34" charset="0"/>
                </a:endParaRPr>
              </a:p>
              <a:p>
                <a:r>
                  <a:rPr lang="en-IE" sz="2000" dirty="0" smtClean="0">
                    <a:solidFill>
                      <a:srgbClr val="990033"/>
                    </a:solidFill>
                    <a:latin typeface="Calibri" pitchFamily="34" charset="0"/>
                  </a:rPr>
                  <a:t>How </a:t>
                </a:r>
                <a:r>
                  <a:rPr lang="en-IE" sz="2000" dirty="0">
                    <a:solidFill>
                      <a:srgbClr val="990033"/>
                    </a:solidFill>
                    <a:latin typeface="Calibri" pitchFamily="34" charset="0"/>
                  </a:rPr>
                  <a:t>did we solve </a:t>
                </a:r>
                <a:r>
                  <a:rPr lang="en-IE" sz="2000" dirty="0" smtClean="0">
                    <a:solidFill>
                      <a:srgbClr val="990033"/>
                    </a:solidFill>
                    <a:latin typeface="Calibri" pitchFamily="34" charset="0"/>
                  </a:rPr>
                  <a:t>the problem?</a:t>
                </a:r>
              </a:p>
              <a:p>
                <a:endParaRPr lang="en-IE" sz="1000" dirty="0" smtClean="0">
                  <a:solidFill>
                    <a:srgbClr val="990033"/>
                  </a:solidFill>
                  <a:latin typeface="Calibri" pitchFamily="34" charset="0"/>
                </a:endParaRPr>
              </a:p>
              <a:p>
                <a:r>
                  <a:rPr lang="en-IE" sz="2000" dirty="0" smtClean="0">
                    <a:solidFill>
                      <a:srgbClr val="990033"/>
                    </a:solidFill>
                    <a:latin typeface="Calibri" pitchFamily="34" charset="0"/>
                  </a:rPr>
                  <a:t>Were </a:t>
                </a:r>
                <a:r>
                  <a:rPr lang="en-IE" sz="2000" dirty="0">
                    <a:solidFill>
                      <a:srgbClr val="990033"/>
                    </a:solidFill>
                    <a:latin typeface="Calibri" pitchFamily="34" charset="0"/>
                  </a:rPr>
                  <a:t>there any issues </a:t>
                </a:r>
                <a:r>
                  <a:rPr lang="en-IE" sz="2000" dirty="0" smtClean="0">
                    <a:solidFill>
                      <a:srgbClr val="990033"/>
                    </a:solidFill>
                    <a:latin typeface="Calibri" pitchFamily="34" charset="0"/>
                  </a:rPr>
                  <a:t>with this </a:t>
                </a:r>
                <a:r>
                  <a:rPr lang="en-IE" sz="2000" dirty="0">
                    <a:solidFill>
                      <a:srgbClr val="990033"/>
                    </a:solidFill>
                    <a:latin typeface="Calibri" pitchFamily="34" charset="0"/>
                  </a:rPr>
                  <a:t>approach</a:t>
                </a:r>
                <a:r>
                  <a:rPr lang="en-IE" sz="2000" dirty="0" smtClean="0">
                    <a:solidFill>
                      <a:srgbClr val="990033"/>
                    </a:solidFill>
                    <a:latin typeface="Calibri" pitchFamily="34" charset="0"/>
                  </a:rPr>
                  <a:t>?</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How </a:t>
                </a:r>
                <a:r>
                  <a:rPr lang="en-IE" sz="2000" dirty="0">
                    <a:solidFill>
                      <a:srgbClr val="990033"/>
                    </a:solidFill>
                    <a:latin typeface="Calibri" pitchFamily="34" charset="0"/>
                  </a:rPr>
                  <a:t>did we overcome </a:t>
                </a:r>
                <a:r>
                  <a:rPr lang="en-IE" sz="2000" dirty="0" smtClean="0">
                    <a:solidFill>
                      <a:srgbClr val="990033"/>
                    </a:solidFill>
                    <a:latin typeface="Calibri" pitchFamily="34" charset="0"/>
                  </a:rPr>
                  <a:t>these issues?</a:t>
                </a:r>
              </a:p>
              <a:p>
                <a:endParaRPr lang="en-IE" sz="1000" dirty="0">
                  <a:solidFill>
                    <a:srgbClr val="990033"/>
                  </a:solidFill>
                  <a:latin typeface="Calibri" pitchFamily="34" charset="0"/>
                </a:endParaRPr>
              </a:p>
              <a:p>
                <a:r>
                  <a:rPr lang="en-IE" sz="2000" dirty="0" smtClean="0">
                    <a:solidFill>
                      <a:srgbClr val="990033"/>
                    </a:solidFill>
                    <a:latin typeface="Calibri" pitchFamily="34" charset="0"/>
                  </a:rPr>
                  <a:t>Perhaps </a:t>
                </a:r>
                <a:r>
                  <a:rPr lang="en-IE" sz="2000" dirty="0">
                    <a:solidFill>
                      <a:srgbClr val="990033"/>
                    </a:solidFill>
                    <a:latin typeface="Calibri" pitchFamily="34" charset="0"/>
                  </a:rPr>
                  <a:t>a similar </a:t>
                </a:r>
                <a:r>
                  <a:rPr lang="en-IE" sz="2000" dirty="0" smtClean="0">
                    <a:solidFill>
                      <a:srgbClr val="990033"/>
                    </a:solidFill>
                    <a:latin typeface="Calibri" pitchFamily="34" charset="0"/>
                  </a:rPr>
                  <a:t>approach will </a:t>
                </a:r>
                <a:r>
                  <a:rPr lang="en-IE" sz="2000" dirty="0">
                    <a:solidFill>
                      <a:srgbClr val="990033"/>
                    </a:solidFill>
                    <a:latin typeface="Calibri" pitchFamily="34" charset="0"/>
                  </a:rPr>
                  <a:t>work for calculating </a:t>
                </a:r>
                <a:r>
                  <a:rPr lang="en-IE" sz="2000" dirty="0" smtClean="0">
                    <a:solidFill>
                      <a:srgbClr val="990033"/>
                    </a:solidFill>
                    <a:latin typeface="Calibri" pitchFamily="34" charset="0"/>
                  </a:rPr>
                  <a:t>area. Is </a:t>
                </a:r>
                <a:r>
                  <a:rPr lang="en-IE" sz="2000" dirty="0">
                    <a:solidFill>
                      <a:srgbClr val="990033"/>
                    </a:solidFill>
                    <a:latin typeface="Calibri" pitchFamily="34" charset="0"/>
                  </a:rPr>
                  <a:t>it possible to find </a:t>
                </a:r>
                <a:r>
                  <a:rPr lang="en-IE" sz="2000" dirty="0" smtClean="0">
                    <a:solidFill>
                      <a:srgbClr val="990033"/>
                    </a:solidFill>
                    <a:latin typeface="Calibri" pitchFamily="34" charset="0"/>
                  </a:rPr>
                  <a:t>a function </a:t>
                </a:r>
                <a:r>
                  <a:rPr lang="en-IE" sz="2000" dirty="0">
                    <a:solidFill>
                      <a:srgbClr val="990033"/>
                    </a:solidFill>
                    <a:latin typeface="Calibri" pitchFamily="34" charset="0"/>
                  </a:rPr>
                  <a:t>which describes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at all points </a:t>
                </a:r>
                <a:r>
                  <a:rPr lang="en-IE" sz="2000" dirty="0" smtClean="0">
                    <a:solidFill>
                      <a:srgbClr val="990033"/>
                    </a:solidFill>
                    <a:latin typeface="Calibri" pitchFamily="34" charset="0"/>
                  </a:rPr>
                  <a:t>under another </a:t>
                </a:r>
                <a:r>
                  <a:rPr lang="en-IE" sz="2000" dirty="0">
                    <a:solidFill>
                      <a:srgbClr val="990033"/>
                    </a:solidFill>
                    <a:latin typeface="Calibri" pitchFamily="34" charset="0"/>
                  </a:rPr>
                  <a:t>function</a:t>
                </a:r>
                <a:r>
                  <a:rPr lang="en-IE" sz="2000" dirty="0" smtClean="0">
                    <a:solidFill>
                      <a:srgbClr val="990033"/>
                    </a:solidFill>
                    <a:latin typeface="Calibri" pitchFamily="34" charset="0"/>
                  </a:rPr>
                  <a:t>?</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611560" y="703237"/>
                <a:ext cx="8352928" cy="2005683"/>
              </a:xfrm>
              <a:blipFill rotWithShape="1">
                <a:blip r:embed="rId4"/>
                <a:stretch>
                  <a:fillRect l="-584" t="-1520" b="-217933"/>
                </a:stretch>
              </a:blipFill>
            </p:spPr>
            <p:txBody>
              <a:bodyPr/>
              <a:lstStyle/>
              <a:p>
                <a:r>
                  <a:rPr lang="en-IE">
                    <a:noFill/>
                  </a:rPr>
                  <a:t> </a:t>
                </a:r>
              </a:p>
            </p:txBody>
          </p:sp>
        </mc:Fallback>
      </mc:AlternateContent>
      <p:graphicFrame>
        <p:nvGraphicFramePr>
          <p:cNvPr id="3" name="Object 2"/>
          <p:cNvGraphicFramePr>
            <a:graphicFrameLocks noChangeAspect="1"/>
          </p:cNvGraphicFramePr>
          <p:nvPr>
            <p:extLst>
              <p:ext uri="{D42A27DB-BD31-4B8C-83A1-F6EECF244321}">
                <p14:modId xmlns:p14="http://schemas.microsoft.com/office/powerpoint/2010/main" val="2684242687"/>
              </p:ext>
            </p:extLst>
          </p:nvPr>
        </p:nvGraphicFramePr>
        <p:xfrm>
          <a:off x="-2700808" y="2276872"/>
          <a:ext cx="2045874" cy="1008112"/>
        </p:xfrm>
        <a:graphic>
          <a:graphicData uri="http://schemas.openxmlformats.org/presentationml/2006/ole">
            <mc:AlternateContent xmlns:mc="http://schemas.openxmlformats.org/markup-compatibility/2006">
              <mc:Choice xmlns:v="urn:schemas-microsoft-com:vml" Requires="v">
                <p:oleObj spid="_x0000_s119897" name="Equation" r:id="rId5" imgW="876240" imgH="431640" progId="Equation.DSMT4">
                  <p:embed/>
                </p:oleObj>
              </mc:Choice>
              <mc:Fallback>
                <p:oleObj name="Equation" r:id="rId5" imgW="876240" imgH="431640" progId="Equation.DSMT4">
                  <p:embed/>
                  <p:pic>
                    <p:nvPicPr>
                      <p:cNvPr id="0" name=""/>
                      <p:cNvPicPr/>
                      <p:nvPr/>
                    </p:nvPicPr>
                    <p:blipFill>
                      <a:blip r:embed="rId6"/>
                      <a:stretch>
                        <a:fillRect/>
                      </a:stretch>
                    </p:blipFill>
                    <p:spPr>
                      <a:xfrm>
                        <a:off x="-2700808" y="2276872"/>
                        <a:ext cx="2045874" cy="1008112"/>
                      </a:xfrm>
                      <a:prstGeom prst="rect">
                        <a:avLst/>
                      </a:prstGeom>
                    </p:spPr>
                  </p:pic>
                </p:oleObj>
              </mc:Fallback>
            </mc:AlternateContent>
          </a:graphicData>
        </a:graphic>
      </p:graphicFrame>
      <p:grpSp>
        <p:nvGrpSpPr>
          <p:cNvPr id="4" name="Group 3"/>
          <p:cNvGrpSpPr/>
          <p:nvPr/>
        </p:nvGrpSpPr>
        <p:grpSpPr>
          <a:xfrm>
            <a:off x="8789610" y="490053"/>
            <a:ext cx="7883391" cy="5761776"/>
            <a:chOff x="8789610" y="490053"/>
            <a:chExt cx="7883391" cy="5761776"/>
          </a:xfrm>
        </p:grpSpPr>
        <p:pic>
          <p:nvPicPr>
            <p:cNvPr id="119859"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7776" y="508254"/>
              <a:ext cx="751522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5" name="Group 4"/>
          <p:cNvGrpSpPr/>
          <p:nvPr/>
        </p:nvGrpSpPr>
        <p:grpSpPr>
          <a:xfrm>
            <a:off x="8788469" y="532959"/>
            <a:ext cx="7474957" cy="5295900"/>
            <a:chOff x="8788469" y="532959"/>
            <a:chExt cx="7474957" cy="5295900"/>
          </a:xfrm>
        </p:grpSpPr>
        <p:pic>
          <p:nvPicPr>
            <p:cNvPr id="119860" name="Picture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7776" y="532959"/>
              <a:ext cx="710565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7" name="Group 6"/>
          <p:cNvGrpSpPr/>
          <p:nvPr/>
        </p:nvGrpSpPr>
        <p:grpSpPr>
          <a:xfrm>
            <a:off x="8784000" y="514757"/>
            <a:ext cx="7487948" cy="5486400"/>
            <a:chOff x="8784000" y="514757"/>
            <a:chExt cx="7487948" cy="5486400"/>
          </a:xfrm>
        </p:grpSpPr>
        <p:pic>
          <p:nvPicPr>
            <p:cNvPr id="119861" name="Picture 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6298" y="514757"/>
              <a:ext cx="71056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16200000">
              <a:off x="8154000" y="4383416"/>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7164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12" end="12"/>
                                            </p:txEl>
                                          </p:spTgt>
                                        </p:tgtEl>
                                        <p:attrNameLst>
                                          <p:attrName>style.visibility</p:attrName>
                                        </p:attrNameLst>
                                      </p:cBhvr>
                                      <p:to>
                                        <p:strVal val="visible"/>
                                      </p:to>
                                    </p:set>
                                    <p:animEffect transition="in" filter="fade">
                                      <p:cBhvr>
                                        <p:cTn id="32"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0018 7.40741E-7 L -0.93038 7.40741E-7 " pathEditMode="relative" rAng="0" ptsTypes="AA">
                                      <p:cBhvr>
                                        <p:cTn id="37" dur="2000" fill="hold"/>
                                        <p:tgtEl>
                                          <p:spTgt spid="4"/>
                                        </p:tgtEl>
                                        <p:attrNameLst>
                                          <p:attrName>ppt_x</p:attrName>
                                          <p:attrName>ppt_y</p:attrName>
                                        </p:attrNameLst>
                                      </p:cBhvr>
                                      <p:rCtr x="-4651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93038 7.40741E-7 L -0.00018 0.00347 " pathEditMode="relative" rAng="0" ptsTypes="AA">
                                      <p:cBhvr>
                                        <p:cTn id="41"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0.00018 7.40741E-7 L -0.93038 7.40741E-7 " pathEditMode="relative" rAng="0" ptsTypes="AA">
                                      <p:cBhvr>
                                        <p:cTn id="46" dur="2000" fill="hold"/>
                                        <p:tgtEl>
                                          <p:spTgt spid="5"/>
                                        </p:tgtEl>
                                        <p:attrNameLst>
                                          <p:attrName>ppt_x</p:attrName>
                                          <p:attrName>ppt_y</p:attrName>
                                        </p:attrNameLst>
                                      </p:cBhvr>
                                      <p:rCtr x="-46510" y="0"/>
                                    </p:animMotion>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93038 7.40741E-7 L -0.00018 0.00347 " pathEditMode="relative" rAng="0" ptsTypes="AA">
                                      <p:cBhvr>
                                        <p:cTn id="5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35" presetClass="path" presetSubtype="0" accel="50000" decel="50000" fill="hold" nodeType="clickEffect">
                                  <p:stCondLst>
                                    <p:cond delay="0"/>
                                  </p:stCondLst>
                                  <p:childTnLst>
                                    <p:animMotion origin="layout" path="M -0.00018 7.40741E-7 L -0.93038 7.40741E-7 " pathEditMode="relative" rAng="0" ptsTypes="AA">
                                      <p:cBhvr>
                                        <p:cTn id="55" dur="2000" fill="hold"/>
                                        <p:tgtEl>
                                          <p:spTgt spid="7"/>
                                        </p:tgtEl>
                                        <p:attrNameLst>
                                          <p:attrName>ppt_x</p:attrName>
                                          <p:attrName>ppt_y</p:attrName>
                                        </p:attrNameLst>
                                      </p:cBhvr>
                                      <p:rCtr x="-46510" y="0"/>
                                    </p:animMotion>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93038 7.40741E-7 L -0.00018 0.00347 " pathEditMode="relative" rAng="0" ptsTypes="AA">
                                      <p:cBhvr>
                                        <p:cTn id="59"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childTnLst>
        </p:cTn>
      </p:par>
    </p:tnLst>
    <p:bldLst>
      <p:bldP spid="8"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Section </a:t>
            </a:r>
            <a:r>
              <a:rPr lang="en-IE" dirty="0" smtClean="0"/>
              <a:t>C </a:t>
            </a:r>
            <a:r>
              <a:rPr lang="en-IE" dirty="0"/>
              <a:t>- Student Activity 1</a:t>
            </a:r>
          </a:p>
        </p:txBody>
      </p:sp>
      <p:sp>
        <p:nvSpPr>
          <p:cNvPr id="4" name="Content Placeholder 3"/>
          <p:cNvSpPr>
            <a:spLocks noGrp="1"/>
          </p:cNvSpPr>
          <p:nvPr>
            <p:ph idx="1"/>
          </p:nvPr>
        </p:nvSpPr>
        <p:spPr/>
        <p:txBody>
          <a:bodyPr/>
          <a:lstStyle/>
          <a:p>
            <a:endParaRPr lang="en-IE"/>
          </a:p>
        </p:txBody>
      </p:sp>
      <p:pic>
        <p:nvPicPr>
          <p:cNvPr id="1054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556792"/>
            <a:ext cx="2848444" cy="403705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054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024" y="1511905"/>
            <a:ext cx="2844936" cy="402505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26299850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a:t>
            </a:r>
            <a:r>
              <a:rPr lang="en-IE" dirty="0" smtClean="0"/>
              <a:t>1 Group A</a:t>
            </a:r>
            <a:endParaRPr lang="en-IE" dirty="0"/>
          </a:p>
        </p:txBody>
      </p:sp>
      <p:sp>
        <p:nvSpPr>
          <p:cNvPr id="3" name="Content Placeholder 2"/>
          <p:cNvSpPr>
            <a:spLocks noGrp="1"/>
          </p:cNvSpPr>
          <p:nvPr>
            <p:ph idx="1"/>
          </p:nvPr>
        </p:nvSpPr>
        <p:spPr/>
        <p:txBody>
          <a:bodyPr/>
          <a:lstStyle/>
          <a:p>
            <a:endParaRPr lang="en-IE"/>
          </a:p>
        </p:txBody>
      </p:sp>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234" y="476672"/>
            <a:ext cx="1819275" cy="1524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019453" y="1990558"/>
            <a:ext cx="2233067" cy="523220"/>
          </a:xfrm>
          <a:prstGeom prst="rect">
            <a:avLst/>
          </a:prstGeom>
        </p:spPr>
        <p:txBody>
          <a:bodyPr wrap="square">
            <a:spAutoFit/>
          </a:bodyPr>
          <a:lstStyle/>
          <a:p>
            <a:r>
              <a:rPr lang="en-IE" sz="1400" dirty="0">
                <a:solidFill>
                  <a:srgbClr val="990033"/>
                </a:solidFill>
                <a:latin typeface="Calibri" pitchFamily="34" charset="0"/>
              </a:rPr>
              <a:t>Figure 1 shows the UCD Student Computer Centre.</a:t>
            </a:r>
          </a:p>
        </p:txBody>
      </p:sp>
      <p:pic>
        <p:nvPicPr>
          <p:cNvPr id="1218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692696"/>
            <a:ext cx="2533650" cy="22764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5" name="Rectangle 4"/>
              <p:cNvSpPr/>
              <p:nvPr/>
            </p:nvSpPr>
            <p:spPr>
              <a:xfrm>
                <a:off x="3083564" y="722959"/>
                <a:ext cx="3996000" cy="1754326"/>
              </a:xfrm>
              <a:prstGeom prst="rect">
                <a:avLst/>
              </a:prstGeom>
            </p:spPr>
            <p:txBody>
              <a:bodyPr wrap="square">
                <a:spAutoFit/>
              </a:bodyPr>
              <a:lstStyle/>
              <a:p>
                <a:r>
                  <a:rPr lang="en-IE" dirty="0">
                    <a:solidFill>
                      <a:srgbClr val="990033"/>
                    </a:solidFill>
                    <a:latin typeface="Calibri" pitchFamily="34" charset="0"/>
                  </a:rPr>
                  <a:t>1. Write down the function which describes the height </a:t>
                </a:r>
                <a:r>
                  <a:rPr lang="en-IE" dirty="0" smtClean="0">
                    <a:solidFill>
                      <a:srgbClr val="990033"/>
                    </a:solidFill>
                    <a:latin typeface="Calibri" pitchFamily="34" charset="0"/>
                  </a:rPr>
                  <a:t>of the </a:t>
                </a:r>
                <a:r>
                  <a:rPr lang="en-IE" dirty="0">
                    <a:solidFill>
                      <a:srgbClr val="990033"/>
                    </a:solidFill>
                    <a:latin typeface="Calibri" pitchFamily="34" charset="0"/>
                  </a:rPr>
                  <a:t>building as we move from left </a:t>
                </a:r>
                <a14:m>
                  <m:oMath xmlns:m="http://schemas.openxmlformats.org/officeDocument/2006/math">
                    <m:r>
                      <a:rPr lang="en-IE" i="1" dirty="0" smtClean="0">
                        <a:solidFill>
                          <a:srgbClr val="990033"/>
                        </a:solidFill>
                        <a:latin typeface="Cambria Math"/>
                      </a:rPr>
                      <m:t>(</m:t>
                    </m:r>
                    <m:r>
                      <a:rPr lang="en-IE" i="1" dirty="0" smtClean="0">
                        <a:solidFill>
                          <a:srgbClr val="990033"/>
                        </a:solidFill>
                        <a:latin typeface="Cambria Math"/>
                      </a:rPr>
                      <m:t>𝑥</m:t>
                    </m:r>
                    <m:r>
                      <a:rPr lang="en-IE" i="1" dirty="0" smtClean="0">
                        <a:solidFill>
                          <a:srgbClr val="990033"/>
                        </a:solidFill>
                        <a:latin typeface="Cambria Math"/>
                      </a:rPr>
                      <m:t> = 0) </m:t>
                    </m:r>
                  </m:oMath>
                </a14:m>
                <a:r>
                  <a:rPr lang="en-IE" dirty="0">
                    <a:solidFill>
                      <a:srgbClr val="990033"/>
                    </a:solidFill>
                    <a:latin typeface="Calibri" pitchFamily="34" charset="0"/>
                  </a:rPr>
                  <a:t>to </a:t>
                </a:r>
                <a14:m>
                  <m:oMath xmlns:m="http://schemas.openxmlformats.org/officeDocument/2006/math">
                    <m:r>
                      <a:rPr lang="en-IE" i="1" dirty="0" smtClean="0">
                        <a:solidFill>
                          <a:srgbClr val="990033"/>
                        </a:solidFill>
                        <a:latin typeface="Cambria Math"/>
                      </a:rPr>
                      <m:t>𝑟𝑖𝑔h𝑡</m:t>
                    </m:r>
                    <m:r>
                      <a:rPr lang="en-IE" i="1" dirty="0" smtClean="0">
                        <a:solidFill>
                          <a:srgbClr val="990033"/>
                        </a:solidFill>
                        <a:latin typeface="Cambria Math"/>
                      </a:rPr>
                      <m:t> (</m:t>
                    </m:r>
                    <m:r>
                      <a:rPr lang="en-IE" i="1" dirty="0" smtClean="0">
                        <a:solidFill>
                          <a:srgbClr val="990033"/>
                        </a:solidFill>
                        <a:latin typeface="Cambria Math"/>
                      </a:rPr>
                      <m:t>𝑥</m:t>
                    </m:r>
                    <m:r>
                      <a:rPr lang="en-IE" i="1" dirty="0" smtClean="0">
                        <a:solidFill>
                          <a:srgbClr val="990033"/>
                        </a:solidFill>
                        <a:latin typeface="Cambria Math"/>
                      </a:rPr>
                      <m:t> = 6).</m:t>
                    </m:r>
                  </m:oMath>
                </a14:m>
                <a:endParaRPr lang="en-IE" dirty="0">
                  <a:solidFill>
                    <a:srgbClr val="990033"/>
                  </a:solidFill>
                  <a:latin typeface="Calibri" pitchFamily="34" charset="0"/>
                </a:endParaRPr>
              </a:p>
              <a:p>
                <a:endParaRPr lang="en-IE" i="1" dirty="0" smtClean="0">
                  <a:solidFill>
                    <a:srgbClr val="990033"/>
                  </a:solidFill>
                  <a:latin typeface="Cambria Math"/>
                </a:endParaRPr>
              </a:p>
              <a:p>
                <a:pPr/>
                <a14:m>
                  <m:oMathPara xmlns:m="http://schemas.openxmlformats.org/officeDocument/2006/math">
                    <m:oMathParaPr>
                      <m:jc m:val="left"/>
                    </m:oMathParaPr>
                    <m:oMath xmlns:m="http://schemas.openxmlformats.org/officeDocument/2006/math">
                      <m:r>
                        <a:rPr lang="en-IE" i="1" dirty="0" smtClean="0">
                          <a:solidFill>
                            <a:srgbClr val="990033"/>
                          </a:solidFill>
                          <a:latin typeface="Cambria Math"/>
                        </a:rPr>
                        <m:t>h</m:t>
                      </m:r>
                      <m:r>
                        <a:rPr lang="en-IE" i="1" dirty="0" smtClean="0">
                          <a:solidFill>
                            <a:srgbClr val="990033"/>
                          </a:solidFill>
                          <a:latin typeface="Cambria Math"/>
                        </a:rPr>
                        <m:t>(</m:t>
                      </m:r>
                      <m:r>
                        <a:rPr lang="en-IE" i="1" dirty="0" smtClean="0">
                          <a:solidFill>
                            <a:srgbClr val="990033"/>
                          </a:solidFill>
                          <a:latin typeface="Cambria Math"/>
                        </a:rPr>
                        <m:t>𝑥</m:t>
                      </m:r>
                      <m:r>
                        <a:rPr lang="en-IE" i="1" dirty="0" smtClean="0">
                          <a:solidFill>
                            <a:srgbClr val="990033"/>
                          </a:solidFill>
                          <a:latin typeface="Cambria Math"/>
                        </a:rPr>
                        <m:t>) =</m:t>
                      </m:r>
                    </m:oMath>
                  </m:oMathPara>
                </a14:m>
                <a:endParaRPr lang="en-IE" dirty="0" smtClean="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3996000" cy="1754326"/>
              </a:xfrm>
              <a:prstGeom prst="rect">
                <a:avLst/>
              </a:prstGeom>
              <a:blipFill rotWithShape="1">
                <a:blip r:embed="rId5"/>
                <a:stretch>
                  <a:fillRect l="-1374" t="-1742" b="-2091"/>
                </a:stretch>
              </a:blipFill>
            </p:spPr>
            <p:txBody>
              <a:bodyPr/>
              <a:lstStyle/>
              <a:p>
                <a:r>
                  <a:rPr lang="en-IE">
                    <a:noFill/>
                  </a:rPr>
                  <a:t> </a:t>
                </a:r>
              </a:p>
            </p:txBody>
          </p:sp>
        </mc:Fallback>
      </mc:AlternateContent>
      <p:pic>
        <p:nvPicPr>
          <p:cNvPr id="1218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717032"/>
            <a:ext cx="2543175" cy="2286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6" name="Rectangle 5"/>
              <p:cNvSpPr/>
              <p:nvPr/>
            </p:nvSpPr>
            <p:spPr>
              <a:xfrm>
                <a:off x="3275856" y="3789040"/>
                <a:ext cx="5868144" cy="1631216"/>
              </a:xfrm>
              <a:prstGeom prst="rect">
                <a:avLst/>
              </a:prstGeom>
            </p:spPr>
            <p:txBody>
              <a:bodyPr wrap="square">
                <a:spAutoFit/>
              </a:bodyPr>
              <a:lstStyle/>
              <a:p>
                <a:r>
                  <a:rPr lang="en-IE" sz="2000" dirty="0">
                    <a:solidFill>
                      <a:srgbClr val="990033"/>
                    </a:solidFill>
                    <a:latin typeface="Calibri" pitchFamily="34" charset="0"/>
                  </a:rPr>
                  <a:t>2.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p>
              <a:p>
                <a:r>
                  <a:rPr lang="en-IE" sz="2000" dirty="0">
                    <a:solidFill>
                      <a:srgbClr val="990033"/>
                    </a:solidFill>
                    <a:latin typeface="Calibri" pitchFamily="34" charset="0"/>
                  </a:rPr>
                  <a:t>When the width of the rectangular piece is 1 unit, </a:t>
                </a:r>
                <a:r>
                  <a:rPr lang="en-IE" sz="2000" dirty="0" smtClean="0">
                    <a:solidFill>
                      <a:srgbClr val="990033"/>
                    </a:solidFill>
                    <a:latin typeface="Calibri" pitchFamily="34" charset="0"/>
                  </a:rPr>
                  <a:t>the</a:t>
                </a:r>
                <a:endParaRPr lang="en-IE" sz="2000" dirty="0">
                  <a:solidFill>
                    <a:srgbClr val="990033"/>
                  </a:solidFill>
                  <a:latin typeface="Calibri" pitchFamily="34" charset="0"/>
                </a:endParaRPr>
              </a:p>
              <a:p>
                <a:r>
                  <a:rPr lang="en-IE" sz="2000" dirty="0">
                    <a:solidFill>
                      <a:srgbClr val="990033"/>
                    </a:solidFill>
                    <a:latin typeface="Calibri" pitchFamily="34" charset="0"/>
                  </a:rPr>
                  <a:t>area of the rectangle is</a:t>
                </a:r>
              </a:p>
              <a:p>
                <a:pPr/>
                <a14:m>
                  <m:oMathPara xmlns:m="http://schemas.openxmlformats.org/officeDocument/2006/math">
                    <m:oMathParaPr>
                      <m:jc m:val="left"/>
                    </m:oMathParaPr>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m:oMathPara>
                </a14:m>
                <a:endParaRPr lang="en-IE" sz="2000" dirty="0">
                  <a:solidFill>
                    <a:srgbClr val="990033"/>
                  </a:solidFill>
                  <a:latin typeface="Calibri"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75856" y="3789040"/>
                <a:ext cx="5868144" cy="1631216"/>
              </a:xfrm>
              <a:prstGeom prst="rect">
                <a:avLst/>
              </a:prstGeom>
              <a:blipFill rotWithShape="1">
                <a:blip r:embed="rId7"/>
                <a:stretch>
                  <a:fillRect l="-1038" t="-1873"/>
                </a:stretch>
              </a:blipFill>
            </p:spPr>
            <p:txBody>
              <a:bodyPr/>
              <a:lstStyle/>
              <a:p>
                <a:r>
                  <a:rPr lang="en-IE">
                    <a:noFill/>
                  </a:rPr>
                  <a:t> </a:t>
                </a:r>
              </a:p>
            </p:txBody>
          </p:sp>
        </mc:Fallback>
      </mc:AlternateContent>
      <p:sp>
        <p:nvSpPr>
          <p:cNvPr id="7" name="Rectangle 6"/>
          <p:cNvSpPr/>
          <p:nvPr/>
        </p:nvSpPr>
        <p:spPr>
          <a:xfrm>
            <a:off x="539552" y="2923760"/>
            <a:ext cx="7992888" cy="646331"/>
          </a:xfrm>
          <a:prstGeom prst="rect">
            <a:avLst/>
          </a:prstGeom>
        </p:spPr>
        <p:txBody>
          <a:bodyPr wrap="square">
            <a:spAutoFit/>
          </a:bodyPr>
          <a:lstStyle/>
          <a:p>
            <a:pPr lvl="0"/>
            <a:r>
              <a:rPr lang="en-IE" dirty="0">
                <a:solidFill>
                  <a:srgbClr val="990033"/>
                </a:solidFill>
                <a:latin typeface="Calibri" pitchFamily="34" charset="0"/>
              </a:rPr>
              <a:t>The area of the building changes as we move from left to right. We will now investigate </a:t>
            </a:r>
            <a:r>
              <a:rPr lang="en-IE" dirty="0" smtClean="0">
                <a:solidFill>
                  <a:srgbClr val="990033"/>
                </a:solidFill>
                <a:latin typeface="Calibri" pitchFamily="34" charset="0"/>
              </a:rPr>
              <a:t>the relationship </a:t>
            </a:r>
            <a:r>
              <a:rPr lang="en-IE" dirty="0">
                <a:solidFill>
                  <a:srgbClr val="990033"/>
                </a:solidFill>
                <a:latin typeface="Calibri" pitchFamily="34" charset="0"/>
              </a:rPr>
              <a:t>between the area of the building and its width.</a:t>
            </a:r>
          </a:p>
        </p:txBody>
      </p:sp>
    </p:spTree>
    <p:extLst>
      <p:ext uri="{BB962C8B-B14F-4D97-AF65-F5344CB8AC3E}">
        <p14:creationId xmlns:p14="http://schemas.microsoft.com/office/powerpoint/2010/main" val="209575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a:t>
            </a:r>
          </a:p>
        </p:txBody>
      </p:sp>
      <p:sp>
        <p:nvSpPr>
          <p:cNvPr id="3" name="Content Placeholder 2"/>
          <p:cNvSpPr>
            <a:spLocks noGrp="1"/>
          </p:cNvSpPr>
          <p:nvPr>
            <p:ph idx="1"/>
          </p:nvPr>
        </p:nvSpPr>
        <p:spPr/>
        <p:txBody>
          <a:bodyPr/>
          <a:lstStyle/>
          <a:p>
            <a:endParaRPr lang="en-IE"/>
          </a:p>
        </p:txBody>
      </p:sp>
      <p:sp>
        <p:nvSpPr>
          <p:cNvPr id="5" name="Rectangle 4"/>
          <p:cNvSpPr/>
          <p:nvPr/>
        </p:nvSpPr>
        <p:spPr>
          <a:xfrm>
            <a:off x="3083564" y="722959"/>
            <a:ext cx="5592892" cy="2554545"/>
          </a:xfrm>
          <a:prstGeom prst="rect">
            <a:avLst/>
          </a:prstGeom>
        </p:spPr>
        <p:txBody>
          <a:bodyPr wrap="square">
            <a:spAutoFit/>
          </a:bodyPr>
          <a:lstStyle/>
          <a:p>
            <a:r>
              <a:rPr lang="en-IE" sz="2000" dirty="0">
                <a:solidFill>
                  <a:srgbClr val="990033"/>
                </a:solidFill>
                <a:latin typeface="Calibri" pitchFamily="34" charset="0"/>
              </a:rPr>
              <a:t>3.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a:solidFill>
                  <a:srgbClr val="990033"/>
                </a:solidFill>
                <a:latin typeface="Calibri" pitchFamily="34" charset="0"/>
              </a:rPr>
              <a:t>When the width of the rectangular piece is 2 units,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of the rectangle </a:t>
            </a:r>
            <a:r>
              <a:rPr lang="en-IE" sz="2000" dirty="0" smtClean="0">
                <a:solidFill>
                  <a:srgbClr val="990033"/>
                </a:solidFill>
                <a:latin typeface="Calibri" pitchFamily="34" charset="0"/>
              </a:rPr>
              <a:t>is A =</a:t>
            </a:r>
            <a:endParaRPr lang="en-IE" sz="2000" dirty="0">
              <a:solidFill>
                <a:srgbClr val="990033"/>
              </a:solidFill>
              <a:latin typeface="Calibri" pitchFamily="34" charset="0"/>
            </a:endParaRPr>
          </a:p>
          <a:p>
            <a:endParaRPr lang="en-IE" sz="2000" dirty="0" smtClean="0">
              <a:solidFill>
                <a:srgbClr val="990033"/>
              </a:solidFill>
              <a:latin typeface="Calibri" pitchFamily="34" charset="0"/>
            </a:endParaRPr>
          </a:p>
          <a:p>
            <a:endParaRPr lang="en-IE" sz="2000" dirty="0">
              <a:solidFill>
                <a:srgbClr val="990033"/>
              </a:solidFill>
              <a:latin typeface="Calibri" pitchFamily="34" charset="0"/>
            </a:endParaRPr>
          </a:p>
          <a:p>
            <a:endParaRPr lang="en-IE" sz="2000" dirty="0">
              <a:solidFill>
                <a:srgbClr val="990033"/>
              </a:solidFill>
              <a:latin typeface="Calibri" pitchFamily="34" charset="0"/>
            </a:endParaRPr>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07" y="692696"/>
            <a:ext cx="2524125" cy="22764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0562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a:t>
            </a:r>
          </a:p>
        </p:txBody>
      </p:sp>
      <p:sp>
        <p:nvSpPr>
          <p:cNvPr id="4" name="Content Placeholder 3"/>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979782036"/>
                  </p:ext>
                </p:extLst>
              </p:nvPr>
            </p:nvGraphicFramePr>
            <p:xfrm>
              <a:off x="2869809" y="692696"/>
              <a:ext cx="6096000" cy="4358640"/>
            </p:xfrm>
            <a:graphic>
              <a:graphicData uri="http://schemas.openxmlformats.org/drawingml/2006/table">
                <a:tbl>
                  <a:tblPr firstRow="1" bandRow="1">
                    <a:tableStyleId>{5940675A-B579-460E-94D1-54222C63F5DA}</a:tableStyleId>
                  </a:tblPr>
                  <a:tblGrid>
                    <a:gridCol w="1524000"/>
                    <a:gridCol w="1524000"/>
                    <a:gridCol w="1524000"/>
                    <a:gridCol w="1524000"/>
                  </a:tblGrid>
                  <a:tr h="370840">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=0</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1</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2</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3</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4</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5</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6</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7</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kern="1200" smtClean="0">
                                    <a:solidFill>
                                      <a:srgbClr val="990033"/>
                                    </a:solidFill>
                                    <a:effectLst/>
                                    <a:latin typeface="Cambria Math"/>
                                    <a:ea typeface="+mn-ea"/>
                                    <a:cs typeface="+mn-cs"/>
                                  </a:rPr>
                                  <m:t>𝑤</m:t>
                                </m:r>
                                <m:r>
                                  <a:rPr lang="en-IE" sz="2000" i="1" kern="1200">
                                    <a:solidFill>
                                      <a:srgbClr val="990033"/>
                                    </a:solidFill>
                                    <a:effectLst/>
                                    <a:latin typeface="Cambria Math"/>
                                    <a:ea typeface="+mn-ea"/>
                                    <a:cs typeface="+mn-cs"/>
                                  </a:rPr>
                                  <m:t>=</m:t>
                                </m:r>
                                <m:r>
                                  <a:rPr lang="en-IE" sz="2000" b="0" i="1" kern="1200" smtClean="0">
                                    <a:solidFill>
                                      <a:srgbClr val="990033"/>
                                    </a:solidFill>
                                    <a:effectLst/>
                                    <a:latin typeface="Cambria Math"/>
                                    <a:ea typeface="+mn-ea"/>
                                    <a:cs typeface="+mn-cs"/>
                                  </a:rPr>
                                  <m:t>𝑥</m:t>
                                </m:r>
                              </m:oMath>
                            </m:oMathPara>
                          </a14:m>
                          <a:endParaRPr lang="en-IE" sz="2000" dirty="0">
                            <a:solidFill>
                              <a:srgbClr val="990033"/>
                            </a:solidFill>
                            <a:effectLst/>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r>
                                  <a:rPr lang="en-IE" sz="2000" b="0" i="1" smtClean="0">
                                    <a:solidFill>
                                      <a:srgbClr val="990033"/>
                                    </a:solidFill>
                                    <a:latin typeface="Cambria Math"/>
                                    <a:ea typeface="Cambria Math"/>
                                  </a:rPr>
                                  <m:t>𝑥</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207931967"/>
                  </p:ext>
                </p:extLst>
              </p:nvPr>
            </p:nvGraphicFramePr>
            <p:xfrm>
              <a:off x="2869809" y="692696"/>
              <a:ext cx="6096000" cy="4358640"/>
            </p:xfrm>
            <a:graphic>
              <a:graphicData uri="http://schemas.openxmlformats.org/drawingml/2006/table">
                <a:tbl>
                  <a:tblPr firstRow="1" bandRow="1">
                    <a:tableStyleId>{5940675A-B579-460E-94D1-54222C63F5DA}</a:tableStyleId>
                  </a:tblPr>
                  <a:tblGrid>
                    <a:gridCol w="1524000"/>
                    <a:gridCol w="1524000"/>
                    <a:gridCol w="1524000"/>
                    <a:gridCol w="1524000"/>
                  </a:tblGrid>
                  <a:tr h="396240">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107692" r="-300000" b="-9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107692" b="-9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207692" r="-300000" b="-8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207692" b="-8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307692" r="-300000" b="-7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307692" b="-7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407692" r="-300000" b="-6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407692" b="-6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507692" r="-300000" b="-5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507692" b="-5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607692" r="-300000" b="-4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607692" b="-4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707692" r="-300000" b="-3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707692" b="-3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807692" r="-300000" b="-2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807692" b="-2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907692" r="-3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400" t="-907692" r="-2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00400" t="-907692" r="-1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907692" b="-1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1007692" r="-300000" b="-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200" t="-1007692" b="-15385"/>
                          </a:stretch>
                        </a:blipFill>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66" y="704571"/>
            <a:ext cx="2533650" cy="22764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80326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a:t>
            </a:r>
          </a:p>
        </p:txBody>
      </p:sp>
      <p:sp>
        <p:nvSpPr>
          <p:cNvPr id="5" name="Content Placeholder 4"/>
          <p:cNvSpPr>
            <a:spLocks noGrp="1"/>
          </p:cNvSpPr>
          <p:nvPr>
            <p:ph idx="1"/>
          </p:nvPr>
        </p:nvSpPr>
        <p:spPr/>
        <p:txBody>
          <a:bodyPr/>
          <a:lstStyle/>
          <a:p>
            <a:endParaRPr lang="en-IE"/>
          </a:p>
        </p:txBody>
      </p:sp>
      <p:sp>
        <p:nvSpPr>
          <p:cNvPr id="4" name="Rectangle 3"/>
          <p:cNvSpPr/>
          <p:nvPr/>
        </p:nvSpPr>
        <p:spPr>
          <a:xfrm>
            <a:off x="1115616" y="1075030"/>
            <a:ext cx="7488832" cy="400110"/>
          </a:xfrm>
          <a:prstGeom prst="rect">
            <a:avLst/>
          </a:prstGeom>
        </p:spPr>
        <p:txBody>
          <a:bodyPr wrap="square">
            <a:spAutoFit/>
          </a:bodyPr>
          <a:lstStyle/>
          <a:p>
            <a:r>
              <a:rPr lang="en-IE" sz="2000" dirty="0">
                <a:solidFill>
                  <a:srgbClr val="990033"/>
                </a:solidFill>
                <a:latin typeface="Calibri" pitchFamily="34" charset="0"/>
              </a:rPr>
              <a:t>Q4. Sketch the graph of the area function on the empty axes.</a:t>
            </a: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30" y="1733464"/>
            <a:ext cx="3198958" cy="288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69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1733465"/>
            <a:ext cx="54006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9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1733465"/>
            <a:ext cx="540060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6200000">
            <a:off x="3438116" y="2186621"/>
            <a:ext cx="620876" cy="369332"/>
          </a:xfrm>
          <a:prstGeom prst="rect">
            <a:avLst/>
          </a:prstGeom>
          <a:noFill/>
        </p:spPr>
        <p:txBody>
          <a:bodyPr wrap="none" rtlCol="0">
            <a:spAutoFit/>
          </a:bodyPr>
          <a:lstStyle/>
          <a:p>
            <a:r>
              <a:rPr lang="en-IE" dirty="0" smtClean="0">
                <a:solidFill>
                  <a:srgbClr val="990033"/>
                </a:solidFill>
                <a:latin typeface="Calibri" pitchFamily="34" charset="0"/>
              </a:rPr>
              <a:t>Area</a:t>
            </a:r>
            <a:endParaRPr lang="en-IE"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8531931" y="3933056"/>
                <a:ext cx="3744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𝑥</m:t>
                      </m:r>
                    </m:oMath>
                  </m:oMathPara>
                </a14:m>
                <a:endParaRPr lang="en-IE" dirty="0">
                  <a:solidFill>
                    <a:srgbClr val="990033"/>
                  </a:solidFill>
                  <a:latin typeface="Calibri"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531931" y="3933056"/>
                <a:ext cx="374440" cy="369332"/>
              </a:xfrm>
              <a:prstGeom prst="rect">
                <a:avLst/>
              </a:prstGeom>
              <a:blipFill rotWithShape="1">
                <a:blip r:embed="rId6"/>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326655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fade">
                                      <p:cBhvr>
                                        <p:cTn id="7" dur="5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a:t>
            </a:r>
          </a:p>
        </p:txBody>
      </p:sp>
      <p:sp>
        <p:nvSpPr>
          <p:cNvPr id="5" name="Content Placeholder 4"/>
          <p:cNvSpPr>
            <a:spLocks noGrp="1"/>
          </p:cNvSpPr>
          <p:nvPr>
            <p:ph idx="1"/>
          </p:nvPr>
        </p:nvSpPr>
        <p:spPr/>
        <p:txBody>
          <a:bodyPr/>
          <a:lstStyle/>
          <a:p>
            <a:endParaRPr lang="en-IE"/>
          </a:p>
        </p:txBody>
      </p:sp>
      <p:sp>
        <p:nvSpPr>
          <p:cNvPr id="4" name="Rectangle 3"/>
          <p:cNvSpPr/>
          <p:nvPr/>
        </p:nvSpPr>
        <p:spPr>
          <a:xfrm>
            <a:off x="467544" y="476672"/>
            <a:ext cx="7488832" cy="1323439"/>
          </a:xfrm>
          <a:prstGeom prst="rect">
            <a:avLst/>
          </a:prstGeom>
        </p:spPr>
        <p:txBody>
          <a:bodyPr wrap="square">
            <a:spAutoFit/>
          </a:bodyPr>
          <a:lstStyle/>
          <a:p>
            <a:r>
              <a:rPr lang="en-IE" sz="2000" dirty="0">
                <a:solidFill>
                  <a:srgbClr val="990033"/>
                </a:solidFill>
                <a:latin typeface="Calibri" pitchFamily="34" charset="0"/>
              </a:rPr>
              <a:t>Q5. For each of the areas in the table below:</a:t>
            </a:r>
          </a:p>
          <a:p>
            <a:r>
              <a:rPr lang="en-IE" sz="2000" dirty="0">
                <a:solidFill>
                  <a:srgbClr val="990033"/>
                </a:solidFill>
                <a:latin typeface="Calibri" pitchFamily="34" charset="0"/>
              </a:rPr>
              <a:t>(a) Shade in the given area on the diagram.</a:t>
            </a:r>
          </a:p>
          <a:p>
            <a:r>
              <a:rPr lang="en-IE" sz="2000" dirty="0">
                <a:solidFill>
                  <a:srgbClr val="990033"/>
                </a:solidFill>
                <a:latin typeface="Calibri" pitchFamily="34" charset="0"/>
              </a:rPr>
              <a:t>(b) </a:t>
            </a:r>
            <a:r>
              <a:rPr lang="en-IE" sz="2000" b="1" u="sng" dirty="0">
                <a:solidFill>
                  <a:srgbClr val="990033"/>
                </a:solidFill>
                <a:latin typeface="Calibri" pitchFamily="34" charset="0"/>
              </a:rPr>
              <a:t>Use the area function </a:t>
            </a:r>
            <a:r>
              <a:rPr lang="en-IE" sz="2000" dirty="0">
                <a:solidFill>
                  <a:srgbClr val="990033"/>
                </a:solidFill>
                <a:latin typeface="Calibri" pitchFamily="34" charset="0"/>
              </a:rPr>
              <a:t>to calculate the given area.</a:t>
            </a:r>
          </a:p>
          <a:p>
            <a:r>
              <a:rPr lang="en-IE" sz="2000" dirty="0">
                <a:solidFill>
                  <a:srgbClr val="990033"/>
                </a:solidFill>
                <a:latin typeface="Calibri" pitchFamily="34" charset="0"/>
              </a:rPr>
              <a:t>(c) Explain how the area function is used to calculate area.</a:t>
            </a: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63532795"/>
                  </p:ext>
                </p:extLst>
              </p:nvPr>
            </p:nvGraphicFramePr>
            <p:xfrm>
              <a:off x="619123" y="1916832"/>
              <a:ext cx="8237148" cy="4906840"/>
            </p:xfrm>
            <a:graphic>
              <a:graphicData uri="http://schemas.openxmlformats.org/drawingml/2006/table">
                <a:tbl>
                  <a:tblPr firstRow="1" bandRow="1">
                    <a:tableStyleId>{5940675A-B579-460E-94D1-54222C63F5DA}</a:tableStyleId>
                  </a:tblPr>
                  <a:tblGrid>
                    <a:gridCol w="1936653"/>
                    <a:gridCol w="1836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12000">
                    <a:tc>
                      <a:txBody>
                        <a:bodyPr/>
                        <a:lstStyle/>
                        <a:p>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=0</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=2</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1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=0</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=5</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1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=2</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=5</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63532795"/>
                  </p:ext>
                </p:extLst>
              </p:nvPr>
            </p:nvGraphicFramePr>
            <p:xfrm>
              <a:off x="619123" y="1916832"/>
              <a:ext cx="8237148" cy="4906840"/>
            </p:xfrm>
            <a:graphic>
              <a:graphicData uri="http://schemas.openxmlformats.org/drawingml/2006/table">
                <a:tbl>
                  <a:tblPr firstRow="1" bandRow="1">
                    <a:tableStyleId>{5940675A-B579-460E-94D1-54222C63F5DA}</a:tableStyleId>
                  </a:tblPr>
                  <a:tblGrid>
                    <a:gridCol w="1936653"/>
                    <a:gridCol w="1836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12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6613" r="-324843" b="-200403"/>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12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126613" r="-324843" b="-100403"/>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512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26613" r="-324843" b="-403"/>
                          </a:stretch>
                        </a:blipFill>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1249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51" y="2300622"/>
            <a:ext cx="1809750" cy="150495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51" y="3804733"/>
            <a:ext cx="1809750" cy="150495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51" y="5324958"/>
            <a:ext cx="1809750" cy="150495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43072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rgbClr val="990033"/>
                </a:solidFill>
                <a:latin typeface="Calibri" pitchFamily="34" charset="0"/>
              </a:rPr>
              <a:t>Section A: Student Activity 1 </a:t>
            </a:r>
            <a:endParaRPr lang="en-IE" dirty="0">
              <a:solidFill>
                <a:srgbClr val="990033"/>
              </a:solidFill>
              <a:latin typeface="Calibri" pitchFamily="34" charset="0"/>
            </a:endParaRPr>
          </a:p>
        </p:txBody>
      </p:sp>
      <p:sp>
        <p:nvSpPr>
          <p:cNvPr id="3" name="Content Placeholder 2"/>
          <p:cNvSpPr>
            <a:spLocks noGrp="1"/>
          </p:cNvSpPr>
          <p:nvPr>
            <p:ph idx="1"/>
          </p:nvPr>
        </p:nvSpPr>
        <p:spPr/>
        <p:txBody>
          <a:bodyPr/>
          <a:lstStyle/>
          <a:p>
            <a:endParaRPr lang="en-IE"/>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19" name="Group 18"/>
          <p:cNvGrpSpPr/>
          <p:nvPr/>
        </p:nvGrpSpPr>
        <p:grpSpPr>
          <a:xfrm>
            <a:off x="1391095" y="6294455"/>
            <a:ext cx="1872000" cy="648000"/>
            <a:chOff x="336533" y="908720"/>
            <a:chExt cx="2161747" cy="936104"/>
          </a:xfrm>
          <a:effectLst>
            <a:outerShdw blurRad="50800" dist="38100" dir="16200000" rotWithShape="0">
              <a:prstClr val="black">
                <a:alpha val="40000"/>
              </a:prstClr>
            </a:outerShdw>
          </a:effectLst>
        </p:grpSpPr>
        <p:sp>
          <p:nvSpPr>
            <p:cNvPr id="11" name="Rounded Rectangle 10"/>
            <p:cNvSpPr/>
            <p:nvPr/>
          </p:nvSpPr>
          <p:spPr>
            <a:xfrm>
              <a:off x="336533" y="908720"/>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15" name="Object 14"/>
            <p:cNvGraphicFramePr>
              <a:graphicFrameLocks noChangeAspect="1"/>
            </p:cNvGraphicFramePr>
            <p:nvPr>
              <p:extLst>
                <p:ext uri="{D42A27DB-BD31-4B8C-83A1-F6EECF244321}">
                  <p14:modId xmlns:p14="http://schemas.microsoft.com/office/powerpoint/2010/main" val="711722372"/>
                </p:ext>
              </p:extLst>
            </p:nvPr>
          </p:nvGraphicFramePr>
          <p:xfrm>
            <a:off x="420887" y="1099786"/>
            <a:ext cx="2077393" cy="553971"/>
          </p:xfrm>
          <a:graphic>
            <a:graphicData uri="http://schemas.openxmlformats.org/presentationml/2006/ole">
              <mc:AlternateContent xmlns:mc="http://schemas.openxmlformats.org/markup-compatibility/2006">
                <mc:Choice xmlns:v="urn:schemas-microsoft-com:vml" Requires="v">
                  <p:oleObj spid="_x0000_s163025" name="Equation" r:id="rId4" imgW="609336" imgH="203112" progId="Equation.DSMT4">
                    <p:embed/>
                  </p:oleObj>
                </mc:Choice>
                <mc:Fallback>
                  <p:oleObj name="Equation" r:id="rId4" imgW="609336" imgH="203112"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887" y="1099786"/>
                          <a:ext cx="2077393" cy="553971"/>
                        </a:xfrm>
                        <a:prstGeom prst="rect">
                          <a:avLst/>
                        </a:prstGeom>
                        <a:noFill/>
                      </p:spPr>
                    </p:pic>
                  </p:oleObj>
                </mc:Fallback>
              </mc:AlternateContent>
            </a:graphicData>
          </a:graphic>
        </p:graphicFrame>
      </p:grpSp>
      <p:sp>
        <p:nvSpPr>
          <p:cNvPr id="20"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2"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35" name="Group 52234"/>
          <p:cNvGrpSpPr/>
          <p:nvPr/>
        </p:nvGrpSpPr>
        <p:grpSpPr>
          <a:xfrm>
            <a:off x="1392733" y="4149080"/>
            <a:ext cx="1872000" cy="648000"/>
            <a:chOff x="62817" y="3203914"/>
            <a:chExt cx="2204927" cy="936104"/>
          </a:xfrm>
          <a:effectLst>
            <a:outerShdw blurRad="50800" dist="38100" dir="16200000" rotWithShape="0">
              <a:prstClr val="black">
                <a:alpha val="40000"/>
              </a:prstClr>
            </a:outerShdw>
          </a:effectLst>
        </p:grpSpPr>
        <p:sp>
          <p:nvSpPr>
            <p:cNvPr id="34" name="Rounded Rectangle 33"/>
            <p:cNvSpPr/>
            <p:nvPr/>
          </p:nvSpPr>
          <p:spPr>
            <a:xfrm>
              <a:off x="62817" y="3203914"/>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23" name="Object 22"/>
            <p:cNvGraphicFramePr>
              <a:graphicFrameLocks noChangeAspect="1"/>
            </p:cNvGraphicFramePr>
            <p:nvPr>
              <p:extLst>
                <p:ext uri="{D42A27DB-BD31-4B8C-83A1-F6EECF244321}">
                  <p14:modId xmlns:p14="http://schemas.microsoft.com/office/powerpoint/2010/main" val="2488323957"/>
                </p:ext>
              </p:extLst>
            </p:nvPr>
          </p:nvGraphicFramePr>
          <p:xfrm>
            <a:off x="67364" y="3214766"/>
            <a:ext cx="2200380" cy="914400"/>
          </p:xfrm>
          <a:graphic>
            <a:graphicData uri="http://schemas.openxmlformats.org/presentationml/2006/ole">
              <mc:AlternateContent xmlns:mc="http://schemas.openxmlformats.org/markup-compatibility/2006">
                <mc:Choice xmlns:v="urn:schemas-microsoft-com:vml" Requires="v">
                  <p:oleObj spid="_x0000_s163026" name="Equation" r:id="rId6" imgW="787320" imgH="393480" progId="Equation.DSMT4">
                    <p:embed/>
                  </p:oleObj>
                </mc:Choice>
                <mc:Fallback>
                  <p:oleObj name="Equation" r:id="rId6" imgW="787320" imgH="393480" progId="Equation.DSMT4">
                    <p:embed/>
                    <p:pic>
                      <p:nvPicPr>
                        <p:cNvPr id="0" name="Object 10"/>
                        <p:cNvPicPr>
                          <a:picLocks noChangeAspect="1" noChangeArrowheads="1"/>
                        </p:cNvPicPr>
                        <p:nvPr/>
                      </p:nvPicPr>
                      <p:blipFill>
                        <a:blip r:embed="rId7"/>
                        <a:srcRect/>
                        <a:stretch>
                          <a:fillRect/>
                        </a:stretch>
                      </p:blipFill>
                      <p:spPr bwMode="auto">
                        <a:xfrm>
                          <a:off x="67364" y="3214766"/>
                          <a:ext cx="2200380" cy="914400"/>
                        </a:xfrm>
                        <a:prstGeom prst="rect">
                          <a:avLst/>
                        </a:prstGeom>
                        <a:noFill/>
                      </p:spPr>
                    </p:pic>
                  </p:oleObj>
                </mc:Fallback>
              </mc:AlternateContent>
            </a:graphicData>
          </a:graphic>
        </p:graphicFrame>
      </p:grpSp>
      <p:sp>
        <p:nvSpPr>
          <p:cNvPr id="24"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36" name="Group 52235"/>
          <p:cNvGrpSpPr/>
          <p:nvPr/>
        </p:nvGrpSpPr>
        <p:grpSpPr>
          <a:xfrm>
            <a:off x="1391095" y="0"/>
            <a:ext cx="1872000" cy="648000"/>
            <a:chOff x="306196" y="4639816"/>
            <a:chExt cx="2160240" cy="936104"/>
          </a:xfrm>
          <a:effectLst>
            <a:outerShdw blurRad="50800" dist="38100" dir="16200000" rotWithShape="0">
              <a:prstClr val="black">
                <a:alpha val="40000"/>
              </a:prstClr>
            </a:outerShdw>
          </a:effectLst>
        </p:grpSpPr>
        <p:sp>
          <p:nvSpPr>
            <p:cNvPr id="37" name="Rounded Rectangle 36"/>
            <p:cNvSpPr/>
            <p:nvPr/>
          </p:nvSpPr>
          <p:spPr>
            <a:xfrm>
              <a:off x="306196" y="4639816"/>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25" name="Object 24"/>
            <p:cNvGraphicFramePr>
              <a:graphicFrameLocks noChangeAspect="1"/>
            </p:cNvGraphicFramePr>
            <p:nvPr>
              <p:extLst>
                <p:ext uri="{D42A27DB-BD31-4B8C-83A1-F6EECF244321}">
                  <p14:modId xmlns:p14="http://schemas.microsoft.com/office/powerpoint/2010/main" val="3646472983"/>
                </p:ext>
              </p:extLst>
            </p:nvPr>
          </p:nvGraphicFramePr>
          <p:xfrm>
            <a:off x="1002829" y="4816574"/>
            <a:ext cx="904875" cy="628650"/>
          </p:xfrm>
          <a:graphic>
            <a:graphicData uri="http://schemas.openxmlformats.org/presentationml/2006/ole">
              <mc:AlternateContent xmlns:mc="http://schemas.openxmlformats.org/markup-compatibility/2006">
                <mc:Choice xmlns:v="urn:schemas-microsoft-com:vml" Requires="v">
                  <p:oleObj spid="_x0000_s163027" name="Equation" r:id="rId8" imgW="202936" imgH="177569" progId="Equation.DSMT4">
                    <p:embed/>
                  </p:oleObj>
                </mc:Choice>
                <mc:Fallback>
                  <p:oleObj name="Equation" r:id="rId8" imgW="202936" imgH="177569"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829" y="4816574"/>
                          <a:ext cx="904875"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37" name="Group 52236"/>
          <p:cNvGrpSpPr/>
          <p:nvPr/>
        </p:nvGrpSpPr>
        <p:grpSpPr>
          <a:xfrm>
            <a:off x="1391095" y="1392898"/>
            <a:ext cx="1872000" cy="648000"/>
            <a:chOff x="336533" y="5589240"/>
            <a:chExt cx="2160240" cy="936104"/>
          </a:xfrm>
          <a:effectLst>
            <a:outerShdw blurRad="50800" dist="38100" dir="16200000" rotWithShape="0">
              <a:prstClr val="black">
                <a:alpha val="40000"/>
              </a:prstClr>
            </a:outerShdw>
          </a:effectLst>
        </p:grpSpPr>
        <p:sp>
          <p:nvSpPr>
            <p:cNvPr id="38" name="Rounded Rectangle 37"/>
            <p:cNvSpPr/>
            <p:nvPr/>
          </p:nvSpPr>
          <p:spPr>
            <a:xfrm>
              <a:off x="336533" y="5589240"/>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27" name="Object 26"/>
            <p:cNvGraphicFramePr>
              <a:graphicFrameLocks noChangeAspect="1"/>
            </p:cNvGraphicFramePr>
            <p:nvPr>
              <p:extLst>
                <p:ext uri="{D42A27DB-BD31-4B8C-83A1-F6EECF244321}">
                  <p14:modId xmlns:p14="http://schemas.microsoft.com/office/powerpoint/2010/main" val="966016869"/>
                </p:ext>
              </p:extLst>
            </p:nvPr>
          </p:nvGraphicFramePr>
          <p:xfrm>
            <a:off x="511778" y="5729647"/>
            <a:ext cx="1809750" cy="628650"/>
          </p:xfrm>
          <a:graphic>
            <a:graphicData uri="http://schemas.openxmlformats.org/presentationml/2006/ole">
              <mc:AlternateContent xmlns:mc="http://schemas.openxmlformats.org/markup-compatibility/2006">
                <mc:Choice xmlns:v="urn:schemas-microsoft-com:vml" Requires="v">
                  <p:oleObj spid="_x0000_s163028" name="Equation" r:id="rId10" imgW="405872" imgH="177569" progId="Equation.DSMT4">
                    <p:embed/>
                  </p:oleObj>
                </mc:Choice>
                <mc:Fallback>
                  <p:oleObj name="Equation" r:id="rId10" imgW="405872" imgH="177569" progId="Equation.DSMT4">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778" y="5729647"/>
                          <a:ext cx="180975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38" name="Group 52237"/>
          <p:cNvGrpSpPr/>
          <p:nvPr/>
        </p:nvGrpSpPr>
        <p:grpSpPr>
          <a:xfrm>
            <a:off x="1391095" y="692696"/>
            <a:ext cx="1872000" cy="648000"/>
            <a:chOff x="2649173" y="1376772"/>
            <a:chExt cx="2160240" cy="936104"/>
          </a:xfrm>
          <a:effectLst>
            <a:outerShdw blurRad="50800" dist="38100" dir="16200000" rotWithShape="0">
              <a:prstClr val="black">
                <a:alpha val="40000"/>
              </a:prstClr>
            </a:outerShdw>
          </a:effectLst>
        </p:grpSpPr>
        <p:sp>
          <p:nvSpPr>
            <p:cNvPr id="31" name="Rounded Rectangle 30"/>
            <p:cNvSpPr/>
            <p:nvPr/>
          </p:nvSpPr>
          <p:spPr>
            <a:xfrm>
              <a:off x="2649173" y="1376772"/>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29" name="Object 28"/>
            <p:cNvGraphicFramePr>
              <a:graphicFrameLocks noChangeAspect="1"/>
            </p:cNvGraphicFramePr>
            <p:nvPr>
              <p:extLst>
                <p:ext uri="{D42A27DB-BD31-4B8C-83A1-F6EECF244321}">
                  <p14:modId xmlns:p14="http://schemas.microsoft.com/office/powerpoint/2010/main" val="148248685"/>
                </p:ext>
              </p:extLst>
            </p:nvPr>
          </p:nvGraphicFramePr>
          <p:xfrm>
            <a:off x="2713913" y="1529358"/>
            <a:ext cx="2095500" cy="628650"/>
          </p:xfrm>
          <a:graphic>
            <a:graphicData uri="http://schemas.openxmlformats.org/presentationml/2006/ole">
              <mc:AlternateContent xmlns:mc="http://schemas.openxmlformats.org/markup-compatibility/2006">
                <mc:Choice xmlns:v="urn:schemas-microsoft-com:vml" Requires="v">
                  <p:oleObj spid="_x0000_s163029" name="Equation" r:id="rId12" imgW="469696" imgH="177723" progId="Equation.DSMT4">
                    <p:embed/>
                  </p:oleObj>
                </mc:Choice>
                <mc:Fallback>
                  <p:oleObj name="Equation" r:id="rId12" imgW="469696" imgH="177723" progId="Equation.DSMT4">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3913" y="1529358"/>
                          <a:ext cx="209550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2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39" name="Group 52238"/>
          <p:cNvGrpSpPr/>
          <p:nvPr/>
        </p:nvGrpSpPr>
        <p:grpSpPr>
          <a:xfrm>
            <a:off x="1391095" y="5569362"/>
            <a:ext cx="1872000" cy="648000"/>
            <a:chOff x="2496773" y="2445230"/>
            <a:chExt cx="2219243" cy="936104"/>
          </a:xfrm>
          <a:effectLst>
            <a:outerShdw blurRad="50800" dist="38100" dir="16200000" rotWithShape="0">
              <a:prstClr val="black">
                <a:alpha val="40000"/>
              </a:prstClr>
            </a:outerShdw>
          </a:effectLst>
        </p:grpSpPr>
        <p:sp>
          <p:nvSpPr>
            <p:cNvPr id="33" name="Rounded Rectangle 32"/>
            <p:cNvSpPr/>
            <p:nvPr/>
          </p:nvSpPr>
          <p:spPr>
            <a:xfrm>
              <a:off x="2496773" y="2445230"/>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27" name="Object 52226"/>
            <p:cNvGraphicFramePr>
              <a:graphicFrameLocks noChangeAspect="1"/>
            </p:cNvGraphicFramePr>
            <p:nvPr>
              <p:extLst>
                <p:ext uri="{D42A27DB-BD31-4B8C-83A1-F6EECF244321}">
                  <p14:modId xmlns:p14="http://schemas.microsoft.com/office/powerpoint/2010/main" val="983721803"/>
                </p:ext>
              </p:extLst>
            </p:nvPr>
          </p:nvGraphicFramePr>
          <p:xfrm>
            <a:off x="2525439" y="2661134"/>
            <a:ext cx="2190577" cy="499952"/>
          </p:xfrm>
          <a:graphic>
            <a:graphicData uri="http://schemas.openxmlformats.org/presentationml/2006/ole">
              <mc:AlternateContent xmlns:mc="http://schemas.openxmlformats.org/markup-compatibility/2006">
                <mc:Choice xmlns:v="urn:schemas-microsoft-com:vml" Requires="v">
                  <p:oleObj spid="_x0000_s163030" name="Equation" r:id="rId14" imgW="710891" imgH="203112" progId="Equation.DSMT4">
                    <p:embed/>
                  </p:oleObj>
                </mc:Choice>
                <mc:Fallback>
                  <p:oleObj name="Equation" r:id="rId14" imgW="710891" imgH="203112" progId="Equation.DSMT4">
                    <p:embed/>
                    <p:pic>
                      <p:nvPicPr>
                        <p:cNvPr id="0"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25439" y="2661134"/>
                          <a:ext cx="2190577" cy="499952"/>
                        </a:xfrm>
                        <a:prstGeom prst="rect">
                          <a:avLst/>
                        </a:prstGeom>
                        <a:noFill/>
                      </p:spPr>
                    </p:pic>
                  </p:oleObj>
                </mc:Fallback>
              </mc:AlternateContent>
            </a:graphicData>
          </a:graphic>
        </p:graphicFrame>
      </p:grpSp>
      <p:sp>
        <p:nvSpPr>
          <p:cNvPr id="52228"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40" name="Group 52239"/>
          <p:cNvGrpSpPr/>
          <p:nvPr/>
        </p:nvGrpSpPr>
        <p:grpSpPr>
          <a:xfrm>
            <a:off x="1391095" y="4849282"/>
            <a:ext cx="1872000" cy="648000"/>
            <a:chOff x="2768942" y="3873234"/>
            <a:chExt cx="2160240" cy="936104"/>
          </a:xfrm>
          <a:effectLst>
            <a:outerShdw blurRad="50800" dist="38100" dir="16200000" rotWithShape="0">
              <a:prstClr val="black">
                <a:alpha val="40000"/>
              </a:prstClr>
            </a:outerShdw>
          </a:effectLst>
        </p:grpSpPr>
        <p:sp>
          <p:nvSpPr>
            <p:cNvPr id="35" name="Rounded Rectangle 34"/>
            <p:cNvSpPr/>
            <p:nvPr/>
          </p:nvSpPr>
          <p:spPr>
            <a:xfrm>
              <a:off x="2768942" y="3873234"/>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29" name="Object 52228"/>
            <p:cNvGraphicFramePr>
              <a:graphicFrameLocks noChangeAspect="1"/>
            </p:cNvGraphicFramePr>
            <p:nvPr>
              <p:extLst>
                <p:ext uri="{D42A27DB-BD31-4B8C-83A1-F6EECF244321}">
                  <p14:modId xmlns:p14="http://schemas.microsoft.com/office/powerpoint/2010/main" val="1800982662"/>
                </p:ext>
              </p:extLst>
            </p:nvPr>
          </p:nvGraphicFramePr>
          <p:xfrm>
            <a:off x="3160211" y="4059617"/>
            <a:ext cx="1483797" cy="593519"/>
          </p:xfrm>
          <a:graphic>
            <a:graphicData uri="http://schemas.openxmlformats.org/presentationml/2006/ole">
              <mc:AlternateContent xmlns:mc="http://schemas.openxmlformats.org/markup-compatibility/2006">
                <mc:Choice xmlns:v="urn:schemas-microsoft-com:vml" Requires="v">
                  <p:oleObj spid="_x0000_s163031" name="Equation" r:id="rId16" imgW="406048" imgH="203024" progId="Equation.DSMT4">
                    <p:embed/>
                  </p:oleObj>
                </mc:Choice>
                <mc:Fallback>
                  <p:oleObj name="Equation" r:id="rId16" imgW="406048" imgH="203024" progId="Equation.DSMT4">
                    <p:embed/>
                    <p:pic>
                      <p:nvPicPr>
                        <p:cNvPr id="0"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211" y="4059617"/>
                          <a:ext cx="1483797" cy="593519"/>
                        </a:xfrm>
                        <a:prstGeom prst="rect">
                          <a:avLst/>
                        </a:prstGeom>
                        <a:noFill/>
                      </p:spPr>
                    </p:pic>
                  </p:oleObj>
                </mc:Fallback>
              </mc:AlternateContent>
            </a:graphicData>
          </a:graphic>
        </p:graphicFrame>
      </p:grpSp>
      <p:sp>
        <p:nvSpPr>
          <p:cNvPr id="52230"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41" name="Group 52240"/>
          <p:cNvGrpSpPr/>
          <p:nvPr/>
        </p:nvGrpSpPr>
        <p:grpSpPr>
          <a:xfrm>
            <a:off x="1391095" y="2093172"/>
            <a:ext cx="1872000" cy="648000"/>
            <a:chOff x="2768942" y="5085184"/>
            <a:chExt cx="2160240" cy="958788"/>
          </a:xfrm>
          <a:effectLst>
            <a:outerShdw blurRad="50800" dist="38100" dir="16200000" rotWithShape="0">
              <a:prstClr val="black">
                <a:alpha val="40000"/>
              </a:prstClr>
            </a:outerShdw>
          </a:effectLst>
        </p:grpSpPr>
        <p:sp>
          <p:nvSpPr>
            <p:cNvPr id="36" name="Rounded Rectangle 35"/>
            <p:cNvSpPr/>
            <p:nvPr/>
          </p:nvSpPr>
          <p:spPr>
            <a:xfrm>
              <a:off x="2768942" y="5107868"/>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31" name="Object 52230"/>
            <p:cNvGraphicFramePr>
              <a:graphicFrameLocks noChangeAspect="1"/>
            </p:cNvGraphicFramePr>
            <p:nvPr>
              <p:extLst>
                <p:ext uri="{D42A27DB-BD31-4B8C-83A1-F6EECF244321}">
                  <p14:modId xmlns:p14="http://schemas.microsoft.com/office/powerpoint/2010/main" val="3949799326"/>
                </p:ext>
              </p:extLst>
            </p:nvPr>
          </p:nvGraphicFramePr>
          <p:xfrm>
            <a:off x="3419872" y="5085184"/>
            <a:ext cx="971550" cy="885825"/>
          </p:xfrm>
          <a:graphic>
            <a:graphicData uri="http://schemas.openxmlformats.org/presentationml/2006/ole">
              <mc:AlternateContent xmlns:mc="http://schemas.openxmlformats.org/markup-compatibility/2006">
                <mc:Choice xmlns:v="urn:schemas-microsoft-com:vml" Requires="v">
                  <p:oleObj spid="_x0000_s163032" name="Equation" r:id="rId18" imgW="177569" imgH="202936" progId="Equation.DSMT4">
                    <p:embed/>
                  </p:oleObj>
                </mc:Choice>
                <mc:Fallback>
                  <p:oleObj name="Equation" r:id="rId18" imgW="177569" imgH="202936" progId="Equation.DSMT4">
                    <p:embed/>
                    <p:pic>
                      <p:nvPicPr>
                        <p:cNvPr id="0" name="Object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19872" y="5085184"/>
                          <a:ext cx="971550"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232"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42" name="Group 52241"/>
          <p:cNvGrpSpPr/>
          <p:nvPr/>
        </p:nvGrpSpPr>
        <p:grpSpPr>
          <a:xfrm>
            <a:off x="1400243" y="2761050"/>
            <a:ext cx="1872000" cy="648000"/>
            <a:chOff x="5213320" y="5181775"/>
            <a:chExt cx="2295525" cy="1014597"/>
          </a:xfrm>
          <a:effectLst>
            <a:outerShdw blurRad="50800" dist="38100" dir="16200000" rotWithShape="0">
              <a:prstClr val="black">
                <a:alpha val="40000"/>
              </a:prstClr>
            </a:outerShdw>
          </a:effectLst>
        </p:grpSpPr>
        <p:sp>
          <p:nvSpPr>
            <p:cNvPr id="58" name="Rounded Rectangle 57"/>
            <p:cNvSpPr/>
            <p:nvPr/>
          </p:nvSpPr>
          <p:spPr>
            <a:xfrm>
              <a:off x="5220072" y="5260268"/>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33" name="Object 52232"/>
            <p:cNvGraphicFramePr>
              <a:graphicFrameLocks noChangeAspect="1"/>
            </p:cNvGraphicFramePr>
            <p:nvPr>
              <p:extLst>
                <p:ext uri="{D42A27DB-BD31-4B8C-83A1-F6EECF244321}">
                  <p14:modId xmlns:p14="http://schemas.microsoft.com/office/powerpoint/2010/main" val="602721162"/>
                </p:ext>
              </p:extLst>
            </p:nvPr>
          </p:nvGraphicFramePr>
          <p:xfrm>
            <a:off x="5213320" y="5181775"/>
            <a:ext cx="2295525" cy="885825"/>
          </p:xfrm>
          <a:graphic>
            <a:graphicData uri="http://schemas.openxmlformats.org/presentationml/2006/ole">
              <mc:AlternateContent xmlns:mc="http://schemas.openxmlformats.org/markup-compatibility/2006">
                <mc:Choice xmlns:v="urn:schemas-microsoft-com:vml" Requires="v">
                  <p:oleObj spid="_x0000_s163033" name="Equation" r:id="rId20" imgW="418918" imgH="203112" progId="Equation.DSMT4">
                    <p:embed/>
                  </p:oleObj>
                </mc:Choice>
                <mc:Fallback>
                  <p:oleObj name="Equation" r:id="rId20" imgW="418918" imgH="203112" progId="Equation.DSMT4">
                    <p:embed/>
                    <p:pic>
                      <p:nvPicPr>
                        <p:cNvPr id="0" name="Object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13320" y="5181775"/>
                          <a:ext cx="229552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2234" name="Group 52233"/>
          <p:cNvGrpSpPr/>
          <p:nvPr/>
        </p:nvGrpSpPr>
        <p:grpSpPr>
          <a:xfrm>
            <a:off x="1391095" y="3448878"/>
            <a:ext cx="1872000" cy="648000"/>
            <a:chOff x="85557" y="2147130"/>
            <a:chExt cx="2160240" cy="946982"/>
          </a:xfrm>
          <a:effectLst>
            <a:outerShdw blurRad="50800" dist="38100" dir="16200000" rotWithShape="0">
              <a:prstClr val="black">
                <a:alpha val="40000"/>
              </a:prstClr>
            </a:outerShdw>
          </a:effectLst>
        </p:grpSpPr>
        <p:sp>
          <p:nvSpPr>
            <p:cNvPr id="32" name="Rounded Rectangle 31"/>
            <p:cNvSpPr/>
            <p:nvPr/>
          </p:nvSpPr>
          <p:spPr>
            <a:xfrm>
              <a:off x="85557" y="2158008"/>
              <a:ext cx="2160240" cy="936104"/>
            </a:xfrm>
            <a:prstGeom prst="roundRect">
              <a:avLst/>
            </a:prstGeom>
            <a:solidFill>
              <a:srgbClr val="DCCE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21" name="Object 20"/>
            <p:cNvGraphicFramePr>
              <a:graphicFrameLocks noChangeAspect="1"/>
            </p:cNvGraphicFramePr>
            <p:nvPr>
              <p:extLst>
                <p:ext uri="{D42A27DB-BD31-4B8C-83A1-F6EECF244321}">
                  <p14:modId xmlns:p14="http://schemas.microsoft.com/office/powerpoint/2010/main" val="2016912516"/>
                </p:ext>
              </p:extLst>
            </p:nvPr>
          </p:nvGraphicFramePr>
          <p:xfrm>
            <a:off x="741814" y="2147130"/>
            <a:ext cx="847725" cy="914400"/>
          </p:xfrm>
          <a:graphic>
            <a:graphicData uri="http://schemas.openxmlformats.org/presentationml/2006/ole">
              <mc:AlternateContent xmlns:mc="http://schemas.openxmlformats.org/markup-compatibility/2006">
                <mc:Choice xmlns:v="urn:schemas-microsoft-com:vml" Requires="v">
                  <p:oleObj spid="_x0000_s163034" name="Equation" r:id="rId22" imgW="291973" imgH="393529" progId="Equation.DSMT4">
                    <p:embed/>
                  </p:oleObj>
                </mc:Choice>
                <mc:Fallback>
                  <p:oleObj name="Equation" r:id="rId22" imgW="291973" imgH="393529" progId="Equation.DSMT4">
                    <p:embed/>
                    <p:pic>
                      <p:nvPicPr>
                        <p:cNvPr id="0" name="Object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1814" y="2147130"/>
                          <a:ext cx="8477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243"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6"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9"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51"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53"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1" name="Rectangle 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8" name="Rectangle 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0" name="Rectangle 5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grpSp>
        <p:nvGrpSpPr>
          <p:cNvPr id="52245" name="Group 52244"/>
          <p:cNvGrpSpPr/>
          <p:nvPr/>
        </p:nvGrpSpPr>
        <p:grpSpPr>
          <a:xfrm>
            <a:off x="4565724" y="1395216"/>
            <a:ext cx="1800000" cy="648000"/>
            <a:chOff x="4644008" y="1340768"/>
            <a:chExt cx="2160240" cy="936104"/>
          </a:xfrm>
          <a:effectLst>
            <a:outerShdw blurRad="50800" dist="38100" dir="16200000" rotWithShape="0">
              <a:prstClr val="black">
                <a:alpha val="40000"/>
              </a:prstClr>
            </a:outerShdw>
          </a:effectLst>
        </p:grpSpPr>
        <p:sp>
          <p:nvSpPr>
            <p:cNvPr id="70" name="Rounded Rectangle 69"/>
            <p:cNvSpPr/>
            <p:nvPr/>
          </p:nvSpPr>
          <p:spPr>
            <a:xfrm>
              <a:off x="4644008" y="1340768"/>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44" name="Object 52243"/>
            <p:cNvGraphicFramePr>
              <a:graphicFrameLocks noChangeAspect="1"/>
            </p:cNvGraphicFramePr>
            <p:nvPr>
              <p:extLst>
                <p:ext uri="{D42A27DB-BD31-4B8C-83A1-F6EECF244321}">
                  <p14:modId xmlns:p14="http://schemas.microsoft.com/office/powerpoint/2010/main" val="3652886458"/>
                </p:ext>
              </p:extLst>
            </p:nvPr>
          </p:nvGraphicFramePr>
          <p:xfrm>
            <a:off x="5385991" y="1513545"/>
            <a:ext cx="676275" cy="590550"/>
          </p:xfrm>
          <a:graphic>
            <a:graphicData uri="http://schemas.openxmlformats.org/presentationml/2006/ole">
              <mc:AlternateContent xmlns:mc="http://schemas.openxmlformats.org/markup-compatibility/2006">
                <mc:Choice xmlns:v="urn:schemas-microsoft-com:vml" Requires="v">
                  <p:oleObj spid="_x0000_s163035" name="Equation" r:id="rId24" imgW="126835" imgH="139518" progId="Equation.DSMT4">
                    <p:embed/>
                  </p:oleObj>
                </mc:Choice>
                <mc:Fallback>
                  <p:oleObj name="Equation" r:id="rId24" imgW="126835" imgH="139518" progId="Equation.DSMT4">
                    <p:embed/>
                    <p:pic>
                      <p:nvPicPr>
                        <p:cNvPr id="0" name="Object 3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85991" y="1513545"/>
                          <a:ext cx="6762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9" name="Group 38"/>
          <p:cNvGrpSpPr/>
          <p:nvPr/>
        </p:nvGrpSpPr>
        <p:grpSpPr>
          <a:xfrm>
            <a:off x="4565724" y="3289693"/>
            <a:ext cx="1800000" cy="648000"/>
            <a:chOff x="4345843" y="3862060"/>
            <a:chExt cx="2160240" cy="936104"/>
          </a:xfrm>
          <a:effectLst>
            <a:outerShdw blurRad="50800" dist="38100" dir="16200000" rotWithShape="0">
              <a:prstClr val="black">
                <a:alpha val="40000"/>
              </a:prstClr>
            </a:outerShdw>
          </a:effectLst>
        </p:grpSpPr>
        <p:sp>
          <p:nvSpPr>
            <p:cNvPr id="77" name="Rounded Rectangle 76"/>
            <p:cNvSpPr/>
            <p:nvPr/>
          </p:nvSpPr>
          <p:spPr>
            <a:xfrm>
              <a:off x="4345843" y="3862060"/>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50" name="Object 52249"/>
            <p:cNvGraphicFramePr>
              <a:graphicFrameLocks noChangeAspect="1"/>
            </p:cNvGraphicFramePr>
            <p:nvPr>
              <p:extLst>
                <p:ext uri="{D42A27DB-BD31-4B8C-83A1-F6EECF244321}">
                  <p14:modId xmlns:p14="http://schemas.microsoft.com/office/powerpoint/2010/main" val="364211975"/>
                </p:ext>
              </p:extLst>
            </p:nvPr>
          </p:nvGraphicFramePr>
          <p:xfrm>
            <a:off x="5121163" y="3958637"/>
            <a:ext cx="609600" cy="742950"/>
          </p:xfrm>
          <a:graphic>
            <a:graphicData uri="http://schemas.openxmlformats.org/presentationml/2006/ole">
              <mc:AlternateContent xmlns:mc="http://schemas.openxmlformats.org/markup-compatibility/2006">
                <mc:Choice xmlns:v="urn:schemas-microsoft-com:vml" Requires="v">
                  <p:oleObj spid="_x0000_s163036" name="Equation" r:id="rId26" imgW="114102" imgH="177492" progId="Equation.DSMT4">
                    <p:embed/>
                  </p:oleObj>
                </mc:Choice>
                <mc:Fallback>
                  <p:oleObj name="Equation" r:id="rId26" imgW="114102" imgH="177492" progId="Equation.DSMT4">
                    <p:embed/>
                    <p:pic>
                      <p:nvPicPr>
                        <p:cNvPr id="0" name="Object 4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21163" y="3958637"/>
                          <a:ext cx="60960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7" name="Group 46"/>
          <p:cNvGrpSpPr/>
          <p:nvPr/>
        </p:nvGrpSpPr>
        <p:grpSpPr>
          <a:xfrm>
            <a:off x="4565724" y="2348880"/>
            <a:ext cx="1800000" cy="648000"/>
            <a:chOff x="4519148" y="2492896"/>
            <a:chExt cx="2160240" cy="936104"/>
          </a:xfrm>
          <a:effectLst>
            <a:outerShdw blurRad="50800" dist="38100" dir="16200000" rotWithShape="0">
              <a:prstClr val="black">
                <a:alpha val="40000"/>
              </a:prstClr>
            </a:outerShdw>
          </a:effectLst>
        </p:grpSpPr>
        <p:sp>
          <p:nvSpPr>
            <p:cNvPr id="82" name="Rounded Rectangle 81"/>
            <p:cNvSpPr/>
            <p:nvPr/>
          </p:nvSpPr>
          <p:spPr>
            <a:xfrm>
              <a:off x="4519148" y="2492896"/>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42" name="Object 41"/>
            <p:cNvGraphicFramePr>
              <a:graphicFrameLocks noChangeAspect="1"/>
            </p:cNvGraphicFramePr>
            <p:nvPr>
              <p:extLst>
                <p:ext uri="{D42A27DB-BD31-4B8C-83A1-F6EECF244321}">
                  <p14:modId xmlns:p14="http://schemas.microsoft.com/office/powerpoint/2010/main" val="2786901066"/>
                </p:ext>
              </p:extLst>
            </p:nvPr>
          </p:nvGraphicFramePr>
          <p:xfrm>
            <a:off x="4638921" y="2602312"/>
            <a:ext cx="1920695" cy="717272"/>
          </p:xfrm>
          <a:graphic>
            <a:graphicData uri="http://schemas.openxmlformats.org/presentationml/2006/ole">
              <mc:AlternateContent xmlns:mc="http://schemas.openxmlformats.org/markup-compatibility/2006">
                <mc:Choice xmlns:v="urn:schemas-microsoft-com:vml" Requires="v">
                  <p:oleObj spid="_x0000_s163037" name="Equation" r:id="rId28" imgW="431613" imgH="203112" progId="Equation.DSMT4">
                    <p:embed/>
                  </p:oleObj>
                </mc:Choice>
                <mc:Fallback>
                  <p:oleObj name="Equation" r:id="rId28" imgW="431613" imgH="203112" progId="Equation.DSMT4">
                    <p:embed/>
                    <p:pic>
                      <p:nvPicPr>
                        <p:cNvPr id="0" name="Object 4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638921" y="2602312"/>
                          <a:ext cx="1920695" cy="717272"/>
                        </a:xfrm>
                        <a:prstGeom prst="rect">
                          <a:avLst/>
                        </a:prstGeom>
                        <a:noFill/>
                      </p:spPr>
                    </p:pic>
                  </p:oleObj>
                </mc:Fallback>
              </mc:AlternateContent>
            </a:graphicData>
          </a:graphic>
        </p:graphicFrame>
      </p:grpSp>
      <p:grpSp>
        <p:nvGrpSpPr>
          <p:cNvPr id="46" name="Group 45"/>
          <p:cNvGrpSpPr/>
          <p:nvPr/>
        </p:nvGrpSpPr>
        <p:grpSpPr>
          <a:xfrm>
            <a:off x="4565724" y="4250607"/>
            <a:ext cx="1800000" cy="648000"/>
            <a:chOff x="4353433" y="4748653"/>
            <a:chExt cx="2160240" cy="936104"/>
          </a:xfrm>
          <a:effectLst>
            <a:outerShdw blurRad="50800" dist="38100" dir="16200000" rotWithShape="0">
              <a:prstClr val="black">
                <a:alpha val="40000"/>
              </a:prstClr>
            </a:outerShdw>
          </a:effectLst>
        </p:grpSpPr>
        <p:sp>
          <p:nvSpPr>
            <p:cNvPr id="80" name="Rounded Rectangle 79"/>
            <p:cNvSpPr/>
            <p:nvPr/>
          </p:nvSpPr>
          <p:spPr>
            <a:xfrm>
              <a:off x="4353433" y="4748653"/>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43" name="Object 42"/>
            <p:cNvGraphicFramePr>
              <a:graphicFrameLocks noChangeAspect="1"/>
            </p:cNvGraphicFramePr>
            <p:nvPr>
              <p:extLst>
                <p:ext uri="{D42A27DB-BD31-4B8C-83A1-F6EECF244321}">
                  <p14:modId xmlns:p14="http://schemas.microsoft.com/office/powerpoint/2010/main" val="3784910154"/>
                </p:ext>
              </p:extLst>
            </p:nvPr>
          </p:nvGraphicFramePr>
          <p:xfrm>
            <a:off x="4473116" y="4857930"/>
            <a:ext cx="1920875" cy="717550"/>
          </p:xfrm>
          <a:graphic>
            <a:graphicData uri="http://schemas.openxmlformats.org/presentationml/2006/ole">
              <mc:AlternateContent xmlns:mc="http://schemas.openxmlformats.org/markup-compatibility/2006">
                <mc:Choice xmlns:v="urn:schemas-microsoft-com:vml" Requires="v">
                  <p:oleObj spid="_x0000_s163038" name="Equation" r:id="rId30" imgW="431613" imgH="203112" progId="Equation.DSMT4">
                    <p:embed/>
                  </p:oleObj>
                </mc:Choice>
                <mc:Fallback>
                  <p:oleObj name="Equation" r:id="rId30" imgW="431613" imgH="203112" progId="Equation.DSMT4">
                    <p:embed/>
                    <p:pic>
                      <p:nvPicPr>
                        <p:cNvPr id="0" name="Object 4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473116" y="4857930"/>
                          <a:ext cx="19208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3" name="Group 52"/>
          <p:cNvGrpSpPr/>
          <p:nvPr/>
        </p:nvGrpSpPr>
        <p:grpSpPr>
          <a:xfrm>
            <a:off x="4565724" y="5194382"/>
            <a:ext cx="1800000" cy="648000"/>
            <a:chOff x="4572000" y="5856371"/>
            <a:chExt cx="2160240" cy="936104"/>
          </a:xfrm>
          <a:effectLst>
            <a:outerShdw blurRad="50800" dist="38100" dir="16200000" rotWithShape="0">
              <a:prstClr val="black">
                <a:alpha val="40000"/>
              </a:prstClr>
            </a:outerShdw>
          </a:effectLst>
        </p:grpSpPr>
        <p:sp>
          <p:nvSpPr>
            <p:cNvPr id="81" name="Rounded Rectangle 80"/>
            <p:cNvSpPr/>
            <p:nvPr/>
          </p:nvSpPr>
          <p:spPr>
            <a:xfrm>
              <a:off x="4572000" y="5856371"/>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49" name="Object 48"/>
            <p:cNvGraphicFramePr>
              <a:graphicFrameLocks noChangeAspect="1"/>
            </p:cNvGraphicFramePr>
            <p:nvPr>
              <p:extLst>
                <p:ext uri="{D42A27DB-BD31-4B8C-83A1-F6EECF244321}">
                  <p14:modId xmlns:p14="http://schemas.microsoft.com/office/powerpoint/2010/main" val="2808129621"/>
                </p:ext>
              </p:extLst>
            </p:nvPr>
          </p:nvGraphicFramePr>
          <p:xfrm>
            <a:off x="5109195" y="5952948"/>
            <a:ext cx="1085850" cy="742950"/>
          </p:xfrm>
          <a:graphic>
            <a:graphicData uri="http://schemas.openxmlformats.org/presentationml/2006/ole">
              <mc:AlternateContent xmlns:mc="http://schemas.openxmlformats.org/markup-compatibility/2006">
                <mc:Choice xmlns:v="urn:schemas-microsoft-com:vml" Requires="v">
                  <p:oleObj spid="_x0000_s163039" name="Equation" r:id="rId31" imgW="202936" imgH="177569" progId="Equation.DSMT4">
                    <p:embed/>
                  </p:oleObj>
                </mc:Choice>
                <mc:Fallback>
                  <p:oleObj name="Equation" r:id="rId31" imgW="202936" imgH="177569" progId="Equation.DSMT4">
                    <p:embed/>
                    <p:pic>
                      <p:nvPicPr>
                        <p:cNvPr id="0" name="Object 5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109195" y="5952948"/>
                          <a:ext cx="108585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2248" name="Group 52247"/>
          <p:cNvGrpSpPr/>
          <p:nvPr/>
        </p:nvGrpSpPr>
        <p:grpSpPr>
          <a:xfrm>
            <a:off x="6569825" y="5646455"/>
            <a:ext cx="1800000" cy="648000"/>
            <a:chOff x="4353433" y="2468756"/>
            <a:chExt cx="2160240" cy="936104"/>
          </a:xfrm>
          <a:effectLst>
            <a:outerShdw blurRad="50800" dist="38100" dir="16200000" rotWithShape="0">
              <a:prstClr val="black">
                <a:alpha val="40000"/>
              </a:prstClr>
            </a:outerShdw>
          </a:effectLst>
        </p:grpSpPr>
        <p:sp>
          <p:nvSpPr>
            <p:cNvPr id="74" name="Rounded Rectangle 73"/>
            <p:cNvSpPr/>
            <p:nvPr/>
          </p:nvSpPr>
          <p:spPr>
            <a:xfrm>
              <a:off x="4353433" y="2468756"/>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47" name="Object 52246"/>
            <p:cNvGraphicFramePr>
              <a:graphicFrameLocks noChangeAspect="1"/>
            </p:cNvGraphicFramePr>
            <p:nvPr>
              <p:extLst>
                <p:ext uri="{D42A27DB-BD31-4B8C-83A1-F6EECF244321}">
                  <p14:modId xmlns:p14="http://schemas.microsoft.com/office/powerpoint/2010/main" val="3878248687"/>
                </p:ext>
              </p:extLst>
            </p:nvPr>
          </p:nvGraphicFramePr>
          <p:xfrm>
            <a:off x="5095416" y="2641533"/>
            <a:ext cx="676275" cy="590550"/>
          </p:xfrm>
          <a:graphic>
            <a:graphicData uri="http://schemas.openxmlformats.org/presentationml/2006/ole">
              <mc:AlternateContent xmlns:mc="http://schemas.openxmlformats.org/markup-compatibility/2006">
                <mc:Choice xmlns:v="urn:schemas-microsoft-com:vml" Requires="v">
                  <p:oleObj spid="_x0000_s163040" name="Equation" r:id="rId33" imgW="126835" imgH="139518" progId="Equation.DSMT4">
                    <p:embed/>
                  </p:oleObj>
                </mc:Choice>
                <mc:Fallback>
                  <p:oleObj name="Equation" r:id="rId33" imgW="126835" imgH="139518" progId="Equation.DSMT4">
                    <p:embed/>
                    <p:pic>
                      <p:nvPicPr>
                        <p:cNvPr id="0" name="Object 4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095416" y="2641533"/>
                          <a:ext cx="6762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0" name="Group 39"/>
          <p:cNvGrpSpPr/>
          <p:nvPr/>
        </p:nvGrpSpPr>
        <p:grpSpPr>
          <a:xfrm>
            <a:off x="6569825" y="1918602"/>
            <a:ext cx="1800000" cy="648000"/>
            <a:chOff x="7213930" y="1808820"/>
            <a:chExt cx="2160240" cy="936104"/>
          </a:xfrm>
          <a:effectLst>
            <a:outerShdw blurRad="50800" dist="38100" dir="16200000" rotWithShape="0">
              <a:prstClr val="black">
                <a:alpha val="40000"/>
              </a:prstClr>
            </a:outerShdw>
          </a:effectLst>
        </p:grpSpPr>
        <p:sp>
          <p:nvSpPr>
            <p:cNvPr id="76" name="Rounded Rectangle 75"/>
            <p:cNvSpPr/>
            <p:nvPr/>
          </p:nvSpPr>
          <p:spPr>
            <a:xfrm>
              <a:off x="7213930" y="1808820"/>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52" name="Object 52251"/>
            <p:cNvGraphicFramePr>
              <a:graphicFrameLocks noChangeAspect="1"/>
            </p:cNvGraphicFramePr>
            <p:nvPr>
              <p:extLst>
                <p:ext uri="{D42A27DB-BD31-4B8C-83A1-F6EECF244321}">
                  <p14:modId xmlns:p14="http://schemas.microsoft.com/office/powerpoint/2010/main" val="801262028"/>
                </p:ext>
              </p:extLst>
            </p:nvPr>
          </p:nvGraphicFramePr>
          <p:xfrm>
            <a:off x="7989250" y="1905397"/>
            <a:ext cx="609600" cy="742950"/>
          </p:xfrm>
          <a:graphic>
            <a:graphicData uri="http://schemas.openxmlformats.org/presentationml/2006/ole">
              <mc:AlternateContent xmlns:mc="http://schemas.openxmlformats.org/markup-compatibility/2006">
                <mc:Choice xmlns:v="urn:schemas-microsoft-com:vml" Requires="v">
                  <p:oleObj spid="_x0000_s163041" name="Equation" r:id="rId35" imgW="114102" imgH="177492" progId="Equation.DSMT4">
                    <p:embed/>
                  </p:oleObj>
                </mc:Choice>
                <mc:Fallback>
                  <p:oleObj name="Equation" r:id="rId35" imgW="114102" imgH="177492" progId="Equation.DSMT4">
                    <p:embed/>
                    <p:pic>
                      <p:nvPicPr>
                        <p:cNvPr id="0" name="Object 4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989250" y="1905397"/>
                          <a:ext cx="60960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2255" name="Group 52254"/>
          <p:cNvGrpSpPr/>
          <p:nvPr/>
        </p:nvGrpSpPr>
        <p:grpSpPr>
          <a:xfrm>
            <a:off x="6569825" y="4718659"/>
            <a:ext cx="1800000" cy="648000"/>
            <a:chOff x="7397467" y="4762044"/>
            <a:chExt cx="2160240" cy="936104"/>
          </a:xfrm>
          <a:solidFill>
            <a:srgbClr val="CC0000"/>
          </a:solidFill>
          <a:effectLst>
            <a:outerShdw blurRad="50800" dist="38100" dir="16200000" rotWithShape="0">
              <a:prstClr val="black">
                <a:alpha val="40000"/>
              </a:prstClr>
            </a:outerShdw>
          </a:effectLst>
        </p:grpSpPr>
        <p:sp>
          <p:nvSpPr>
            <p:cNvPr id="79" name="Rounded Rectangle 78"/>
            <p:cNvSpPr/>
            <p:nvPr/>
          </p:nvSpPr>
          <p:spPr>
            <a:xfrm>
              <a:off x="7397467" y="4762044"/>
              <a:ext cx="2160240" cy="93610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2254" name="Object 52253"/>
            <p:cNvGraphicFramePr>
              <a:graphicFrameLocks noChangeAspect="1"/>
            </p:cNvGraphicFramePr>
            <p:nvPr>
              <p:extLst>
                <p:ext uri="{D42A27DB-BD31-4B8C-83A1-F6EECF244321}">
                  <p14:modId xmlns:p14="http://schemas.microsoft.com/office/powerpoint/2010/main" val="4099812334"/>
                </p:ext>
              </p:extLst>
            </p:nvPr>
          </p:nvGraphicFramePr>
          <p:xfrm>
            <a:off x="8172787" y="4858621"/>
            <a:ext cx="609600" cy="742950"/>
          </p:xfrm>
          <a:graphic>
            <a:graphicData uri="http://schemas.openxmlformats.org/presentationml/2006/ole">
              <mc:AlternateContent xmlns:mc="http://schemas.openxmlformats.org/markup-compatibility/2006">
                <mc:Choice xmlns:v="urn:schemas-microsoft-com:vml" Requires="v">
                  <p:oleObj spid="_x0000_s163042" name="Equation" r:id="rId36" imgW="114102" imgH="177492" progId="Equation.DSMT4">
                    <p:embed/>
                  </p:oleObj>
                </mc:Choice>
                <mc:Fallback>
                  <p:oleObj name="Equation" r:id="rId36" imgW="114102" imgH="177492" progId="Equation.DSMT4">
                    <p:embed/>
                    <p:pic>
                      <p:nvPicPr>
                        <p:cNvPr id="0" name="Object 4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72787" y="4858621"/>
                          <a:ext cx="60960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5" name="Group 44"/>
          <p:cNvGrpSpPr/>
          <p:nvPr/>
        </p:nvGrpSpPr>
        <p:grpSpPr>
          <a:xfrm>
            <a:off x="6569825" y="3782555"/>
            <a:ext cx="1800000" cy="648000"/>
            <a:chOff x="6940267" y="3709660"/>
            <a:chExt cx="2160240" cy="936104"/>
          </a:xfrm>
          <a:effectLst>
            <a:outerShdw blurRad="50800" dist="38100" dir="16200000" rotWithShape="0">
              <a:prstClr val="black">
                <a:alpha val="40000"/>
              </a:prstClr>
            </a:outerShdw>
          </a:effectLst>
        </p:grpSpPr>
        <p:sp>
          <p:nvSpPr>
            <p:cNvPr id="78" name="Rounded Rectangle 77"/>
            <p:cNvSpPr/>
            <p:nvPr/>
          </p:nvSpPr>
          <p:spPr>
            <a:xfrm>
              <a:off x="6940267" y="3709660"/>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44" name="Object 43"/>
            <p:cNvGraphicFramePr>
              <a:graphicFrameLocks noChangeAspect="1"/>
            </p:cNvGraphicFramePr>
            <p:nvPr>
              <p:extLst>
                <p:ext uri="{D42A27DB-BD31-4B8C-83A1-F6EECF244321}">
                  <p14:modId xmlns:p14="http://schemas.microsoft.com/office/powerpoint/2010/main" val="1333158518"/>
                </p:ext>
              </p:extLst>
            </p:nvPr>
          </p:nvGraphicFramePr>
          <p:xfrm>
            <a:off x="7059950" y="3818937"/>
            <a:ext cx="1920875" cy="717550"/>
          </p:xfrm>
          <a:graphic>
            <a:graphicData uri="http://schemas.openxmlformats.org/presentationml/2006/ole">
              <mc:AlternateContent xmlns:mc="http://schemas.openxmlformats.org/markup-compatibility/2006">
                <mc:Choice xmlns:v="urn:schemas-microsoft-com:vml" Requires="v">
                  <p:oleObj spid="_x0000_s163043" name="Equation" r:id="rId37" imgW="431613" imgH="203112" progId="Equation.DSMT4">
                    <p:embed/>
                  </p:oleObj>
                </mc:Choice>
                <mc:Fallback>
                  <p:oleObj name="Equation" r:id="rId37" imgW="431613" imgH="203112" progId="Equation.DSMT4">
                    <p:embed/>
                    <p:pic>
                      <p:nvPicPr>
                        <p:cNvPr id="0" name="Object 4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059950" y="3818937"/>
                          <a:ext cx="19208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2" name="Group 51"/>
          <p:cNvGrpSpPr/>
          <p:nvPr/>
        </p:nvGrpSpPr>
        <p:grpSpPr>
          <a:xfrm>
            <a:off x="6569825" y="2857585"/>
            <a:ext cx="1800000" cy="648000"/>
            <a:chOff x="6455183" y="2823341"/>
            <a:chExt cx="2160240" cy="936104"/>
          </a:xfrm>
          <a:effectLst>
            <a:outerShdw blurRad="50800" dist="38100" dir="16200000" rotWithShape="0">
              <a:prstClr val="black">
                <a:alpha val="40000"/>
              </a:prstClr>
            </a:outerShdw>
          </a:effectLst>
        </p:grpSpPr>
        <p:sp>
          <p:nvSpPr>
            <p:cNvPr id="75" name="Rounded Rectangle 74"/>
            <p:cNvSpPr/>
            <p:nvPr/>
          </p:nvSpPr>
          <p:spPr>
            <a:xfrm>
              <a:off x="6455183" y="2823341"/>
              <a:ext cx="2160240" cy="936104"/>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100"/>
            </a:p>
          </p:txBody>
        </p:sp>
        <p:graphicFrame>
          <p:nvGraphicFramePr>
            <p:cNvPr id="51" name="Object 50"/>
            <p:cNvGraphicFramePr>
              <a:graphicFrameLocks noChangeAspect="1"/>
            </p:cNvGraphicFramePr>
            <p:nvPr>
              <p:extLst>
                <p:ext uri="{D42A27DB-BD31-4B8C-83A1-F6EECF244321}">
                  <p14:modId xmlns:p14="http://schemas.microsoft.com/office/powerpoint/2010/main" val="1409740376"/>
                </p:ext>
              </p:extLst>
            </p:nvPr>
          </p:nvGraphicFramePr>
          <p:xfrm>
            <a:off x="6992378" y="2919918"/>
            <a:ext cx="1085850" cy="742950"/>
          </p:xfrm>
          <a:graphic>
            <a:graphicData uri="http://schemas.openxmlformats.org/presentationml/2006/ole">
              <mc:AlternateContent xmlns:mc="http://schemas.openxmlformats.org/markup-compatibility/2006">
                <mc:Choice xmlns:v="urn:schemas-microsoft-com:vml" Requires="v">
                  <p:oleObj spid="_x0000_s163044" name="Equation" r:id="rId38" imgW="202936" imgH="177569" progId="Equation.DSMT4">
                    <p:embed/>
                  </p:oleObj>
                </mc:Choice>
                <mc:Fallback>
                  <p:oleObj name="Equation" r:id="rId38" imgW="202936" imgH="177569" progId="Equation.DSMT4">
                    <p:embed/>
                    <p:pic>
                      <p:nvPicPr>
                        <p:cNvPr id="0" name="Object 55"/>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992378" y="2919918"/>
                          <a:ext cx="108585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4" name="Group 83"/>
          <p:cNvGrpSpPr/>
          <p:nvPr/>
        </p:nvGrpSpPr>
        <p:grpSpPr>
          <a:xfrm>
            <a:off x="8789610" y="490052"/>
            <a:ext cx="8350893" cy="5619750"/>
            <a:chOff x="8789610" y="490052"/>
            <a:chExt cx="8350893" cy="5619750"/>
          </a:xfrm>
        </p:grpSpPr>
        <p:pic>
          <p:nvPicPr>
            <p:cNvPr id="85" name="Picture 2"/>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158553" y="490052"/>
              <a:ext cx="7981950"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Rounded Rectangle 85"/>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3149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84"/>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84"/>
                                        </p:tgtEl>
                                        <p:attrNameLst>
                                          <p:attrName>ppt_x</p:attrName>
                                          <p:attrName>ppt_y</p:attrName>
                                        </p:attrNameLst>
                                      </p:cBhvr>
                                      <p:rCtr x="46510" y="162"/>
                                    </p:animMotion>
                                  </p:childTnLst>
                                </p:cTn>
                              </p:par>
                            </p:childTnLst>
                          </p:cTn>
                        </p:par>
                      </p:childTnLst>
                    </p:cTn>
                  </p:par>
                </p:childTnLst>
              </p:cTn>
              <p:nextCondLst>
                <p:cond evt="onClick" delay="0">
                  <p:tgtEl>
                    <p:spTgt spid="8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a:t>
            </a:r>
          </a:p>
        </p:txBody>
      </p:sp>
      <p:sp>
        <p:nvSpPr>
          <p:cNvPr id="6" name="Content Placeholder 5"/>
          <p:cNvSpPr>
            <a:spLocks noGrp="1"/>
          </p:cNvSpPr>
          <p:nvPr>
            <p:ph idx="1"/>
          </p:nvPr>
        </p:nvSpPr>
        <p:spPr/>
        <p:txBody>
          <a:bodyPr/>
          <a:lstStyle/>
          <a:p>
            <a:endParaRPr lang="en-IE"/>
          </a:p>
        </p:txBody>
      </p:sp>
      <p:sp>
        <p:nvSpPr>
          <p:cNvPr id="4" name="Rectangle 3"/>
          <p:cNvSpPr/>
          <p:nvPr/>
        </p:nvSpPr>
        <p:spPr>
          <a:xfrm>
            <a:off x="467544" y="476672"/>
            <a:ext cx="7488832" cy="1015663"/>
          </a:xfrm>
          <a:prstGeom prst="rect">
            <a:avLst/>
          </a:prstGeom>
        </p:spPr>
        <p:txBody>
          <a:bodyPr wrap="square">
            <a:spAutoFit/>
          </a:bodyPr>
          <a:lstStyle/>
          <a:p>
            <a:r>
              <a:rPr lang="en-IE" sz="2000" dirty="0">
                <a:solidFill>
                  <a:srgbClr val="990033"/>
                </a:solidFill>
                <a:latin typeface="Calibri" pitchFamily="34" charset="0"/>
              </a:rPr>
              <a:t>Q6.</a:t>
            </a:r>
          </a:p>
          <a:p>
            <a:r>
              <a:rPr lang="en-IE" sz="2000" dirty="0">
                <a:solidFill>
                  <a:srgbClr val="990033"/>
                </a:solidFill>
                <a:latin typeface="Calibri" pitchFamily="34" charset="0"/>
              </a:rPr>
              <a:t>(a) In the space below write in the bounding function (from Q1 above) and the area function (from Q3 above</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370323874"/>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𝒉</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0"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𝑨</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1"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370323874"/>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80" t="-69474" r="-100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180" t="-69474" r="-180"/>
                          </a:stretch>
                        </a:blipFill>
                      </a:tcPr>
                    </a:tc>
                  </a:tr>
                </a:tbl>
              </a:graphicData>
            </a:graphic>
          </p:graphicFrame>
        </mc:Fallback>
      </mc:AlternateContent>
      <p:sp>
        <p:nvSpPr>
          <p:cNvPr id="5" name="Rectangle 4"/>
          <p:cNvSpPr/>
          <p:nvPr/>
        </p:nvSpPr>
        <p:spPr>
          <a:xfrm>
            <a:off x="467544" y="2780928"/>
            <a:ext cx="7704856" cy="707886"/>
          </a:xfrm>
          <a:prstGeom prst="rect">
            <a:avLst/>
          </a:prstGeom>
        </p:spPr>
        <p:txBody>
          <a:bodyPr wrap="square">
            <a:spAutoFit/>
          </a:bodyPr>
          <a:lstStyle/>
          <a:p>
            <a:r>
              <a:rPr lang="en-IE" sz="2000" dirty="0" smtClean="0">
                <a:solidFill>
                  <a:srgbClr val="990033"/>
                </a:solidFill>
                <a:latin typeface="Calibri" pitchFamily="34" charset="0"/>
              </a:rPr>
              <a:t>(b) </a:t>
            </a:r>
            <a:r>
              <a:rPr lang="en-IE" sz="2000" dirty="0">
                <a:solidFill>
                  <a:srgbClr val="990033"/>
                </a:solidFill>
                <a:latin typeface="Calibri" pitchFamily="34" charset="0"/>
              </a:rPr>
              <a:t>If you were presented only with the bounding function, is there a way in which you could determine the area function? Explain</a:t>
            </a:r>
            <a:endParaRPr lang="en-IE" dirty="0"/>
          </a:p>
        </p:txBody>
      </p:sp>
    </p:spTree>
    <p:extLst>
      <p:ext uri="{BB962C8B-B14F-4D97-AF65-F5344CB8AC3E}">
        <p14:creationId xmlns:p14="http://schemas.microsoft.com/office/powerpoint/2010/main" val="28406508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a:t>
            </a:r>
            <a:r>
              <a:rPr lang="en-IE" dirty="0" smtClean="0"/>
              <a:t>1 Group B</a:t>
            </a:r>
            <a:endParaRPr lang="en-IE" dirty="0"/>
          </a:p>
        </p:txBody>
      </p:sp>
      <p:sp>
        <p:nvSpPr>
          <p:cNvPr id="10" name="Content Placeholder 9"/>
          <p:cNvSpPr>
            <a:spLocks noGrp="1"/>
          </p:cNvSpPr>
          <p:nvPr>
            <p:ph idx="1"/>
          </p:nvPr>
        </p:nvSpPr>
        <p:spPr/>
        <p:txBody>
          <a:bodyPr/>
          <a:lstStyle/>
          <a:p>
            <a:endParaRPr lang="en-IE"/>
          </a:p>
        </p:txBody>
      </p:sp>
      <p:sp>
        <p:nvSpPr>
          <p:cNvPr id="4" name="Rectangle 3"/>
          <p:cNvSpPr/>
          <p:nvPr/>
        </p:nvSpPr>
        <p:spPr>
          <a:xfrm>
            <a:off x="7019453" y="1990558"/>
            <a:ext cx="1698411" cy="523220"/>
          </a:xfrm>
          <a:prstGeom prst="rect">
            <a:avLst/>
          </a:prstGeom>
        </p:spPr>
        <p:txBody>
          <a:bodyPr wrap="square">
            <a:spAutoFit/>
          </a:bodyPr>
          <a:lstStyle/>
          <a:p>
            <a:pPr algn="ctr"/>
            <a:r>
              <a:rPr lang="en-IE" sz="1400" dirty="0">
                <a:solidFill>
                  <a:srgbClr val="990033"/>
                </a:solidFill>
                <a:latin typeface="Calibri" pitchFamily="34" charset="0"/>
              </a:rPr>
              <a:t>Figure shows The Vu Bar in </a:t>
            </a:r>
            <a:r>
              <a:rPr lang="en-IE" sz="1400" dirty="0" smtClean="0">
                <a:solidFill>
                  <a:srgbClr val="990033"/>
                </a:solidFill>
                <a:latin typeface="Calibri" pitchFamily="34" charset="0"/>
              </a:rPr>
              <a:t>Dubai.</a:t>
            </a:r>
            <a:endParaRPr lang="en-IE" sz="1400"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083564" y="722959"/>
                <a:ext cx="3996000" cy="2862322"/>
              </a:xfrm>
              <a:prstGeom prst="rect">
                <a:avLst/>
              </a:prstGeom>
            </p:spPr>
            <p:txBody>
              <a:bodyPr wrap="square">
                <a:spAutoFit/>
              </a:bodyPr>
              <a:lstStyle/>
              <a:p>
                <a:r>
                  <a:rPr lang="en-IE" dirty="0">
                    <a:solidFill>
                      <a:srgbClr val="990033"/>
                    </a:solidFill>
                    <a:latin typeface="Calibri" pitchFamily="34" charset="0"/>
                  </a:rPr>
                  <a:t>1. The height of the building changes as we move </a:t>
                </a:r>
                <a:r>
                  <a:rPr lang="en-IE" dirty="0" smtClean="0">
                    <a:solidFill>
                      <a:srgbClr val="990033"/>
                    </a:solidFill>
                    <a:latin typeface="Calibri" pitchFamily="34" charset="0"/>
                  </a:rPr>
                  <a:t>from left </a:t>
                </a:r>
                <a14:m>
                  <m:oMath xmlns:m="http://schemas.openxmlformats.org/officeDocument/2006/math">
                    <m:r>
                      <a:rPr lang="en-IE" i="1" dirty="0" smtClean="0">
                        <a:solidFill>
                          <a:srgbClr val="990033"/>
                        </a:solidFill>
                        <a:latin typeface="Cambria Math"/>
                      </a:rPr>
                      <m:t>(</m:t>
                    </m:r>
                    <m:r>
                      <a:rPr lang="en-IE" i="1" dirty="0" smtClean="0">
                        <a:solidFill>
                          <a:srgbClr val="990033"/>
                        </a:solidFill>
                        <a:latin typeface="Cambria Math"/>
                      </a:rPr>
                      <m:t>𝑥</m:t>
                    </m:r>
                    <m:r>
                      <a:rPr lang="en-IE" i="1" dirty="0" smtClean="0">
                        <a:solidFill>
                          <a:srgbClr val="990033"/>
                        </a:solidFill>
                        <a:latin typeface="Cambria Math"/>
                      </a:rPr>
                      <m:t> = 0) </m:t>
                    </m:r>
                  </m:oMath>
                </a14:m>
                <a:r>
                  <a:rPr lang="en-IE" dirty="0">
                    <a:solidFill>
                      <a:srgbClr val="990033"/>
                    </a:solidFill>
                    <a:latin typeface="Calibri" pitchFamily="34" charset="0"/>
                  </a:rPr>
                  <a:t>to right </a:t>
                </a:r>
                <a14:m>
                  <m:oMath xmlns:m="http://schemas.openxmlformats.org/officeDocument/2006/math">
                    <m:r>
                      <a:rPr lang="en-IE" i="1" dirty="0" smtClean="0">
                        <a:solidFill>
                          <a:srgbClr val="990033"/>
                        </a:solidFill>
                        <a:latin typeface="Cambria Math"/>
                      </a:rPr>
                      <m:t>(</m:t>
                    </m:r>
                    <m:r>
                      <a:rPr lang="en-IE" i="1" dirty="0" smtClean="0">
                        <a:solidFill>
                          <a:srgbClr val="990033"/>
                        </a:solidFill>
                        <a:latin typeface="Cambria Math"/>
                      </a:rPr>
                      <m:t>𝑥</m:t>
                    </m:r>
                    <m:r>
                      <a:rPr lang="en-IE" i="1" dirty="0" smtClean="0">
                        <a:solidFill>
                          <a:srgbClr val="990033"/>
                        </a:solidFill>
                        <a:latin typeface="Cambria Math"/>
                      </a:rPr>
                      <m:t> = 8)</m:t>
                    </m:r>
                  </m:oMath>
                </a14:m>
                <a:r>
                  <a:rPr lang="en-IE" dirty="0">
                    <a:solidFill>
                      <a:srgbClr val="990033"/>
                    </a:solidFill>
                    <a:latin typeface="Calibri" pitchFamily="34" charset="0"/>
                  </a:rPr>
                  <a:t>. Write down the function</a:t>
                </a:r>
              </a:p>
              <a:p>
                <a:r>
                  <a:rPr lang="en-IE" dirty="0">
                    <a:solidFill>
                      <a:srgbClr val="990033"/>
                    </a:solidFill>
                    <a:latin typeface="Calibri" pitchFamily="34" charset="0"/>
                  </a:rPr>
                  <a:t>which describes the changing height of the building.</a:t>
                </a:r>
                <a:endParaRPr lang="en-IE" i="1" dirty="0" smtClean="0">
                  <a:solidFill>
                    <a:srgbClr val="990033"/>
                  </a:solidFill>
                  <a:latin typeface="Cambria Math"/>
                </a:endParaRPr>
              </a:p>
              <a:p>
                <a:pPr/>
                <a14:m>
                  <m:oMathPara xmlns:m="http://schemas.openxmlformats.org/officeDocument/2006/math">
                    <m:oMathParaPr>
                      <m:jc m:val="left"/>
                    </m:oMathParaPr>
                    <m:oMath xmlns:m="http://schemas.openxmlformats.org/officeDocument/2006/math">
                      <m:r>
                        <a:rPr lang="en-IE" i="1" dirty="0" smtClean="0">
                          <a:solidFill>
                            <a:srgbClr val="990033"/>
                          </a:solidFill>
                          <a:latin typeface="Cambria Math"/>
                        </a:rPr>
                        <m:t>h</m:t>
                      </m:r>
                      <m:r>
                        <a:rPr lang="en-IE" i="1" dirty="0" smtClean="0">
                          <a:solidFill>
                            <a:srgbClr val="990033"/>
                          </a:solidFill>
                          <a:latin typeface="Cambria Math"/>
                        </a:rPr>
                        <m:t>(</m:t>
                      </m:r>
                      <m:r>
                        <a:rPr lang="en-IE" i="1" dirty="0" smtClean="0">
                          <a:solidFill>
                            <a:srgbClr val="990033"/>
                          </a:solidFill>
                          <a:latin typeface="Cambria Math"/>
                        </a:rPr>
                        <m:t>𝑥</m:t>
                      </m:r>
                      <m:r>
                        <a:rPr lang="en-IE" i="1" dirty="0" smtClean="0">
                          <a:solidFill>
                            <a:srgbClr val="990033"/>
                          </a:solidFill>
                          <a:latin typeface="Cambria Math"/>
                        </a:rPr>
                        <m:t>) =</m:t>
                      </m:r>
                    </m:oMath>
                  </m:oMathPara>
                </a14:m>
                <a:endParaRPr lang="en-IE" dirty="0" smtClean="0">
                  <a:solidFill>
                    <a:srgbClr val="990033"/>
                  </a:solidFill>
                  <a:latin typeface="Calibri" pitchFamily="34" charset="0"/>
                </a:endParaRPr>
              </a:p>
              <a:p>
                <a:endParaRPr lang="en-IE" dirty="0">
                  <a:solidFill>
                    <a:srgbClr val="990033"/>
                  </a:solidFill>
                  <a:latin typeface="Calibri" pitchFamily="34" charset="0"/>
                </a:endParaRPr>
              </a:p>
              <a:p>
                <a:endParaRPr lang="en-IE" dirty="0" smtClean="0">
                  <a:solidFill>
                    <a:srgbClr val="990033"/>
                  </a:solidFill>
                  <a:latin typeface="Calibri" pitchFamily="34" charset="0"/>
                </a:endParaRPr>
              </a:p>
              <a:p>
                <a:endParaRPr lang="en-IE" dirty="0">
                  <a:solidFill>
                    <a:srgbClr val="990033"/>
                  </a:solidFill>
                  <a:latin typeface="Calibri" pitchFamily="34" charset="0"/>
                </a:endParaRPr>
              </a:p>
              <a:p>
                <a:endParaRPr lang="en-IE"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3996000" cy="2862322"/>
              </a:xfrm>
              <a:prstGeom prst="rect">
                <a:avLst/>
              </a:prstGeom>
              <a:blipFill rotWithShape="1">
                <a:blip r:embed="rId3"/>
                <a:stretch>
                  <a:fillRect l="-1374" t="-106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75856" y="3789040"/>
                <a:ext cx="5868144" cy="1631216"/>
              </a:xfrm>
              <a:prstGeom prst="rect">
                <a:avLst/>
              </a:prstGeom>
            </p:spPr>
            <p:txBody>
              <a:bodyPr wrap="square">
                <a:spAutoFit/>
              </a:bodyPr>
              <a:lstStyle/>
              <a:p>
                <a:r>
                  <a:rPr lang="en-IE" sz="2000" dirty="0">
                    <a:solidFill>
                      <a:srgbClr val="990033"/>
                    </a:solidFill>
                    <a:latin typeface="Calibri" pitchFamily="34" charset="0"/>
                  </a:rPr>
                  <a:t>2.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p>
              <a:p>
                <a:r>
                  <a:rPr lang="en-IE" sz="2000" dirty="0">
                    <a:solidFill>
                      <a:srgbClr val="990033"/>
                    </a:solidFill>
                    <a:latin typeface="Calibri" pitchFamily="34" charset="0"/>
                  </a:rPr>
                  <a:t>When the width of the rectangular piece is 1 unit, </a:t>
                </a:r>
                <a:r>
                  <a:rPr lang="en-IE" sz="2000" dirty="0" smtClean="0">
                    <a:solidFill>
                      <a:srgbClr val="990033"/>
                    </a:solidFill>
                    <a:latin typeface="Calibri" pitchFamily="34" charset="0"/>
                  </a:rPr>
                  <a:t>the</a:t>
                </a:r>
                <a:endParaRPr lang="en-IE" sz="2000" dirty="0">
                  <a:solidFill>
                    <a:srgbClr val="990033"/>
                  </a:solidFill>
                  <a:latin typeface="Calibri" pitchFamily="34" charset="0"/>
                </a:endParaRPr>
              </a:p>
              <a:p>
                <a:r>
                  <a:rPr lang="en-IE" sz="2000" dirty="0">
                    <a:solidFill>
                      <a:srgbClr val="990033"/>
                    </a:solidFill>
                    <a:latin typeface="Calibri" pitchFamily="34" charset="0"/>
                  </a:rPr>
                  <a:t>area of the rectangle is</a:t>
                </a:r>
              </a:p>
              <a:p>
                <a:pPr/>
                <a14:m>
                  <m:oMathPara xmlns:m="http://schemas.openxmlformats.org/officeDocument/2006/math">
                    <m:oMathParaPr>
                      <m:jc m:val="left"/>
                    </m:oMathParaPr>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m:oMathPara>
                </a14:m>
                <a:endParaRPr lang="en-IE" sz="2000" dirty="0">
                  <a:solidFill>
                    <a:srgbClr val="990033"/>
                  </a:solidFill>
                  <a:latin typeface="Calibri"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75856" y="3789040"/>
                <a:ext cx="5868144" cy="1631216"/>
              </a:xfrm>
              <a:prstGeom prst="rect">
                <a:avLst/>
              </a:prstGeom>
              <a:blipFill rotWithShape="1">
                <a:blip r:embed="rId4"/>
                <a:stretch>
                  <a:fillRect l="-1038" t="-1873"/>
                </a:stretch>
              </a:blipFill>
            </p:spPr>
            <p:txBody>
              <a:bodyPr/>
              <a:lstStyle/>
              <a:p>
                <a:r>
                  <a:rPr lang="en-IE">
                    <a:noFill/>
                  </a:rPr>
                  <a:t> </a:t>
                </a:r>
              </a:p>
            </p:txBody>
          </p:sp>
        </mc:Fallback>
      </mc:AlternateContent>
      <p:sp>
        <p:nvSpPr>
          <p:cNvPr id="7" name="Rectangle 6"/>
          <p:cNvSpPr/>
          <p:nvPr/>
        </p:nvSpPr>
        <p:spPr>
          <a:xfrm>
            <a:off x="539552" y="2923760"/>
            <a:ext cx="7992888" cy="646331"/>
          </a:xfrm>
          <a:prstGeom prst="rect">
            <a:avLst/>
          </a:prstGeom>
        </p:spPr>
        <p:txBody>
          <a:bodyPr wrap="square">
            <a:spAutoFit/>
          </a:bodyPr>
          <a:lstStyle/>
          <a:p>
            <a:pPr lvl="0"/>
            <a:r>
              <a:rPr lang="en-IE" dirty="0">
                <a:solidFill>
                  <a:srgbClr val="990033"/>
                </a:solidFill>
                <a:latin typeface="Calibri" pitchFamily="34" charset="0"/>
              </a:rPr>
              <a:t>The area of the building changes as we move from left to right. We will now investigate </a:t>
            </a:r>
            <a:r>
              <a:rPr lang="en-IE" dirty="0" smtClean="0">
                <a:solidFill>
                  <a:srgbClr val="990033"/>
                </a:solidFill>
                <a:latin typeface="Calibri" pitchFamily="34" charset="0"/>
              </a:rPr>
              <a:t>the relationship </a:t>
            </a:r>
            <a:r>
              <a:rPr lang="en-IE" dirty="0">
                <a:solidFill>
                  <a:srgbClr val="990033"/>
                </a:solidFill>
                <a:latin typeface="Calibri" pitchFamily="34" charset="0"/>
              </a:rPr>
              <a:t>between the area of the building and its width.</a:t>
            </a: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564" y="514183"/>
            <a:ext cx="1638300" cy="14763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57969"/>
            <a:ext cx="2514600" cy="24669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3570091"/>
            <a:ext cx="2514600" cy="24669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5821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B</a:t>
            </a:r>
            <a:endParaRPr lang="en-IE" dirty="0"/>
          </a:p>
        </p:txBody>
      </p:sp>
      <p:sp>
        <p:nvSpPr>
          <p:cNvPr id="4" name="Content Placeholder 3"/>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sp>
            <p:nvSpPr>
              <p:cNvPr id="5" name="Rectangle 4"/>
              <p:cNvSpPr/>
              <p:nvPr/>
            </p:nvSpPr>
            <p:spPr>
              <a:xfrm>
                <a:off x="3083564" y="722959"/>
                <a:ext cx="5592892" cy="2554545"/>
              </a:xfrm>
              <a:prstGeom prst="rect">
                <a:avLst/>
              </a:prstGeom>
            </p:spPr>
            <p:txBody>
              <a:bodyPr wrap="square">
                <a:spAutoFit/>
              </a:bodyPr>
              <a:lstStyle/>
              <a:p>
                <a:r>
                  <a:rPr lang="en-IE" sz="2000" dirty="0">
                    <a:solidFill>
                      <a:srgbClr val="990033"/>
                    </a:solidFill>
                    <a:latin typeface="Calibri" pitchFamily="34" charset="0"/>
                  </a:rPr>
                  <a:t>3.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a:solidFill>
                      <a:srgbClr val="990033"/>
                    </a:solidFill>
                    <a:latin typeface="Calibri" pitchFamily="34" charset="0"/>
                  </a:rPr>
                  <a:t>When the width of the rectangular piece is 2 units,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of the rectangle </a:t>
                </a:r>
                <a:r>
                  <a:rPr lang="en-IE" sz="2000" dirty="0" smtClean="0">
                    <a:solidFill>
                      <a:srgbClr val="990033"/>
                    </a:solidFill>
                    <a:latin typeface="Calibri" pitchFamily="34" charset="0"/>
                  </a:rPr>
                  <a:t>is </a:t>
                </a:r>
                <a14:m>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a14:m>
                <a:endParaRPr lang="en-IE" sz="2000" dirty="0">
                  <a:solidFill>
                    <a:srgbClr val="990033"/>
                  </a:solidFill>
                  <a:latin typeface="Calibri" pitchFamily="34" charset="0"/>
                </a:endParaRPr>
              </a:p>
              <a:p>
                <a:endParaRPr lang="en-IE" sz="2000" dirty="0" smtClean="0">
                  <a:solidFill>
                    <a:srgbClr val="990033"/>
                  </a:solidFill>
                  <a:latin typeface="Calibri" pitchFamily="34" charset="0"/>
                </a:endParaRPr>
              </a:p>
              <a:p>
                <a:endParaRPr lang="en-IE" sz="2000" dirty="0">
                  <a:solidFill>
                    <a:srgbClr val="990033"/>
                  </a:solidFill>
                  <a:latin typeface="Calibri" pitchFamily="34" charset="0"/>
                </a:endParaRPr>
              </a:p>
              <a:p>
                <a:endParaRPr lang="en-IE" sz="2000"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5592892" cy="2554545"/>
              </a:xfrm>
              <a:prstGeom prst="rect">
                <a:avLst/>
              </a:prstGeom>
              <a:blipFill rotWithShape="1">
                <a:blip r:embed="rId3"/>
                <a:stretch>
                  <a:fillRect l="-1200" t="-1193" r="-545"/>
                </a:stretch>
              </a:blipFill>
            </p:spPr>
            <p:txBody>
              <a:bodyPr/>
              <a:lstStyle/>
              <a:p>
                <a:r>
                  <a:rPr lang="en-IE">
                    <a:noFill/>
                  </a:rPr>
                  <a:t> </a:t>
                </a:r>
              </a:p>
            </p:txBody>
          </p:sp>
        </mc:Fallback>
      </mc:AlternateContent>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17" y="791479"/>
            <a:ext cx="2533650" cy="248602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525291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B</a:t>
            </a:r>
            <a:endParaRPr lang="en-IE" dirty="0"/>
          </a:p>
        </p:txBody>
      </p:sp>
      <p:sp>
        <p:nvSpPr>
          <p:cNvPr id="4" name="Content Placeholder 3"/>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419959305"/>
                  </p:ext>
                </p:extLst>
              </p:nvPr>
            </p:nvGraphicFramePr>
            <p:xfrm>
              <a:off x="2869809" y="692696"/>
              <a:ext cx="6096000" cy="4358640"/>
            </p:xfrm>
            <a:graphic>
              <a:graphicData uri="http://schemas.openxmlformats.org/drawingml/2006/table">
                <a:tbl>
                  <a:tblPr firstRow="1" bandRow="1">
                    <a:tableStyleId>{5940675A-B579-460E-94D1-54222C63F5DA}</a:tableStyleId>
                  </a:tblPr>
                  <a:tblGrid>
                    <a:gridCol w="1524000"/>
                    <a:gridCol w="1524000"/>
                    <a:gridCol w="1524000"/>
                    <a:gridCol w="1524000"/>
                  </a:tblGrid>
                  <a:tr h="370840">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=0</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1</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2</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3</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4</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5</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6</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7</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kern="1200" smtClean="0">
                                    <a:solidFill>
                                      <a:srgbClr val="990033"/>
                                    </a:solidFill>
                                    <a:effectLst/>
                                    <a:latin typeface="Cambria Math"/>
                                    <a:ea typeface="+mn-ea"/>
                                    <a:cs typeface="+mn-cs"/>
                                  </a:rPr>
                                  <m:t>𝑤</m:t>
                                </m:r>
                                <m:r>
                                  <a:rPr lang="en-IE" sz="2000" i="1" kern="1200">
                                    <a:solidFill>
                                      <a:srgbClr val="990033"/>
                                    </a:solidFill>
                                    <a:effectLst/>
                                    <a:latin typeface="Cambria Math"/>
                                    <a:ea typeface="+mn-ea"/>
                                    <a:cs typeface="+mn-cs"/>
                                  </a:rPr>
                                  <m:t>=</m:t>
                                </m:r>
                                <m:r>
                                  <a:rPr lang="en-IE" sz="2000" b="0" i="1" kern="1200" smtClean="0">
                                    <a:solidFill>
                                      <a:srgbClr val="990033"/>
                                    </a:solidFill>
                                    <a:effectLst/>
                                    <a:latin typeface="Cambria Math"/>
                                    <a:ea typeface="+mn-ea"/>
                                    <a:cs typeface="+mn-cs"/>
                                  </a:rPr>
                                  <m:t>𝑥</m:t>
                                </m:r>
                              </m:oMath>
                            </m:oMathPara>
                          </a14:m>
                          <a:endParaRPr lang="en-IE" sz="2000" dirty="0">
                            <a:solidFill>
                              <a:srgbClr val="990033"/>
                            </a:solidFill>
                            <a:effectLst/>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r>
                                  <a:rPr lang="en-IE" sz="2000" b="0" i="1" smtClean="0">
                                    <a:solidFill>
                                      <a:srgbClr val="990033"/>
                                    </a:solidFill>
                                    <a:latin typeface="Cambria Math"/>
                                    <a:ea typeface="Cambria Math"/>
                                  </a:rPr>
                                  <m:t>𝑥</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207931967"/>
                  </p:ext>
                </p:extLst>
              </p:nvPr>
            </p:nvGraphicFramePr>
            <p:xfrm>
              <a:off x="2869809" y="692696"/>
              <a:ext cx="6096000" cy="4358640"/>
            </p:xfrm>
            <a:graphic>
              <a:graphicData uri="http://schemas.openxmlformats.org/drawingml/2006/table">
                <a:tbl>
                  <a:tblPr firstRow="1" bandRow="1">
                    <a:tableStyleId>{5940675A-B579-460E-94D1-54222C63F5DA}</a:tableStyleId>
                  </a:tblPr>
                  <a:tblGrid>
                    <a:gridCol w="1524000"/>
                    <a:gridCol w="1524000"/>
                    <a:gridCol w="1524000"/>
                    <a:gridCol w="1524000"/>
                  </a:tblGrid>
                  <a:tr h="396240">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107692" r="-300000" b="-9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107692" b="-9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207692" r="-300000" b="-8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207692" b="-8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307692" r="-300000" b="-7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307692" b="-7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407692" r="-300000" b="-6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407692" b="-6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507692" r="-300000" b="-5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507692" b="-5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607692" r="-300000" b="-4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607692" b="-4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707692" r="-300000" b="-3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707692" b="-3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807692" r="-300000" b="-2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807692" b="-2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907692" r="-3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400" t="-907692" r="-2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00400" t="-907692" r="-1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00400" t="-907692" b="-1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1007692" r="-300000" b="-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200" t="-1007692" b="-15385"/>
                          </a:stretch>
                        </a:blipFill>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92696"/>
            <a:ext cx="2514600" cy="24669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0812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B</a:t>
            </a:r>
            <a:endParaRPr lang="en-IE" dirty="0"/>
          </a:p>
        </p:txBody>
      </p:sp>
      <p:sp>
        <p:nvSpPr>
          <p:cNvPr id="5" name="Content Placeholder 4"/>
          <p:cNvSpPr>
            <a:spLocks noGrp="1"/>
          </p:cNvSpPr>
          <p:nvPr>
            <p:ph idx="1"/>
          </p:nvPr>
        </p:nvSpPr>
        <p:spPr/>
        <p:txBody>
          <a:bodyPr/>
          <a:lstStyle/>
          <a:p>
            <a:endParaRPr lang="en-IE"/>
          </a:p>
        </p:txBody>
      </p:sp>
      <p:sp>
        <p:nvSpPr>
          <p:cNvPr id="4" name="Rectangle 3"/>
          <p:cNvSpPr/>
          <p:nvPr/>
        </p:nvSpPr>
        <p:spPr>
          <a:xfrm>
            <a:off x="1115616" y="1075030"/>
            <a:ext cx="7488832" cy="400110"/>
          </a:xfrm>
          <a:prstGeom prst="rect">
            <a:avLst/>
          </a:prstGeom>
        </p:spPr>
        <p:txBody>
          <a:bodyPr wrap="square">
            <a:spAutoFit/>
          </a:bodyPr>
          <a:lstStyle/>
          <a:p>
            <a:r>
              <a:rPr lang="en-IE" sz="2000" dirty="0">
                <a:solidFill>
                  <a:srgbClr val="990033"/>
                </a:solidFill>
                <a:latin typeface="Calibri" pitchFamily="34" charset="0"/>
              </a:rPr>
              <a:t>Q4. Sketch the graph of the area function on the empty axes.</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96" y="1475139"/>
            <a:ext cx="3307300" cy="324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80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1506634"/>
            <a:ext cx="5112568" cy="324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1506634"/>
            <a:ext cx="5112568" cy="324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3644847" y="2186621"/>
            <a:ext cx="620876" cy="369332"/>
          </a:xfrm>
          <a:prstGeom prst="rect">
            <a:avLst/>
          </a:prstGeom>
          <a:noFill/>
        </p:spPr>
        <p:txBody>
          <a:bodyPr wrap="none" rtlCol="0">
            <a:spAutoFit/>
          </a:bodyPr>
          <a:lstStyle/>
          <a:p>
            <a:r>
              <a:rPr lang="en-IE" dirty="0" smtClean="0">
                <a:solidFill>
                  <a:srgbClr val="990033"/>
                </a:solidFill>
                <a:latin typeface="Calibri" pitchFamily="34" charset="0"/>
              </a:rPr>
              <a:t>Area</a:t>
            </a:r>
            <a:endParaRPr lang="en-IE"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8531931" y="4126140"/>
                <a:ext cx="3744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𝑥</m:t>
                      </m:r>
                    </m:oMath>
                  </m:oMathPara>
                </a14:m>
                <a:endParaRPr lang="en-IE" dirty="0">
                  <a:solidFill>
                    <a:srgbClr val="990033"/>
                  </a:solidFill>
                  <a:latin typeface="Calibri"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531931" y="4126140"/>
                <a:ext cx="374440" cy="369332"/>
              </a:xfrm>
              <a:prstGeom prst="rect">
                <a:avLst/>
              </a:prstGeom>
              <a:blipFill rotWithShape="1">
                <a:blip r:embed="rId6"/>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153202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fade">
                                      <p:cBhvr>
                                        <p:cTn id="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B</a:t>
            </a:r>
            <a:endParaRPr lang="en-IE" dirty="0"/>
          </a:p>
        </p:txBody>
      </p:sp>
      <p:sp>
        <p:nvSpPr>
          <p:cNvPr id="5" name="Content Placeholder 4"/>
          <p:cNvSpPr>
            <a:spLocks noGrp="1"/>
          </p:cNvSpPr>
          <p:nvPr>
            <p:ph idx="1"/>
          </p:nvPr>
        </p:nvSpPr>
        <p:spPr/>
        <p:txBody>
          <a:bodyPr/>
          <a:lstStyle/>
          <a:p>
            <a:endParaRPr lang="en-IE"/>
          </a:p>
        </p:txBody>
      </p:sp>
      <p:sp>
        <p:nvSpPr>
          <p:cNvPr id="4" name="Rectangle 3"/>
          <p:cNvSpPr/>
          <p:nvPr/>
        </p:nvSpPr>
        <p:spPr>
          <a:xfrm>
            <a:off x="467544" y="476672"/>
            <a:ext cx="7488832" cy="1323439"/>
          </a:xfrm>
          <a:prstGeom prst="rect">
            <a:avLst/>
          </a:prstGeom>
        </p:spPr>
        <p:txBody>
          <a:bodyPr wrap="square">
            <a:spAutoFit/>
          </a:bodyPr>
          <a:lstStyle/>
          <a:p>
            <a:r>
              <a:rPr lang="en-IE" sz="2000" dirty="0">
                <a:solidFill>
                  <a:srgbClr val="990033"/>
                </a:solidFill>
                <a:latin typeface="Calibri" pitchFamily="34" charset="0"/>
              </a:rPr>
              <a:t>Q5. For each of the areas in the table below:</a:t>
            </a:r>
          </a:p>
          <a:p>
            <a:r>
              <a:rPr lang="en-IE" sz="2000" dirty="0">
                <a:solidFill>
                  <a:srgbClr val="990033"/>
                </a:solidFill>
                <a:latin typeface="Calibri" pitchFamily="34" charset="0"/>
              </a:rPr>
              <a:t>(a) Shade in the given area on the diagram.</a:t>
            </a:r>
          </a:p>
          <a:p>
            <a:r>
              <a:rPr lang="en-IE" sz="2000" dirty="0">
                <a:solidFill>
                  <a:srgbClr val="990033"/>
                </a:solidFill>
                <a:latin typeface="Calibri" pitchFamily="34" charset="0"/>
              </a:rPr>
              <a:t>(b) </a:t>
            </a:r>
            <a:r>
              <a:rPr lang="en-IE" sz="2000" b="1" u="sng" dirty="0">
                <a:solidFill>
                  <a:srgbClr val="990033"/>
                </a:solidFill>
                <a:latin typeface="Calibri" pitchFamily="34" charset="0"/>
              </a:rPr>
              <a:t>Use the area function </a:t>
            </a:r>
            <a:r>
              <a:rPr lang="en-IE" sz="2000" dirty="0">
                <a:solidFill>
                  <a:srgbClr val="990033"/>
                </a:solidFill>
                <a:latin typeface="Calibri" pitchFamily="34" charset="0"/>
              </a:rPr>
              <a:t>to calculate the given area.</a:t>
            </a:r>
          </a:p>
          <a:p>
            <a:r>
              <a:rPr lang="en-IE" sz="2000" dirty="0">
                <a:solidFill>
                  <a:srgbClr val="990033"/>
                </a:solidFill>
                <a:latin typeface="Calibri" pitchFamily="34" charset="0"/>
              </a:rPr>
              <a:t>(c) Explain how the area function is used to calculate area.</a:t>
            </a: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52794781"/>
                  </p:ext>
                </p:extLst>
              </p:nvPr>
            </p:nvGraphicFramePr>
            <p:xfrm>
              <a:off x="619123" y="1916832"/>
              <a:ext cx="8309148" cy="4798840"/>
            </p:xfrm>
            <a:graphic>
              <a:graphicData uri="http://schemas.openxmlformats.org/drawingml/2006/table">
                <a:tbl>
                  <a:tblPr firstRow="1" bandRow="1">
                    <a:tableStyleId>{5940675A-B579-460E-94D1-54222C63F5DA}</a:tableStyleId>
                  </a:tblPr>
                  <a:tblGrid>
                    <a:gridCol w="1936653"/>
                    <a:gridCol w="1908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=0</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=3</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=0</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=5</m:t>
                              </m:r>
                            </m:oMath>
                          </a14:m>
                          <a:r>
                            <a:rPr lang="en-IE" dirty="0" smtClean="0">
                              <a:solidFill>
                                <a:srgbClr val="990033"/>
                              </a:solidFill>
                              <a:latin typeface="Calibri" pitchFamily="34" charset="0"/>
                            </a:rPr>
                            <a:t>.5</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m:t>
                              </m:r>
                            </m:oMath>
                          </a14:m>
                          <a:r>
                            <a:rPr lang="en-IE" baseline="0" dirty="0" smtClean="0">
                              <a:solidFill>
                                <a:srgbClr val="990033"/>
                              </a:solidFill>
                              <a:latin typeface="Calibri" pitchFamily="34" charset="0"/>
                            </a:rPr>
                            <a:t>3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=5.5</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52794781"/>
                  </p:ext>
                </p:extLst>
              </p:nvPr>
            </p:nvGraphicFramePr>
            <p:xfrm>
              <a:off x="619123" y="1916832"/>
              <a:ext cx="8309148" cy="4798840"/>
            </p:xfrm>
            <a:graphic>
              <a:graphicData uri="http://schemas.openxmlformats.org/drawingml/2006/table">
                <a:tbl>
                  <a:tblPr firstRow="1" bandRow="1">
                    <a:tableStyleId>{5940675A-B579-460E-94D1-54222C63F5DA}</a:tableStyleId>
                  </a:tblPr>
                  <a:tblGrid>
                    <a:gridCol w="1936653"/>
                    <a:gridCol w="1908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7273" r="-328616" b="-200413"/>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126749" r="-328616" b="-99588"/>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27686" r="-328616"/>
                          </a:stretch>
                        </a:blipFill>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1249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50" y="2300622"/>
            <a:ext cx="18764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50" y="3777165"/>
            <a:ext cx="18764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650" y="5265583"/>
            <a:ext cx="18764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34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B</a:t>
            </a:r>
            <a:endParaRPr lang="en-IE" dirty="0"/>
          </a:p>
        </p:txBody>
      </p:sp>
      <p:sp>
        <p:nvSpPr>
          <p:cNvPr id="6" name="Content Placeholder 5"/>
          <p:cNvSpPr>
            <a:spLocks noGrp="1"/>
          </p:cNvSpPr>
          <p:nvPr>
            <p:ph idx="1"/>
          </p:nvPr>
        </p:nvSpPr>
        <p:spPr/>
        <p:txBody>
          <a:bodyPr/>
          <a:lstStyle/>
          <a:p>
            <a:endParaRPr lang="en-IE"/>
          </a:p>
        </p:txBody>
      </p:sp>
      <p:sp>
        <p:nvSpPr>
          <p:cNvPr id="4" name="Rectangle 3"/>
          <p:cNvSpPr/>
          <p:nvPr/>
        </p:nvSpPr>
        <p:spPr>
          <a:xfrm>
            <a:off x="467544" y="476672"/>
            <a:ext cx="7488832" cy="1015663"/>
          </a:xfrm>
          <a:prstGeom prst="rect">
            <a:avLst/>
          </a:prstGeom>
        </p:spPr>
        <p:txBody>
          <a:bodyPr wrap="square">
            <a:spAutoFit/>
          </a:bodyPr>
          <a:lstStyle/>
          <a:p>
            <a:r>
              <a:rPr lang="en-IE" sz="2000" dirty="0">
                <a:solidFill>
                  <a:srgbClr val="990033"/>
                </a:solidFill>
                <a:latin typeface="Calibri" pitchFamily="34" charset="0"/>
              </a:rPr>
              <a:t>Q6.</a:t>
            </a:r>
          </a:p>
          <a:p>
            <a:r>
              <a:rPr lang="en-IE" sz="2000" dirty="0">
                <a:solidFill>
                  <a:srgbClr val="990033"/>
                </a:solidFill>
                <a:latin typeface="Calibri" pitchFamily="34" charset="0"/>
              </a:rPr>
              <a:t>(a) In the space below write in the bounding function (from Q1 above) and the area function (from Q3 above</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937890044"/>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𝒉</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0"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𝑨</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1"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370323874"/>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80" t="-69474" r="-100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180" t="-69474" r="-180"/>
                          </a:stretch>
                        </a:blipFill>
                      </a:tcPr>
                    </a:tc>
                  </a:tr>
                </a:tbl>
              </a:graphicData>
            </a:graphic>
          </p:graphicFrame>
        </mc:Fallback>
      </mc:AlternateContent>
      <p:sp>
        <p:nvSpPr>
          <p:cNvPr id="5" name="Rectangle 4"/>
          <p:cNvSpPr/>
          <p:nvPr/>
        </p:nvSpPr>
        <p:spPr>
          <a:xfrm>
            <a:off x="467544" y="2780928"/>
            <a:ext cx="7704856" cy="707886"/>
          </a:xfrm>
          <a:prstGeom prst="rect">
            <a:avLst/>
          </a:prstGeom>
        </p:spPr>
        <p:txBody>
          <a:bodyPr wrap="square">
            <a:spAutoFit/>
          </a:bodyPr>
          <a:lstStyle/>
          <a:p>
            <a:r>
              <a:rPr lang="en-IE" sz="2000" dirty="0" smtClean="0">
                <a:solidFill>
                  <a:srgbClr val="990033"/>
                </a:solidFill>
                <a:latin typeface="Calibri" pitchFamily="34" charset="0"/>
              </a:rPr>
              <a:t>(b) </a:t>
            </a:r>
            <a:r>
              <a:rPr lang="en-IE" sz="2000" dirty="0">
                <a:solidFill>
                  <a:srgbClr val="990033"/>
                </a:solidFill>
                <a:latin typeface="Calibri" pitchFamily="34" charset="0"/>
              </a:rPr>
              <a:t>If you were presented only with the bounding function, is there a way in which you could determine the area function? Explain</a:t>
            </a:r>
            <a:endParaRPr lang="en-IE" dirty="0"/>
          </a:p>
        </p:txBody>
      </p:sp>
    </p:spTree>
    <p:extLst>
      <p:ext uri="{BB962C8B-B14F-4D97-AF65-F5344CB8AC3E}">
        <p14:creationId xmlns:p14="http://schemas.microsoft.com/office/powerpoint/2010/main" val="9788080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a:t>
            </a:r>
            <a:r>
              <a:rPr lang="en-IE" dirty="0" smtClean="0"/>
              <a:t>1 Group C</a:t>
            </a:r>
            <a:endParaRPr lang="en-IE" dirty="0"/>
          </a:p>
        </p:txBody>
      </p:sp>
      <p:sp>
        <p:nvSpPr>
          <p:cNvPr id="3" name="Content Placeholder 2"/>
          <p:cNvSpPr>
            <a:spLocks noGrp="1"/>
          </p:cNvSpPr>
          <p:nvPr>
            <p:ph idx="1"/>
          </p:nvPr>
        </p:nvSpPr>
        <p:spPr/>
        <p:txBody>
          <a:bodyPr/>
          <a:lstStyle/>
          <a:p>
            <a:endParaRPr lang="en-IE"/>
          </a:p>
        </p:txBody>
      </p:sp>
      <p:sp>
        <p:nvSpPr>
          <p:cNvPr id="4" name="Rectangle 3"/>
          <p:cNvSpPr/>
          <p:nvPr/>
        </p:nvSpPr>
        <p:spPr>
          <a:xfrm>
            <a:off x="7019453" y="1990558"/>
            <a:ext cx="1999719" cy="523220"/>
          </a:xfrm>
          <a:prstGeom prst="rect">
            <a:avLst/>
          </a:prstGeom>
        </p:spPr>
        <p:txBody>
          <a:bodyPr wrap="square">
            <a:spAutoFit/>
          </a:bodyPr>
          <a:lstStyle/>
          <a:p>
            <a:pPr algn="ctr"/>
            <a:r>
              <a:rPr lang="en-IE" sz="1400" dirty="0">
                <a:solidFill>
                  <a:srgbClr val="990033"/>
                </a:solidFill>
                <a:latin typeface="Calibri" pitchFamily="34" charset="0"/>
              </a:rPr>
              <a:t>Figure 1 shows a modern timber dwelling.</a:t>
            </a:r>
          </a:p>
        </p:txBody>
      </p:sp>
      <mc:AlternateContent xmlns:mc="http://schemas.openxmlformats.org/markup-compatibility/2006" xmlns:a14="http://schemas.microsoft.com/office/drawing/2010/main">
        <mc:Choice Requires="a14">
          <p:sp>
            <p:nvSpPr>
              <p:cNvPr id="5" name="Rectangle 4"/>
              <p:cNvSpPr/>
              <p:nvPr/>
            </p:nvSpPr>
            <p:spPr>
              <a:xfrm>
                <a:off x="3083564" y="722959"/>
                <a:ext cx="3996000" cy="2862322"/>
              </a:xfrm>
              <a:prstGeom prst="rect">
                <a:avLst/>
              </a:prstGeom>
            </p:spPr>
            <p:txBody>
              <a:bodyPr wrap="square">
                <a:spAutoFit/>
              </a:bodyPr>
              <a:lstStyle/>
              <a:p>
                <a:r>
                  <a:rPr lang="en-IE" dirty="0" smtClean="0">
                    <a:solidFill>
                      <a:srgbClr val="990033"/>
                    </a:solidFill>
                    <a:latin typeface="Calibri" pitchFamily="34" charset="0"/>
                  </a:rPr>
                  <a:t>1. The height of the building changes as we move from 1</a:t>
                </a:r>
                <a:r>
                  <a:rPr lang="en-IE" dirty="0">
                    <a:solidFill>
                      <a:srgbClr val="990033"/>
                    </a:solidFill>
                    <a:latin typeface="Calibri" pitchFamily="34" charset="0"/>
                  </a:rPr>
                  <a:t>. Write down the function which describes the height of</a:t>
                </a:r>
              </a:p>
              <a:p>
                <a:r>
                  <a:rPr lang="en-IE" dirty="0">
                    <a:solidFill>
                      <a:srgbClr val="990033"/>
                    </a:solidFill>
                    <a:latin typeface="Calibri" pitchFamily="34" charset="0"/>
                  </a:rPr>
                  <a:t>the building as we move from </a:t>
                </a:r>
                <a:r>
                  <a:rPr lang="en-IE" dirty="0" smtClean="0">
                    <a:solidFill>
                      <a:srgbClr val="990033"/>
                    </a:solidFill>
                    <a:latin typeface="Calibri" pitchFamily="34" charset="0"/>
                  </a:rPr>
                  <a:t> </a:t>
                </a:r>
                <a:r>
                  <a:rPr lang="en-IE" dirty="0">
                    <a:solidFill>
                      <a:srgbClr val="990033"/>
                    </a:solidFill>
                    <a:latin typeface="Calibri" pitchFamily="34" charset="0"/>
                  </a:rPr>
                  <a:t>left </a:t>
                </a:r>
                <a14:m>
                  <m:oMath xmlns:m="http://schemas.openxmlformats.org/officeDocument/2006/math">
                    <m:r>
                      <a:rPr lang="en-IE" i="1" dirty="0">
                        <a:solidFill>
                          <a:srgbClr val="990033"/>
                        </a:solidFill>
                        <a:latin typeface="Cambria Math"/>
                      </a:rPr>
                      <m:t>(</m:t>
                    </m:r>
                    <m:r>
                      <a:rPr lang="en-IE" i="1" dirty="0">
                        <a:solidFill>
                          <a:srgbClr val="990033"/>
                        </a:solidFill>
                        <a:latin typeface="Cambria Math"/>
                      </a:rPr>
                      <m:t>𝑥</m:t>
                    </m:r>
                    <m:r>
                      <a:rPr lang="en-IE" i="1" dirty="0">
                        <a:solidFill>
                          <a:srgbClr val="990033"/>
                        </a:solidFill>
                        <a:latin typeface="Cambria Math"/>
                      </a:rPr>
                      <m:t> =3) </m:t>
                    </m:r>
                  </m:oMath>
                </a14:m>
                <a:r>
                  <a:rPr lang="en-IE" dirty="0">
                    <a:solidFill>
                      <a:srgbClr val="990033"/>
                    </a:solidFill>
                    <a:latin typeface="Calibri" pitchFamily="34" charset="0"/>
                  </a:rPr>
                  <a:t>to right </a:t>
                </a:r>
                <a14:m>
                  <m:oMath xmlns:m="http://schemas.openxmlformats.org/officeDocument/2006/math">
                    <m:r>
                      <a:rPr lang="en-IE" i="1" dirty="0">
                        <a:solidFill>
                          <a:srgbClr val="990033"/>
                        </a:solidFill>
                        <a:latin typeface="Cambria Math"/>
                      </a:rPr>
                      <m:t>(</m:t>
                    </m:r>
                    <m:r>
                      <a:rPr lang="en-IE" i="1" dirty="0">
                        <a:solidFill>
                          <a:srgbClr val="990033"/>
                        </a:solidFill>
                        <a:latin typeface="Cambria Math"/>
                      </a:rPr>
                      <m:t>𝑥</m:t>
                    </m:r>
                    <m:r>
                      <a:rPr lang="en-IE" i="1" dirty="0">
                        <a:solidFill>
                          <a:srgbClr val="990033"/>
                        </a:solidFill>
                        <a:latin typeface="Cambria Math"/>
                      </a:rPr>
                      <m:t> =12)</m:t>
                    </m:r>
                  </m:oMath>
                </a14:m>
                <a:r>
                  <a:rPr lang="en-IE" dirty="0">
                    <a:solidFill>
                      <a:srgbClr val="990033"/>
                    </a:solidFill>
                    <a:latin typeface="Calibri" pitchFamily="34" charset="0"/>
                  </a:rPr>
                  <a:t>.</a:t>
                </a:r>
                <a:endParaRPr lang="en-IE" i="1" dirty="0" smtClean="0">
                  <a:solidFill>
                    <a:srgbClr val="990033"/>
                  </a:solidFill>
                  <a:latin typeface="Cambria Math"/>
                </a:endParaRPr>
              </a:p>
              <a:p>
                <a:pPr/>
                <a14:m>
                  <m:oMathPara xmlns:m="http://schemas.openxmlformats.org/officeDocument/2006/math">
                    <m:oMathParaPr>
                      <m:jc m:val="left"/>
                    </m:oMathParaPr>
                    <m:oMath xmlns:m="http://schemas.openxmlformats.org/officeDocument/2006/math">
                      <m:r>
                        <a:rPr lang="en-IE" i="1" dirty="0" smtClean="0">
                          <a:solidFill>
                            <a:srgbClr val="990033"/>
                          </a:solidFill>
                          <a:latin typeface="Cambria Math"/>
                        </a:rPr>
                        <m:t>h</m:t>
                      </m:r>
                      <m:r>
                        <a:rPr lang="en-IE" i="1" dirty="0" smtClean="0">
                          <a:solidFill>
                            <a:srgbClr val="990033"/>
                          </a:solidFill>
                          <a:latin typeface="Cambria Math"/>
                        </a:rPr>
                        <m:t>(</m:t>
                      </m:r>
                      <m:r>
                        <a:rPr lang="en-IE" i="1" dirty="0" smtClean="0">
                          <a:solidFill>
                            <a:srgbClr val="990033"/>
                          </a:solidFill>
                          <a:latin typeface="Cambria Math"/>
                        </a:rPr>
                        <m:t>𝑥</m:t>
                      </m:r>
                      <m:r>
                        <a:rPr lang="en-IE" i="1" dirty="0" smtClean="0">
                          <a:solidFill>
                            <a:srgbClr val="990033"/>
                          </a:solidFill>
                          <a:latin typeface="Cambria Math"/>
                        </a:rPr>
                        <m:t>) =</m:t>
                      </m:r>
                    </m:oMath>
                  </m:oMathPara>
                </a14:m>
                <a:endParaRPr lang="en-IE" dirty="0" smtClean="0">
                  <a:solidFill>
                    <a:srgbClr val="990033"/>
                  </a:solidFill>
                  <a:latin typeface="Calibri" pitchFamily="34" charset="0"/>
                </a:endParaRPr>
              </a:p>
              <a:p>
                <a:endParaRPr lang="en-IE" dirty="0">
                  <a:solidFill>
                    <a:srgbClr val="990033"/>
                  </a:solidFill>
                  <a:latin typeface="Calibri" pitchFamily="34" charset="0"/>
                </a:endParaRPr>
              </a:p>
              <a:p>
                <a:endParaRPr lang="en-IE" dirty="0" smtClean="0">
                  <a:solidFill>
                    <a:srgbClr val="990033"/>
                  </a:solidFill>
                  <a:latin typeface="Calibri" pitchFamily="34" charset="0"/>
                </a:endParaRPr>
              </a:p>
              <a:p>
                <a:endParaRPr lang="en-IE" dirty="0">
                  <a:solidFill>
                    <a:srgbClr val="990033"/>
                  </a:solidFill>
                  <a:latin typeface="Calibri" pitchFamily="34" charset="0"/>
                </a:endParaRPr>
              </a:p>
              <a:p>
                <a:endParaRPr lang="en-IE"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3996000" cy="2862322"/>
              </a:xfrm>
              <a:prstGeom prst="rect">
                <a:avLst/>
              </a:prstGeom>
              <a:blipFill rotWithShape="1">
                <a:blip r:embed="rId3"/>
                <a:stretch>
                  <a:fillRect l="-1374" t="-106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75856" y="3573016"/>
                <a:ext cx="5868144" cy="1631216"/>
              </a:xfrm>
              <a:prstGeom prst="rect">
                <a:avLst/>
              </a:prstGeom>
            </p:spPr>
            <p:txBody>
              <a:bodyPr wrap="square">
                <a:spAutoFit/>
              </a:bodyPr>
              <a:lstStyle/>
              <a:p>
                <a:r>
                  <a:rPr lang="en-IE" sz="2000" dirty="0">
                    <a:solidFill>
                      <a:srgbClr val="990033"/>
                    </a:solidFill>
                    <a:latin typeface="Calibri" pitchFamily="34" charset="0"/>
                  </a:rPr>
                  <a:t>2.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p>
              <a:p>
                <a:r>
                  <a:rPr lang="en-IE" sz="2000" dirty="0">
                    <a:solidFill>
                      <a:srgbClr val="990033"/>
                    </a:solidFill>
                    <a:latin typeface="Calibri" pitchFamily="34" charset="0"/>
                  </a:rPr>
                  <a:t>When the width of the rectangular piece is 1 unit, </a:t>
                </a:r>
                <a:r>
                  <a:rPr lang="en-IE" sz="2000" dirty="0" smtClean="0">
                    <a:solidFill>
                      <a:srgbClr val="990033"/>
                    </a:solidFill>
                    <a:latin typeface="Calibri" pitchFamily="34" charset="0"/>
                  </a:rPr>
                  <a:t>the</a:t>
                </a:r>
                <a:endParaRPr lang="en-IE" sz="2000" dirty="0">
                  <a:solidFill>
                    <a:srgbClr val="990033"/>
                  </a:solidFill>
                  <a:latin typeface="Calibri" pitchFamily="34" charset="0"/>
                </a:endParaRPr>
              </a:p>
              <a:p>
                <a:r>
                  <a:rPr lang="en-IE" sz="2000" dirty="0">
                    <a:solidFill>
                      <a:srgbClr val="990033"/>
                    </a:solidFill>
                    <a:latin typeface="Calibri" pitchFamily="34" charset="0"/>
                  </a:rPr>
                  <a:t>area of the rectangle is</a:t>
                </a:r>
              </a:p>
              <a:p>
                <a:pPr/>
                <a14:m>
                  <m:oMathPara xmlns:m="http://schemas.openxmlformats.org/officeDocument/2006/math">
                    <m:oMathParaPr>
                      <m:jc m:val="left"/>
                    </m:oMathParaPr>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m:oMathPara>
                </a14:m>
                <a:endParaRPr lang="en-IE" sz="2000" dirty="0">
                  <a:solidFill>
                    <a:srgbClr val="990033"/>
                  </a:solidFill>
                  <a:latin typeface="Calibri"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75856" y="3573016"/>
                <a:ext cx="5868144" cy="1631216"/>
              </a:xfrm>
              <a:prstGeom prst="rect">
                <a:avLst/>
              </a:prstGeom>
              <a:blipFill rotWithShape="1">
                <a:blip r:embed="rId4"/>
                <a:stretch>
                  <a:fillRect l="-1038" t="-1866"/>
                </a:stretch>
              </a:blipFill>
            </p:spPr>
            <p:txBody>
              <a:bodyPr/>
              <a:lstStyle/>
              <a:p>
                <a:r>
                  <a:rPr lang="en-IE">
                    <a:noFill/>
                  </a:rPr>
                  <a:t> </a:t>
                </a:r>
              </a:p>
            </p:txBody>
          </p:sp>
        </mc:Fallback>
      </mc:AlternateContent>
      <p:sp>
        <p:nvSpPr>
          <p:cNvPr id="7" name="Rectangle 6"/>
          <p:cNvSpPr/>
          <p:nvPr/>
        </p:nvSpPr>
        <p:spPr>
          <a:xfrm>
            <a:off x="539552" y="2854677"/>
            <a:ext cx="7992888" cy="646331"/>
          </a:xfrm>
          <a:prstGeom prst="rect">
            <a:avLst/>
          </a:prstGeom>
        </p:spPr>
        <p:txBody>
          <a:bodyPr wrap="square">
            <a:spAutoFit/>
          </a:bodyPr>
          <a:lstStyle/>
          <a:p>
            <a:pPr lvl="0"/>
            <a:r>
              <a:rPr lang="en-IE" dirty="0">
                <a:solidFill>
                  <a:srgbClr val="990033"/>
                </a:solidFill>
                <a:latin typeface="Calibri" pitchFamily="34" charset="0"/>
              </a:rPr>
              <a:t>The area of the building changes as we move from left to right. We will now investigate </a:t>
            </a:r>
            <a:r>
              <a:rPr lang="en-IE" dirty="0" smtClean="0">
                <a:solidFill>
                  <a:srgbClr val="990033"/>
                </a:solidFill>
                <a:latin typeface="Calibri" pitchFamily="34" charset="0"/>
              </a:rPr>
              <a:t>the relationship </a:t>
            </a:r>
            <a:r>
              <a:rPr lang="en-IE" dirty="0">
                <a:solidFill>
                  <a:srgbClr val="990033"/>
                </a:solidFill>
                <a:latin typeface="Calibri" pitchFamily="34" charset="0"/>
              </a:rPr>
              <a:t>between the area of the building and its width.</a:t>
            </a:r>
          </a:p>
        </p:txBody>
      </p:sp>
      <p:pic>
        <p:nvPicPr>
          <p:cNvPr id="1259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7497" y="524396"/>
            <a:ext cx="1971675" cy="15144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59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736" y="722958"/>
            <a:ext cx="2660104" cy="206781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59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736" y="3573015"/>
            <a:ext cx="2649713" cy="2057424"/>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510066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C</a:t>
            </a:r>
          </a:p>
        </p:txBody>
      </p:sp>
      <p:sp>
        <p:nvSpPr>
          <p:cNvPr id="3" name="Content Placeholder 2"/>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sp>
            <p:nvSpPr>
              <p:cNvPr id="5" name="Rectangle 4"/>
              <p:cNvSpPr/>
              <p:nvPr/>
            </p:nvSpPr>
            <p:spPr>
              <a:xfrm>
                <a:off x="3083564" y="722959"/>
                <a:ext cx="5592892" cy="2554545"/>
              </a:xfrm>
              <a:prstGeom prst="rect">
                <a:avLst/>
              </a:prstGeom>
            </p:spPr>
            <p:txBody>
              <a:bodyPr wrap="square">
                <a:spAutoFit/>
              </a:bodyPr>
              <a:lstStyle/>
              <a:p>
                <a:r>
                  <a:rPr lang="en-IE" sz="2000" dirty="0">
                    <a:solidFill>
                      <a:srgbClr val="990033"/>
                    </a:solidFill>
                    <a:latin typeface="Calibri" pitchFamily="34" charset="0"/>
                  </a:rPr>
                  <a:t>3.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a:solidFill>
                      <a:srgbClr val="990033"/>
                    </a:solidFill>
                    <a:latin typeface="Calibri" pitchFamily="34" charset="0"/>
                  </a:rPr>
                  <a:t>When the width of the rectangular piece is 2 units,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of the rectangle </a:t>
                </a:r>
                <a:r>
                  <a:rPr lang="en-IE" sz="2000" dirty="0" smtClean="0">
                    <a:solidFill>
                      <a:srgbClr val="990033"/>
                    </a:solidFill>
                    <a:latin typeface="Calibri" pitchFamily="34" charset="0"/>
                  </a:rPr>
                  <a:t>is </a:t>
                </a:r>
                <a14:m>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a14:m>
                <a:endParaRPr lang="en-IE" sz="2000" dirty="0">
                  <a:solidFill>
                    <a:srgbClr val="990033"/>
                  </a:solidFill>
                  <a:latin typeface="Calibri" pitchFamily="34" charset="0"/>
                </a:endParaRPr>
              </a:p>
              <a:p>
                <a:endParaRPr lang="en-IE" sz="2000" dirty="0" smtClean="0">
                  <a:solidFill>
                    <a:srgbClr val="990033"/>
                  </a:solidFill>
                  <a:latin typeface="Calibri" pitchFamily="34" charset="0"/>
                </a:endParaRPr>
              </a:p>
              <a:p>
                <a:endParaRPr lang="en-IE" sz="2000" dirty="0">
                  <a:solidFill>
                    <a:srgbClr val="990033"/>
                  </a:solidFill>
                  <a:latin typeface="Calibri" pitchFamily="34" charset="0"/>
                </a:endParaRPr>
              </a:p>
              <a:p>
                <a:endParaRPr lang="en-IE" sz="2000"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5592892" cy="2554545"/>
              </a:xfrm>
              <a:prstGeom prst="rect">
                <a:avLst/>
              </a:prstGeom>
              <a:blipFill rotWithShape="1">
                <a:blip r:embed="rId3"/>
                <a:stretch>
                  <a:fillRect l="-1200" t="-1193" r="-545"/>
                </a:stretch>
              </a:blipFill>
            </p:spPr>
            <p:txBody>
              <a:bodyPr/>
              <a:lstStyle/>
              <a:p>
                <a:r>
                  <a:rPr lang="en-IE">
                    <a:noFill/>
                  </a:rPr>
                  <a:t> </a:t>
                </a:r>
              </a:p>
            </p:txBody>
          </p:sp>
        </mc:Fallback>
      </mc:AlternateContent>
      <p:pic>
        <p:nvPicPr>
          <p:cNvPr id="1269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722958"/>
            <a:ext cx="2743152" cy="2129977"/>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07585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C</a:t>
            </a:r>
          </a:p>
        </p:txBody>
      </p:sp>
      <p:sp>
        <p:nvSpPr>
          <p:cNvPr id="3" name="Content Placeholder 2"/>
          <p:cNvSpPr>
            <a:spLocks noGrp="1"/>
          </p:cNvSpPr>
          <p:nvPr>
            <p:ph idx="1"/>
          </p:nvPr>
        </p:nvSpPr>
        <p:spPr/>
        <p:txBody>
          <a:bodyPr/>
          <a:lstStyle/>
          <a:p>
            <a:endParaRPr lang="en-IE"/>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89363"/>
            <a:ext cx="2660104" cy="206781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4152238300"/>
                  </p:ext>
                </p:extLst>
              </p:nvPr>
            </p:nvGraphicFramePr>
            <p:xfrm>
              <a:off x="3374377" y="692696"/>
              <a:ext cx="5158063" cy="4358640"/>
            </p:xfrm>
            <a:graphic>
              <a:graphicData uri="http://schemas.openxmlformats.org/drawingml/2006/table">
                <a:tbl>
                  <a:tblPr firstRow="1" bandRow="1">
                    <a:tableStyleId>{5940675A-B579-460E-94D1-54222C63F5DA}</a:tableStyleId>
                  </a:tblPr>
                  <a:tblGrid>
                    <a:gridCol w="550063"/>
                    <a:gridCol w="1152000"/>
                    <a:gridCol w="1152000"/>
                    <a:gridCol w="1152000"/>
                    <a:gridCol w="1152000"/>
                  </a:tblGrid>
                  <a:tr h="370840">
                    <a:tc>
                      <a:txBody>
                        <a:bodyPr/>
                        <a:lstStyle/>
                        <a:p>
                          <a:pPr algn="ct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𝑥</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3</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=0</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4</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1</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5</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2</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6</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3</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7</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4</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8</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5</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9</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6</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10</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7</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𝑥</m:t>
                                </m:r>
                              </m:oMath>
                            </m:oMathPara>
                          </a14:m>
                          <a:endParaRPr lang="en-IE" sz="2000" dirty="0">
                            <a:solidFill>
                              <a:srgbClr val="990033"/>
                            </a:solidFill>
                            <a:effectLst/>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kern="1200" smtClean="0">
                                    <a:solidFill>
                                      <a:srgbClr val="990033"/>
                                    </a:solidFill>
                                    <a:effectLst/>
                                    <a:latin typeface="Cambria Math"/>
                                    <a:ea typeface="+mn-ea"/>
                                    <a:cs typeface="+mn-cs"/>
                                  </a:rPr>
                                  <m:t>𝑤</m:t>
                                </m:r>
                                <m:r>
                                  <a:rPr lang="en-IE" sz="2000" i="1" kern="1200">
                                    <a:solidFill>
                                      <a:srgbClr val="990033"/>
                                    </a:solidFill>
                                    <a:effectLst/>
                                    <a:latin typeface="Cambria Math"/>
                                    <a:ea typeface="+mn-ea"/>
                                    <a:cs typeface="+mn-cs"/>
                                  </a:rPr>
                                  <m:t>=</m:t>
                                </m:r>
                              </m:oMath>
                            </m:oMathPara>
                          </a14:m>
                          <a:endParaRPr lang="en-IE" sz="2000" dirty="0">
                            <a:solidFill>
                              <a:srgbClr val="990033"/>
                            </a:solidFill>
                            <a:effectLst/>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r>
                                  <a:rPr lang="en-IE" sz="2000" b="0" i="1" smtClean="0">
                                    <a:solidFill>
                                      <a:srgbClr val="990033"/>
                                    </a:solidFill>
                                    <a:latin typeface="Cambria Math"/>
                                    <a:ea typeface="Cambria Math"/>
                                  </a:rPr>
                                  <m:t>𝑥</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4152238300"/>
                  </p:ext>
                </p:extLst>
              </p:nvPr>
            </p:nvGraphicFramePr>
            <p:xfrm>
              <a:off x="3374377" y="692696"/>
              <a:ext cx="5158063" cy="4358640"/>
            </p:xfrm>
            <a:graphic>
              <a:graphicData uri="http://schemas.openxmlformats.org/drawingml/2006/table">
                <a:tbl>
                  <a:tblPr firstRow="1" bandRow="1">
                    <a:tableStyleId>{5940675A-B579-460E-94D1-54222C63F5DA}</a:tableStyleId>
                  </a:tblPr>
                  <a:tblGrid>
                    <a:gridCol w="550063"/>
                    <a:gridCol w="1152000"/>
                    <a:gridCol w="1152000"/>
                    <a:gridCol w="1152000"/>
                    <a:gridCol w="1152000"/>
                  </a:tblGrid>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7692" r="-840000" b="-1015385"/>
                          </a:stretch>
                        </a:blipFill>
                      </a:tcPr>
                    </a:tc>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107692" r="-840000" b="-9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107692" r="-300000" b="-9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107692" b="-9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207692" r="-840000" b="-8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207692" r="-300000" b="-8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207692" b="-8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307692" r="-840000" b="-7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307692" r="-300000" b="-7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307692" b="-7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407692" r="-840000" b="-6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407692" r="-300000" b="-6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407692" b="-6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507692" r="-840000" b="-5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507692" r="-300000" b="-5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507692" b="-5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607692" r="-840000" b="-4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607692" r="-300000" b="-4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607692" b="-4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707692" r="-840000" b="-3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707692" r="-300000" b="-3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707692" b="-3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807692" r="-840000" b="-2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807692" r="-300000" b="-2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807692" b="-2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907692" r="-84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907692" r="-3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48148" t="-907692" r="-2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248148" t="-907692" r="-1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348148" t="-907692" b="-1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111" t="-1007692" r="-840000" b="-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48148" t="-1007692" r="-300000" b="-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4"/>
                          <a:stretch>
                            <a:fillRect l="-124074" t="-1007692" b="-15385"/>
                          </a:stretch>
                        </a:blipFill>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spTree>
    <p:extLst>
      <p:ext uri="{BB962C8B-B14F-4D97-AF65-F5344CB8AC3E}">
        <p14:creationId xmlns:p14="http://schemas.microsoft.com/office/powerpoint/2010/main" val="2941551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smtClean="0">
                <a:solidFill>
                  <a:srgbClr val="990033"/>
                </a:solidFill>
                <a:latin typeface="Calibri" pitchFamily="34" charset="0"/>
              </a:rPr>
              <a:t>Section A: Student Activity 1 </a:t>
            </a:r>
            <a:endParaRPr lang="en-IE" b="1" dirty="0">
              <a:solidFill>
                <a:srgbClr val="990033"/>
              </a:solidFill>
              <a:latin typeface="Calibri" pitchFamily="34" charset="0"/>
            </a:endParaRPr>
          </a:p>
        </p:txBody>
      </p:sp>
      <p:sp>
        <p:nvSpPr>
          <p:cNvPr id="3" name="Content Placeholder 2"/>
          <p:cNvSpPr>
            <a:spLocks noGrp="1"/>
          </p:cNvSpPr>
          <p:nvPr>
            <p:ph idx="1"/>
          </p:nvPr>
        </p:nvSpPr>
        <p:spPr/>
        <p:txBody>
          <a:bodyPr/>
          <a:lstStyle/>
          <a:p>
            <a:endParaRPr lang="en-IE"/>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0"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2"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4"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8"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28"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30"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32"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3"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6"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49"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51"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2253"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1" name="Rectangle 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8" name="Rectangle 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50" name="Rectangle 5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083800"/>
            <a:ext cx="4248000" cy="558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a:off x="8789610" y="490052"/>
            <a:ext cx="8350893" cy="5619750"/>
            <a:chOff x="8789610" y="490052"/>
            <a:chExt cx="8350893" cy="5619750"/>
          </a:xfrm>
        </p:grpSpPr>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553" y="490052"/>
              <a:ext cx="7981950"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9"/>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4" name="Group 3"/>
          <p:cNvGrpSpPr/>
          <p:nvPr/>
        </p:nvGrpSpPr>
        <p:grpSpPr>
          <a:xfrm>
            <a:off x="8788469" y="490052"/>
            <a:ext cx="8324060" cy="5848350"/>
            <a:chOff x="8788469" y="490052"/>
            <a:chExt cx="8324060" cy="5848350"/>
          </a:xfrm>
        </p:grpSpPr>
        <p:pic>
          <p:nvPicPr>
            <p:cNvPr id="130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527" y="490052"/>
              <a:ext cx="7926002"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ounded Rectangle 30"/>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406457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27"/>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27"/>
                                        </p:tgtEl>
                                        <p:attrNameLst>
                                          <p:attrName>ppt_x</p:attrName>
                                          <p:attrName>ppt_y</p:attrName>
                                        </p:attrNameLst>
                                      </p:cBhvr>
                                      <p:rCtr x="46510" y="162"/>
                                    </p:animMotion>
                                  </p:childTnLst>
                                </p:cTn>
                              </p:par>
                            </p:childTnLst>
                          </p:cTn>
                        </p:par>
                      </p:childTnLst>
                    </p:cTn>
                  </p:par>
                </p:childTnLst>
              </p:cTn>
              <p:nextCondLst>
                <p:cond evt="onClick" delay="0">
                  <p:tgtEl>
                    <p:spTgt spid="27"/>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00018 7.40741E-7 L -0.93038 7.40741E-7 " pathEditMode="relative" rAng="0" ptsTypes="AA">
                                      <p:cBhvr>
                                        <p:cTn id="15" dur="2000" fill="hold"/>
                                        <p:tgtEl>
                                          <p:spTgt spid="4"/>
                                        </p:tgtEl>
                                        <p:attrNameLst>
                                          <p:attrName>ppt_x</p:attrName>
                                          <p:attrName>ppt_y</p:attrName>
                                        </p:attrNameLst>
                                      </p:cBhvr>
                                      <p:rCtr x="-46510"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93038 7.40741E-7 L -0.00018 0.00347 " pathEditMode="relative" rAng="0" ptsTypes="AA">
                                      <p:cBhvr>
                                        <p:cTn id="19"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C</a:t>
            </a:r>
            <a:endParaRPr lang="en-IE" dirty="0"/>
          </a:p>
        </p:txBody>
      </p:sp>
      <p:sp>
        <p:nvSpPr>
          <p:cNvPr id="3" name="Content Placeholder 2"/>
          <p:cNvSpPr>
            <a:spLocks noGrp="1"/>
          </p:cNvSpPr>
          <p:nvPr>
            <p:ph idx="1"/>
          </p:nvPr>
        </p:nvSpPr>
        <p:spPr/>
        <p:txBody>
          <a:bodyPr/>
          <a:lstStyle/>
          <a:p>
            <a:endParaRPr lang="en-IE"/>
          </a:p>
        </p:txBody>
      </p:sp>
      <p:sp>
        <p:nvSpPr>
          <p:cNvPr id="4" name="Rectangle 3"/>
          <p:cNvSpPr/>
          <p:nvPr/>
        </p:nvSpPr>
        <p:spPr>
          <a:xfrm>
            <a:off x="1115616" y="1075030"/>
            <a:ext cx="7488832" cy="400110"/>
          </a:xfrm>
          <a:prstGeom prst="rect">
            <a:avLst/>
          </a:prstGeom>
        </p:spPr>
        <p:txBody>
          <a:bodyPr wrap="square">
            <a:spAutoFit/>
          </a:bodyPr>
          <a:lstStyle/>
          <a:p>
            <a:r>
              <a:rPr lang="en-IE" sz="2000" dirty="0">
                <a:solidFill>
                  <a:srgbClr val="990033"/>
                </a:solidFill>
                <a:latin typeface="Calibri" pitchFamily="34" charset="0"/>
              </a:rPr>
              <a:t>Q4. Sketch the graph of the area function on the empty axes.</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61" y="1916832"/>
            <a:ext cx="3010251" cy="234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9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0245" y="1720556"/>
            <a:ext cx="5040595" cy="288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9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0245" y="1720556"/>
            <a:ext cx="5040595"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3757799" y="2219928"/>
            <a:ext cx="620876" cy="369332"/>
          </a:xfrm>
          <a:prstGeom prst="rect">
            <a:avLst/>
          </a:prstGeom>
          <a:noFill/>
        </p:spPr>
        <p:txBody>
          <a:bodyPr wrap="none" rtlCol="0">
            <a:spAutoFit/>
          </a:bodyPr>
          <a:lstStyle/>
          <a:p>
            <a:r>
              <a:rPr lang="en-IE" dirty="0" smtClean="0">
                <a:solidFill>
                  <a:srgbClr val="990033"/>
                </a:solidFill>
                <a:latin typeface="Calibri" pitchFamily="34" charset="0"/>
              </a:rPr>
              <a:t>Area</a:t>
            </a:r>
            <a:endParaRPr lang="en-IE"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8531931" y="3982124"/>
                <a:ext cx="3744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𝑥</m:t>
                      </m:r>
                    </m:oMath>
                  </m:oMathPara>
                </a14:m>
                <a:endParaRPr lang="en-IE" dirty="0">
                  <a:solidFill>
                    <a:srgbClr val="990033"/>
                  </a:solidFill>
                  <a:latin typeface="Calibri"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531931" y="3982124"/>
                <a:ext cx="374440" cy="369332"/>
              </a:xfrm>
              <a:prstGeom prst="rect">
                <a:avLst/>
              </a:prstGeom>
              <a:blipFill rotWithShape="1">
                <a:blip r:embed="rId6"/>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8650909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C</a:t>
            </a:r>
          </a:p>
        </p:txBody>
      </p:sp>
      <p:sp>
        <p:nvSpPr>
          <p:cNvPr id="5" name="Content Placeholder 4"/>
          <p:cNvSpPr>
            <a:spLocks noGrp="1"/>
          </p:cNvSpPr>
          <p:nvPr>
            <p:ph idx="1"/>
          </p:nvPr>
        </p:nvSpPr>
        <p:spPr/>
        <p:txBody>
          <a:bodyPr/>
          <a:lstStyle/>
          <a:p>
            <a:endParaRPr lang="en-IE"/>
          </a:p>
        </p:txBody>
      </p:sp>
      <p:sp>
        <p:nvSpPr>
          <p:cNvPr id="4" name="Rectangle 3"/>
          <p:cNvSpPr/>
          <p:nvPr/>
        </p:nvSpPr>
        <p:spPr>
          <a:xfrm>
            <a:off x="467544" y="476672"/>
            <a:ext cx="7488832" cy="1323439"/>
          </a:xfrm>
          <a:prstGeom prst="rect">
            <a:avLst/>
          </a:prstGeom>
        </p:spPr>
        <p:txBody>
          <a:bodyPr wrap="square">
            <a:spAutoFit/>
          </a:bodyPr>
          <a:lstStyle/>
          <a:p>
            <a:r>
              <a:rPr lang="en-IE" sz="2000" dirty="0">
                <a:solidFill>
                  <a:srgbClr val="990033"/>
                </a:solidFill>
                <a:latin typeface="Calibri" pitchFamily="34" charset="0"/>
              </a:rPr>
              <a:t>Q5. For each of the areas in the table below:</a:t>
            </a:r>
          </a:p>
          <a:p>
            <a:r>
              <a:rPr lang="en-IE" sz="2000" dirty="0">
                <a:solidFill>
                  <a:srgbClr val="990033"/>
                </a:solidFill>
                <a:latin typeface="Calibri" pitchFamily="34" charset="0"/>
              </a:rPr>
              <a:t>(a) Shade in the given area on the diagram.</a:t>
            </a:r>
          </a:p>
          <a:p>
            <a:r>
              <a:rPr lang="en-IE" sz="2000" dirty="0">
                <a:solidFill>
                  <a:srgbClr val="990033"/>
                </a:solidFill>
                <a:latin typeface="Calibri" pitchFamily="34" charset="0"/>
              </a:rPr>
              <a:t>(b) </a:t>
            </a:r>
            <a:r>
              <a:rPr lang="en-IE" sz="2000" b="1" u="sng" dirty="0">
                <a:solidFill>
                  <a:srgbClr val="990033"/>
                </a:solidFill>
                <a:latin typeface="Calibri" pitchFamily="34" charset="0"/>
              </a:rPr>
              <a:t>Use the area function </a:t>
            </a:r>
            <a:r>
              <a:rPr lang="en-IE" sz="2000" dirty="0">
                <a:solidFill>
                  <a:srgbClr val="990033"/>
                </a:solidFill>
                <a:latin typeface="Calibri" pitchFamily="34" charset="0"/>
              </a:rPr>
              <a:t>to calculate the given area.</a:t>
            </a:r>
          </a:p>
          <a:p>
            <a:r>
              <a:rPr lang="en-IE" sz="2000" dirty="0">
                <a:solidFill>
                  <a:srgbClr val="990033"/>
                </a:solidFill>
                <a:latin typeface="Calibri" pitchFamily="34" charset="0"/>
              </a:rPr>
              <a:t>(c) Explain how the area function is used to calculate area.</a:t>
            </a: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155727557"/>
                  </p:ext>
                </p:extLst>
              </p:nvPr>
            </p:nvGraphicFramePr>
            <p:xfrm>
              <a:off x="619123" y="1916832"/>
              <a:ext cx="8309148" cy="4798840"/>
            </p:xfrm>
            <a:graphic>
              <a:graphicData uri="http://schemas.openxmlformats.org/drawingml/2006/table">
                <a:tbl>
                  <a:tblPr firstRow="1" bandRow="1">
                    <a:tableStyleId>{5940675A-B579-460E-94D1-54222C63F5DA}</a:tableStyleId>
                  </a:tblPr>
                  <a:tblGrid>
                    <a:gridCol w="1936653"/>
                    <a:gridCol w="1908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=3</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=11</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=0</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=6</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=6</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=11</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155727557"/>
                  </p:ext>
                </p:extLst>
              </p:nvPr>
            </p:nvGraphicFramePr>
            <p:xfrm>
              <a:off x="619123" y="1916832"/>
              <a:ext cx="8309148" cy="4798840"/>
            </p:xfrm>
            <a:graphic>
              <a:graphicData uri="http://schemas.openxmlformats.org/drawingml/2006/table">
                <a:tbl>
                  <a:tblPr firstRow="1" bandRow="1">
                    <a:tableStyleId>{5940675A-B579-460E-94D1-54222C63F5DA}</a:tableStyleId>
                  </a:tblPr>
                  <a:tblGrid>
                    <a:gridCol w="1936653"/>
                    <a:gridCol w="1908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7273" r="-328616" b="-200413"/>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126749" r="-328616" b="-99588"/>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27686" r="-328616"/>
                          </a:stretch>
                        </a:blipFill>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7" y="2276872"/>
            <a:ext cx="1898775" cy="1476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7" y="3753200"/>
            <a:ext cx="1898775" cy="1476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7" y="5229200"/>
            <a:ext cx="1898775" cy="1476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309001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C</a:t>
            </a:r>
          </a:p>
        </p:txBody>
      </p:sp>
      <p:sp>
        <p:nvSpPr>
          <p:cNvPr id="6" name="Content Placeholder 5"/>
          <p:cNvSpPr>
            <a:spLocks noGrp="1"/>
          </p:cNvSpPr>
          <p:nvPr>
            <p:ph idx="1"/>
          </p:nvPr>
        </p:nvSpPr>
        <p:spPr/>
        <p:txBody>
          <a:bodyPr/>
          <a:lstStyle/>
          <a:p>
            <a:endParaRPr lang="en-IE"/>
          </a:p>
        </p:txBody>
      </p:sp>
      <p:sp>
        <p:nvSpPr>
          <p:cNvPr id="4" name="Rectangle 3"/>
          <p:cNvSpPr/>
          <p:nvPr/>
        </p:nvSpPr>
        <p:spPr>
          <a:xfrm>
            <a:off x="467544" y="476672"/>
            <a:ext cx="7488832" cy="1015663"/>
          </a:xfrm>
          <a:prstGeom prst="rect">
            <a:avLst/>
          </a:prstGeom>
        </p:spPr>
        <p:txBody>
          <a:bodyPr wrap="square">
            <a:spAutoFit/>
          </a:bodyPr>
          <a:lstStyle/>
          <a:p>
            <a:r>
              <a:rPr lang="en-IE" sz="2000" dirty="0">
                <a:solidFill>
                  <a:srgbClr val="990033"/>
                </a:solidFill>
                <a:latin typeface="Calibri" pitchFamily="34" charset="0"/>
              </a:rPr>
              <a:t>Q6.</a:t>
            </a:r>
          </a:p>
          <a:p>
            <a:r>
              <a:rPr lang="en-IE" sz="2000" dirty="0">
                <a:solidFill>
                  <a:srgbClr val="990033"/>
                </a:solidFill>
                <a:latin typeface="Calibri" pitchFamily="34" charset="0"/>
              </a:rPr>
              <a:t>(a) In the space below write in the bounding function (from Q1 above) and the area function (from Q3 above</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266013035"/>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𝒉</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0"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𝑨</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1"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370323874"/>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80" t="-69474" r="-100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180" t="-69474" r="-180"/>
                          </a:stretch>
                        </a:blipFill>
                      </a:tcPr>
                    </a:tc>
                  </a:tr>
                </a:tbl>
              </a:graphicData>
            </a:graphic>
          </p:graphicFrame>
        </mc:Fallback>
      </mc:AlternateContent>
      <p:sp>
        <p:nvSpPr>
          <p:cNvPr id="5" name="Rectangle 4"/>
          <p:cNvSpPr/>
          <p:nvPr/>
        </p:nvSpPr>
        <p:spPr>
          <a:xfrm>
            <a:off x="467544" y="2780928"/>
            <a:ext cx="7704856" cy="707886"/>
          </a:xfrm>
          <a:prstGeom prst="rect">
            <a:avLst/>
          </a:prstGeom>
        </p:spPr>
        <p:txBody>
          <a:bodyPr wrap="square">
            <a:spAutoFit/>
          </a:bodyPr>
          <a:lstStyle/>
          <a:p>
            <a:r>
              <a:rPr lang="en-IE" sz="2000" dirty="0" smtClean="0">
                <a:solidFill>
                  <a:srgbClr val="990033"/>
                </a:solidFill>
                <a:latin typeface="Calibri" pitchFamily="34" charset="0"/>
              </a:rPr>
              <a:t>(b) </a:t>
            </a:r>
            <a:r>
              <a:rPr lang="en-IE" sz="2000" dirty="0">
                <a:solidFill>
                  <a:srgbClr val="990033"/>
                </a:solidFill>
                <a:latin typeface="Calibri" pitchFamily="34" charset="0"/>
              </a:rPr>
              <a:t>If you were presented only with the bounding function, is there a way in which you could determine the area function? Explain</a:t>
            </a:r>
            <a:endParaRPr lang="en-IE" dirty="0"/>
          </a:p>
        </p:txBody>
      </p:sp>
    </p:spTree>
    <p:extLst>
      <p:ext uri="{BB962C8B-B14F-4D97-AF65-F5344CB8AC3E}">
        <p14:creationId xmlns:p14="http://schemas.microsoft.com/office/powerpoint/2010/main" val="27858401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a:t>
            </a:r>
            <a:r>
              <a:rPr lang="en-IE" dirty="0" smtClean="0"/>
              <a:t>1  Group D</a:t>
            </a:r>
            <a:endParaRPr lang="en-IE" dirty="0"/>
          </a:p>
        </p:txBody>
      </p:sp>
      <p:sp>
        <p:nvSpPr>
          <p:cNvPr id="3" name="Content Placeholder 2"/>
          <p:cNvSpPr>
            <a:spLocks noGrp="1"/>
          </p:cNvSpPr>
          <p:nvPr>
            <p:ph idx="1"/>
          </p:nvPr>
        </p:nvSpPr>
        <p:spPr/>
        <p:txBody>
          <a:bodyPr/>
          <a:lstStyle/>
          <a:p>
            <a:endParaRPr lang="en-IE"/>
          </a:p>
        </p:txBody>
      </p:sp>
      <p:sp>
        <p:nvSpPr>
          <p:cNvPr id="4" name="Rectangle 3"/>
          <p:cNvSpPr/>
          <p:nvPr/>
        </p:nvSpPr>
        <p:spPr>
          <a:xfrm>
            <a:off x="7019453" y="1990558"/>
            <a:ext cx="2233067" cy="523220"/>
          </a:xfrm>
          <a:prstGeom prst="rect">
            <a:avLst/>
          </a:prstGeom>
        </p:spPr>
        <p:txBody>
          <a:bodyPr wrap="square">
            <a:spAutoFit/>
          </a:bodyPr>
          <a:lstStyle/>
          <a:p>
            <a:r>
              <a:rPr lang="en-IE" sz="1400" dirty="0">
                <a:solidFill>
                  <a:srgbClr val="990033"/>
                </a:solidFill>
                <a:latin typeface="Calibri" pitchFamily="34" charset="0"/>
              </a:rPr>
              <a:t>Figure 1 shows an office block in Aomori, Japan</a:t>
            </a:r>
            <a:r>
              <a:rPr lang="en-IE" sz="1400" dirty="0" smtClean="0">
                <a:solidFill>
                  <a:srgbClr val="990033"/>
                </a:solidFill>
                <a:latin typeface="Calibri" pitchFamily="34" charset="0"/>
              </a:rPr>
              <a:t>.</a:t>
            </a:r>
            <a:endParaRPr lang="en-IE" sz="1400"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083564" y="722959"/>
                <a:ext cx="3996000" cy="2862322"/>
              </a:xfrm>
              <a:prstGeom prst="rect">
                <a:avLst/>
              </a:prstGeom>
            </p:spPr>
            <p:txBody>
              <a:bodyPr wrap="square">
                <a:spAutoFit/>
              </a:bodyPr>
              <a:lstStyle/>
              <a:p>
                <a:r>
                  <a:rPr lang="en-IE" dirty="0" smtClean="0">
                    <a:solidFill>
                      <a:srgbClr val="990033"/>
                    </a:solidFill>
                    <a:latin typeface="Calibri" pitchFamily="34" charset="0"/>
                  </a:rPr>
                  <a:t>1</a:t>
                </a:r>
                <a:r>
                  <a:rPr lang="en-IE" dirty="0">
                    <a:solidFill>
                      <a:srgbClr val="990033"/>
                    </a:solidFill>
                    <a:latin typeface="Calibri" pitchFamily="34" charset="0"/>
                  </a:rPr>
                  <a:t>. The height of the building changes as we move </a:t>
                </a:r>
                <a:r>
                  <a:rPr lang="en-IE" dirty="0" smtClean="0">
                    <a:solidFill>
                      <a:srgbClr val="990033"/>
                    </a:solidFill>
                    <a:latin typeface="Calibri" pitchFamily="34" charset="0"/>
                  </a:rPr>
                  <a:t>from left </a:t>
                </a:r>
                <a14:m>
                  <m:oMath xmlns:m="http://schemas.openxmlformats.org/officeDocument/2006/math">
                    <m:r>
                      <a:rPr lang="en-IE" i="1" dirty="0">
                        <a:solidFill>
                          <a:srgbClr val="990033"/>
                        </a:solidFill>
                        <a:latin typeface="Cambria Math"/>
                      </a:rPr>
                      <m:t>(</m:t>
                    </m:r>
                    <m:r>
                      <a:rPr lang="en-IE" i="1" dirty="0">
                        <a:solidFill>
                          <a:srgbClr val="990033"/>
                        </a:solidFill>
                        <a:latin typeface="Cambria Math"/>
                      </a:rPr>
                      <m:t>𝑥</m:t>
                    </m:r>
                    <m:r>
                      <a:rPr lang="en-IE" i="1" dirty="0">
                        <a:solidFill>
                          <a:srgbClr val="990033"/>
                        </a:solidFill>
                        <a:latin typeface="Cambria Math"/>
                      </a:rPr>
                      <m:t> = 0) </m:t>
                    </m:r>
                  </m:oMath>
                </a14:m>
                <a:r>
                  <a:rPr lang="en-IE" dirty="0">
                    <a:solidFill>
                      <a:srgbClr val="990033"/>
                    </a:solidFill>
                    <a:latin typeface="Calibri" pitchFamily="34" charset="0"/>
                  </a:rPr>
                  <a:t>to right </a:t>
                </a:r>
                <a14:m>
                  <m:oMath xmlns:m="http://schemas.openxmlformats.org/officeDocument/2006/math">
                    <m:r>
                      <a:rPr lang="en-IE" i="1" dirty="0">
                        <a:solidFill>
                          <a:srgbClr val="990033"/>
                        </a:solidFill>
                        <a:latin typeface="Cambria Math"/>
                      </a:rPr>
                      <m:t>(</m:t>
                    </m:r>
                    <m:r>
                      <a:rPr lang="en-IE" i="1" dirty="0">
                        <a:solidFill>
                          <a:srgbClr val="990033"/>
                        </a:solidFill>
                        <a:latin typeface="Cambria Math"/>
                      </a:rPr>
                      <m:t>𝑥</m:t>
                    </m:r>
                    <m:r>
                      <a:rPr lang="en-IE" i="1" dirty="0">
                        <a:solidFill>
                          <a:srgbClr val="990033"/>
                        </a:solidFill>
                        <a:latin typeface="Cambria Math"/>
                      </a:rPr>
                      <m:t> =3.7)</m:t>
                    </m:r>
                  </m:oMath>
                </a14:m>
                <a:r>
                  <a:rPr lang="en-IE" dirty="0" smtClean="0">
                    <a:solidFill>
                      <a:srgbClr val="990033"/>
                    </a:solidFill>
                    <a:latin typeface="Calibri" pitchFamily="34" charset="0"/>
                  </a:rPr>
                  <a:t> </a:t>
                </a:r>
                <a:r>
                  <a:rPr lang="en-IE" dirty="0">
                    <a:solidFill>
                      <a:srgbClr val="990033"/>
                    </a:solidFill>
                    <a:latin typeface="Calibri" pitchFamily="34" charset="0"/>
                  </a:rPr>
                  <a:t>. Write down the function</a:t>
                </a:r>
              </a:p>
              <a:p>
                <a:r>
                  <a:rPr lang="en-IE" dirty="0">
                    <a:solidFill>
                      <a:srgbClr val="990033"/>
                    </a:solidFill>
                    <a:latin typeface="Calibri" pitchFamily="34" charset="0"/>
                  </a:rPr>
                  <a:t>which describes the changing height of the building..</a:t>
                </a:r>
                <a:endParaRPr lang="en-IE" i="1" dirty="0" smtClean="0">
                  <a:solidFill>
                    <a:srgbClr val="990033"/>
                  </a:solidFill>
                  <a:latin typeface="Cambria Math"/>
                </a:endParaRPr>
              </a:p>
              <a:p>
                <a:pPr/>
                <a14:m>
                  <m:oMathPara xmlns:m="http://schemas.openxmlformats.org/officeDocument/2006/math">
                    <m:oMathParaPr>
                      <m:jc m:val="left"/>
                    </m:oMathParaPr>
                    <m:oMath xmlns:m="http://schemas.openxmlformats.org/officeDocument/2006/math">
                      <m:r>
                        <a:rPr lang="en-IE" i="1" dirty="0" smtClean="0">
                          <a:solidFill>
                            <a:srgbClr val="990033"/>
                          </a:solidFill>
                          <a:latin typeface="Cambria Math"/>
                        </a:rPr>
                        <m:t>h</m:t>
                      </m:r>
                      <m:r>
                        <a:rPr lang="en-IE" i="1" dirty="0" smtClean="0">
                          <a:solidFill>
                            <a:srgbClr val="990033"/>
                          </a:solidFill>
                          <a:latin typeface="Cambria Math"/>
                        </a:rPr>
                        <m:t>(</m:t>
                      </m:r>
                      <m:r>
                        <a:rPr lang="en-IE" i="1" dirty="0" smtClean="0">
                          <a:solidFill>
                            <a:srgbClr val="990033"/>
                          </a:solidFill>
                          <a:latin typeface="Cambria Math"/>
                        </a:rPr>
                        <m:t>𝑥</m:t>
                      </m:r>
                      <m:r>
                        <a:rPr lang="en-IE" i="1" dirty="0" smtClean="0">
                          <a:solidFill>
                            <a:srgbClr val="990033"/>
                          </a:solidFill>
                          <a:latin typeface="Cambria Math"/>
                        </a:rPr>
                        <m:t>) =</m:t>
                      </m:r>
                    </m:oMath>
                  </m:oMathPara>
                </a14:m>
                <a:endParaRPr lang="en-IE" dirty="0" smtClean="0">
                  <a:solidFill>
                    <a:srgbClr val="990033"/>
                  </a:solidFill>
                  <a:latin typeface="Calibri" pitchFamily="34" charset="0"/>
                </a:endParaRPr>
              </a:p>
              <a:p>
                <a:endParaRPr lang="en-IE" dirty="0">
                  <a:solidFill>
                    <a:srgbClr val="990033"/>
                  </a:solidFill>
                  <a:latin typeface="Calibri" pitchFamily="34" charset="0"/>
                </a:endParaRPr>
              </a:p>
              <a:p>
                <a:endParaRPr lang="en-IE" dirty="0" smtClean="0">
                  <a:solidFill>
                    <a:srgbClr val="990033"/>
                  </a:solidFill>
                  <a:latin typeface="Calibri" pitchFamily="34" charset="0"/>
                </a:endParaRPr>
              </a:p>
              <a:p>
                <a:endParaRPr lang="en-IE" dirty="0">
                  <a:solidFill>
                    <a:srgbClr val="990033"/>
                  </a:solidFill>
                  <a:latin typeface="Calibri" pitchFamily="34" charset="0"/>
                </a:endParaRPr>
              </a:p>
              <a:p>
                <a:endParaRPr lang="en-IE"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3996000" cy="2862322"/>
              </a:xfrm>
              <a:prstGeom prst="rect">
                <a:avLst/>
              </a:prstGeom>
              <a:blipFill rotWithShape="1">
                <a:blip r:embed="rId3"/>
                <a:stretch>
                  <a:fillRect l="-1374" t="-106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75856" y="3789040"/>
                <a:ext cx="5868144" cy="1631216"/>
              </a:xfrm>
              <a:prstGeom prst="rect">
                <a:avLst/>
              </a:prstGeom>
            </p:spPr>
            <p:txBody>
              <a:bodyPr wrap="square">
                <a:spAutoFit/>
              </a:bodyPr>
              <a:lstStyle/>
              <a:p>
                <a:r>
                  <a:rPr lang="en-IE" sz="2000" dirty="0">
                    <a:solidFill>
                      <a:srgbClr val="990033"/>
                    </a:solidFill>
                    <a:latin typeface="Calibri" pitchFamily="34" charset="0"/>
                  </a:rPr>
                  <a:t>2.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p>
              <a:p>
                <a:r>
                  <a:rPr lang="en-IE" sz="2000" dirty="0">
                    <a:solidFill>
                      <a:srgbClr val="990033"/>
                    </a:solidFill>
                    <a:latin typeface="Calibri" pitchFamily="34" charset="0"/>
                  </a:rPr>
                  <a:t>When the width of the rectangular piece is 1 unit, </a:t>
                </a:r>
                <a:r>
                  <a:rPr lang="en-IE" sz="2000" dirty="0" smtClean="0">
                    <a:solidFill>
                      <a:srgbClr val="990033"/>
                    </a:solidFill>
                    <a:latin typeface="Calibri" pitchFamily="34" charset="0"/>
                  </a:rPr>
                  <a:t>the</a:t>
                </a:r>
                <a:endParaRPr lang="en-IE" sz="2000" dirty="0">
                  <a:solidFill>
                    <a:srgbClr val="990033"/>
                  </a:solidFill>
                  <a:latin typeface="Calibri" pitchFamily="34" charset="0"/>
                </a:endParaRPr>
              </a:p>
              <a:p>
                <a:r>
                  <a:rPr lang="en-IE" sz="2000" dirty="0">
                    <a:solidFill>
                      <a:srgbClr val="990033"/>
                    </a:solidFill>
                    <a:latin typeface="Calibri" pitchFamily="34" charset="0"/>
                  </a:rPr>
                  <a:t>area of the rectangle is</a:t>
                </a:r>
              </a:p>
              <a:p>
                <a:pPr/>
                <a14:m>
                  <m:oMathPara xmlns:m="http://schemas.openxmlformats.org/officeDocument/2006/math">
                    <m:oMathParaPr>
                      <m:jc m:val="left"/>
                    </m:oMathParaPr>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m:oMathPara>
                </a14:m>
                <a:endParaRPr lang="en-IE" sz="2000" dirty="0">
                  <a:solidFill>
                    <a:srgbClr val="990033"/>
                  </a:solidFill>
                  <a:latin typeface="Calibri"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75856" y="3789040"/>
                <a:ext cx="5868144" cy="1631216"/>
              </a:xfrm>
              <a:prstGeom prst="rect">
                <a:avLst/>
              </a:prstGeom>
              <a:blipFill rotWithShape="1">
                <a:blip r:embed="rId4"/>
                <a:stretch>
                  <a:fillRect l="-1038" t="-1873"/>
                </a:stretch>
              </a:blipFill>
            </p:spPr>
            <p:txBody>
              <a:bodyPr/>
              <a:lstStyle/>
              <a:p>
                <a:r>
                  <a:rPr lang="en-IE">
                    <a:noFill/>
                  </a:rPr>
                  <a:t> </a:t>
                </a:r>
              </a:p>
            </p:txBody>
          </p:sp>
        </mc:Fallback>
      </mc:AlternateContent>
      <p:sp>
        <p:nvSpPr>
          <p:cNvPr id="7" name="Rectangle 6"/>
          <p:cNvSpPr/>
          <p:nvPr/>
        </p:nvSpPr>
        <p:spPr>
          <a:xfrm>
            <a:off x="539552" y="2923760"/>
            <a:ext cx="7992888" cy="646331"/>
          </a:xfrm>
          <a:prstGeom prst="rect">
            <a:avLst/>
          </a:prstGeom>
        </p:spPr>
        <p:txBody>
          <a:bodyPr wrap="square">
            <a:spAutoFit/>
          </a:bodyPr>
          <a:lstStyle/>
          <a:p>
            <a:pPr lvl="0"/>
            <a:r>
              <a:rPr lang="en-IE" dirty="0">
                <a:solidFill>
                  <a:srgbClr val="990033"/>
                </a:solidFill>
                <a:latin typeface="Calibri" pitchFamily="34" charset="0"/>
              </a:rPr>
              <a:t>The area of the building changes as we move from left to right. We will now investigate </a:t>
            </a:r>
            <a:r>
              <a:rPr lang="en-IE" dirty="0" smtClean="0">
                <a:solidFill>
                  <a:srgbClr val="990033"/>
                </a:solidFill>
                <a:latin typeface="Calibri" pitchFamily="34" charset="0"/>
              </a:rPr>
              <a:t>the relationship </a:t>
            </a:r>
            <a:r>
              <a:rPr lang="en-IE" dirty="0">
                <a:solidFill>
                  <a:srgbClr val="990033"/>
                </a:solidFill>
                <a:latin typeface="Calibri" pitchFamily="34" charset="0"/>
              </a:rPr>
              <a:t>between the area of the building and its width.</a:t>
            </a:r>
          </a:p>
        </p:txBody>
      </p:sp>
      <p:pic>
        <p:nvPicPr>
          <p:cNvPr id="129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542758"/>
            <a:ext cx="2181225" cy="14478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9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62" y="666335"/>
            <a:ext cx="2543175" cy="225742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9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62" y="3570091"/>
            <a:ext cx="2543175" cy="225742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Connector 10"/>
          <p:cNvCxnSpPr/>
          <p:nvPr/>
        </p:nvCxnSpPr>
        <p:spPr>
          <a:xfrm>
            <a:off x="1115616" y="5013176"/>
            <a:ext cx="0" cy="576064"/>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27584" y="5577365"/>
            <a:ext cx="288032" cy="0"/>
          </a:xfrm>
          <a:prstGeom prst="line">
            <a:avLst/>
          </a:prstGeom>
          <a:ln w="28575">
            <a:solidFill>
              <a:srgbClr val="9900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0066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D</a:t>
            </a:r>
            <a:endParaRPr lang="en-IE" dirty="0"/>
          </a:p>
        </p:txBody>
      </p:sp>
      <p:sp>
        <p:nvSpPr>
          <p:cNvPr id="3" name="Content Placeholder 2"/>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sp>
            <p:nvSpPr>
              <p:cNvPr id="5" name="Rectangle 4"/>
              <p:cNvSpPr/>
              <p:nvPr/>
            </p:nvSpPr>
            <p:spPr>
              <a:xfrm>
                <a:off x="3083564" y="722959"/>
                <a:ext cx="5592892" cy="2554545"/>
              </a:xfrm>
              <a:prstGeom prst="rect">
                <a:avLst/>
              </a:prstGeom>
            </p:spPr>
            <p:txBody>
              <a:bodyPr wrap="square">
                <a:spAutoFit/>
              </a:bodyPr>
              <a:lstStyle/>
              <a:p>
                <a:r>
                  <a:rPr lang="en-IE" sz="2000" dirty="0">
                    <a:solidFill>
                      <a:srgbClr val="990033"/>
                    </a:solidFill>
                    <a:latin typeface="Calibri" pitchFamily="34" charset="0"/>
                  </a:rPr>
                  <a:t>3.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a:solidFill>
                      <a:srgbClr val="990033"/>
                    </a:solidFill>
                    <a:latin typeface="Calibri" pitchFamily="34" charset="0"/>
                  </a:rPr>
                  <a:t>When the width of the rectangular piece is 2 units,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of the rectangle </a:t>
                </a:r>
                <a:r>
                  <a:rPr lang="en-IE" sz="2000" dirty="0" smtClean="0">
                    <a:solidFill>
                      <a:srgbClr val="990033"/>
                    </a:solidFill>
                    <a:latin typeface="Calibri" pitchFamily="34" charset="0"/>
                  </a:rPr>
                  <a:t>is </a:t>
                </a:r>
                <a14:m>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a14:m>
                <a:endParaRPr lang="en-IE" sz="2000" dirty="0">
                  <a:solidFill>
                    <a:srgbClr val="990033"/>
                  </a:solidFill>
                  <a:latin typeface="Calibri" pitchFamily="34" charset="0"/>
                </a:endParaRPr>
              </a:p>
              <a:p>
                <a:endParaRPr lang="en-IE" sz="2000" dirty="0" smtClean="0">
                  <a:solidFill>
                    <a:srgbClr val="990033"/>
                  </a:solidFill>
                  <a:latin typeface="Calibri" pitchFamily="34" charset="0"/>
                </a:endParaRPr>
              </a:p>
              <a:p>
                <a:endParaRPr lang="en-IE" sz="2000" dirty="0">
                  <a:solidFill>
                    <a:srgbClr val="990033"/>
                  </a:solidFill>
                  <a:latin typeface="Calibri" pitchFamily="34" charset="0"/>
                </a:endParaRPr>
              </a:p>
              <a:p>
                <a:endParaRPr lang="en-IE" sz="2000"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5592892" cy="2554545"/>
              </a:xfrm>
              <a:prstGeom prst="rect">
                <a:avLst/>
              </a:prstGeom>
              <a:blipFill rotWithShape="1">
                <a:blip r:embed="rId3"/>
                <a:stretch>
                  <a:fillRect l="-1200" t="-1193" r="-545"/>
                </a:stretch>
              </a:blipFill>
            </p:spPr>
            <p:txBody>
              <a:bodyPr/>
              <a:lstStyle/>
              <a:p>
                <a:r>
                  <a:rPr lang="en-IE">
                    <a:noFill/>
                  </a:rPr>
                  <a:t> </a:t>
                </a:r>
              </a:p>
            </p:txBody>
          </p:sp>
        </mc:Fallback>
      </mc:AlternateContent>
      <p:pic>
        <p:nvPicPr>
          <p:cNvPr id="130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62" y="666335"/>
            <a:ext cx="2524125" cy="223837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07585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D</a:t>
            </a:r>
            <a:endParaRPr lang="en-IE" dirty="0"/>
          </a:p>
        </p:txBody>
      </p:sp>
      <p:sp>
        <p:nvSpPr>
          <p:cNvPr id="4" name="Content Placeholder 3"/>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4199624753"/>
                  </p:ext>
                </p:extLst>
              </p:nvPr>
            </p:nvGraphicFramePr>
            <p:xfrm>
              <a:off x="3216480" y="692696"/>
              <a:ext cx="5676000" cy="4358640"/>
            </p:xfrm>
            <a:graphic>
              <a:graphicData uri="http://schemas.openxmlformats.org/drawingml/2006/table">
                <a:tbl>
                  <a:tblPr firstRow="1" bandRow="1">
                    <a:tableStyleId>{5940675A-B579-460E-94D1-54222C63F5DA}</a:tableStyleId>
                  </a:tblPr>
                  <a:tblGrid>
                    <a:gridCol w="1524000"/>
                    <a:gridCol w="1332000"/>
                    <a:gridCol w="1296000"/>
                    <a:gridCol w="1524000"/>
                  </a:tblGrid>
                  <a:tr h="370840">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=0</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1</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2</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3</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4</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5</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6</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7</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kern="1200" smtClean="0">
                                    <a:solidFill>
                                      <a:srgbClr val="990033"/>
                                    </a:solidFill>
                                    <a:effectLst/>
                                    <a:latin typeface="Cambria Math"/>
                                    <a:ea typeface="+mn-ea"/>
                                    <a:cs typeface="+mn-cs"/>
                                  </a:rPr>
                                  <m:t>𝑤</m:t>
                                </m:r>
                                <m:r>
                                  <a:rPr lang="en-IE" sz="2000" i="1" kern="1200">
                                    <a:solidFill>
                                      <a:srgbClr val="990033"/>
                                    </a:solidFill>
                                    <a:effectLst/>
                                    <a:latin typeface="Cambria Math"/>
                                    <a:ea typeface="+mn-ea"/>
                                    <a:cs typeface="+mn-cs"/>
                                  </a:rPr>
                                  <m:t>=</m:t>
                                </m:r>
                                <m:r>
                                  <a:rPr lang="en-IE" sz="2000" b="0" i="1" kern="1200" smtClean="0">
                                    <a:solidFill>
                                      <a:srgbClr val="990033"/>
                                    </a:solidFill>
                                    <a:effectLst/>
                                    <a:latin typeface="Cambria Math"/>
                                    <a:ea typeface="+mn-ea"/>
                                    <a:cs typeface="+mn-cs"/>
                                  </a:rPr>
                                  <m:t>𝑥</m:t>
                                </m:r>
                              </m:oMath>
                            </m:oMathPara>
                          </a14:m>
                          <a:endParaRPr lang="en-IE" sz="2000" dirty="0">
                            <a:solidFill>
                              <a:srgbClr val="990033"/>
                            </a:solidFill>
                            <a:effectLst/>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r>
                                  <a:rPr lang="en-IE" sz="2000" b="0" i="1" smtClean="0">
                                    <a:solidFill>
                                      <a:srgbClr val="990033"/>
                                    </a:solidFill>
                                    <a:latin typeface="Cambria Math"/>
                                    <a:ea typeface="Cambria Math"/>
                                  </a:rPr>
                                  <m:t>𝑥</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4199624753"/>
                  </p:ext>
                </p:extLst>
              </p:nvPr>
            </p:nvGraphicFramePr>
            <p:xfrm>
              <a:off x="3216480" y="692696"/>
              <a:ext cx="5676000" cy="4358640"/>
            </p:xfrm>
            <a:graphic>
              <a:graphicData uri="http://schemas.openxmlformats.org/drawingml/2006/table">
                <a:tbl>
                  <a:tblPr firstRow="1" bandRow="1">
                    <a:tableStyleId>{5940675A-B579-460E-94D1-54222C63F5DA}</a:tableStyleId>
                  </a:tblPr>
                  <a:tblGrid>
                    <a:gridCol w="1524000"/>
                    <a:gridCol w="1332000"/>
                    <a:gridCol w="1296000"/>
                    <a:gridCol w="1524000"/>
                  </a:tblGrid>
                  <a:tr h="396240">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107692" r="-272400" b="-9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107692" b="-9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207692" r="-272400" b="-8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207692" b="-8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307692" r="-272400" b="-7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307692" b="-7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407692" r="-272400" b="-6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407692" b="-6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507692" r="-272400" b="-5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507692" b="-5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607692" r="-272400" b="-4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607692" b="-4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707692" r="-272400" b="-3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707692" b="-3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807692" r="-272400" b="-2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807692" b="-2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907692" r="-2724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5138" t="-907692" r="-212385"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20188" t="-907692" r="-117371"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2800" t="-907692" b="-1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00" t="-1007692" r="-272400" b="-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1296" t="-1007692" b="-15385"/>
                          </a:stretch>
                        </a:blipFill>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62" y="666335"/>
            <a:ext cx="2543175" cy="2257425"/>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415519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D</a:t>
            </a:r>
            <a:endParaRPr lang="en-IE" dirty="0"/>
          </a:p>
        </p:txBody>
      </p:sp>
      <p:sp>
        <p:nvSpPr>
          <p:cNvPr id="3" name="Content Placeholder 2"/>
          <p:cNvSpPr>
            <a:spLocks noGrp="1"/>
          </p:cNvSpPr>
          <p:nvPr>
            <p:ph idx="1"/>
          </p:nvPr>
        </p:nvSpPr>
        <p:spPr/>
        <p:txBody>
          <a:bodyPr/>
          <a:lstStyle/>
          <a:p>
            <a:endParaRPr lang="en-IE"/>
          </a:p>
        </p:txBody>
      </p:sp>
      <p:sp>
        <p:nvSpPr>
          <p:cNvPr id="4" name="Rectangle 3"/>
          <p:cNvSpPr/>
          <p:nvPr/>
        </p:nvSpPr>
        <p:spPr>
          <a:xfrm>
            <a:off x="1115616" y="1075030"/>
            <a:ext cx="7488832" cy="400110"/>
          </a:xfrm>
          <a:prstGeom prst="rect">
            <a:avLst/>
          </a:prstGeom>
        </p:spPr>
        <p:txBody>
          <a:bodyPr wrap="square">
            <a:spAutoFit/>
          </a:bodyPr>
          <a:lstStyle/>
          <a:p>
            <a:r>
              <a:rPr lang="en-IE" sz="2000" dirty="0">
                <a:solidFill>
                  <a:srgbClr val="990033"/>
                </a:solidFill>
                <a:latin typeface="Calibri" pitchFamily="34" charset="0"/>
              </a:rPr>
              <a:t>Q4. Sketch the graph of the area function on the empty axes.</a:t>
            </a:r>
          </a:p>
        </p:txBody>
      </p:sp>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72208"/>
            <a:ext cx="2853471" cy="2532856"/>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30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1479463"/>
            <a:ext cx="504056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1479463"/>
            <a:ext cx="5040560" cy="288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3438116" y="1909489"/>
            <a:ext cx="620876" cy="369332"/>
          </a:xfrm>
          <a:prstGeom prst="rect">
            <a:avLst/>
          </a:prstGeom>
          <a:noFill/>
        </p:spPr>
        <p:txBody>
          <a:bodyPr wrap="none" rtlCol="0">
            <a:spAutoFit/>
          </a:bodyPr>
          <a:lstStyle/>
          <a:p>
            <a:r>
              <a:rPr lang="en-IE" dirty="0" smtClean="0">
                <a:solidFill>
                  <a:srgbClr val="990033"/>
                </a:solidFill>
                <a:latin typeface="Calibri" pitchFamily="34" charset="0"/>
              </a:rPr>
              <a:t>Area</a:t>
            </a:r>
            <a:endParaRPr lang="en-IE"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8160001" y="3756514"/>
                <a:ext cx="3744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𝑥</m:t>
                      </m:r>
                    </m:oMath>
                  </m:oMathPara>
                </a14:m>
                <a:endParaRPr lang="en-IE" dirty="0">
                  <a:solidFill>
                    <a:srgbClr val="990033"/>
                  </a:solidFill>
                  <a:latin typeface="Calibri"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160001" y="3756514"/>
                <a:ext cx="374440" cy="369332"/>
              </a:xfrm>
              <a:prstGeom prst="rect">
                <a:avLst/>
              </a:prstGeom>
              <a:blipFill rotWithShape="1">
                <a:blip r:embed="rId6"/>
                <a:stretch>
                  <a:fillRect/>
                </a:stretch>
              </a:blipFill>
            </p:spPr>
            <p:txBody>
              <a:bodyPr/>
              <a:lstStyle/>
              <a:p>
                <a:r>
                  <a:rPr lang="en-IE">
                    <a:noFill/>
                  </a:rPr>
                  <a:t> </a:t>
                </a:r>
              </a:p>
            </p:txBody>
          </p:sp>
        </mc:Fallback>
      </mc:AlternateContent>
      <p:sp>
        <p:nvSpPr>
          <p:cNvPr id="10" name="TextBox 9"/>
          <p:cNvSpPr txBox="1"/>
          <p:nvPr/>
        </p:nvSpPr>
        <p:spPr>
          <a:xfrm>
            <a:off x="5292080" y="1480540"/>
            <a:ext cx="1922962" cy="369332"/>
          </a:xfrm>
          <a:prstGeom prst="rect">
            <a:avLst/>
          </a:prstGeom>
          <a:noFill/>
        </p:spPr>
        <p:txBody>
          <a:bodyPr wrap="none" rtlCol="0">
            <a:spAutoFit/>
          </a:bodyPr>
          <a:lstStyle/>
          <a:p>
            <a:r>
              <a:rPr lang="en-IE" dirty="0" smtClean="0">
                <a:solidFill>
                  <a:srgbClr val="990033"/>
                </a:solidFill>
                <a:latin typeface="Calibri" pitchFamily="34" charset="0"/>
              </a:rPr>
              <a:t>The Area Function</a:t>
            </a:r>
            <a:endParaRPr lang="en-IE" dirty="0">
              <a:solidFill>
                <a:srgbClr val="990033"/>
              </a:solidFill>
              <a:latin typeface="Calibri" pitchFamily="34" charset="0"/>
            </a:endParaRPr>
          </a:p>
        </p:txBody>
      </p:sp>
    </p:spTree>
    <p:extLst>
      <p:ext uri="{BB962C8B-B14F-4D97-AF65-F5344CB8AC3E}">
        <p14:creationId xmlns:p14="http://schemas.microsoft.com/office/powerpoint/2010/main" val="86509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fade">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D</a:t>
            </a:r>
            <a:endParaRPr lang="en-IE" dirty="0"/>
          </a:p>
        </p:txBody>
      </p:sp>
      <p:sp>
        <p:nvSpPr>
          <p:cNvPr id="5" name="Content Placeholder 4"/>
          <p:cNvSpPr>
            <a:spLocks noGrp="1"/>
          </p:cNvSpPr>
          <p:nvPr>
            <p:ph idx="1"/>
          </p:nvPr>
        </p:nvSpPr>
        <p:spPr/>
        <p:txBody>
          <a:bodyPr/>
          <a:lstStyle/>
          <a:p>
            <a:endParaRPr lang="en-IE"/>
          </a:p>
        </p:txBody>
      </p:sp>
      <p:sp>
        <p:nvSpPr>
          <p:cNvPr id="4" name="Rectangle 3"/>
          <p:cNvSpPr/>
          <p:nvPr/>
        </p:nvSpPr>
        <p:spPr>
          <a:xfrm>
            <a:off x="467544" y="476672"/>
            <a:ext cx="7488832" cy="1323439"/>
          </a:xfrm>
          <a:prstGeom prst="rect">
            <a:avLst/>
          </a:prstGeom>
        </p:spPr>
        <p:txBody>
          <a:bodyPr wrap="square">
            <a:spAutoFit/>
          </a:bodyPr>
          <a:lstStyle/>
          <a:p>
            <a:r>
              <a:rPr lang="en-IE" sz="2000" dirty="0">
                <a:solidFill>
                  <a:srgbClr val="990033"/>
                </a:solidFill>
                <a:latin typeface="Calibri" pitchFamily="34" charset="0"/>
              </a:rPr>
              <a:t>Q5. For each of the areas in the table below:</a:t>
            </a:r>
          </a:p>
          <a:p>
            <a:r>
              <a:rPr lang="en-IE" sz="2000" dirty="0">
                <a:solidFill>
                  <a:srgbClr val="990033"/>
                </a:solidFill>
                <a:latin typeface="Calibri" pitchFamily="34" charset="0"/>
              </a:rPr>
              <a:t>(a) Shade in the given area on the diagram.</a:t>
            </a:r>
          </a:p>
          <a:p>
            <a:r>
              <a:rPr lang="en-IE" sz="2000" dirty="0">
                <a:solidFill>
                  <a:srgbClr val="990033"/>
                </a:solidFill>
                <a:latin typeface="Calibri" pitchFamily="34" charset="0"/>
              </a:rPr>
              <a:t>(b) </a:t>
            </a:r>
            <a:r>
              <a:rPr lang="en-IE" sz="2000" b="1" u="sng" dirty="0">
                <a:solidFill>
                  <a:srgbClr val="990033"/>
                </a:solidFill>
                <a:latin typeface="Calibri" pitchFamily="34" charset="0"/>
              </a:rPr>
              <a:t>Use the area function </a:t>
            </a:r>
            <a:r>
              <a:rPr lang="en-IE" sz="2000" dirty="0">
                <a:solidFill>
                  <a:srgbClr val="990033"/>
                </a:solidFill>
                <a:latin typeface="Calibri" pitchFamily="34" charset="0"/>
              </a:rPr>
              <a:t>to calculate the given area.</a:t>
            </a:r>
          </a:p>
          <a:p>
            <a:r>
              <a:rPr lang="en-IE" sz="2000" dirty="0">
                <a:solidFill>
                  <a:srgbClr val="990033"/>
                </a:solidFill>
                <a:latin typeface="Calibri" pitchFamily="34" charset="0"/>
              </a:rPr>
              <a:t>(c) Explain how the area function is used to calculate area.</a:t>
            </a: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587307990"/>
                  </p:ext>
                </p:extLst>
              </p:nvPr>
            </p:nvGraphicFramePr>
            <p:xfrm>
              <a:off x="619123" y="1916832"/>
              <a:ext cx="8057148" cy="4798840"/>
            </p:xfrm>
            <a:graphic>
              <a:graphicData uri="http://schemas.openxmlformats.org/drawingml/2006/table">
                <a:tbl>
                  <a:tblPr firstRow="1" bandRow="1">
                    <a:tableStyleId>{5940675A-B579-460E-94D1-54222C63F5DA}</a:tableStyleId>
                  </a:tblPr>
                  <a:tblGrid>
                    <a:gridCol w="1936653"/>
                    <a:gridCol w="1656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=0</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=1.5</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=0</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=3.7</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=1.5</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=3.7</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587307990"/>
                  </p:ext>
                </p:extLst>
              </p:nvPr>
            </p:nvGraphicFramePr>
            <p:xfrm>
              <a:off x="619123" y="1916832"/>
              <a:ext cx="8057148" cy="4798840"/>
            </p:xfrm>
            <a:graphic>
              <a:graphicData uri="http://schemas.openxmlformats.org/drawingml/2006/table">
                <a:tbl>
                  <a:tblPr firstRow="1" bandRow="1">
                    <a:tableStyleId>{5940675A-B579-460E-94D1-54222C63F5DA}</a:tableStyleId>
                  </a:tblPr>
                  <a:tblGrid>
                    <a:gridCol w="1936653"/>
                    <a:gridCol w="1656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7273" r="-315723" b="-200413"/>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126749" r="-315723" b="-99588"/>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27686" r="-315723"/>
                          </a:stretch>
                        </a:blipFill>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133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805" y="2304244"/>
            <a:ext cx="1622278" cy="144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805" y="3789033"/>
            <a:ext cx="1622278" cy="144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805" y="5264825"/>
            <a:ext cx="1622278" cy="1440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309001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D</a:t>
            </a:r>
            <a:endParaRPr lang="en-IE" dirty="0"/>
          </a:p>
        </p:txBody>
      </p:sp>
      <p:sp>
        <p:nvSpPr>
          <p:cNvPr id="6" name="Content Placeholder 5"/>
          <p:cNvSpPr>
            <a:spLocks noGrp="1"/>
          </p:cNvSpPr>
          <p:nvPr>
            <p:ph idx="1"/>
          </p:nvPr>
        </p:nvSpPr>
        <p:spPr/>
        <p:txBody>
          <a:bodyPr/>
          <a:lstStyle/>
          <a:p>
            <a:endParaRPr lang="en-IE"/>
          </a:p>
        </p:txBody>
      </p:sp>
      <p:sp>
        <p:nvSpPr>
          <p:cNvPr id="4" name="Rectangle 3"/>
          <p:cNvSpPr/>
          <p:nvPr/>
        </p:nvSpPr>
        <p:spPr>
          <a:xfrm>
            <a:off x="467544" y="476672"/>
            <a:ext cx="7488832" cy="1015663"/>
          </a:xfrm>
          <a:prstGeom prst="rect">
            <a:avLst/>
          </a:prstGeom>
        </p:spPr>
        <p:txBody>
          <a:bodyPr wrap="square">
            <a:spAutoFit/>
          </a:bodyPr>
          <a:lstStyle/>
          <a:p>
            <a:r>
              <a:rPr lang="en-IE" sz="2000" dirty="0">
                <a:solidFill>
                  <a:srgbClr val="990033"/>
                </a:solidFill>
                <a:latin typeface="Calibri" pitchFamily="34" charset="0"/>
              </a:rPr>
              <a:t>Q6.</a:t>
            </a:r>
          </a:p>
          <a:p>
            <a:r>
              <a:rPr lang="en-IE" sz="2000" dirty="0">
                <a:solidFill>
                  <a:srgbClr val="990033"/>
                </a:solidFill>
                <a:latin typeface="Calibri" pitchFamily="34" charset="0"/>
              </a:rPr>
              <a:t>(a) In the space below write in the bounding function (from Q1 above) and the area function (from Q3 above</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266013035"/>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𝒉</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0"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𝑨</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1"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370323874"/>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80" t="-69474" r="-100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180" t="-69474" r="-180"/>
                          </a:stretch>
                        </a:blipFill>
                      </a:tcPr>
                    </a:tc>
                  </a:tr>
                </a:tbl>
              </a:graphicData>
            </a:graphic>
          </p:graphicFrame>
        </mc:Fallback>
      </mc:AlternateContent>
      <p:sp>
        <p:nvSpPr>
          <p:cNvPr id="5" name="Rectangle 4"/>
          <p:cNvSpPr/>
          <p:nvPr/>
        </p:nvSpPr>
        <p:spPr>
          <a:xfrm>
            <a:off x="467544" y="2780928"/>
            <a:ext cx="7704856" cy="707886"/>
          </a:xfrm>
          <a:prstGeom prst="rect">
            <a:avLst/>
          </a:prstGeom>
        </p:spPr>
        <p:txBody>
          <a:bodyPr wrap="square">
            <a:spAutoFit/>
          </a:bodyPr>
          <a:lstStyle/>
          <a:p>
            <a:r>
              <a:rPr lang="en-IE" sz="2000" dirty="0" smtClean="0">
                <a:solidFill>
                  <a:srgbClr val="990033"/>
                </a:solidFill>
                <a:latin typeface="Calibri" pitchFamily="34" charset="0"/>
              </a:rPr>
              <a:t>(b) </a:t>
            </a:r>
            <a:r>
              <a:rPr lang="en-IE" sz="2000" dirty="0">
                <a:solidFill>
                  <a:srgbClr val="990033"/>
                </a:solidFill>
                <a:latin typeface="Calibri" pitchFamily="34" charset="0"/>
              </a:rPr>
              <a:t>If you were presented only with the bounding function, is there a way in which you could determine the area function? Explain</a:t>
            </a:r>
            <a:endParaRPr lang="en-IE" dirty="0"/>
          </a:p>
        </p:txBody>
      </p:sp>
    </p:spTree>
    <p:extLst>
      <p:ext uri="{BB962C8B-B14F-4D97-AF65-F5344CB8AC3E}">
        <p14:creationId xmlns:p14="http://schemas.microsoft.com/office/powerpoint/2010/main" val="27858401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a:t>
            </a:r>
            <a:r>
              <a:rPr lang="en-IE" dirty="0" smtClean="0"/>
              <a:t>1  Group </a:t>
            </a:r>
            <a:r>
              <a:rPr lang="en-IE" dirty="0"/>
              <a:t>E</a:t>
            </a:r>
          </a:p>
        </p:txBody>
      </p:sp>
      <p:sp>
        <p:nvSpPr>
          <p:cNvPr id="3" name="Content Placeholder 2"/>
          <p:cNvSpPr>
            <a:spLocks noGrp="1"/>
          </p:cNvSpPr>
          <p:nvPr>
            <p:ph idx="1"/>
          </p:nvPr>
        </p:nvSpPr>
        <p:spPr/>
        <p:txBody>
          <a:bodyPr/>
          <a:lstStyle/>
          <a:p>
            <a:endParaRPr lang="en-IE"/>
          </a:p>
        </p:txBody>
      </p:sp>
      <p:sp>
        <p:nvSpPr>
          <p:cNvPr id="4" name="Rectangle 3"/>
          <p:cNvSpPr/>
          <p:nvPr/>
        </p:nvSpPr>
        <p:spPr>
          <a:xfrm>
            <a:off x="7019453" y="1990558"/>
            <a:ext cx="1873027" cy="523220"/>
          </a:xfrm>
          <a:prstGeom prst="rect">
            <a:avLst/>
          </a:prstGeom>
        </p:spPr>
        <p:txBody>
          <a:bodyPr wrap="square">
            <a:spAutoFit/>
          </a:bodyPr>
          <a:lstStyle/>
          <a:p>
            <a:pPr algn="ctr"/>
            <a:r>
              <a:rPr lang="en-IE" sz="1400" dirty="0">
                <a:solidFill>
                  <a:srgbClr val="990033"/>
                </a:solidFill>
                <a:latin typeface="Calibri" pitchFamily="34" charset="0"/>
              </a:rPr>
              <a:t>Figure 1 shows a house in New England.</a:t>
            </a:r>
          </a:p>
        </p:txBody>
      </p:sp>
      <mc:AlternateContent xmlns:mc="http://schemas.openxmlformats.org/markup-compatibility/2006" xmlns:a14="http://schemas.microsoft.com/office/drawing/2010/main">
        <mc:Choice Requires="a14">
          <p:sp>
            <p:nvSpPr>
              <p:cNvPr id="5" name="Rectangle 4"/>
              <p:cNvSpPr/>
              <p:nvPr/>
            </p:nvSpPr>
            <p:spPr>
              <a:xfrm>
                <a:off x="3083564" y="722959"/>
                <a:ext cx="3996000" cy="2862322"/>
              </a:xfrm>
              <a:prstGeom prst="rect">
                <a:avLst/>
              </a:prstGeom>
            </p:spPr>
            <p:txBody>
              <a:bodyPr wrap="square">
                <a:spAutoFit/>
              </a:bodyPr>
              <a:lstStyle/>
              <a:p>
                <a:r>
                  <a:rPr lang="en-IE" dirty="0" smtClean="0">
                    <a:solidFill>
                      <a:srgbClr val="990033"/>
                    </a:solidFill>
                    <a:latin typeface="Calibri" pitchFamily="34" charset="0"/>
                  </a:rPr>
                  <a:t>1</a:t>
                </a:r>
                <a:r>
                  <a:rPr lang="en-IE" dirty="0">
                    <a:solidFill>
                      <a:srgbClr val="990033"/>
                    </a:solidFill>
                    <a:latin typeface="Calibri" pitchFamily="34" charset="0"/>
                  </a:rPr>
                  <a:t>. The height of the building changes as we move </a:t>
                </a:r>
                <a:r>
                  <a:rPr lang="en-IE" dirty="0" smtClean="0">
                    <a:solidFill>
                      <a:srgbClr val="990033"/>
                    </a:solidFill>
                    <a:latin typeface="Calibri" pitchFamily="34" charset="0"/>
                  </a:rPr>
                  <a:t>from left </a:t>
                </a:r>
                <a14:m>
                  <m:oMath xmlns:m="http://schemas.openxmlformats.org/officeDocument/2006/math">
                    <m:r>
                      <a:rPr lang="en-IE" i="1" dirty="0">
                        <a:solidFill>
                          <a:srgbClr val="990033"/>
                        </a:solidFill>
                        <a:latin typeface="Cambria Math"/>
                      </a:rPr>
                      <m:t>(</m:t>
                    </m:r>
                    <m:r>
                      <a:rPr lang="en-IE" i="1" dirty="0">
                        <a:solidFill>
                          <a:srgbClr val="990033"/>
                        </a:solidFill>
                        <a:latin typeface="Cambria Math"/>
                      </a:rPr>
                      <m:t>𝑥</m:t>
                    </m:r>
                    <m:r>
                      <a:rPr lang="en-IE" i="1" dirty="0">
                        <a:solidFill>
                          <a:srgbClr val="990033"/>
                        </a:solidFill>
                        <a:latin typeface="Cambria Math"/>
                      </a:rPr>
                      <m:t> =2) </m:t>
                    </m:r>
                  </m:oMath>
                </a14:m>
                <a:r>
                  <a:rPr lang="en-IE" dirty="0">
                    <a:solidFill>
                      <a:srgbClr val="990033"/>
                    </a:solidFill>
                    <a:latin typeface="Calibri" pitchFamily="34" charset="0"/>
                  </a:rPr>
                  <a:t>to right </a:t>
                </a:r>
                <a14:m>
                  <m:oMath xmlns:m="http://schemas.openxmlformats.org/officeDocument/2006/math">
                    <m:r>
                      <a:rPr lang="en-IE" i="1" dirty="0">
                        <a:solidFill>
                          <a:srgbClr val="990033"/>
                        </a:solidFill>
                        <a:latin typeface="Cambria Math"/>
                      </a:rPr>
                      <m:t>(</m:t>
                    </m:r>
                    <m:r>
                      <a:rPr lang="en-IE" i="1" dirty="0">
                        <a:solidFill>
                          <a:srgbClr val="990033"/>
                        </a:solidFill>
                        <a:latin typeface="Cambria Math"/>
                      </a:rPr>
                      <m:t>𝑥</m:t>
                    </m:r>
                    <m:r>
                      <a:rPr lang="en-IE" i="1" dirty="0">
                        <a:solidFill>
                          <a:srgbClr val="990033"/>
                        </a:solidFill>
                        <a:latin typeface="Cambria Math"/>
                      </a:rPr>
                      <m:t> =7.4)</m:t>
                    </m:r>
                  </m:oMath>
                </a14:m>
                <a:r>
                  <a:rPr lang="en-IE" dirty="0" smtClean="0">
                    <a:solidFill>
                      <a:srgbClr val="990033"/>
                    </a:solidFill>
                    <a:latin typeface="Calibri" pitchFamily="34" charset="0"/>
                  </a:rPr>
                  <a:t> </a:t>
                </a:r>
                <a:r>
                  <a:rPr lang="en-IE" dirty="0">
                    <a:solidFill>
                      <a:srgbClr val="990033"/>
                    </a:solidFill>
                    <a:latin typeface="Calibri" pitchFamily="34" charset="0"/>
                  </a:rPr>
                  <a:t>. Write down the function</a:t>
                </a:r>
              </a:p>
              <a:p>
                <a:r>
                  <a:rPr lang="en-IE" dirty="0">
                    <a:solidFill>
                      <a:srgbClr val="990033"/>
                    </a:solidFill>
                    <a:latin typeface="Calibri" pitchFamily="34" charset="0"/>
                  </a:rPr>
                  <a:t>which describes the changing height of the building..</a:t>
                </a:r>
                <a:endParaRPr lang="en-IE" i="1" dirty="0" smtClean="0">
                  <a:solidFill>
                    <a:srgbClr val="990033"/>
                  </a:solidFill>
                  <a:latin typeface="Cambria Math"/>
                </a:endParaRPr>
              </a:p>
              <a:p>
                <a:pPr/>
                <a14:m>
                  <m:oMathPara xmlns:m="http://schemas.openxmlformats.org/officeDocument/2006/math">
                    <m:oMathParaPr>
                      <m:jc m:val="left"/>
                    </m:oMathParaPr>
                    <m:oMath xmlns:m="http://schemas.openxmlformats.org/officeDocument/2006/math">
                      <m:r>
                        <a:rPr lang="en-IE" i="1" dirty="0" smtClean="0">
                          <a:solidFill>
                            <a:srgbClr val="990033"/>
                          </a:solidFill>
                          <a:latin typeface="Cambria Math"/>
                        </a:rPr>
                        <m:t>h</m:t>
                      </m:r>
                      <m:r>
                        <a:rPr lang="en-IE" i="1" dirty="0" smtClean="0">
                          <a:solidFill>
                            <a:srgbClr val="990033"/>
                          </a:solidFill>
                          <a:latin typeface="Cambria Math"/>
                        </a:rPr>
                        <m:t>(</m:t>
                      </m:r>
                      <m:r>
                        <a:rPr lang="en-IE" i="1" dirty="0" smtClean="0">
                          <a:solidFill>
                            <a:srgbClr val="990033"/>
                          </a:solidFill>
                          <a:latin typeface="Cambria Math"/>
                        </a:rPr>
                        <m:t>𝑥</m:t>
                      </m:r>
                      <m:r>
                        <a:rPr lang="en-IE" i="1" dirty="0" smtClean="0">
                          <a:solidFill>
                            <a:srgbClr val="990033"/>
                          </a:solidFill>
                          <a:latin typeface="Cambria Math"/>
                        </a:rPr>
                        <m:t>) =</m:t>
                      </m:r>
                    </m:oMath>
                  </m:oMathPara>
                </a14:m>
                <a:endParaRPr lang="en-IE" dirty="0" smtClean="0">
                  <a:solidFill>
                    <a:srgbClr val="990033"/>
                  </a:solidFill>
                  <a:latin typeface="Calibri" pitchFamily="34" charset="0"/>
                </a:endParaRPr>
              </a:p>
              <a:p>
                <a:endParaRPr lang="en-IE" dirty="0">
                  <a:solidFill>
                    <a:srgbClr val="990033"/>
                  </a:solidFill>
                  <a:latin typeface="Calibri" pitchFamily="34" charset="0"/>
                </a:endParaRPr>
              </a:p>
              <a:p>
                <a:endParaRPr lang="en-IE" dirty="0" smtClean="0">
                  <a:solidFill>
                    <a:srgbClr val="990033"/>
                  </a:solidFill>
                  <a:latin typeface="Calibri" pitchFamily="34" charset="0"/>
                </a:endParaRPr>
              </a:p>
              <a:p>
                <a:endParaRPr lang="en-IE" dirty="0">
                  <a:solidFill>
                    <a:srgbClr val="990033"/>
                  </a:solidFill>
                  <a:latin typeface="Calibri" pitchFamily="34" charset="0"/>
                </a:endParaRPr>
              </a:p>
              <a:p>
                <a:endParaRPr lang="en-IE"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3996000" cy="2862322"/>
              </a:xfrm>
              <a:prstGeom prst="rect">
                <a:avLst/>
              </a:prstGeom>
              <a:blipFill rotWithShape="1">
                <a:blip r:embed="rId3"/>
                <a:stretch>
                  <a:fillRect l="-1374" t="-106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07953" y="3585281"/>
                <a:ext cx="5868144" cy="1631216"/>
              </a:xfrm>
              <a:prstGeom prst="rect">
                <a:avLst/>
              </a:prstGeom>
            </p:spPr>
            <p:txBody>
              <a:bodyPr wrap="square">
                <a:spAutoFit/>
              </a:bodyPr>
              <a:lstStyle/>
              <a:p>
                <a:r>
                  <a:rPr lang="en-IE" sz="2000" dirty="0">
                    <a:solidFill>
                      <a:srgbClr val="990033"/>
                    </a:solidFill>
                    <a:latin typeface="Calibri" pitchFamily="34" charset="0"/>
                  </a:rPr>
                  <a:t>2.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p>
              <a:p>
                <a:r>
                  <a:rPr lang="en-IE" sz="2000" dirty="0">
                    <a:solidFill>
                      <a:srgbClr val="990033"/>
                    </a:solidFill>
                    <a:latin typeface="Calibri" pitchFamily="34" charset="0"/>
                  </a:rPr>
                  <a:t>When the width of the rectangular piece is 1 unit, </a:t>
                </a:r>
                <a:r>
                  <a:rPr lang="en-IE" sz="2000" dirty="0" smtClean="0">
                    <a:solidFill>
                      <a:srgbClr val="990033"/>
                    </a:solidFill>
                    <a:latin typeface="Calibri" pitchFamily="34" charset="0"/>
                  </a:rPr>
                  <a:t>the</a:t>
                </a:r>
                <a:endParaRPr lang="en-IE" sz="2000" dirty="0">
                  <a:solidFill>
                    <a:srgbClr val="990033"/>
                  </a:solidFill>
                  <a:latin typeface="Calibri" pitchFamily="34" charset="0"/>
                </a:endParaRPr>
              </a:p>
              <a:p>
                <a:r>
                  <a:rPr lang="en-IE" sz="2000" dirty="0">
                    <a:solidFill>
                      <a:srgbClr val="990033"/>
                    </a:solidFill>
                    <a:latin typeface="Calibri" pitchFamily="34" charset="0"/>
                  </a:rPr>
                  <a:t>area of the rectangle is</a:t>
                </a:r>
              </a:p>
              <a:p>
                <a:pPr/>
                <a14:m>
                  <m:oMathPara xmlns:m="http://schemas.openxmlformats.org/officeDocument/2006/math">
                    <m:oMathParaPr>
                      <m:jc m:val="left"/>
                    </m:oMathParaPr>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m:oMathPara>
                </a14:m>
                <a:endParaRPr lang="en-IE" sz="2000" dirty="0">
                  <a:solidFill>
                    <a:srgbClr val="990033"/>
                  </a:solidFill>
                  <a:latin typeface="Calibri"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107953" y="3585281"/>
                <a:ext cx="5868144" cy="1631216"/>
              </a:xfrm>
              <a:prstGeom prst="rect">
                <a:avLst/>
              </a:prstGeom>
              <a:blipFill rotWithShape="1">
                <a:blip r:embed="rId4"/>
                <a:stretch>
                  <a:fillRect l="-1143" t="-1866"/>
                </a:stretch>
              </a:blipFill>
            </p:spPr>
            <p:txBody>
              <a:bodyPr/>
              <a:lstStyle/>
              <a:p>
                <a:r>
                  <a:rPr lang="en-IE">
                    <a:noFill/>
                  </a:rPr>
                  <a:t> </a:t>
                </a:r>
              </a:p>
            </p:txBody>
          </p:sp>
        </mc:Fallback>
      </mc:AlternateContent>
      <p:sp>
        <p:nvSpPr>
          <p:cNvPr id="7" name="Rectangle 6"/>
          <p:cNvSpPr/>
          <p:nvPr/>
        </p:nvSpPr>
        <p:spPr>
          <a:xfrm>
            <a:off x="539552" y="2923760"/>
            <a:ext cx="7992888" cy="646331"/>
          </a:xfrm>
          <a:prstGeom prst="rect">
            <a:avLst/>
          </a:prstGeom>
        </p:spPr>
        <p:txBody>
          <a:bodyPr wrap="square">
            <a:spAutoFit/>
          </a:bodyPr>
          <a:lstStyle/>
          <a:p>
            <a:pPr lvl="0"/>
            <a:r>
              <a:rPr lang="en-IE" dirty="0">
                <a:solidFill>
                  <a:srgbClr val="990033"/>
                </a:solidFill>
                <a:latin typeface="Calibri" pitchFamily="34" charset="0"/>
              </a:rPr>
              <a:t>The area of the building changes as we move from left to right. We will now investigate </a:t>
            </a:r>
            <a:r>
              <a:rPr lang="en-IE" dirty="0" smtClean="0">
                <a:solidFill>
                  <a:srgbClr val="990033"/>
                </a:solidFill>
                <a:latin typeface="Calibri" pitchFamily="34" charset="0"/>
              </a:rPr>
              <a:t>the relationship </a:t>
            </a:r>
            <a:r>
              <a:rPr lang="en-IE" dirty="0">
                <a:solidFill>
                  <a:srgbClr val="990033"/>
                </a:solidFill>
                <a:latin typeface="Calibri" pitchFamily="34" charset="0"/>
              </a:rPr>
              <a:t>between the area of the building and its width.</a:t>
            </a:r>
          </a:p>
        </p:txBody>
      </p:sp>
      <p:pic>
        <p:nvPicPr>
          <p:cNvPr id="134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390" y="572021"/>
            <a:ext cx="120015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95" y="722959"/>
            <a:ext cx="2610324" cy="2232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34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95" y="3528335"/>
            <a:ext cx="2602388" cy="2232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5439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smtClean="0">
                <a:solidFill>
                  <a:srgbClr val="990033"/>
                </a:solidFill>
                <a:latin typeface="Calibri" pitchFamily="34" charset="0"/>
              </a:rPr>
              <a:t>Section A: Student Activity 1</a:t>
            </a:r>
            <a:endParaRPr lang="en-IE" b="1" dirty="0">
              <a:solidFill>
                <a:srgbClr val="990033"/>
              </a:solidFill>
              <a:latin typeface="Calibri" pitchFamily="34" charset="0"/>
            </a:endParaRPr>
          </a:p>
        </p:txBody>
      </p:sp>
      <p:sp>
        <p:nvSpPr>
          <p:cNvPr id="4" name="Content Placeholder 3"/>
          <p:cNvSpPr>
            <a:spLocks noGrp="1"/>
          </p:cNvSpPr>
          <p:nvPr>
            <p:ph idx="1"/>
          </p:nvPr>
        </p:nvSpPr>
        <p:spPr/>
        <p:txBody>
          <a:bodyPr/>
          <a:lstStyle/>
          <a:p>
            <a:endParaRPr lang="en-IE"/>
          </a:p>
        </p:txBody>
      </p:sp>
      <p:grpSp>
        <p:nvGrpSpPr>
          <p:cNvPr id="3" name="Group 2"/>
          <p:cNvGrpSpPr/>
          <p:nvPr/>
        </p:nvGrpSpPr>
        <p:grpSpPr>
          <a:xfrm>
            <a:off x="2096931" y="3188634"/>
            <a:ext cx="4118875" cy="2108030"/>
            <a:chOff x="2101474" y="3213100"/>
            <a:chExt cx="4118875" cy="2108030"/>
          </a:xfrm>
        </p:grpSpPr>
        <p:graphicFrame>
          <p:nvGraphicFramePr>
            <p:cNvPr id="5" name="Object 4"/>
            <p:cNvGraphicFramePr>
              <a:graphicFrameLocks noChangeAspect="1"/>
            </p:cNvGraphicFramePr>
            <p:nvPr>
              <p:extLst>
                <p:ext uri="{D42A27DB-BD31-4B8C-83A1-F6EECF244321}">
                  <p14:modId xmlns:p14="http://schemas.microsoft.com/office/powerpoint/2010/main" val="4152758612"/>
                </p:ext>
              </p:extLst>
            </p:nvPr>
          </p:nvGraphicFramePr>
          <p:xfrm>
            <a:off x="2884112" y="3213100"/>
            <a:ext cx="598487" cy="522288"/>
          </p:xfrm>
          <a:graphic>
            <a:graphicData uri="http://schemas.openxmlformats.org/presentationml/2006/ole">
              <mc:AlternateContent xmlns:mc="http://schemas.openxmlformats.org/markup-compatibility/2006">
                <mc:Choice xmlns:v="urn:schemas-microsoft-com:vml" Requires="v">
                  <p:oleObj spid="_x0000_s83926" name="Equation" r:id="rId4" imgW="203040" imgH="177480" progId="Equation.DSMT4">
                    <p:embed/>
                  </p:oleObj>
                </mc:Choice>
                <mc:Fallback>
                  <p:oleObj name="Equation" r:id="rId4" imgW="203040" imgH="177480" progId="Equation.DSMT4">
                    <p:embed/>
                    <p:pic>
                      <p:nvPicPr>
                        <p:cNvPr id="0" name=""/>
                        <p:cNvPicPr/>
                        <p:nvPr/>
                      </p:nvPicPr>
                      <p:blipFill>
                        <a:blip r:embed="rId5"/>
                        <a:stretch>
                          <a:fillRect/>
                        </a:stretch>
                      </p:blipFill>
                      <p:spPr>
                        <a:xfrm>
                          <a:off x="2884112" y="3213100"/>
                          <a:ext cx="598487" cy="52228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08527795"/>
                </p:ext>
              </p:extLst>
            </p:nvPr>
          </p:nvGraphicFramePr>
          <p:xfrm>
            <a:off x="2287212" y="3982384"/>
            <a:ext cx="1195387" cy="522287"/>
          </p:xfrm>
          <a:graphic>
            <a:graphicData uri="http://schemas.openxmlformats.org/presentationml/2006/ole">
              <mc:AlternateContent xmlns:mc="http://schemas.openxmlformats.org/markup-compatibility/2006">
                <mc:Choice xmlns:v="urn:schemas-microsoft-com:vml" Requires="v">
                  <p:oleObj spid="_x0000_s83927" name="Equation" r:id="rId6" imgW="406080" imgH="177480" progId="Equation.DSMT4">
                    <p:embed/>
                  </p:oleObj>
                </mc:Choice>
                <mc:Fallback>
                  <p:oleObj name="Equation" r:id="rId6" imgW="406080" imgH="177480" progId="Equation.DSMT4">
                    <p:embed/>
                    <p:pic>
                      <p:nvPicPr>
                        <p:cNvPr id="0" name="Object 4"/>
                        <p:cNvPicPr>
                          <a:picLocks noChangeAspect="1" noChangeArrowheads="1"/>
                        </p:cNvPicPr>
                        <p:nvPr/>
                      </p:nvPicPr>
                      <p:blipFill>
                        <a:blip r:embed="rId7"/>
                        <a:srcRect/>
                        <a:stretch>
                          <a:fillRect/>
                        </a:stretch>
                      </p:blipFill>
                      <p:spPr bwMode="auto">
                        <a:xfrm>
                          <a:off x="2287212" y="3982384"/>
                          <a:ext cx="1195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9054918"/>
                </p:ext>
              </p:extLst>
            </p:nvPr>
          </p:nvGraphicFramePr>
          <p:xfrm>
            <a:off x="2101474" y="4798842"/>
            <a:ext cx="1381125" cy="522288"/>
          </p:xfrm>
          <a:graphic>
            <a:graphicData uri="http://schemas.openxmlformats.org/presentationml/2006/ole">
              <mc:AlternateContent xmlns:mc="http://schemas.openxmlformats.org/markup-compatibility/2006">
                <mc:Choice xmlns:v="urn:schemas-microsoft-com:vml" Requires="v">
                  <p:oleObj spid="_x0000_s83928" name="Equation" r:id="rId8" imgW="469800" imgH="177480" progId="Equation.DSMT4">
                    <p:embed/>
                  </p:oleObj>
                </mc:Choice>
                <mc:Fallback>
                  <p:oleObj name="Equation" r:id="rId8" imgW="469800" imgH="177480" progId="Equation.DSMT4">
                    <p:embed/>
                    <p:pic>
                      <p:nvPicPr>
                        <p:cNvPr id="0" name="Object 4"/>
                        <p:cNvPicPr>
                          <a:picLocks noChangeAspect="1" noChangeArrowheads="1"/>
                        </p:cNvPicPr>
                        <p:nvPr/>
                      </p:nvPicPr>
                      <p:blipFill>
                        <a:blip r:embed="rId9"/>
                        <a:srcRect/>
                        <a:stretch>
                          <a:fillRect/>
                        </a:stretch>
                      </p:blipFill>
                      <p:spPr bwMode="auto">
                        <a:xfrm>
                          <a:off x="2101474" y="4798842"/>
                          <a:ext cx="1381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5096941"/>
                </p:ext>
              </p:extLst>
            </p:nvPr>
          </p:nvGraphicFramePr>
          <p:xfrm>
            <a:off x="5872687" y="4029530"/>
            <a:ext cx="347662" cy="541338"/>
          </p:xfrm>
          <a:graphic>
            <a:graphicData uri="http://schemas.openxmlformats.org/presentationml/2006/ole">
              <mc:AlternateContent xmlns:mc="http://schemas.openxmlformats.org/markup-compatibility/2006">
                <mc:Choice xmlns:v="urn:schemas-microsoft-com:vml" Requires="v">
                  <p:oleObj spid="_x0000_s83929" name="Equation" r:id="rId10" imgW="114120" imgH="177480" progId="Equation.DSMT4">
                    <p:embed/>
                  </p:oleObj>
                </mc:Choice>
                <mc:Fallback>
                  <p:oleObj name="Equation" r:id="rId10" imgW="114120" imgH="177480" progId="Equation.DSMT4">
                    <p:embed/>
                    <p:pic>
                      <p:nvPicPr>
                        <p:cNvPr id="0" name="Object 4"/>
                        <p:cNvPicPr>
                          <a:picLocks noChangeAspect="1" noChangeArrowheads="1"/>
                        </p:cNvPicPr>
                        <p:nvPr/>
                      </p:nvPicPr>
                      <p:blipFill>
                        <a:blip r:embed="rId11"/>
                        <a:srcRect/>
                        <a:stretch>
                          <a:fillRect/>
                        </a:stretch>
                      </p:blipFill>
                      <p:spPr bwMode="auto">
                        <a:xfrm>
                          <a:off x="5872687" y="4029530"/>
                          <a:ext cx="347662" cy="541338"/>
                        </a:xfrm>
                        <a:prstGeom prst="rect">
                          <a:avLst/>
                        </a:prstGeom>
                        <a:noFill/>
                        <a:ln>
                          <a:noFill/>
                        </a:ln>
                      </p:spPr>
                    </p:pic>
                  </p:oleObj>
                </mc:Fallback>
              </mc:AlternateContent>
            </a:graphicData>
          </a:graphic>
        </p:graphicFrame>
      </p:grpSp>
      <p:cxnSp>
        <p:nvCxnSpPr>
          <p:cNvPr id="11" name="Straight Arrow Connector 10"/>
          <p:cNvCxnSpPr>
            <a:stCxn id="5" idx="3"/>
          </p:cNvCxnSpPr>
          <p:nvPr/>
        </p:nvCxnSpPr>
        <p:spPr>
          <a:xfrm>
            <a:off x="3478056" y="3449778"/>
            <a:ext cx="2322534" cy="821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478056" y="4270682"/>
            <a:ext cx="2327077" cy="25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478056" y="4295802"/>
            <a:ext cx="2327077" cy="7661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087896" y="1615145"/>
            <a:ext cx="2160240" cy="1008112"/>
          </a:xfrm>
          <a:prstGeom prst="roundRect">
            <a:avLst/>
          </a:prstGeom>
          <a:solidFill>
            <a:srgbClr val="DCCE18"/>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smtClean="0">
                <a:solidFill>
                  <a:schemeClr val="tx1"/>
                </a:solidFill>
              </a:rPr>
              <a:t>Function f(x)</a:t>
            </a:r>
            <a:endParaRPr lang="en-IE" sz="2400" dirty="0">
              <a:solidFill>
                <a:schemeClr val="tx1"/>
              </a:solidFill>
            </a:endParaRPr>
          </a:p>
        </p:txBody>
      </p:sp>
      <p:sp>
        <p:nvSpPr>
          <p:cNvPr id="17" name="Rounded Rectangle 16"/>
          <p:cNvSpPr/>
          <p:nvPr/>
        </p:nvSpPr>
        <p:spPr>
          <a:xfrm>
            <a:off x="4769715" y="1615145"/>
            <a:ext cx="2259827" cy="1008112"/>
          </a:xfrm>
          <a:prstGeom prst="roundRect">
            <a:avLst/>
          </a:prstGeom>
          <a:solidFill>
            <a:srgbClr val="D1282E"/>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smtClean="0"/>
              <a:t>Derivative f’(x)</a:t>
            </a:r>
            <a:endParaRPr lang="en-IE" sz="2400" dirty="0"/>
          </a:p>
        </p:txBody>
      </p:sp>
      <p:sp>
        <p:nvSpPr>
          <p:cNvPr id="15" name="Rectangle 14"/>
          <p:cNvSpPr/>
          <p:nvPr/>
        </p:nvSpPr>
        <p:spPr>
          <a:xfrm>
            <a:off x="1705093" y="5589240"/>
            <a:ext cx="5928098" cy="646331"/>
          </a:xfrm>
          <a:prstGeom prst="rect">
            <a:avLst/>
          </a:prstGeom>
        </p:spPr>
        <p:txBody>
          <a:bodyPr wrap="none">
            <a:spAutoFit/>
          </a:bodyPr>
          <a:lstStyle/>
          <a:p>
            <a:r>
              <a:rPr lang="en-IE" sz="3600" dirty="0">
                <a:solidFill>
                  <a:srgbClr val="990033"/>
                </a:solidFill>
                <a:latin typeface="Calibri" panose="020F0502020204030204" pitchFamily="34" charset="0"/>
              </a:rPr>
              <a:t>Can you explain why this is so?</a:t>
            </a:r>
          </a:p>
        </p:txBody>
      </p:sp>
    </p:spTree>
    <p:extLst>
      <p:ext uri="{BB962C8B-B14F-4D97-AF65-F5344CB8AC3E}">
        <p14:creationId xmlns:p14="http://schemas.microsoft.com/office/powerpoint/2010/main" val="428423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E</a:t>
            </a:r>
            <a:endParaRPr lang="en-IE" dirty="0"/>
          </a:p>
        </p:txBody>
      </p:sp>
      <p:sp>
        <p:nvSpPr>
          <p:cNvPr id="3" name="Content Placeholder 2"/>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sp>
            <p:nvSpPr>
              <p:cNvPr id="5" name="Rectangle 4"/>
              <p:cNvSpPr/>
              <p:nvPr/>
            </p:nvSpPr>
            <p:spPr>
              <a:xfrm>
                <a:off x="3083564" y="722959"/>
                <a:ext cx="5592892" cy="2554545"/>
              </a:xfrm>
              <a:prstGeom prst="rect">
                <a:avLst/>
              </a:prstGeom>
            </p:spPr>
            <p:txBody>
              <a:bodyPr wrap="square">
                <a:spAutoFit/>
              </a:bodyPr>
              <a:lstStyle/>
              <a:p>
                <a:r>
                  <a:rPr lang="en-IE" sz="2000" dirty="0">
                    <a:solidFill>
                      <a:srgbClr val="990033"/>
                    </a:solidFill>
                    <a:latin typeface="Calibri" pitchFamily="34" charset="0"/>
                  </a:rPr>
                  <a:t>3. Complete the statement below by calculating the </a:t>
                </a:r>
                <a:r>
                  <a:rPr lang="en-IE" sz="2000" dirty="0" smtClean="0">
                    <a:solidFill>
                      <a:srgbClr val="990033"/>
                    </a:solidFill>
                    <a:latin typeface="Calibri" pitchFamily="34" charset="0"/>
                  </a:rPr>
                  <a:t>area of </a:t>
                </a:r>
                <a:r>
                  <a:rPr lang="en-IE" sz="2000" dirty="0">
                    <a:solidFill>
                      <a:srgbClr val="990033"/>
                    </a:solidFill>
                    <a:latin typeface="Calibri" pitchFamily="34" charset="0"/>
                  </a:rPr>
                  <a:t>the rectangular piece of building shown</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a:solidFill>
                      <a:srgbClr val="990033"/>
                    </a:solidFill>
                    <a:latin typeface="Calibri" pitchFamily="34" charset="0"/>
                  </a:rPr>
                  <a:t>When the width of the rectangular piece is 2 units,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of the rectangle </a:t>
                </a:r>
                <a:r>
                  <a:rPr lang="en-IE" sz="2000" dirty="0" smtClean="0">
                    <a:solidFill>
                      <a:srgbClr val="990033"/>
                    </a:solidFill>
                    <a:latin typeface="Calibri" pitchFamily="34" charset="0"/>
                  </a:rPr>
                  <a:t>is </a:t>
                </a:r>
                <a14:m>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 =</m:t>
                    </m:r>
                  </m:oMath>
                </a14:m>
                <a:endParaRPr lang="en-IE" sz="2000" dirty="0">
                  <a:solidFill>
                    <a:srgbClr val="990033"/>
                  </a:solidFill>
                  <a:latin typeface="Calibri" pitchFamily="34" charset="0"/>
                </a:endParaRPr>
              </a:p>
              <a:p>
                <a:endParaRPr lang="en-IE" sz="2000" dirty="0" smtClean="0">
                  <a:solidFill>
                    <a:srgbClr val="990033"/>
                  </a:solidFill>
                  <a:latin typeface="Calibri" pitchFamily="34" charset="0"/>
                </a:endParaRPr>
              </a:p>
              <a:p>
                <a:endParaRPr lang="en-IE" sz="2000" dirty="0">
                  <a:solidFill>
                    <a:srgbClr val="990033"/>
                  </a:solidFill>
                  <a:latin typeface="Calibri" pitchFamily="34" charset="0"/>
                </a:endParaRPr>
              </a:p>
              <a:p>
                <a:endParaRPr lang="en-IE" sz="2000" dirty="0">
                  <a:solidFill>
                    <a:srgbClr val="990033"/>
                  </a:solidFill>
                  <a:latin typeface="Calibri"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3564" y="722959"/>
                <a:ext cx="5592892" cy="2554545"/>
              </a:xfrm>
              <a:prstGeom prst="rect">
                <a:avLst/>
              </a:prstGeom>
              <a:blipFill rotWithShape="1">
                <a:blip r:embed="rId3"/>
                <a:stretch>
                  <a:fillRect l="-1200" t="-1193" r="-545"/>
                </a:stretch>
              </a:blipFill>
            </p:spPr>
            <p:txBody>
              <a:bodyPr/>
              <a:lstStyle/>
              <a:p>
                <a:r>
                  <a:rPr lang="en-IE">
                    <a:noFill/>
                  </a:rPr>
                  <a:t> </a:t>
                </a:r>
              </a:p>
            </p:txBody>
          </p:sp>
        </mc:Fallback>
      </mc:AlternateContent>
      <p:pic>
        <p:nvPicPr>
          <p:cNvPr id="135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40" y="692696"/>
            <a:ext cx="2533650" cy="21717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55500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E</a:t>
            </a:r>
            <a:endParaRPr lang="en-IE" dirty="0"/>
          </a:p>
        </p:txBody>
      </p:sp>
      <p:sp>
        <p:nvSpPr>
          <p:cNvPr id="4" name="Content Placeholder 3"/>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294602301"/>
                  </p:ext>
                </p:extLst>
              </p:nvPr>
            </p:nvGraphicFramePr>
            <p:xfrm>
              <a:off x="3374377" y="692696"/>
              <a:ext cx="5158063" cy="3566160"/>
            </p:xfrm>
            <a:graphic>
              <a:graphicData uri="http://schemas.openxmlformats.org/drawingml/2006/table">
                <a:tbl>
                  <a:tblPr firstRow="1" bandRow="1">
                    <a:tableStyleId>{5940675A-B579-460E-94D1-54222C63F5DA}</a:tableStyleId>
                  </a:tblPr>
                  <a:tblGrid>
                    <a:gridCol w="550063"/>
                    <a:gridCol w="1152000"/>
                    <a:gridCol w="1152000"/>
                    <a:gridCol w="1152000"/>
                    <a:gridCol w="1152000"/>
                  </a:tblGrid>
                  <a:tr h="370840">
                    <a:tc>
                      <a:txBody>
                        <a:bodyPr/>
                        <a:lstStyle/>
                        <a:p>
                          <a:pPr algn="ct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𝑥</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2</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=0</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3</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1</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4</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2</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5</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3</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6</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4</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7</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dirty="0" smtClean="0">
                                    <a:solidFill>
                                      <a:srgbClr val="990033"/>
                                    </a:solidFill>
                                    <a:latin typeface="Cambria Math"/>
                                  </a:rPr>
                                  <m:t>𝑤</m:t>
                                </m:r>
                                <m:r>
                                  <a:rPr lang="en-IE" sz="2000" i="1" dirty="0" smtClean="0">
                                    <a:solidFill>
                                      <a:srgbClr val="990033"/>
                                    </a:solidFill>
                                    <a:latin typeface="Cambria Math"/>
                                  </a:rPr>
                                  <m:t>=</m:t>
                                </m:r>
                                <m:r>
                                  <a:rPr lang="en-IE" sz="2000" b="0" i="1" dirty="0" smtClean="0">
                                    <a:solidFill>
                                      <a:srgbClr val="990033"/>
                                    </a:solidFill>
                                    <a:latin typeface="Cambria Math"/>
                                  </a:rPr>
                                  <m:t>5</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𝑥</m:t>
                                </m:r>
                              </m:oMath>
                            </m:oMathPara>
                          </a14:m>
                          <a:endParaRPr lang="en-IE" sz="2000" dirty="0">
                            <a:solidFill>
                              <a:srgbClr val="990033"/>
                            </a:solidFill>
                            <a:effectLst/>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kern="1200" smtClean="0">
                                    <a:solidFill>
                                      <a:srgbClr val="990033"/>
                                    </a:solidFill>
                                    <a:effectLst/>
                                    <a:latin typeface="Cambria Math"/>
                                    <a:ea typeface="+mn-ea"/>
                                    <a:cs typeface="+mn-cs"/>
                                  </a:rPr>
                                  <m:t>𝑤</m:t>
                                </m:r>
                                <m:r>
                                  <a:rPr lang="en-IE" sz="2000" i="1" kern="1200">
                                    <a:solidFill>
                                      <a:srgbClr val="990033"/>
                                    </a:solidFill>
                                    <a:effectLst/>
                                    <a:latin typeface="Cambria Math"/>
                                    <a:ea typeface="+mn-ea"/>
                                    <a:cs typeface="+mn-cs"/>
                                  </a:rPr>
                                  <m:t>=</m:t>
                                </m:r>
                              </m:oMath>
                            </m:oMathPara>
                          </a14:m>
                          <a:endParaRPr lang="en-IE" sz="2000" dirty="0">
                            <a:solidFill>
                              <a:srgbClr val="990033"/>
                            </a:solidFill>
                            <a:effectLst/>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ea typeface="Cambria Math"/>
                                  </a:rPr>
                                  <m:t>𝐴</m:t>
                                </m:r>
                                <m:r>
                                  <a:rPr lang="en-IE" sz="2000" b="0" i="1" smtClean="0">
                                    <a:solidFill>
                                      <a:srgbClr val="990033"/>
                                    </a:solidFill>
                                    <a:latin typeface="Cambria Math"/>
                                    <a:ea typeface="Cambria Math"/>
                                  </a:rPr>
                                  <m:t>(</m:t>
                                </m:r>
                                <m:r>
                                  <a:rPr lang="en-IE" sz="2000" b="0" i="1" smtClean="0">
                                    <a:solidFill>
                                      <a:srgbClr val="990033"/>
                                    </a:solidFill>
                                    <a:latin typeface="Cambria Math"/>
                                    <a:ea typeface="Cambria Math"/>
                                  </a:rPr>
                                  <m:t>𝑥</m:t>
                                </m:r>
                                <m:r>
                                  <a:rPr lang="en-IE" sz="2000" b="0" i="1" smtClean="0">
                                    <a:solidFill>
                                      <a:srgbClr val="990033"/>
                                    </a:solidFill>
                                    <a:latin typeface="Cambria Math"/>
                                    <a:ea typeface="Cambria Math"/>
                                  </a:rPr>
                                  <m:t>)=</m:t>
                                </m:r>
                              </m:oMath>
                            </m:oMathPara>
                          </a14:m>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294602301"/>
                  </p:ext>
                </p:extLst>
              </p:nvPr>
            </p:nvGraphicFramePr>
            <p:xfrm>
              <a:off x="3374377" y="692696"/>
              <a:ext cx="5158063" cy="3566160"/>
            </p:xfrm>
            <a:graphic>
              <a:graphicData uri="http://schemas.openxmlformats.org/drawingml/2006/table">
                <a:tbl>
                  <a:tblPr firstRow="1" bandRow="1">
                    <a:tableStyleId>{5940675A-B579-460E-94D1-54222C63F5DA}</a:tableStyleId>
                  </a:tblPr>
                  <a:tblGrid>
                    <a:gridCol w="550063"/>
                    <a:gridCol w="1152000"/>
                    <a:gridCol w="1152000"/>
                    <a:gridCol w="1152000"/>
                    <a:gridCol w="1152000"/>
                  </a:tblGrid>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7692" r="-840000" b="-815385"/>
                          </a:stretch>
                        </a:blipFill>
                      </a:tcPr>
                    </a:tc>
                    <a:tc>
                      <a:txBody>
                        <a:bodyPr/>
                        <a:lstStyle/>
                        <a:p>
                          <a:pPr algn="ctr"/>
                          <a:r>
                            <a:rPr lang="en-IE" sz="2000" dirty="0" smtClean="0">
                              <a:solidFill>
                                <a:srgbClr val="990033"/>
                              </a:solidFill>
                            </a:rPr>
                            <a:t>Width</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Height</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Area</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2000" dirty="0" smtClean="0">
                              <a:solidFill>
                                <a:srgbClr val="990033"/>
                              </a:solidFill>
                            </a:rPr>
                            <a:t>Pattern</a:t>
                          </a:r>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107692" r="-840000" b="-7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8148" t="-107692" r="-300000" b="-7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48148" t="-107692" b="-7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207692" r="-840000" b="-6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8148" t="-207692" r="-300000" b="-6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48148" t="-207692" b="-6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307692" r="-840000" b="-5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8148" t="-307692" r="-300000" b="-5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48148" t="-307692" b="-5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407692" r="-840000" b="-4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8148" t="-407692" r="-300000" b="-4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48148" t="-407692" b="-4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507692" r="-840000" b="-3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8148" t="-507692" r="-300000" b="-3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48148" t="-507692" b="-3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607692" r="-840000" b="-2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8148" t="-607692" r="-300000" b="-215385"/>
                          </a:stretch>
                        </a:blipFill>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sz="200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48148" t="-607692" b="-2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707692" r="-84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8148" t="-707692" r="-3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48148" t="-707692" r="-2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48148" t="-707692" r="-100000" b="-1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48148" t="-707692" b="-115385"/>
                          </a:stretch>
                        </a:blipFill>
                      </a:tcPr>
                    </a:tc>
                  </a:tr>
                  <a:tr h="39624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111" t="-807692" r="-840000" b="-15385"/>
                          </a:stretch>
                        </a:blipFill>
                      </a:tcPr>
                    </a:tc>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48148" t="-807692" r="-300000" b="-15385"/>
                          </a:stretch>
                        </a:blipFill>
                      </a:tcPr>
                    </a:tc>
                    <a:tc>
                      <a:txBody>
                        <a:bodyPr/>
                        <a:lstStyle/>
                        <a:p>
                          <a:endParaRPr lang="en-IE" sz="2000" dirty="0">
                            <a:solidFill>
                              <a:srgbClr val="990033"/>
                            </a:solidFill>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24074" t="-807692" b="-15385"/>
                          </a:stretch>
                        </a:blipFill>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136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40" y="692696"/>
            <a:ext cx="2628900" cy="22479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498055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480892"/>
            <a:ext cx="5422228" cy="324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E</a:t>
            </a:r>
            <a:endParaRPr lang="en-IE" dirty="0"/>
          </a:p>
        </p:txBody>
      </p:sp>
      <p:sp>
        <p:nvSpPr>
          <p:cNvPr id="3" name="Content Placeholder 2"/>
          <p:cNvSpPr>
            <a:spLocks noGrp="1"/>
          </p:cNvSpPr>
          <p:nvPr>
            <p:ph idx="1"/>
          </p:nvPr>
        </p:nvSpPr>
        <p:spPr/>
        <p:txBody>
          <a:bodyPr/>
          <a:lstStyle/>
          <a:p>
            <a:endParaRPr lang="en-IE"/>
          </a:p>
        </p:txBody>
      </p:sp>
      <p:sp>
        <p:nvSpPr>
          <p:cNvPr id="4" name="Rectangle 3"/>
          <p:cNvSpPr/>
          <p:nvPr/>
        </p:nvSpPr>
        <p:spPr>
          <a:xfrm>
            <a:off x="1115616" y="1075030"/>
            <a:ext cx="7488832" cy="400110"/>
          </a:xfrm>
          <a:prstGeom prst="rect">
            <a:avLst/>
          </a:prstGeom>
        </p:spPr>
        <p:txBody>
          <a:bodyPr wrap="square">
            <a:spAutoFit/>
          </a:bodyPr>
          <a:lstStyle/>
          <a:p>
            <a:r>
              <a:rPr lang="en-IE" sz="2000" dirty="0">
                <a:solidFill>
                  <a:srgbClr val="990033"/>
                </a:solidFill>
                <a:latin typeface="Calibri" pitchFamily="34" charset="0"/>
              </a:rPr>
              <a:t>Q4. Sketch the graph of the area function on the empty axes.</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83" y="1520925"/>
            <a:ext cx="2610324" cy="2232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31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1480892"/>
            <a:ext cx="5422228" cy="3240000"/>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3119020" y="1923137"/>
            <a:ext cx="620876" cy="369332"/>
          </a:xfrm>
          <a:prstGeom prst="rect">
            <a:avLst/>
          </a:prstGeom>
          <a:noFill/>
        </p:spPr>
        <p:txBody>
          <a:bodyPr wrap="none" rtlCol="0">
            <a:spAutoFit/>
          </a:bodyPr>
          <a:lstStyle/>
          <a:p>
            <a:r>
              <a:rPr lang="en-IE" dirty="0" smtClean="0">
                <a:solidFill>
                  <a:srgbClr val="990033"/>
                </a:solidFill>
                <a:latin typeface="Calibri" pitchFamily="34" charset="0"/>
              </a:rPr>
              <a:t>Area</a:t>
            </a:r>
            <a:endParaRPr lang="en-IE" dirty="0">
              <a:solidFill>
                <a:srgbClr val="990033"/>
              </a:solidFill>
              <a:latin typeface="Calibri"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8230008" y="4067780"/>
                <a:ext cx="3744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i="1" dirty="0" smtClean="0">
                          <a:solidFill>
                            <a:srgbClr val="990033"/>
                          </a:solidFill>
                          <a:latin typeface="Cambria Math"/>
                        </a:rPr>
                        <m:t>𝑥</m:t>
                      </m:r>
                    </m:oMath>
                  </m:oMathPara>
                </a14:m>
                <a:endParaRPr lang="en-IE" dirty="0">
                  <a:solidFill>
                    <a:srgbClr val="990033"/>
                  </a:solidFill>
                  <a:latin typeface="Calibri"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230008" y="4067780"/>
                <a:ext cx="374440" cy="369332"/>
              </a:xfrm>
              <a:prstGeom prst="rect">
                <a:avLst/>
              </a:prstGeom>
              <a:blipFill rotWithShape="1">
                <a:blip r:embed="rId6"/>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24083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5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E</a:t>
            </a:r>
            <a:endParaRPr lang="en-IE" dirty="0"/>
          </a:p>
        </p:txBody>
      </p:sp>
      <p:sp>
        <p:nvSpPr>
          <p:cNvPr id="5" name="Content Placeholder 4"/>
          <p:cNvSpPr>
            <a:spLocks noGrp="1"/>
          </p:cNvSpPr>
          <p:nvPr>
            <p:ph idx="1"/>
          </p:nvPr>
        </p:nvSpPr>
        <p:spPr/>
        <p:txBody>
          <a:bodyPr/>
          <a:lstStyle/>
          <a:p>
            <a:endParaRPr lang="en-IE"/>
          </a:p>
        </p:txBody>
      </p:sp>
      <p:sp>
        <p:nvSpPr>
          <p:cNvPr id="4" name="Rectangle 3"/>
          <p:cNvSpPr/>
          <p:nvPr/>
        </p:nvSpPr>
        <p:spPr>
          <a:xfrm>
            <a:off x="467544" y="476672"/>
            <a:ext cx="7488832" cy="1323439"/>
          </a:xfrm>
          <a:prstGeom prst="rect">
            <a:avLst/>
          </a:prstGeom>
        </p:spPr>
        <p:txBody>
          <a:bodyPr wrap="square">
            <a:spAutoFit/>
          </a:bodyPr>
          <a:lstStyle/>
          <a:p>
            <a:r>
              <a:rPr lang="en-IE" sz="2000" dirty="0">
                <a:solidFill>
                  <a:srgbClr val="990033"/>
                </a:solidFill>
                <a:latin typeface="Calibri" pitchFamily="34" charset="0"/>
              </a:rPr>
              <a:t>Q5. For each of the areas in the table below:</a:t>
            </a:r>
          </a:p>
          <a:p>
            <a:r>
              <a:rPr lang="en-IE" sz="2000" dirty="0">
                <a:solidFill>
                  <a:srgbClr val="990033"/>
                </a:solidFill>
                <a:latin typeface="Calibri" pitchFamily="34" charset="0"/>
              </a:rPr>
              <a:t>(a) Shade in the given area on the diagram.</a:t>
            </a:r>
          </a:p>
          <a:p>
            <a:r>
              <a:rPr lang="en-IE" sz="2000" dirty="0">
                <a:solidFill>
                  <a:srgbClr val="990033"/>
                </a:solidFill>
                <a:latin typeface="Calibri" pitchFamily="34" charset="0"/>
              </a:rPr>
              <a:t>(b) </a:t>
            </a:r>
            <a:r>
              <a:rPr lang="en-IE" sz="2000" b="1" u="sng" dirty="0">
                <a:solidFill>
                  <a:srgbClr val="990033"/>
                </a:solidFill>
                <a:latin typeface="Calibri" pitchFamily="34" charset="0"/>
              </a:rPr>
              <a:t>Use the area function </a:t>
            </a:r>
            <a:r>
              <a:rPr lang="en-IE" sz="2000" dirty="0">
                <a:solidFill>
                  <a:srgbClr val="990033"/>
                </a:solidFill>
                <a:latin typeface="Calibri" pitchFamily="34" charset="0"/>
              </a:rPr>
              <a:t>to calculate the given area.</a:t>
            </a:r>
          </a:p>
          <a:p>
            <a:r>
              <a:rPr lang="en-IE" sz="2000" dirty="0">
                <a:solidFill>
                  <a:srgbClr val="990033"/>
                </a:solidFill>
                <a:latin typeface="Calibri" pitchFamily="34" charset="0"/>
              </a:rPr>
              <a:t>(c) Explain how the area function is used to calculate area.</a:t>
            </a: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538448843"/>
                  </p:ext>
                </p:extLst>
              </p:nvPr>
            </p:nvGraphicFramePr>
            <p:xfrm>
              <a:off x="619123" y="1916832"/>
              <a:ext cx="8129148" cy="4798840"/>
            </p:xfrm>
            <a:graphic>
              <a:graphicData uri="http://schemas.openxmlformats.org/drawingml/2006/table">
                <a:tbl>
                  <a:tblPr firstRow="1" bandRow="1">
                    <a:tableStyleId>{5940675A-B579-460E-94D1-54222C63F5DA}</a:tableStyleId>
                  </a:tblPr>
                  <a:tblGrid>
                    <a:gridCol w="1936653"/>
                    <a:gridCol w="1728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=2</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=3.2</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=2</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=7</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solidFill>
                                <a:srgbClr val="990033"/>
                              </a:solidFill>
                              <a:latin typeface="Calibri" pitchFamily="34" charset="0"/>
                            </a:rPr>
                            <a:t>From </a:t>
                          </a:r>
                          <a14:m>
                            <m:oMath xmlns:m="http://schemas.openxmlformats.org/officeDocument/2006/math">
                              <m:r>
                                <a:rPr lang="en-IE" i="1" dirty="0" smtClean="0">
                                  <a:solidFill>
                                    <a:srgbClr val="990033"/>
                                  </a:solidFill>
                                  <a:latin typeface="Cambria Math"/>
                                </a:rPr>
                                <m:t>𝑥</m:t>
                              </m:r>
                              <m:r>
                                <a:rPr lang="en-IE" i="1" dirty="0" smtClean="0">
                                  <a:solidFill>
                                    <a:srgbClr val="990033"/>
                                  </a:solidFill>
                                  <a:latin typeface="Cambria Math"/>
                                </a:rPr>
                                <m:t>=3.2</m:t>
                              </m:r>
                            </m:oMath>
                          </a14:m>
                          <a:r>
                            <a:rPr lang="en-IE" baseline="0" dirty="0" smtClean="0">
                              <a:solidFill>
                                <a:srgbClr val="990033"/>
                              </a:solidFill>
                              <a:latin typeface="Calibri" pitchFamily="34" charset="0"/>
                            </a:rPr>
                            <a:t> up to </a:t>
                          </a:r>
                          <a14:m>
                            <m:oMath xmlns:m="http://schemas.openxmlformats.org/officeDocument/2006/math">
                              <m:r>
                                <a:rPr lang="en-IE" i="1" baseline="0" dirty="0" smtClean="0">
                                  <a:solidFill>
                                    <a:srgbClr val="990033"/>
                                  </a:solidFill>
                                  <a:latin typeface="Cambria Math"/>
                                </a:rPr>
                                <m:t>𝑥</m:t>
                              </m:r>
                              <m:r>
                                <a:rPr lang="en-IE" i="1" baseline="0" dirty="0" smtClean="0">
                                  <a:solidFill>
                                    <a:srgbClr val="990033"/>
                                  </a:solidFill>
                                  <a:latin typeface="Cambria Math"/>
                                </a:rPr>
                                <m:t>=7</m:t>
                              </m:r>
                            </m:oMath>
                          </a14:m>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538448843"/>
                  </p:ext>
                </p:extLst>
              </p:nvPr>
            </p:nvGraphicFramePr>
            <p:xfrm>
              <a:off x="619123" y="1916832"/>
              <a:ext cx="8129148" cy="4798840"/>
            </p:xfrm>
            <a:graphic>
              <a:graphicData uri="http://schemas.openxmlformats.org/drawingml/2006/table">
                <a:tbl>
                  <a:tblPr firstRow="1" bandRow="1">
                    <a:tableStyleId>{5940675A-B579-460E-94D1-54222C63F5DA}</a:tableStyleId>
                  </a:tblPr>
                  <a:tblGrid>
                    <a:gridCol w="1936653"/>
                    <a:gridCol w="1728000"/>
                    <a:gridCol w="2414158"/>
                    <a:gridCol w="2050337"/>
                  </a:tblGrid>
                  <a:tr h="370840">
                    <a:tc>
                      <a:txBody>
                        <a:bodyPr/>
                        <a:lstStyle/>
                        <a:p>
                          <a:pPr algn="ctr"/>
                          <a:r>
                            <a:rPr lang="en-IE" dirty="0" smtClean="0">
                              <a:solidFill>
                                <a:srgbClr val="990033"/>
                              </a:solidFill>
                              <a:latin typeface="Calibri" pitchFamily="34" charset="0"/>
                            </a:rPr>
                            <a:t>Section of Building</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Diagram</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Calculation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Explanation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7273" r="-319497" b="-200413"/>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126749" r="-319497" b="-99588"/>
                          </a:stretch>
                        </a:blipFill>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1476000">
                    <a:tc>
                      <a:txBody>
                        <a:bodyPr/>
                        <a:lstStyle/>
                        <a:p>
                          <a:endParaRPr lang="en-US"/>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314" t="-227686" r="-319497"/>
                          </a:stretch>
                        </a:blipFill>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786" y="2288747"/>
            <a:ext cx="1726182" cy="1476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786" y="5228872"/>
            <a:ext cx="1726182" cy="1476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786" y="3764747"/>
            <a:ext cx="1726182" cy="1476000"/>
          </a:xfrm>
          <a:prstGeom prst="rect">
            <a:avLst/>
          </a:prstGeom>
          <a:noFill/>
          <a:ln w="9525">
            <a:solidFill>
              <a:srgbClr val="99003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69127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Section </a:t>
            </a:r>
            <a:r>
              <a:rPr lang="en-IE" dirty="0" smtClean="0"/>
              <a:t>C </a:t>
            </a:r>
            <a:r>
              <a:rPr lang="en-IE" dirty="0"/>
              <a:t>- Student Activity 1 Group </a:t>
            </a:r>
            <a:r>
              <a:rPr lang="en-IE" dirty="0" smtClean="0"/>
              <a:t>E</a:t>
            </a:r>
            <a:endParaRPr lang="en-IE" dirty="0"/>
          </a:p>
        </p:txBody>
      </p:sp>
      <p:sp>
        <p:nvSpPr>
          <p:cNvPr id="6" name="Content Placeholder 5"/>
          <p:cNvSpPr>
            <a:spLocks noGrp="1"/>
          </p:cNvSpPr>
          <p:nvPr>
            <p:ph idx="1"/>
          </p:nvPr>
        </p:nvSpPr>
        <p:spPr/>
        <p:txBody>
          <a:bodyPr/>
          <a:lstStyle/>
          <a:p>
            <a:endParaRPr lang="en-IE"/>
          </a:p>
        </p:txBody>
      </p:sp>
      <p:sp>
        <p:nvSpPr>
          <p:cNvPr id="4" name="Rectangle 3"/>
          <p:cNvSpPr/>
          <p:nvPr/>
        </p:nvSpPr>
        <p:spPr>
          <a:xfrm>
            <a:off x="467544" y="476672"/>
            <a:ext cx="7488832" cy="1015663"/>
          </a:xfrm>
          <a:prstGeom prst="rect">
            <a:avLst/>
          </a:prstGeom>
        </p:spPr>
        <p:txBody>
          <a:bodyPr wrap="square">
            <a:spAutoFit/>
          </a:bodyPr>
          <a:lstStyle/>
          <a:p>
            <a:r>
              <a:rPr lang="en-IE" sz="2000" dirty="0">
                <a:solidFill>
                  <a:srgbClr val="990033"/>
                </a:solidFill>
                <a:latin typeface="Calibri" pitchFamily="34" charset="0"/>
              </a:rPr>
              <a:t>Q6.</a:t>
            </a:r>
          </a:p>
          <a:p>
            <a:r>
              <a:rPr lang="en-IE" sz="2000" dirty="0">
                <a:solidFill>
                  <a:srgbClr val="990033"/>
                </a:solidFill>
                <a:latin typeface="Calibri" pitchFamily="34" charset="0"/>
              </a:rPr>
              <a:t>(a) In the space below write in the bounding function (from Q1 above) and the area function (from Q3 above</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692492106"/>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𝒉</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0"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b="1" i="1" dirty="0" smtClean="0">
                                    <a:solidFill>
                                      <a:srgbClr val="990033"/>
                                    </a:solidFill>
                                    <a:latin typeface="Cambria Math"/>
                                  </a:rPr>
                                  <m:t>𝑨</m:t>
                                </m:r>
                                <m:d>
                                  <m:dPr>
                                    <m:ctrlPr>
                                      <a:rPr lang="en-IE" b="1" i="1" dirty="0" smtClean="0">
                                        <a:solidFill>
                                          <a:srgbClr val="990033"/>
                                        </a:solidFill>
                                        <a:latin typeface="Cambria Math" panose="02040503050406030204" pitchFamily="18" charset="0"/>
                                      </a:rPr>
                                    </m:ctrlPr>
                                  </m:dPr>
                                  <m:e>
                                    <m:r>
                                      <a:rPr lang="en-IE" b="1" i="1" dirty="0" smtClean="0">
                                        <a:solidFill>
                                          <a:srgbClr val="990033"/>
                                        </a:solidFill>
                                        <a:latin typeface="Cambria Math"/>
                                      </a:rPr>
                                      <m:t>𝒙</m:t>
                                    </m:r>
                                  </m:e>
                                </m:d>
                                <m:r>
                                  <a:rPr lang="en-IE" b="1" i="1" dirty="0" smtClean="0">
                                    <a:solidFill>
                                      <a:srgbClr val="990033"/>
                                    </a:solidFill>
                                    <a:latin typeface="Cambria Math"/>
                                  </a:rPr>
                                  <m:t>=</m:t>
                                </m:r>
                              </m:oMath>
                            </m:oMathPara>
                          </a14:m>
                          <a:endParaRPr lang="en-IE" b="1" dirty="0">
                            <a:solidFill>
                              <a:srgbClr val="990033"/>
                            </a:solidFill>
                            <a:latin typeface="Calibri" pitchFamily="34" charset="0"/>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370323874"/>
                  </p:ext>
                </p:extLst>
              </p:nvPr>
            </p:nvGraphicFramePr>
            <p:xfrm>
              <a:off x="1188000" y="1556792"/>
              <a:ext cx="6768000" cy="946840"/>
            </p:xfrm>
            <a:graphic>
              <a:graphicData uri="http://schemas.openxmlformats.org/drawingml/2006/table">
                <a:tbl>
                  <a:tblPr firstRow="1" bandRow="1">
                    <a:tableStyleId>{5940675A-B579-460E-94D1-54222C63F5DA}</a:tableStyleId>
                  </a:tblPr>
                  <a:tblGrid>
                    <a:gridCol w="3384000"/>
                    <a:gridCol w="3384000"/>
                  </a:tblGrid>
                  <a:tr h="370840">
                    <a:tc>
                      <a:txBody>
                        <a:bodyPr/>
                        <a:lstStyle/>
                        <a:p>
                          <a:pPr algn="ctr"/>
                          <a:r>
                            <a:rPr lang="en-IE" dirty="0" smtClean="0">
                              <a:solidFill>
                                <a:srgbClr val="990033"/>
                              </a:solidFill>
                              <a:latin typeface="Calibri" pitchFamily="34" charset="0"/>
                            </a:rPr>
                            <a:t>Bounding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dirty="0" smtClean="0">
                              <a:solidFill>
                                <a:srgbClr val="990033"/>
                              </a:solidFill>
                              <a:latin typeface="Calibri" pitchFamily="34" charset="0"/>
                            </a:rPr>
                            <a:t>Area Function</a:t>
                          </a:r>
                          <a:endParaRPr lang="en-IE" dirty="0">
                            <a:solidFill>
                              <a:srgbClr val="990033"/>
                            </a:solidFill>
                            <a:latin typeface="Calibri" pitchFamily="34" charset="0"/>
                          </a:endParaRPr>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57600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80" t="-69474" r="-10018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180" t="-69474" r="-180"/>
                          </a:stretch>
                        </a:blipFill>
                      </a:tcPr>
                    </a:tc>
                  </a:tr>
                </a:tbl>
              </a:graphicData>
            </a:graphic>
          </p:graphicFrame>
        </mc:Fallback>
      </mc:AlternateContent>
      <p:sp>
        <p:nvSpPr>
          <p:cNvPr id="5" name="Rectangle 4"/>
          <p:cNvSpPr/>
          <p:nvPr/>
        </p:nvSpPr>
        <p:spPr>
          <a:xfrm>
            <a:off x="467544" y="2780928"/>
            <a:ext cx="7704856" cy="707886"/>
          </a:xfrm>
          <a:prstGeom prst="rect">
            <a:avLst/>
          </a:prstGeom>
        </p:spPr>
        <p:txBody>
          <a:bodyPr wrap="square">
            <a:spAutoFit/>
          </a:bodyPr>
          <a:lstStyle/>
          <a:p>
            <a:r>
              <a:rPr lang="en-IE" sz="2000" dirty="0" smtClean="0">
                <a:solidFill>
                  <a:srgbClr val="990033"/>
                </a:solidFill>
                <a:latin typeface="Calibri" pitchFamily="34" charset="0"/>
              </a:rPr>
              <a:t>(b) </a:t>
            </a:r>
            <a:r>
              <a:rPr lang="en-IE" sz="2000" dirty="0">
                <a:solidFill>
                  <a:srgbClr val="990033"/>
                </a:solidFill>
                <a:latin typeface="Calibri" pitchFamily="34" charset="0"/>
              </a:rPr>
              <a:t>If you were presented only with the bounding function, is there a way in which you could determine the area function? Explain</a:t>
            </a:r>
            <a:endParaRPr lang="en-IE" dirty="0"/>
          </a:p>
        </p:txBody>
      </p:sp>
    </p:spTree>
    <p:extLst>
      <p:ext uri="{BB962C8B-B14F-4D97-AF65-F5344CB8AC3E}">
        <p14:creationId xmlns:p14="http://schemas.microsoft.com/office/powerpoint/2010/main" val="31911133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a:t>Section </a:t>
            </a:r>
            <a:r>
              <a:rPr lang="en-IE" dirty="0" smtClean="0"/>
              <a:t>C </a:t>
            </a:r>
            <a:r>
              <a:rPr lang="en-IE" dirty="0"/>
              <a:t>- Student Activity 1</a:t>
            </a:r>
          </a:p>
        </p:txBody>
      </p:sp>
      <p:sp>
        <p:nvSpPr>
          <p:cNvPr id="4" name="Content Placeholder 3"/>
          <p:cNvSpPr>
            <a:spLocks noGrp="1"/>
          </p:cNvSpPr>
          <p:nvPr>
            <p:ph idx="1"/>
          </p:nvPr>
        </p:nvSpPr>
        <p:spPr/>
        <p:txBody>
          <a:bodyPr/>
          <a:lstStyle/>
          <a:p>
            <a:endParaRPr lang="en-IE"/>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188011564"/>
                  </p:ext>
                </p:extLst>
              </p:nvPr>
            </p:nvGraphicFramePr>
            <p:xfrm>
              <a:off x="1105922" y="1124744"/>
              <a:ext cx="6932157" cy="4696296"/>
            </p:xfrm>
            <a:graphic>
              <a:graphicData uri="http://schemas.openxmlformats.org/drawingml/2006/table">
                <a:tbl>
                  <a:tblPr firstRow="1" bandRow="1">
                    <a:tableStyleId>{5940675A-B579-460E-94D1-54222C63F5DA}</a:tableStyleId>
                  </a:tblPr>
                  <a:tblGrid>
                    <a:gridCol w="1656000"/>
                    <a:gridCol w="2432157"/>
                    <a:gridCol w="2844000"/>
                  </a:tblGrid>
                  <a:tr h="782716">
                    <a:tc>
                      <a:txBody>
                        <a:bodyPr/>
                        <a:lstStyle/>
                        <a:p>
                          <a:pPr algn="ctr"/>
                          <a:r>
                            <a:rPr lang="en-IE" sz="2800" b="1" dirty="0" smtClean="0">
                              <a:solidFill>
                                <a:srgbClr val="990033"/>
                              </a:solidFill>
                            </a:rPr>
                            <a:t>Group</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2800" b="1" dirty="0" smtClean="0">
                              <a:solidFill>
                                <a:srgbClr val="990033"/>
                              </a:solidFill>
                            </a:rPr>
                            <a:t>Function</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2800" b="1" dirty="0" smtClean="0">
                              <a:solidFill>
                                <a:srgbClr val="990033"/>
                              </a:solidFill>
                            </a:rPr>
                            <a:t>Area Function</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82716">
                    <a:tc>
                      <a:txBody>
                        <a:bodyPr/>
                        <a:lstStyle/>
                        <a:p>
                          <a:pPr algn="ctr"/>
                          <a:r>
                            <a:rPr lang="en-IE" sz="2800" b="1" dirty="0" smtClean="0">
                              <a:solidFill>
                                <a:srgbClr val="990033"/>
                              </a:solidFill>
                            </a:rPr>
                            <a:t>A</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h</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=5</m:t>
                                </m:r>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𝐴</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=5</m:t>
                                </m:r>
                                <m:r>
                                  <a:rPr lang="en-IE" sz="2400" b="0" i="1" smtClean="0">
                                    <a:solidFill>
                                      <a:srgbClr val="990033"/>
                                    </a:solidFill>
                                    <a:latin typeface="Cambria Math"/>
                                  </a:rPr>
                                  <m:t>𝑥</m:t>
                                </m:r>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82716">
                    <a:tc>
                      <a:txBody>
                        <a:bodyPr/>
                        <a:lstStyle/>
                        <a:p>
                          <a:pPr algn="ctr"/>
                          <a:r>
                            <a:rPr lang="en-IE" sz="2800" b="1" dirty="0" smtClean="0">
                              <a:solidFill>
                                <a:srgbClr val="990033"/>
                              </a:solidFill>
                            </a:rPr>
                            <a:t>B</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h</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m:t>
                                </m:r>
                                <m:r>
                                  <a:rPr lang="en-IE" sz="2400" b="0" i="1" smtClean="0">
                                    <a:solidFill>
                                      <a:srgbClr val="990033"/>
                                    </a:solidFill>
                                    <a:latin typeface="Cambria Math"/>
                                  </a:rPr>
                                  <m:t>𝑥</m:t>
                                </m:r>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𝐴</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m:t>
                                </m:r>
                                <m:f>
                                  <m:fPr>
                                    <m:ctrlPr>
                                      <a:rPr lang="en-IE" sz="2400" b="0" i="1" smtClean="0">
                                        <a:solidFill>
                                          <a:srgbClr val="990033"/>
                                        </a:solidFill>
                                        <a:latin typeface="Cambria Math" panose="02040503050406030204" pitchFamily="18" charset="0"/>
                                      </a:rPr>
                                    </m:ctrlPr>
                                  </m:fPr>
                                  <m:num>
                                    <m:r>
                                      <a:rPr lang="en-IE" sz="2400" b="0" i="1" smtClean="0">
                                        <a:solidFill>
                                          <a:srgbClr val="990033"/>
                                        </a:solidFill>
                                        <a:latin typeface="Cambria Math"/>
                                      </a:rPr>
                                      <m:t>1</m:t>
                                    </m:r>
                                  </m:num>
                                  <m:den>
                                    <m:r>
                                      <a:rPr lang="en-IE" sz="2400" b="0" i="1" smtClean="0">
                                        <a:solidFill>
                                          <a:srgbClr val="990033"/>
                                        </a:solidFill>
                                        <a:latin typeface="Cambria Math"/>
                                      </a:rPr>
                                      <m:t>2</m:t>
                                    </m:r>
                                  </m:den>
                                </m:f>
                                <m:sSup>
                                  <m:sSupPr>
                                    <m:ctrlPr>
                                      <a:rPr lang="en-IE" sz="2400" b="0" i="1" smtClean="0">
                                        <a:solidFill>
                                          <a:srgbClr val="990033"/>
                                        </a:solidFill>
                                        <a:latin typeface="Cambria Math" panose="02040503050406030204" pitchFamily="18" charset="0"/>
                                      </a:rPr>
                                    </m:ctrlPr>
                                  </m:sSupPr>
                                  <m:e>
                                    <m:r>
                                      <a:rPr lang="en-IE" sz="2400" b="0" i="1" smtClean="0">
                                        <a:solidFill>
                                          <a:srgbClr val="990033"/>
                                        </a:solidFill>
                                        <a:latin typeface="Cambria Math"/>
                                      </a:rPr>
                                      <m:t>𝑥</m:t>
                                    </m:r>
                                  </m:e>
                                  <m:sup>
                                    <m:r>
                                      <a:rPr lang="en-IE" sz="2400" b="0" i="1" smtClean="0">
                                        <a:solidFill>
                                          <a:srgbClr val="990033"/>
                                        </a:solidFill>
                                        <a:latin typeface="Cambria Math"/>
                                      </a:rPr>
                                      <m:t>2</m:t>
                                    </m:r>
                                  </m:sup>
                                </m:sSup>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82716">
                    <a:tc>
                      <a:txBody>
                        <a:bodyPr/>
                        <a:lstStyle/>
                        <a:p>
                          <a:pPr algn="ctr"/>
                          <a:r>
                            <a:rPr lang="en-IE" sz="2800" b="1" dirty="0" smtClean="0">
                              <a:solidFill>
                                <a:srgbClr val="990033"/>
                              </a:solidFill>
                            </a:rPr>
                            <a:t>C</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h</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=9</m:t>
                                </m:r>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𝐴</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=9</m:t>
                                </m:r>
                                <m:r>
                                  <a:rPr lang="en-IE" sz="2400" b="0" i="1" smtClean="0">
                                    <a:solidFill>
                                      <a:srgbClr val="990033"/>
                                    </a:solidFill>
                                    <a:latin typeface="Cambria Math"/>
                                  </a:rPr>
                                  <m:t>𝑥</m:t>
                                </m:r>
                                <m:r>
                                  <a:rPr lang="en-IE" sz="2400" b="0" i="1" smtClean="0">
                                    <a:solidFill>
                                      <a:srgbClr val="990033"/>
                                    </a:solidFill>
                                    <a:latin typeface="Cambria Math"/>
                                  </a:rPr>
                                  <m:t>−27</m:t>
                                </m:r>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82716">
                    <a:tc>
                      <a:txBody>
                        <a:bodyPr/>
                        <a:lstStyle/>
                        <a:p>
                          <a:pPr algn="ctr"/>
                          <a:r>
                            <a:rPr lang="en-IE" sz="2800" b="1" dirty="0" smtClean="0">
                              <a:solidFill>
                                <a:srgbClr val="990033"/>
                              </a:solidFill>
                            </a:rPr>
                            <a:t>D</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h</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=2</m:t>
                                </m:r>
                                <m:r>
                                  <a:rPr lang="en-IE" sz="2400" b="0" i="1" smtClean="0">
                                    <a:solidFill>
                                      <a:srgbClr val="990033"/>
                                    </a:solidFill>
                                    <a:latin typeface="Cambria Math"/>
                                  </a:rPr>
                                  <m:t>𝑥</m:t>
                                </m:r>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𝐴</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m:t>
                                </m:r>
                                <m:sSup>
                                  <m:sSupPr>
                                    <m:ctrlPr>
                                      <a:rPr lang="en-IE" sz="2400" b="0" i="1" smtClean="0">
                                        <a:solidFill>
                                          <a:srgbClr val="990033"/>
                                        </a:solidFill>
                                        <a:latin typeface="Cambria Math" panose="02040503050406030204" pitchFamily="18" charset="0"/>
                                      </a:rPr>
                                    </m:ctrlPr>
                                  </m:sSupPr>
                                  <m:e>
                                    <m:r>
                                      <a:rPr lang="en-IE" sz="2400" b="0" i="1" smtClean="0">
                                        <a:solidFill>
                                          <a:srgbClr val="990033"/>
                                        </a:solidFill>
                                        <a:latin typeface="Cambria Math"/>
                                      </a:rPr>
                                      <m:t>𝑥</m:t>
                                    </m:r>
                                  </m:e>
                                  <m:sup>
                                    <m:r>
                                      <a:rPr lang="en-IE" sz="2400" b="0" i="1" smtClean="0">
                                        <a:solidFill>
                                          <a:srgbClr val="990033"/>
                                        </a:solidFill>
                                        <a:latin typeface="Cambria Math"/>
                                      </a:rPr>
                                      <m:t>2</m:t>
                                    </m:r>
                                  </m:sup>
                                </m:sSup>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82716">
                    <a:tc>
                      <a:txBody>
                        <a:bodyPr/>
                        <a:lstStyle/>
                        <a:p>
                          <a:pPr algn="ctr"/>
                          <a:r>
                            <a:rPr lang="en-IE" sz="2800" b="1" dirty="0" smtClean="0">
                              <a:solidFill>
                                <a:srgbClr val="990033"/>
                              </a:solidFill>
                            </a:rPr>
                            <a:t>E</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h</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=2</m:t>
                                </m:r>
                                <m:r>
                                  <a:rPr lang="en-IE" sz="2400" b="0" i="1" smtClean="0">
                                    <a:solidFill>
                                      <a:srgbClr val="990033"/>
                                    </a:solidFill>
                                    <a:latin typeface="Cambria Math"/>
                                  </a:rPr>
                                  <m:t>𝑥</m:t>
                                </m:r>
                                <m:r>
                                  <a:rPr lang="en-IE" sz="2400" b="0" i="1" smtClean="0">
                                    <a:solidFill>
                                      <a:srgbClr val="990033"/>
                                    </a:solidFill>
                                    <a:latin typeface="Cambria Math"/>
                                  </a:rPr>
                                  <m:t>−4</m:t>
                                </m:r>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IE" sz="2400" b="0" i="1" smtClean="0">
                                    <a:solidFill>
                                      <a:srgbClr val="990033"/>
                                    </a:solidFill>
                                    <a:latin typeface="Cambria Math"/>
                                  </a:rPr>
                                  <m:t>𝐴</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m:t>
                                </m:r>
                                <m:sSup>
                                  <m:sSupPr>
                                    <m:ctrlPr>
                                      <a:rPr lang="en-IE" sz="2400" b="0" i="1" smtClean="0">
                                        <a:solidFill>
                                          <a:srgbClr val="990033"/>
                                        </a:solidFill>
                                        <a:latin typeface="Cambria Math" panose="02040503050406030204" pitchFamily="18" charset="0"/>
                                      </a:rPr>
                                    </m:ctrlPr>
                                  </m:sSupPr>
                                  <m:e>
                                    <m:r>
                                      <a:rPr lang="en-IE" sz="2400" b="0" i="1" smtClean="0">
                                        <a:solidFill>
                                          <a:srgbClr val="990033"/>
                                        </a:solidFill>
                                        <a:latin typeface="Cambria Math"/>
                                      </a:rPr>
                                      <m:t>𝑥</m:t>
                                    </m:r>
                                  </m:e>
                                  <m:sup>
                                    <m:r>
                                      <a:rPr lang="en-IE" sz="2400" b="0" i="1" smtClean="0">
                                        <a:solidFill>
                                          <a:srgbClr val="990033"/>
                                        </a:solidFill>
                                        <a:latin typeface="Cambria Math"/>
                                      </a:rPr>
                                      <m:t>2</m:t>
                                    </m:r>
                                  </m:sup>
                                </m:sSup>
                                <m:r>
                                  <a:rPr lang="en-IE" sz="2400" b="0" i="0" smtClean="0">
                                    <a:solidFill>
                                      <a:srgbClr val="990033"/>
                                    </a:solidFill>
                                    <a:latin typeface="Cambria Math"/>
                                  </a:rPr>
                                  <m:t>−4</m:t>
                                </m:r>
                                <m:r>
                                  <m:rPr>
                                    <m:sty m:val="p"/>
                                  </m:rPr>
                                  <a:rPr lang="en-IE" sz="2400" b="0" i="0" smtClean="0">
                                    <a:solidFill>
                                      <a:srgbClr val="990033"/>
                                    </a:solidFill>
                                    <a:latin typeface="Cambria Math"/>
                                  </a:rPr>
                                  <m:t>x</m:t>
                                </m:r>
                                <m:r>
                                  <a:rPr lang="en-IE" sz="2400" b="0" i="0" smtClean="0">
                                    <a:solidFill>
                                      <a:srgbClr val="990033"/>
                                    </a:solidFill>
                                    <a:latin typeface="Cambria Math"/>
                                  </a:rPr>
                                  <m:t>+4</m:t>
                                </m:r>
                              </m:oMath>
                            </m:oMathPara>
                          </a14:m>
                          <a:endParaRPr lang="en-IE" sz="24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188011564"/>
                  </p:ext>
                </p:extLst>
              </p:nvPr>
            </p:nvGraphicFramePr>
            <p:xfrm>
              <a:off x="1105922" y="1124744"/>
              <a:ext cx="6932157" cy="4696296"/>
            </p:xfrm>
            <a:graphic>
              <a:graphicData uri="http://schemas.openxmlformats.org/drawingml/2006/table">
                <a:tbl>
                  <a:tblPr firstRow="1" bandRow="1">
                    <a:tableStyleId>{5940675A-B579-460E-94D1-54222C63F5DA}</a:tableStyleId>
                  </a:tblPr>
                  <a:tblGrid>
                    <a:gridCol w="1656000"/>
                    <a:gridCol w="2432157"/>
                    <a:gridCol w="2844000"/>
                  </a:tblGrid>
                  <a:tr h="782716">
                    <a:tc>
                      <a:txBody>
                        <a:bodyPr/>
                        <a:lstStyle/>
                        <a:p>
                          <a:pPr algn="ctr"/>
                          <a:r>
                            <a:rPr lang="en-IE" sz="2800" b="1" dirty="0" smtClean="0">
                              <a:solidFill>
                                <a:srgbClr val="990033"/>
                              </a:solidFill>
                            </a:rPr>
                            <a:t>Group</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2800" b="1" dirty="0" smtClean="0">
                              <a:solidFill>
                                <a:srgbClr val="990033"/>
                              </a:solidFill>
                            </a:rPr>
                            <a:t>Function</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2800" b="1" dirty="0" smtClean="0">
                              <a:solidFill>
                                <a:srgbClr val="990033"/>
                              </a:solidFill>
                            </a:rPr>
                            <a:t>Area Function</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82716">
                    <a:tc>
                      <a:txBody>
                        <a:bodyPr/>
                        <a:lstStyle/>
                        <a:p>
                          <a:pPr algn="ctr"/>
                          <a:r>
                            <a:rPr lang="en-IE" sz="2800" b="1" dirty="0" smtClean="0">
                              <a:solidFill>
                                <a:srgbClr val="990033"/>
                              </a:solidFill>
                            </a:rPr>
                            <a:t>A</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68170" t="-100000" r="-117043" b="-40232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43683" t="-100000" b="-402326"/>
                          </a:stretch>
                        </a:blipFill>
                      </a:tcPr>
                    </a:tc>
                  </a:tr>
                  <a:tr h="782716">
                    <a:tc>
                      <a:txBody>
                        <a:bodyPr/>
                        <a:lstStyle/>
                        <a:p>
                          <a:pPr algn="ctr"/>
                          <a:r>
                            <a:rPr lang="en-IE" sz="2800" b="1" dirty="0" smtClean="0">
                              <a:solidFill>
                                <a:srgbClr val="990033"/>
                              </a:solidFill>
                            </a:rPr>
                            <a:t>B</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68170" t="-201563" r="-117043" b="-3054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43683" t="-201563" b="-305469"/>
                          </a:stretch>
                        </a:blipFill>
                      </a:tcPr>
                    </a:tc>
                  </a:tr>
                  <a:tr h="782716">
                    <a:tc>
                      <a:txBody>
                        <a:bodyPr/>
                        <a:lstStyle/>
                        <a:p>
                          <a:pPr algn="ctr"/>
                          <a:r>
                            <a:rPr lang="en-IE" sz="2800" b="1" dirty="0" smtClean="0">
                              <a:solidFill>
                                <a:srgbClr val="990033"/>
                              </a:solidFill>
                            </a:rPr>
                            <a:t>C</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68170" t="-301563" r="-117043" b="-2054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43683" t="-301563" b="-205469"/>
                          </a:stretch>
                        </a:blipFill>
                      </a:tcPr>
                    </a:tc>
                  </a:tr>
                  <a:tr h="782716">
                    <a:tc>
                      <a:txBody>
                        <a:bodyPr/>
                        <a:lstStyle/>
                        <a:p>
                          <a:pPr algn="ctr"/>
                          <a:r>
                            <a:rPr lang="en-IE" sz="2800" b="1" dirty="0" smtClean="0">
                              <a:solidFill>
                                <a:srgbClr val="990033"/>
                              </a:solidFill>
                            </a:rPr>
                            <a:t>D</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68170" t="-398450" r="-117043" b="-1038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43683" t="-398450" b="-103876"/>
                          </a:stretch>
                        </a:blipFill>
                      </a:tcPr>
                    </a:tc>
                  </a:tr>
                  <a:tr h="782716">
                    <a:tc>
                      <a:txBody>
                        <a:bodyPr/>
                        <a:lstStyle/>
                        <a:p>
                          <a:pPr algn="ctr"/>
                          <a:r>
                            <a:rPr lang="en-IE" sz="2800" b="1" dirty="0" smtClean="0">
                              <a:solidFill>
                                <a:srgbClr val="990033"/>
                              </a:solidFill>
                            </a:rPr>
                            <a:t>E</a:t>
                          </a:r>
                          <a:endParaRPr lang="en-IE" sz="28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68170" t="-502344" r="-117043" b="-468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43683" t="-502344" b="-4688"/>
                          </a:stretch>
                        </a:blipFill>
                      </a:tcPr>
                    </a:tc>
                  </a:tr>
                </a:tbl>
              </a:graphicData>
            </a:graphic>
          </p:graphicFrame>
        </mc:Fallback>
      </mc:AlternateContent>
      <p:grpSp>
        <p:nvGrpSpPr>
          <p:cNvPr id="5" name="Group 4"/>
          <p:cNvGrpSpPr/>
          <p:nvPr/>
        </p:nvGrpSpPr>
        <p:grpSpPr>
          <a:xfrm>
            <a:off x="8789610" y="490052"/>
            <a:ext cx="7922850" cy="4781550"/>
            <a:chOff x="8789610" y="490052"/>
            <a:chExt cx="7922850" cy="4781550"/>
          </a:xfrm>
        </p:grpSpPr>
        <p:sp>
          <p:nvSpPr>
            <p:cNvPr id="9" name="Rounded Rectangle 8"/>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9610" y="490052"/>
              <a:ext cx="756285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33414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5"/>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 Group B</a:t>
            </a:r>
            <a:endParaRPr lang="en-IE" dirty="0"/>
          </a:p>
        </p:txBody>
      </p:sp>
      <p:sp>
        <p:nvSpPr>
          <p:cNvPr id="3" name="Content Placeholder 2"/>
          <p:cNvSpPr>
            <a:spLocks noGrp="1"/>
          </p:cNvSpPr>
          <p:nvPr>
            <p:ph idx="1"/>
          </p:nvPr>
        </p:nvSpPr>
        <p:spPr/>
        <p:txBody>
          <a:bodyPr/>
          <a:lstStyle/>
          <a:p>
            <a:endParaRPr lang="en-IE" dirty="0"/>
          </a:p>
        </p:txBody>
      </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3101321258"/>
                  </p:ext>
                </p:extLst>
              </p:nvPr>
            </p:nvGraphicFramePr>
            <p:xfrm>
              <a:off x="1524000" y="398653"/>
              <a:ext cx="6096000" cy="6060694"/>
            </p:xfrm>
            <a:graphic>
              <a:graphicData uri="http://schemas.openxmlformats.org/drawingml/2006/table">
                <a:tbl>
                  <a:tblPr firstRow="1" bandRow="1">
                    <a:tableStyleId>{5940675A-B579-460E-94D1-54222C63F5DA}</a:tableStyleId>
                  </a:tblPr>
                  <a:tblGrid>
                    <a:gridCol w="1524000"/>
                    <a:gridCol w="1524000"/>
                    <a:gridCol w="1416496"/>
                    <a:gridCol w="1631504"/>
                  </a:tblGrid>
                  <a:tr h="370840">
                    <a:tc>
                      <a:txBody>
                        <a:bodyPr/>
                        <a:lstStyle/>
                        <a:p>
                          <a:pPr algn="ctr"/>
                          <a:r>
                            <a:rPr lang="en-IE" sz="1800" dirty="0" smtClean="0">
                              <a:solidFill>
                                <a:srgbClr val="990033"/>
                              </a:solidFill>
                            </a:rPr>
                            <a:t>Width</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Height</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Area</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Pattern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=0</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=0</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𝐴</m:t>
                                </m:r>
                                <m:r>
                                  <a:rPr lang="en-IE" sz="1800" b="0" i="1" kern="1200" smtClean="0">
                                    <a:solidFill>
                                      <a:srgbClr val="990033"/>
                                    </a:solidFill>
                                    <a:effectLst/>
                                    <a:latin typeface="Cambria Math"/>
                                    <a:ea typeface="+mn-ea"/>
                                    <a:cs typeface="+mn-cs"/>
                                  </a:rPr>
                                  <m:t>=0</m:t>
                                </m:r>
                              </m:oMath>
                            </m:oMathPara>
                          </a14:m>
                          <a:endParaRPr lang="en-IE" sz="18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(0)(0)</m:t>
                                </m:r>
                              </m:oMath>
                            </m:oMathPara>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b="0" i="1" dirty="0" smtClean="0">
                                    <a:solidFill>
                                      <a:srgbClr val="990033"/>
                                    </a:solidFill>
                                    <a:latin typeface="Cambria Math"/>
                                  </a:rPr>
                                  <m:t>1</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=1</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𝐴</m:t>
                                </m:r>
                                <m:r>
                                  <a:rPr lang="en-IE" sz="1800" b="0" i="1" kern="1200" smtClean="0">
                                    <a:solidFill>
                                      <a:srgbClr val="990033"/>
                                    </a:solidFill>
                                    <a:effectLst/>
                                    <a:latin typeface="Cambria Math"/>
                                    <a:ea typeface="+mn-ea"/>
                                    <a:cs typeface="+mn-cs"/>
                                  </a:rPr>
                                  <m:t>=0.5</m:t>
                                </m:r>
                              </m:oMath>
                            </m:oMathPara>
                          </a14:m>
                          <a:endParaRPr lang="en-IE" sz="20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(1)(1)</m:t>
                                </m:r>
                              </m:oMath>
                            </m:oMathPara>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b="0" i="1" dirty="0" smtClean="0">
                                    <a:solidFill>
                                      <a:srgbClr val="990033"/>
                                    </a:solidFill>
                                    <a:latin typeface="Cambria Math"/>
                                  </a:rPr>
                                  <m:t>2</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=2</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𝐴</m:t>
                                </m:r>
                                <m:r>
                                  <a:rPr lang="en-IE" sz="1800" b="0" i="1" kern="1200" smtClean="0">
                                    <a:solidFill>
                                      <a:srgbClr val="990033"/>
                                    </a:solidFill>
                                    <a:effectLst/>
                                    <a:latin typeface="Cambria Math"/>
                                    <a:ea typeface="+mn-ea"/>
                                    <a:cs typeface="+mn-cs"/>
                                  </a:rPr>
                                  <m:t>=2</m:t>
                                </m:r>
                              </m:oMath>
                            </m:oMathPara>
                          </a14:m>
                          <a:endParaRPr lang="en-IE" sz="20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(2)(2)</m:t>
                                </m:r>
                              </m:oMath>
                            </m:oMathPara>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b="0" i="1" dirty="0" smtClean="0">
                                    <a:solidFill>
                                      <a:srgbClr val="990033"/>
                                    </a:solidFill>
                                    <a:latin typeface="Cambria Math"/>
                                  </a:rPr>
                                  <m:t>3</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=3</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𝐴</m:t>
                                </m:r>
                                <m:r>
                                  <a:rPr lang="en-IE" sz="1800" b="0" i="1" kern="1200" smtClean="0">
                                    <a:solidFill>
                                      <a:srgbClr val="990033"/>
                                    </a:solidFill>
                                    <a:effectLst/>
                                    <a:latin typeface="Cambria Math"/>
                                    <a:ea typeface="+mn-ea"/>
                                    <a:cs typeface="+mn-cs"/>
                                  </a:rPr>
                                  <m:t>=4.5</m:t>
                                </m:r>
                              </m:oMath>
                            </m:oMathPara>
                          </a14:m>
                          <a:endParaRPr lang="en-IE" sz="20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(3)(3)</m:t>
                                </m:r>
                              </m:oMath>
                            </m:oMathPara>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b="0" i="1" dirty="0" smtClean="0">
                                    <a:solidFill>
                                      <a:srgbClr val="990033"/>
                                    </a:solidFill>
                                    <a:latin typeface="Cambria Math"/>
                                  </a:rPr>
                                  <m:t>4</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=4</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𝐴</m:t>
                                </m:r>
                                <m:r>
                                  <a:rPr lang="en-IE" sz="1800" b="0" i="1" kern="1200" smtClean="0">
                                    <a:solidFill>
                                      <a:srgbClr val="990033"/>
                                    </a:solidFill>
                                    <a:effectLst/>
                                    <a:latin typeface="Cambria Math"/>
                                    <a:ea typeface="+mn-ea"/>
                                    <a:cs typeface="+mn-cs"/>
                                  </a:rPr>
                                  <m:t>=8</m:t>
                                </m:r>
                              </m:oMath>
                            </m:oMathPara>
                          </a14:m>
                          <a:endParaRPr lang="en-IE" sz="20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(4)(4)</m:t>
                                </m:r>
                              </m:oMath>
                            </m:oMathPara>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b="0" i="1" dirty="0" smtClean="0">
                                    <a:solidFill>
                                      <a:srgbClr val="990033"/>
                                    </a:solidFill>
                                    <a:latin typeface="Cambria Math"/>
                                  </a:rPr>
                                  <m:t>5</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=5</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𝐴</m:t>
                                </m:r>
                                <m:r>
                                  <a:rPr lang="en-IE" sz="1800" b="0" i="1" kern="1200" smtClean="0">
                                    <a:solidFill>
                                      <a:srgbClr val="990033"/>
                                    </a:solidFill>
                                    <a:effectLst/>
                                    <a:latin typeface="Cambria Math"/>
                                    <a:ea typeface="+mn-ea"/>
                                    <a:cs typeface="+mn-cs"/>
                                  </a:rPr>
                                  <m:t>=12.5</m:t>
                                </m:r>
                              </m:oMath>
                            </m:oMathPara>
                          </a14:m>
                          <a:endParaRPr lang="en-IE" sz="20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(5)(5)</m:t>
                                </m:r>
                              </m:oMath>
                            </m:oMathPara>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b="0" i="1" dirty="0" smtClean="0">
                                    <a:solidFill>
                                      <a:srgbClr val="990033"/>
                                    </a:solidFill>
                                    <a:latin typeface="Cambria Math"/>
                                  </a:rPr>
                                  <m:t>6</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=6</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𝐴</m:t>
                                </m:r>
                                <m:r>
                                  <a:rPr lang="en-IE" sz="1800" b="0" i="1" kern="1200" smtClean="0">
                                    <a:solidFill>
                                      <a:srgbClr val="990033"/>
                                    </a:solidFill>
                                    <a:effectLst/>
                                    <a:latin typeface="Cambria Math"/>
                                    <a:ea typeface="+mn-ea"/>
                                    <a:cs typeface="+mn-cs"/>
                                  </a:rPr>
                                  <m:t>=18</m:t>
                                </m:r>
                              </m:oMath>
                            </m:oMathPara>
                          </a14:m>
                          <a:endParaRPr lang="en-IE" sz="20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(6)(6)</m:t>
                                </m:r>
                              </m:oMath>
                            </m:oMathPara>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dirty="0" smtClean="0">
                                    <a:solidFill>
                                      <a:srgbClr val="990033"/>
                                    </a:solidFill>
                                    <a:latin typeface="Cambria Math"/>
                                  </a:rPr>
                                  <m:t>𝑤</m:t>
                                </m:r>
                                <m:r>
                                  <a:rPr lang="en-IE" sz="1800" i="1" dirty="0" smtClean="0">
                                    <a:solidFill>
                                      <a:srgbClr val="990033"/>
                                    </a:solidFill>
                                    <a:latin typeface="Cambria Math"/>
                                  </a:rPr>
                                  <m:t>=</m:t>
                                </m:r>
                                <m:r>
                                  <a:rPr lang="en-IE" sz="1800" b="0" i="1" dirty="0" smtClean="0">
                                    <a:solidFill>
                                      <a:srgbClr val="990033"/>
                                    </a:solidFill>
                                    <a:latin typeface="Cambria Math"/>
                                  </a:rPr>
                                  <m:t>7</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=7</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𝐴</m:t>
                                </m:r>
                                <m:r>
                                  <a:rPr lang="en-IE" sz="1800" b="0" i="1" kern="1200" smtClean="0">
                                    <a:solidFill>
                                      <a:srgbClr val="990033"/>
                                    </a:solidFill>
                                    <a:effectLst/>
                                    <a:latin typeface="Cambria Math"/>
                                    <a:ea typeface="+mn-ea"/>
                                    <a:cs typeface="+mn-cs"/>
                                  </a:rPr>
                                  <m:t>=24.5</m:t>
                                </m:r>
                              </m:oMath>
                            </m:oMathPara>
                          </a14:m>
                          <a:endParaRPr lang="en-IE" sz="20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(7)(7)</m:t>
                                </m:r>
                              </m:oMath>
                            </m:oMathPara>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i="1" smtClean="0">
                                    <a:solidFill>
                                      <a:srgbClr val="990033"/>
                                    </a:solidFill>
                                    <a:latin typeface="Cambria Math"/>
                                    <a:ea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i="1" smtClean="0">
                                    <a:solidFill>
                                      <a:srgbClr val="990033"/>
                                    </a:solidFill>
                                    <a:latin typeface="Cambria Math"/>
                                    <a:ea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i="1" smtClean="0">
                                    <a:solidFill>
                                      <a:srgbClr val="990033"/>
                                    </a:solidFill>
                                    <a:latin typeface="Cambria Math"/>
                                    <a:ea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i="1" smtClean="0">
                                    <a:solidFill>
                                      <a:srgbClr val="990033"/>
                                    </a:solidFill>
                                    <a:latin typeface="Cambria Math"/>
                                    <a:ea typeface="Cambria Math"/>
                                  </a:rPr>
                                  <m:t>⋮</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kern="1200" smtClean="0">
                                    <a:solidFill>
                                      <a:srgbClr val="990033"/>
                                    </a:solidFill>
                                    <a:effectLst/>
                                    <a:latin typeface="Cambria Math"/>
                                    <a:ea typeface="+mn-ea"/>
                                    <a:cs typeface="+mn-cs"/>
                                  </a:rPr>
                                  <m:t>𝑤</m:t>
                                </m:r>
                                <m:r>
                                  <a:rPr lang="en-IE" sz="1800" i="1" kern="1200">
                                    <a:solidFill>
                                      <a:srgbClr val="990033"/>
                                    </a:solidFill>
                                    <a:effectLst/>
                                    <a:latin typeface="Cambria Math"/>
                                    <a:ea typeface="+mn-ea"/>
                                    <a:cs typeface="+mn-cs"/>
                                  </a:rPr>
                                  <m:t>=</m:t>
                                </m:r>
                                <m:r>
                                  <a:rPr lang="en-IE" sz="1800" b="0" i="1" kern="1200" smtClean="0">
                                    <a:solidFill>
                                      <a:srgbClr val="990033"/>
                                    </a:solidFill>
                                    <a:effectLst/>
                                    <a:latin typeface="Cambria Math"/>
                                    <a:ea typeface="+mn-ea"/>
                                    <a:cs typeface="+mn-cs"/>
                                  </a:rPr>
                                  <m:t>𝑥</m:t>
                                </m:r>
                              </m:oMath>
                            </m:oMathPara>
                          </a14:m>
                          <a:endParaRPr lang="en-IE" sz="1800" dirty="0">
                            <a:solidFill>
                              <a:srgbClr val="990033"/>
                            </a:solidFill>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1800" b="0" i="1" smtClean="0">
                                    <a:solidFill>
                                      <a:srgbClr val="990033"/>
                                    </a:solidFill>
                                    <a:latin typeface="Cambria Math"/>
                                  </a:rPr>
                                  <m:t>h</m:t>
                                </m:r>
                                <m:r>
                                  <a:rPr lang="en-IE" sz="1800" b="0" i="1" smtClean="0">
                                    <a:solidFill>
                                      <a:srgbClr val="990033"/>
                                    </a:solidFill>
                                    <a:latin typeface="Cambria Math"/>
                                  </a:rPr>
                                  <m:t>=</m:t>
                                </m:r>
                                <m:r>
                                  <a:rPr lang="en-IE" sz="1800" b="0" i="1" smtClean="0">
                                    <a:solidFill>
                                      <a:srgbClr val="990033"/>
                                    </a:solidFill>
                                    <a:latin typeface="Cambria Math"/>
                                  </a:rPr>
                                  <m:t>𝑥</m:t>
                                </m:r>
                              </m:oMath>
                            </m:oMathPara>
                          </a14:m>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IE" sz="1800" b="0" i="1" smtClean="0">
                                  <a:solidFill>
                                    <a:srgbClr val="990033"/>
                                  </a:solidFill>
                                  <a:latin typeface="Cambria Math"/>
                                  <a:ea typeface="Cambria Math"/>
                                </a:rPr>
                                <m:t>𝐴</m:t>
                              </m:r>
                              <m:r>
                                <a:rPr lang="en-IE" sz="1800" b="0" i="1" smtClean="0">
                                  <a:solidFill>
                                    <a:srgbClr val="990033"/>
                                  </a:solidFill>
                                  <a:latin typeface="Cambria Math"/>
                                  <a:ea typeface="Cambria Math"/>
                                </a:rPr>
                                <m:t>(</m:t>
                              </m:r>
                              <m:r>
                                <a:rPr lang="en-IE" sz="1800" b="0" i="1" smtClean="0">
                                  <a:solidFill>
                                    <a:srgbClr val="990033"/>
                                  </a:solidFill>
                                  <a:latin typeface="Cambria Math"/>
                                  <a:ea typeface="Cambria Math"/>
                                </a:rPr>
                                <m:t>𝑥</m:t>
                              </m:r>
                              <m:r>
                                <a:rPr lang="en-IE" sz="1800" b="0" i="1" smtClean="0">
                                  <a:solidFill>
                                    <a:srgbClr val="990033"/>
                                  </a:solidFill>
                                  <a:latin typeface="Cambria Math"/>
                                  <a:ea typeface="Cambria Math"/>
                                </a:rPr>
                                <m:t>)=</m:t>
                              </m:r>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r>
                                <a:rPr lang="en-IE" sz="1800" b="0" i="1" smtClean="0">
                                  <a:solidFill>
                                    <a:srgbClr val="990033"/>
                                  </a:solidFill>
                                  <a:latin typeface="Cambria Math"/>
                                  <a:ea typeface="Cambria Math"/>
                                </a:rPr>
                                <m:t>(</m:t>
                              </m:r>
                              <m:r>
                                <a:rPr lang="en-IE" sz="1800" b="0" i="1" smtClean="0">
                                  <a:solidFill>
                                    <a:srgbClr val="990033"/>
                                  </a:solidFill>
                                  <a:latin typeface="Cambria Math"/>
                                  <a:ea typeface="Cambria Math"/>
                                </a:rPr>
                                <m:t>𝑥</m:t>
                              </m:r>
                              <m:r>
                                <a:rPr lang="en-IE" sz="1800" b="0" i="1" smtClean="0">
                                  <a:solidFill>
                                    <a:srgbClr val="990033"/>
                                  </a:solidFill>
                                  <a:latin typeface="Cambria Math"/>
                                  <a:ea typeface="Cambria Math"/>
                                </a:rPr>
                                <m:t>)(</m:t>
                              </m:r>
                              <m:r>
                                <a:rPr lang="en-IE" sz="1800" b="0" i="1" smtClean="0">
                                  <a:solidFill>
                                    <a:srgbClr val="990033"/>
                                  </a:solidFill>
                                  <a:latin typeface="Cambria Math"/>
                                  <a:ea typeface="Cambria Math"/>
                                </a:rPr>
                                <m:t>𝑥</m:t>
                              </m:r>
                              <m:r>
                                <a:rPr lang="en-IE" sz="1800" b="0" i="1" smtClean="0">
                                  <a:solidFill>
                                    <a:srgbClr val="990033"/>
                                  </a:solidFill>
                                  <a:latin typeface="Cambria Math"/>
                                  <a:ea typeface="Cambria Math"/>
                                </a:rPr>
                                <m:t>)</m:t>
                              </m:r>
                            </m:oMath>
                          </a14:m>
                          <a:r>
                            <a:rPr lang="en-IE" sz="1800" dirty="0" smtClean="0">
                              <a:solidFill>
                                <a:srgbClr val="990033"/>
                              </a:solidFill>
                              <a:effectLst/>
                            </a:rPr>
                            <a:t>=</a:t>
                          </a:r>
                          <a14:m>
                            <m:oMath xmlns:m="http://schemas.openxmlformats.org/officeDocument/2006/math">
                              <m:f>
                                <m:fPr>
                                  <m:ctrlPr>
                                    <a:rPr lang="en-IE" sz="1800" b="0" i="1" smtClean="0">
                                      <a:solidFill>
                                        <a:srgbClr val="990033"/>
                                      </a:solidFill>
                                      <a:latin typeface="Cambria Math" panose="02040503050406030204" pitchFamily="18" charset="0"/>
                                      <a:ea typeface="Cambria Math"/>
                                    </a:rPr>
                                  </m:ctrlPr>
                                </m:fPr>
                                <m:num>
                                  <m:r>
                                    <a:rPr lang="en-IE" sz="1800" b="0" i="1" smtClean="0">
                                      <a:solidFill>
                                        <a:srgbClr val="990033"/>
                                      </a:solidFill>
                                      <a:latin typeface="Cambria Math"/>
                                      <a:ea typeface="Cambria Math"/>
                                    </a:rPr>
                                    <m:t>1</m:t>
                                  </m:r>
                                </m:num>
                                <m:den>
                                  <m:r>
                                    <a:rPr lang="en-IE" sz="1800" b="0" i="1" smtClean="0">
                                      <a:solidFill>
                                        <a:srgbClr val="990033"/>
                                      </a:solidFill>
                                      <a:latin typeface="Cambria Math"/>
                                      <a:ea typeface="Cambria Math"/>
                                    </a:rPr>
                                    <m:t>2</m:t>
                                  </m:r>
                                </m:den>
                              </m:f>
                              <m:sSup>
                                <m:sSupPr>
                                  <m:ctrlPr>
                                    <a:rPr lang="en-IE" sz="1800" b="0" i="1" smtClean="0">
                                      <a:solidFill>
                                        <a:srgbClr val="990033"/>
                                      </a:solidFill>
                                      <a:latin typeface="Cambria Math" panose="02040503050406030204" pitchFamily="18" charset="0"/>
                                      <a:ea typeface="Cambria Math"/>
                                    </a:rPr>
                                  </m:ctrlPr>
                                </m:sSupPr>
                                <m:e>
                                  <m:r>
                                    <a:rPr lang="en-IE" sz="1800" b="0" i="1" smtClean="0">
                                      <a:solidFill>
                                        <a:srgbClr val="990033"/>
                                      </a:solidFill>
                                      <a:latin typeface="Cambria Math"/>
                                      <a:ea typeface="Cambria Math"/>
                                    </a:rPr>
                                    <m:t>𝑥</m:t>
                                  </m:r>
                                </m:e>
                                <m:sup>
                                  <m:r>
                                    <a:rPr lang="en-IE" sz="1800" b="0" i="1" smtClean="0">
                                      <a:solidFill>
                                        <a:srgbClr val="990033"/>
                                      </a:solidFill>
                                      <a:latin typeface="Cambria Math"/>
                                      <a:ea typeface="Cambria Math"/>
                                    </a:rPr>
                                    <m:t>2</m:t>
                                  </m:r>
                                </m:sup>
                              </m:sSup>
                            </m:oMath>
                          </a14:m>
                          <a:endParaRPr lang="en-IE" sz="1800" dirty="0">
                            <a:effectLst/>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3101321258"/>
                  </p:ext>
                </p:extLst>
              </p:nvPr>
            </p:nvGraphicFramePr>
            <p:xfrm>
              <a:off x="1524000" y="398653"/>
              <a:ext cx="6096000" cy="6060694"/>
            </p:xfrm>
            <a:graphic>
              <a:graphicData uri="http://schemas.openxmlformats.org/drawingml/2006/table">
                <a:tbl>
                  <a:tblPr firstRow="1" bandRow="1">
                    <a:tableStyleId>{5940675A-B579-460E-94D1-54222C63F5DA}</a:tableStyleId>
                  </a:tblPr>
                  <a:tblGrid>
                    <a:gridCol w="1524000"/>
                    <a:gridCol w="1524000"/>
                    <a:gridCol w="1416496"/>
                    <a:gridCol w="1631504"/>
                  </a:tblGrid>
                  <a:tr h="370840">
                    <a:tc>
                      <a:txBody>
                        <a:bodyPr/>
                        <a:lstStyle/>
                        <a:p>
                          <a:pPr algn="ctr"/>
                          <a:r>
                            <a:rPr lang="en-IE" sz="1800" dirty="0" smtClean="0">
                              <a:solidFill>
                                <a:srgbClr val="990033"/>
                              </a:solidFill>
                            </a:rPr>
                            <a:t>Width</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Height</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Area</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c>
                      <a:txBody>
                        <a:bodyPr/>
                        <a:lstStyle/>
                        <a:p>
                          <a:pPr algn="ctr"/>
                          <a:r>
                            <a:rPr lang="en-IE" sz="1800" dirty="0" smtClean="0">
                              <a:solidFill>
                                <a:srgbClr val="990033"/>
                              </a:solidFill>
                            </a:rPr>
                            <a:t>Pattern</a:t>
                          </a:r>
                          <a:endParaRPr lang="en-IE" sz="1800" dirty="0">
                            <a:solidFill>
                              <a:srgbClr val="990033"/>
                            </a:solidFill>
                          </a:endParaRPr>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r h="60502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65657" r="-300000" b="-85151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65657" r="-200000" b="-85151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65657" r="-115517" b="-85151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65657" b="-851515"/>
                          </a:stretch>
                        </a:blipFill>
                      </a:tcPr>
                    </a:tc>
                  </a:tr>
                  <a:tr h="60502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164000" r="-300000" b="-743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164000" r="-200000" b="-743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164000" r="-115517" b="-743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164000" b="-743000"/>
                          </a:stretch>
                        </a:blipFill>
                      </a:tcPr>
                    </a:tc>
                  </a:tr>
                  <a:tr h="60502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266667" r="-300000" b="-65050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266667" r="-200000" b="-65050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266667" r="-115517" b="-65050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266667" b="-650505"/>
                          </a:stretch>
                        </a:blipFill>
                      </a:tcPr>
                    </a:tc>
                  </a:tr>
                  <a:tr h="60502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366667" r="-300000" b="-55050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366667" r="-200000" b="-55050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366667" r="-115517" b="-55050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366667" b="-550505"/>
                          </a:stretch>
                        </a:blipFill>
                      </a:tcPr>
                    </a:tc>
                  </a:tr>
                  <a:tr h="60502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462000" r="-300000" b="-445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462000" r="-200000" b="-445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462000" r="-115517" b="-445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462000" b="-445000"/>
                          </a:stretch>
                        </a:blipFill>
                      </a:tcPr>
                    </a:tc>
                  </a:tr>
                  <a:tr h="60502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567677" r="-300000" b="-34949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567677" r="-200000" b="-34949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567677" r="-115517" b="-34949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567677" b="-349495"/>
                          </a:stretch>
                        </a:blipFill>
                      </a:tcPr>
                    </a:tc>
                  </a:tr>
                  <a:tr h="60502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667677" r="-300000" b="-24949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667677" r="-200000" b="-24949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667677" r="-115517" b="-249495"/>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667677" b="-249495"/>
                          </a:stretch>
                        </a:blipFill>
                      </a:tcPr>
                    </a:tc>
                  </a:tr>
                  <a:tr h="605028">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760000" r="-300000" b="-147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760000" r="-200000" b="-147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760000" r="-115517" b="-147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760000" b="-147000"/>
                          </a:stretch>
                        </a:blipFill>
                      </a:tcPr>
                    </a:tc>
                  </a:tr>
                  <a:tr h="37084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1433333" r="-300000" b="-145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1433333" r="-200000" b="-145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15517" t="-1433333" r="-115517" b="-145000"/>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273134" t="-1433333" b="-145000"/>
                          </a:stretch>
                        </a:blipFill>
                      </a:tcPr>
                    </a:tc>
                  </a:tr>
                  <a:tr h="478790">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t="-1164557" r="-300000" b="-10127"/>
                          </a:stretch>
                        </a:blipFill>
                      </a:tcPr>
                    </a:tc>
                    <a:tc>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1164557" r="-200000" b="-10127"/>
                          </a:stretch>
                        </a:blipFill>
                      </a:tcPr>
                    </a:tc>
                    <a:tc gridSpan="2">
                      <a:txBody>
                        <a:bodyPr/>
                        <a:lstStyle/>
                        <a:p>
                          <a:endParaRPr lang="en-US"/>
                        </a:p>
                      </a:txBody>
                      <a:tcPr anchor="ct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blipFill rotWithShape="1">
                          <a:blip r:embed="rId3"/>
                          <a:stretch>
                            <a:fillRect l="-100000" t="-1164557" b="-10127"/>
                          </a:stretch>
                        </a:blipFill>
                      </a:tcPr>
                    </a:tc>
                    <a:tc hMerge="1">
                      <a:txBody>
                        <a:bodyPr/>
                        <a:lstStyle/>
                        <a:p>
                          <a:endParaRPr lang="en-IE" dirty="0"/>
                        </a:p>
                      </a:txBody>
                      <a:tcPr>
                        <a:lnL w="12700" cap="flat" cmpd="sng" algn="ctr">
                          <a:solidFill>
                            <a:srgbClr val="990033"/>
                          </a:solidFill>
                          <a:prstDash val="solid"/>
                          <a:round/>
                          <a:headEnd type="none" w="med" len="med"/>
                          <a:tailEnd type="none" w="med" len="med"/>
                        </a:lnL>
                        <a:lnR w="12700" cap="flat" cmpd="sng" algn="ctr">
                          <a:solidFill>
                            <a:srgbClr val="990033"/>
                          </a:solidFill>
                          <a:prstDash val="solid"/>
                          <a:round/>
                          <a:headEnd type="none" w="med" len="med"/>
                          <a:tailEnd type="none" w="med" len="med"/>
                        </a:lnR>
                        <a:lnT w="12700" cap="flat" cmpd="sng" algn="ctr">
                          <a:solidFill>
                            <a:srgbClr val="990033"/>
                          </a:solidFill>
                          <a:prstDash val="solid"/>
                          <a:round/>
                          <a:headEnd type="none" w="med" len="med"/>
                          <a:tailEnd type="none" w="med" len="med"/>
                        </a:lnT>
                        <a:lnB w="12700" cap="flat" cmpd="sng" algn="ctr">
                          <a:solidFill>
                            <a:srgbClr val="990033"/>
                          </a:solidFill>
                          <a:prstDash val="solid"/>
                          <a:round/>
                          <a:headEnd type="none" w="med" len="med"/>
                          <a:tailEnd type="none" w="med" len="med"/>
                        </a:lnB>
                      </a:tcPr>
                    </a:tc>
                  </a:tr>
                </a:tbl>
              </a:graphicData>
            </a:graphic>
          </p:graphicFrame>
        </mc:Fallback>
      </mc:AlternateContent>
    </p:spTree>
    <p:extLst>
      <p:ext uri="{BB962C8B-B14F-4D97-AF65-F5344CB8AC3E}">
        <p14:creationId xmlns:p14="http://schemas.microsoft.com/office/powerpoint/2010/main" val="392049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Group B</a:t>
            </a:r>
            <a:endParaRPr lang="en-IE" dirty="0"/>
          </a:p>
        </p:txBody>
      </p:sp>
      <p:sp>
        <p:nvSpPr>
          <p:cNvPr id="4" name="Content Placeholder 3"/>
          <p:cNvSpPr>
            <a:spLocks noGrp="1"/>
          </p:cNvSpPr>
          <p:nvPr>
            <p:ph idx="1"/>
          </p:nvPr>
        </p:nvSpPr>
        <p:spPr/>
        <p:txBody>
          <a:bodyPr/>
          <a:lstStyle/>
          <a:p>
            <a:endParaRPr lang="en-IE"/>
          </a:p>
        </p:txBody>
      </p:sp>
      <p:pic>
        <p:nvPicPr>
          <p:cNvPr id="22" name="slope roof -dubai - Limits of Integration2b.gif">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r="1468" b="1841"/>
          <a:stretch/>
        </p:blipFill>
        <p:spPr>
          <a:xfrm>
            <a:off x="5214267" y="1694681"/>
            <a:ext cx="3462189" cy="3894559"/>
          </a:xfrm>
          <a:prstGeom prst="rect">
            <a:avLst/>
          </a:prstGeom>
          <a:ln w="57150" cap="sq">
            <a:solidFill>
              <a:srgbClr val="000000"/>
            </a:solidFill>
            <a:miter lim="800000"/>
          </a:ln>
          <a:effectLst>
            <a:outerShdw blurRad="57150" dist="50800" dir="2700000" algn="tl" rotWithShape="0">
              <a:srgbClr val="000000">
                <a:alpha val="40000"/>
              </a:srgbClr>
            </a:outerShdw>
          </a:effectLst>
        </p:spPr>
      </p:pic>
      <p:grpSp>
        <p:nvGrpSpPr>
          <p:cNvPr id="10" name="Group 9"/>
          <p:cNvGrpSpPr/>
          <p:nvPr/>
        </p:nvGrpSpPr>
        <p:grpSpPr>
          <a:xfrm>
            <a:off x="6588224" y="574073"/>
            <a:ext cx="2130486" cy="838703"/>
            <a:chOff x="9049407" y="206736"/>
            <a:chExt cx="2427890" cy="1259457"/>
          </a:xfrm>
          <a:solidFill>
            <a:srgbClr val="DCCE18"/>
          </a:solidFill>
          <a:effectLst>
            <a:outerShdw blurRad="50800" dist="38100" dir="5400000" algn="t" rotWithShape="0">
              <a:prstClr val="black">
                <a:alpha val="40000"/>
              </a:prstClr>
            </a:outerShdw>
            <a:reflection blurRad="6350" stA="50000" endA="300" endPos="55000" dir="5400000" sy="-100000" algn="bl" rotWithShape="0"/>
          </a:effectLst>
        </p:grpSpPr>
        <p:sp>
          <p:nvSpPr>
            <p:cNvPr id="11" name="Rectangle 24"/>
            <p:cNvSpPr/>
            <p:nvPr/>
          </p:nvSpPr>
          <p:spPr>
            <a:xfrm>
              <a:off x="9049407" y="206736"/>
              <a:ext cx="2427890" cy="1259457"/>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graphicFrame>
          <p:nvGraphicFramePr>
            <p:cNvPr id="12" name="Object 11"/>
            <p:cNvGraphicFramePr>
              <a:graphicFrameLocks noChangeAspect="1"/>
            </p:cNvGraphicFramePr>
            <p:nvPr>
              <p:extLst>
                <p:ext uri="{D42A27DB-BD31-4B8C-83A1-F6EECF244321}">
                  <p14:modId xmlns:p14="http://schemas.microsoft.com/office/powerpoint/2010/main" val="1446017087"/>
                </p:ext>
              </p:extLst>
            </p:nvPr>
          </p:nvGraphicFramePr>
          <p:xfrm>
            <a:off x="9268999" y="299437"/>
            <a:ext cx="1988706" cy="1062929"/>
          </p:xfrm>
          <a:graphic>
            <a:graphicData uri="http://schemas.openxmlformats.org/presentationml/2006/ole">
              <mc:AlternateContent xmlns:mc="http://schemas.openxmlformats.org/markup-compatibility/2006">
                <mc:Choice xmlns:v="urn:schemas-microsoft-com:vml" Requires="v">
                  <p:oleObj spid="_x0000_s156713" name="Equation" r:id="rId9" imgW="736560" imgH="393480" progId="Equation.DSMT4">
                    <p:embed/>
                  </p:oleObj>
                </mc:Choice>
                <mc:Fallback>
                  <p:oleObj name="Equation" r:id="rId9" imgW="736560" imgH="393480" progId="Equation.DSMT4">
                    <p:embed/>
                    <p:pic>
                      <p:nvPicPr>
                        <p:cNvPr id="0" name=""/>
                        <p:cNvPicPr/>
                        <p:nvPr/>
                      </p:nvPicPr>
                      <p:blipFill>
                        <a:blip r:embed="rId10"/>
                        <a:stretch>
                          <a:fillRect/>
                        </a:stretch>
                      </p:blipFill>
                      <p:spPr>
                        <a:xfrm>
                          <a:off x="9268999" y="299437"/>
                          <a:ext cx="1988706" cy="1062929"/>
                        </a:xfrm>
                        <a:prstGeom prst="rect">
                          <a:avLst/>
                        </a:prstGeom>
                      </p:spPr>
                    </p:pic>
                  </p:oleObj>
                </mc:Fallback>
              </mc:AlternateContent>
            </a:graphicData>
          </a:graphic>
        </p:graphicFrame>
      </p:grpSp>
      <p:pic>
        <p:nvPicPr>
          <p:cNvPr id="13" name="slope roof -dubai - Limits of Integration2a.gif">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1"/>
          <a:srcRect t="7134" r="5009"/>
          <a:stretch/>
        </p:blipFill>
        <p:spPr>
          <a:xfrm>
            <a:off x="952852" y="1915059"/>
            <a:ext cx="3578204" cy="3477290"/>
          </a:xfrm>
          <a:prstGeom prst="rect">
            <a:avLst/>
          </a:prstGeom>
          <a:ln w="57150" cap="sq">
            <a:solidFill>
              <a:schemeClr val="tx1"/>
            </a:solidFill>
            <a:miter lim="800000"/>
          </a:ln>
          <a:effectLst>
            <a:outerShdw blurRad="57150" dist="50800" dir="2700000" algn="tl" rotWithShape="0">
              <a:srgbClr val="000000">
                <a:alpha val="40000"/>
              </a:srgbClr>
            </a:outerShdw>
          </a:effectLst>
        </p:spPr>
      </p:pic>
      <mc:AlternateContent xmlns:mc="http://schemas.openxmlformats.org/markup-compatibility/2006" xmlns:a14="http://schemas.microsoft.com/office/drawing/2010/main">
        <mc:Choice Requires="a14">
          <p:sp>
            <p:nvSpPr>
              <p:cNvPr id="9" name="Rectangle 8"/>
              <p:cNvSpPr/>
              <p:nvPr/>
            </p:nvSpPr>
            <p:spPr>
              <a:xfrm>
                <a:off x="539553" y="548680"/>
                <a:ext cx="5688632" cy="1142492"/>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Given </a:t>
                </a:r>
                <a:r>
                  <a:rPr lang="en-IE" sz="2000" dirty="0">
                    <a:solidFill>
                      <a:srgbClr val="990033"/>
                    </a:solidFill>
                    <a:latin typeface="Calibri" pitchFamily="34" charset="0"/>
                  </a:rPr>
                  <a:t>the function </a:t>
                </a:r>
                <a14:m>
                  <m:oMath xmlns:m="http://schemas.openxmlformats.org/officeDocument/2006/math">
                    <m:r>
                      <a:rPr lang="en-IE" sz="2000" i="1" dirty="0" smtClean="0">
                        <a:solidFill>
                          <a:srgbClr val="990033"/>
                        </a:solidFill>
                        <a:latin typeface="Cambria Math"/>
                      </a:rPr>
                      <m:t>h</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and </a:t>
                </a:r>
                <a:r>
                  <a:rPr lang="en-IE" sz="2000" dirty="0">
                    <a:solidFill>
                      <a:srgbClr val="990033"/>
                    </a:solidFill>
                    <a:latin typeface="Calibri" pitchFamily="34" charset="0"/>
                  </a:rPr>
                  <a:t>its area function, can </a:t>
                </a:r>
                <a:r>
                  <a:rPr lang="en-IE" sz="2000" dirty="0" smtClean="0">
                    <a:solidFill>
                      <a:srgbClr val="990033"/>
                    </a:solidFill>
                    <a:latin typeface="Calibri" pitchFamily="34" charset="0"/>
                  </a:rPr>
                  <a:t>you tell </a:t>
                </a:r>
                <a:r>
                  <a:rPr lang="en-IE" sz="2000" dirty="0">
                    <a:solidFill>
                      <a:srgbClr val="990033"/>
                    </a:solidFill>
                    <a:latin typeface="Calibri" pitchFamily="34" charset="0"/>
                  </a:rPr>
                  <a:t>me what the </a:t>
                </a:r>
                <a:r>
                  <a:rPr lang="en-IE" sz="2000" dirty="0" smtClean="0">
                    <a:solidFill>
                      <a:srgbClr val="990033"/>
                    </a:solidFill>
                    <a:latin typeface="Calibri" pitchFamily="34" charset="0"/>
                  </a:rPr>
                  <a:t>area function </a:t>
                </a:r>
                <a14:m>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m:t>
                    </m:r>
                    <m:f>
                      <m:fPr>
                        <m:ctrlPr>
                          <a:rPr lang="en-IE" sz="2000" i="1" dirty="0" smtClean="0">
                            <a:solidFill>
                              <a:srgbClr val="990033"/>
                            </a:solidFill>
                            <a:latin typeface="Cambria Math" panose="02040503050406030204" pitchFamily="18" charset="0"/>
                          </a:rPr>
                        </m:ctrlPr>
                      </m:fPr>
                      <m:num>
                        <m:r>
                          <a:rPr lang="en-IE" sz="2000" b="0" i="1" dirty="0" smtClean="0">
                            <a:solidFill>
                              <a:srgbClr val="990033"/>
                            </a:solidFill>
                            <a:latin typeface="Cambria Math"/>
                          </a:rPr>
                          <m:t>1</m:t>
                        </m:r>
                      </m:num>
                      <m:den>
                        <m:r>
                          <a:rPr lang="en-IE" sz="2000" b="0" i="1" dirty="0" smtClean="0">
                            <a:solidFill>
                              <a:srgbClr val="990033"/>
                            </a:solidFill>
                            <a:latin typeface="Cambria Math"/>
                          </a:rPr>
                          <m:t>2</m:t>
                        </m:r>
                      </m:den>
                    </m:f>
                    <m:sSup>
                      <m:sSupPr>
                        <m:ctrlPr>
                          <a:rPr lang="en-IE" sz="2000" i="1" dirty="0" smtClean="0">
                            <a:solidFill>
                              <a:srgbClr val="990033"/>
                            </a:solidFill>
                            <a:latin typeface="Cambria Math" panose="02040503050406030204" pitchFamily="18" charset="0"/>
                          </a:rPr>
                        </m:ctrlPr>
                      </m:sSupPr>
                      <m:e>
                        <m:r>
                          <a:rPr lang="en-IE" sz="2000" b="0" i="1" dirty="0" smtClean="0">
                            <a:solidFill>
                              <a:srgbClr val="990033"/>
                            </a:solidFill>
                            <a:latin typeface="Cambria Math"/>
                          </a:rPr>
                          <m:t>𝑥</m:t>
                        </m:r>
                      </m:e>
                      <m:sup>
                        <m:r>
                          <a:rPr lang="en-IE" sz="2000" b="0" i="1" dirty="0" smtClean="0">
                            <a:solidFill>
                              <a:srgbClr val="990033"/>
                            </a:solidFill>
                            <a:latin typeface="Cambria Math"/>
                          </a:rPr>
                          <m:t>2</m:t>
                        </m:r>
                      </m:sup>
                    </m:sSup>
                  </m:oMath>
                </a14:m>
                <a:r>
                  <a:rPr lang="en-IE" sz="2000" dirty="0" smtClean="0">
                    <a:solidFill>
                      <a:srgbClr val="990033"/>
                    </a:solidFill>
                    <a:latin typeface="Calibri" pitchFamily="34" charset="0"/>
                  </a:rPr>
                  <a:t> means?</a:t>
                </a:r>
                <a:endParaRPr lang="en-IE" sz="2000" dirty="0">
                  <a:solidFill>
                    <a:srgbClr val="990033"/>
                  </a:solidFill>
                  <a:latin typeface="Calibri"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39553" y="548680"/>
                <a:ext cx="5688632" cy="1142492"/>
              </a:xfrm>
              <a:prstGeom prst="rect">
                <a:avLst/>
              </a:prstGeom>
              <a:blipFill rotWithShape="1">
                <a:blip r:embed="rId12"/>
                <a:stretch>
                  <a:fillRect l="-965" t="-2674" b="-374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39553" y="548680"/>
                <a:ext cx="5688632" cy="1142492"/>
              </a:xfrm>
              <a:prstGeom prst="rect">
                <a:avLst/>
              </a:prstGeom>
              <a:noFill/>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Given </a:t>
                </a:r>
                <a:r>
                  <a:rPr lang="en-IE" sz="2000" dirty="0">
                    <a:solidFill>
                      <a:srgbClr val="990033"/>
                    </a:solidFill>
                    <a:latin typeface="Calibri" pitchFamily="34" charset="0"/>
                  </a:rPr>
                  <a:t>the function </a:t>
                </a:r>
                <a14:m>
                  <m:oMath xmlns:m="http://schemas.openxmlformats.org/officeDocument/2006/math">
                    <m:r>
                      <a:rPr lang="en-IE" sz="2000" i="1" dirty="0" smtClean="0">
                        <a:solidFill>
                          <a:srgbClr val="990033"/>
                        </a:solidFill>
                        <a:latin typeface="Cambria Math"/>
                      </a:rPr>
                      <m:t>h</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and </a:t>
                </a:r>
                <a:r>
                  <a:rPr lang="en-IE" sz="2000" dirty="0">
                    <a:solidFill>
                      <a:srgbClr val="990033"/>
                    </a:solidFill>
                    <a:latin typeface="Calibri" pitchFamily="34" charset="0"/>
                  </a:rPr>
                  <a:t>its area function, </a:t>
                </a:r>
                <a14:m>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m:t>
                    </m:r>
                    <m:f>
                      <m:fPr>
                        <m:ctrlPr>
                          <a:rPr lang="en-IE" sz="2000" i="1" dirty="0" smtClean="0">
                            <a:solidFill>
                              <a:srgbClr val="990033"/>
                            </a:solidFill>
                            <a:latin typeface="Cambria Math" panose="02040503050406030204" pitchFamily="18" charset="0"/>
                          </a:rPr>
                        </m:ctrlPr>
                      </m:fPr>
                      <m:num>
                        <m:r>
                          <a:rPr lang="en-IE" sz="2000" b="0" i="1" dirty="0" smtClean="0">
                            <a:solidFill>
                              <a:srgbClr val="990033"/>
                            </a:solidFill>
                            <a:latin typeface="Cambria Math"/>
                          </a:rPr>
                          <m:t>1</m:t>
                        </m:r>
                      </m:num>
                      <m:den>
                        <m:r>
                          <a:rPr lang="en-IE" sz="2000" b="0" i="1" dirty="0" smtClean="0">
                            <a:solidFill>
                              <a:srgbClr val="990033"/>
                            </a:solidFill>
                            <a:latin typeface="Cambria Math"/>
                          </a:rPr>
                          <m:t>2</m:t>
                        </m:r>
                      </m:den>
                    </m:f>
                    <m:sSup>
                      <m:sSupPr>
                        <m:ctrlPr>
                          <a:rPr lang="en-IE" sz="2000" i="1" dirty="0" smtClean="0">
                            <a:solidFill>
                              <a:srgbClr val="990033"/>
                            </a:solidFill>
                            <a:latin typeface="Cambria Math" panose="02040503050406030204" pitchFamily="18" charset="0"/>
                          </a:rPr>
                        </m:ctrlPr>
                      </m:sSupPr>
                      <m:e>
                        <m:r>
                          <a:rPr lang="en-IE" sz="2000" b="0" i="1" dirty="0" smtClean="0">
                            <a:solidFill>
                              <a:srgbClr val="990033"/>
                            </a:solidFill>
                            <a:latin typeface="Cambria Math"/>
                          </a:rPr>
                          <m:t>𝑥</m:t>
                        </m:r>
                      </m:e>
                      <m:sup>
                        <m:r>
                          <a:rPr lang="en-IE" sz="2000" b="0" i="1" dirty="0" smtClean="0">
                            <a:solidFill>
                              <a:srgbClr val="990033"/>
                            </a:solidFill>
                            <a:latin typeface="Cambria Math"/>
                          </a:rPr>
                          <m:t>2</m:t>
                        </m:r>
                      </m:sup>
                    </m:sSup>
                  </m:oMath>
                </a14:m>
                <a:r>
                  <a:rPr lang="en-IE" sz="2000" dirty="0">
                    <a:solidFill>
                      <a:srgbClr val="990033"/>
                    </a:solidFill>
                    <a:latin typeface="Calibri" pitchFamily="34" charset="0"/>
                  </a:rPr>
                  <a:t> can you tell </a:t>
                </a:r>
                <a:r>
                  <a:rPr lang="en-IE" sz="2000" dirty="0" smtClean="0">
                    <a:solidFill>
                      <a:srgbClr val="990033"/>
                    </a:solidFill>
                    <a:latin typeface="Calibri" pitchFamily="34" charset="0"/>
                  </a:rPr>
                  <a:t>me what </a:t>
                </a:r>
                <a:r>
                  <a:rPr lang="en-IE" sz="2000" dirty="0">
                    <a:solidFill>
                      <a:srgbClr val="990033"/>
                    </a:solidFill>
                    <a:latin typeface="Calibri" pitchFamily="34" charset="0"/>
                  </a:rPr>
                  <a:t>the area under </a:t>
                </a:r>
                <a14:m>
                  <m:oMath xmlns:m="http://schemas.openxmlformats.org/officeDocument/2006/math">
                    <m:r>
                      <a:rPr lang="en-IE" sz="2000" i="1" dirty="0" smtClean="0">
                        <a:solidFill>
                          <a:srgbClr val="990033"/>
                        </a:solidFill>
                        <a:latin typeface="Cambria Math"/>
                      </a:rPr>
                      <m:t>h</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is between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i="1" dirty="0" smtClean="0">
                        <a:solidFill>
                          <a:srgbClr val="990033"/>
                        </a:solidFill>
                        <a:latin typeface="Cambria Math"/>
                      </a:rPr>
                      <m:t> 0 </m:t>
                    </m:r>
                  </m:oMath>
                </a14:m>
                <a:r>
                  <a:rPr lang="en-IE" sz="2000" dirty="0">
                    <a:solidFill>
                      <a:srgbClr val="990033"/>
                    </a:solidFill>
                    <a:latin typeface="Calibri" pitchFamily="34" charset="0"/>
                  </a:rPr>
                  <a:t>and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=4.5</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9553" y="548680"/>
                <a:ext cx="5688632" cy="1142492"/>
              </a:xfrm>
              <a:prstGeom prst="rect">
                <a:avLst/>
              </a:prstGeom>
              <a:blipFill rotWithShape="1">
                <a:blip r:embed="rId13"/>
                <a:stretch>
                  <a:fillRect l="-965" t="-2674" b="-9091"/>
                </a:stretch>
              </a:blipFill>
            </p:spPr>
            <p:txBody>
              <a:bodyPr/>
              <a:lstStyle/>
              <a:p>
                <a:r>
                  <a:rPr lang="en-IE">
                    <a:noFill/>
                  </a:rPr>
                  <a:t> </a:t>
                </a:r>
              </a:p>
            </p:txBody>
          </p:sp>
        </mc:Fallback>
      </mc:AlternateContent>
      <p:grpSp>
        <p:nvGrpSpPr>
          <p:cNvPr id="15" name="Group 14"/>
          <p:cNvGrpSpPr/>
          <p:nvPr/>
        </p:nvGrpSpPr>
        <p:grpSpPr>
          <a:xfrm>
            <a:off x="8789610" y="490053"/>
            <a:ext cx="8091941" cy="4895159"/>
            <a:chOff x="8789610" y="490053"/>
            <a:chExt cx="8091941" cy="4895159"/>
          </a:xfrm>
        </p:grpSpPr>
        <p:pic>
          <p:nvPicPr>
            <p:cNvPr id="16" name="Picture 1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9610" y="496630"/>
              <a:ext cx="7731941" cy="488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ounded Rectangle 1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3" name="Group 2"/>
          <p:cNvGrpSpPr/>
          <p:nvPr/>
        </p:nvGrpSpPr>
        <p:grpSpPr>
          <a:xfrm>
            <a:off x="8788469" y="496630"/>
            <a:ext cx="8456939" cy="4717228"/>
            <a:chOff x="8788469" y="496630"/>
            <a:chExt cx="8456939" cy="4717228"/>
          </a:xfrm>
        </p:grpSpPr>
        <p:sp>
          <p:nvSpPr>
            <p:cNvPr id="18" name="Rounded Rectangle 17"/>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56675"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72013" y="496630"/>
              <a:ext cx="8073395" cy="471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329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50"/>
                                  </p:stCondLst>
                                  <p:childTnLst>
                                    <p:cmd type="call" cmd="playFrom(0.0)">
                                      <p:cBhvr>
                                        <p:cTn id="6" dur="4500" fill="hold"/>
                                        <p:tgtEl>
                                          <p:spTgt spid="22"/>
                                        </p:tgtEl>
                                      </p:cBhvr>
                                    </p:cmd>
                                  </p:childTnLst>
                                </p:cTn>
                              </p:par>
                              <p:par>
                                <p:cTn id="7" presetID="1" presetClass="mediacall" presetSubtype="0" fill="hold" nodeType="withEffect">
                                  <p:stCondLst>
                                    <p:cond delay="0"/>
                                  </p:stCondLst>
                                  <p:childTnLst>
                                    <p:cmd type="call" cmd="playFrom(0.0)">
                                      <p:cBhvr>
                                        <p:cTn id="8" dur="4500" fill="hold"/>
                                        <p:tgtEl>
                                          <p:spTgt spid="13"/>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2"/>
                </p:tgtEl>
              </p:cMediaNode>
            </p:video>
            <p:video>
              <p:cMediaNode vol="80000">
                <p:cTn id="18" fill="hold" display="0">
                  <p:stCondLst>
                    <p:cond delay="indefinite"/>
                  </p:stCondLst>
                </p:cTn>
                <p:tgtEl>
                  <p:spTgt spid="13"/>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35" presetClass="path" presetSubtype="0" accel="50000" decel="50000" fill="hold" nodeType="clickEffect">
                                  <p:stCondLst>
                                    <p:cond delay="0"/>
                                  </p:stCondLst>
                                  <p:childTnLst>
                                    <p:animMotion origin="layout" path="M -0.00018 7.40741E-7 L -0.93038 7.40741E-7 " pathEditMode="relative" rAng="0" ptsTypes="AA">
                                      <p:cBhvr>
                                        <p:cTn id="23" dur="2000" fill="hold"/>
                                        <p:tgtEl>
                                          <p:spTgt spid="15"/>
                                        </p:tgtEl>
                                        <p:attrNameLst>
                                          <p:attrName>ppt_x</p:attrName>
                                          <p:attrName>ppt_y</p:attrName>
                                        </p:attrNameLst>
                                      </p:cBhvr>
                                      <p:rCtr x="-4651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93038 7.40741E-7 L -0.00018 0.00347 " pathEditMode="relative" rAng="0" ptsTypes="AA">
                                      <p:cBhvr>
                                        <p:cTn id="27" dur="2000" fill="hold"/>
                                        <p:tgtEl>
                                          <p:spTgt spid="15"/>
                                        </p:tgtEl>
                                        <p:attrNameLst>
                                          <p:attrName>ppt_x</p:attrName>
                                          <p:attrName>ppt_y</p:attrName>
                                        </p:attrNameLst>
                                      </p:cBhvr>
                                      <p:rCtr x="46510" y="162"/>
                                    </p:animMotion>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00018 7.40741E-7 L -0.93038 7.40741E-7 " pathEditMode="relative" rAng="0" ptsTypes="AA">
                                      <p:cBhvr>
                                        <p:cTn id="32" dur="2000" fill="hold"/>
                                        <p:tgtEl>
                                          <p:spTgt spid="3"/>
                                        </p:tgtEl>
                                        <p:attrNameLst>
                                          <p:attrName>ppt_x</p:attrName>
                                          <p:attrName>ppt_y</p:attrName>
                                        </p:attrNameLst>
                                      </p:cBhvr>
                                      <p:rCtr x="-46510" y="0"/>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93038 7.40741E-7 L -0.00018 0.00347 " pathEditMode="relative" rAng="0" ptsTypes="AA">
                                      <p:cBhvr>
                                        <p:cTn id="36"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9"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55" y="1844824"/>
            <a:ext cx="3813349" cy="3720768"/>
          </a:xfrm>
          <a:prstGeom prst="rect">
            <a:avLst/>
          </a:prstGeom>
        </p:spPr>
      </p:pic>
      <p:grpSp>
        <p:nvGrpSpPr>
          <p:cNvPr id="29" name="Group 28"/>
          <p:cNvGrpSpPr/>
          <p:nvPr/>
        </p:nvGrpSpPr>
        <p:grpSpPr>
          <a:xfrm>
            <a:off x="6588224" y="574073"/>
            <a:ext cx="2130486" cy="838703"/>
            <a:chOff x="9049407" y="206736"/>
            <a:chExt cx="2427890" cy="1259457"/>
          </a:xfrm>
          <a:solidFill>
            <a:srgbClr val="DCCE18"/>
          </a:solidFill>
          <a:effectLst>
            <a:outerShdw blurRad="50800" dist="38100" dir="5400000" algn="t" rotWithShape="0">
              <a:prstClr val="black">
                <a:alpha val="40000"/>
              </a:prstClr>
            </a:outerShdw>
            <a:reflection blurRad="6350" stA="50000" endA="300" endPos="55000" dir="5400000" sy="-100000" algn="bl" rotWithShape="0"/>
          </a:effectLst>
        </p:grpSpPr>
        <p:sp>
          <p:nvSpPr>
            <p:cNvPr id="30" name="Rectangle 24"/>
            <p:cNvSpPr/>
            <p:nvPr/>
          </p:nvSpPr>
          <p:spPr>
            <a:xfrm>
              <a:off x="9049407" y="206736"/>
              <a:ext cx="2427890" cy="1259457"/>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graphicFrame>
          <p:nvGraphicFramePr>
            <p:cNvPr id="31" name="Object 30"/>
            <p:cNvGraphicFramePr>
              <a:graphicFrameLocks noChangeAspect="1"/>
            </p:cNvGraphicFramePr>
            <p:nvPr>
              <p:extLst>
                <p:ext uri="{D42A27DB-BD31-4B8C-83A1-F6EECF244321}">
                  <p14:modId xmlns:p14="http://schemas.microsoft.com/office/powerpoint/2010/main" val="3808930086"/>
                </p:ext>
              </p:extLst>
            </p:nvPr>
          </p:nvGraphicFramePr>
          <p:xfrm>
            <a:off x="9268999" y="299437"/>
            <a:ext cx="1988706" cy="1062929"/>
          </p:xfrm>
          <a:graphic>
            <a:graphicData uri="http://schemas.openxmlformats.org/presentationml/2006/ole">
              <mc:AlternateContent xmlns:mc="http://schemas.openxmlformats.org/markup-compatibility/2006">
                <mc:Choice xmlns:v="urn:schemas-microsoft-com:vml" Requires="v">
                  <p:oleObj spid="_x0000_s157804" name="Equation" r:id="rId5" imgW="736560" imgH="393480" progId="Equation.DSMT4">
                    <p:embed/>
                  </p:oleObj>
                </mc:Choice>
                <mc:Fallback>
                  <p:oleObj name="Equation" r:id="rId5" imgW="736560" imgH="393480" progId="Equation.DSMT4">
                    <p:embed/>
                    <p:pic>
                      <p:nvPicPr>
                        <p:cNvPr id="0" name=""/>
                        <p:cNvPicPr/>
                        <p:nvPr/>
                      </p:nvPicPr>
                      <p:blipFill>
                        <a:blip r:embed="rId6"/>
                        <a:stretch>
                          <a:fillRect/>
                        </a:stretch>
                      </p:blipFill>
                      <p:spPr>
                        <a:xfrm>
                          <a:off x="9268999" y="299437"/>
                          <a:ext cx="1988706" cy="1062929"/>
                        </a:xfrm>
                        <a:prstGeom prst="rect">
                          <a:avLst/>
                        </a:prstGeom>
                      </p:spPr>
                    </p:pic>
                  </p:oleObj>
                </mc:Fallback>
              </mc:AlternateContent>
            </a:graphicData>
          </a:graphic>
        </p:graphicFrame>
      </p:grpSp>
      <p:pic>
        <p:nvPicPr>
          <p:cNvPr id="14" name="Picture 17"/>
          <p:cNvPicPr>
            <a:picLocks noChangeAspect="1" noChangeArrowheads="1"/>
          </p:cNvPicPr>
          <p:nvPr/>
        </p:nvPicPr>
        <p:blipFill rotWithShape="1">
          <a:blip r:embed="rId7">
            <a:extLst>
              <a:ext uri="{28A0092B-C50C-407E-A947-70E740481C1C}">
                <a14:useLocalDpi xmlns:a14="http://schemas.microsoft.com/office/drawing/2010/main" val="0"/>
              </a:ext>
            </a:extLst>
          </a:blip>
          <a:srcRect r="1162"/>
          <a:stretch/>
        </p:blipFill>
        <p:spPr bwMode="auto">
          <a:xfrm>
            <a:off x="5213970" y="1629216"/>
            <a:ext cx="3462486" cy="3888016"/>
          </a:xfrm>
          <a:prstGeom prst="rect">
            <a:avLst/>
          </a:prstGeom>
          <a:ln w="57150" cap="sq">
            <a:solidFill>
              <a:srgbClr val="000000"/>
            </a:solidFill>
            <a:miter lim="800000"/>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IE" dirty="0" smtClean="0"/>
              <a:t>Using the Area Function</a:t>
            </a:r>
            <a:endParaRPr lang="en-IE" dirty="0"/>
          </a:p>
        </p:txBody>
      </p:sp>
      <p:sp>
        <p:nvSpPr>
          <p:cNvPr id="5" name="Content Placeholder 4"/>
          <p:cNvSpPr>
            <a:spLocks noGrp="1"/>
          </p:cNvSpPr>
          <p:nvPr>
            <p:ph idx="1"/>
          </p:nvPr>
        </p:nvSpPr>
        <p:spPr/>
        <p:txBody>
          <a:bodyPr/>
          <a:lstStyle/>
          <a:p>
            <a:endParaRPr lang="en-IE" dirty="0"/>
          </a:p>
        </p:txBody>
      </p:sp>
      <p:cxnSp>
        <p:nvCxnSpPr>
          <p:cNvPr id="9" name="Straight Arrow Connector 8"/>
          <p:cNvCxnSpPr/>
          <p:nvPr/>
        </p:nvCxnSpPr>
        <p:spPr>
          <a:xfrm flipV="1">
            <a:off x="7153655" y="4169176"/>
            <a:ext cx="0" cy="104400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57060" y="4134027"/>
            <a:ext cx="15840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539553" y="472904"/>
                <a:ext cx="5688632" cy="1142492"/>
              </a:xfrm>
              <a:prstGeom prst="rect">
                <a:avLst/>
              </a:prstGeom>
              <a:noFill/>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Given </a:t>
                </a:r>
                <a:r>
                  <a:rPr lang="en-IE" sz="2000" dirty="0">
                    <a:solidFill>
                      <a:srgbClr val="990033"/>
                    </a:solidFill>
                    <a:latin typeface="Calibri" pitchFamily="34" charset="0"/>
                  </a:rPr>
                  <a:t>the function </a:t>
                </a:r>
                <a14:m>
                  <m:oMath xmlns:m="http://schemas.openxmlformats.org/officeDocument/2006/math">
                    <m:r>
                      <a:rPr lang="en-IE" sz="2000" i="1" dirty="0" smtClean="0">
                        <a:solidFill>
                          <a:srgbClr val="990033"/>
                        </a:solidFill>
                        <a:latin typeface="Cambria Math"/>
                      </a:rPr>
                      <m:t>h</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and </a:t>
                </a:r>
                <a:r>
                  <a:rPr lang="en-IE" sz="2000" dirty="0">
                    <a:solidFill>
                      <a:srgbClr val="990033"/>
                    </a:solidFill>
                    <a:latin typeface="Calibri" pitchFamily="34" charset="0"/>
                  </a:rPr>
                  <a:t>its area function, </a:t>
                </a:r>
                <a14:m>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m:t>
                    </m:r>
                    <m:f>
                      <m:fPr>
                        <m:ctrlPr>
                          <a:rPr lang="en-IE" sz="2000" i="1" dirty="0" smtClean="0">
                            <a:solidFill>
                              <a:srgbClr val="990033"/>
                            </a:solidFill>
                            <a:latin typeface="Cambria Math" panose="02040503050406030204" pitchFamily="18" charset="0"/>
                          </a:rPr>
                        </m:ctrlPr>
                      </m:fPr>
                      <m:num>
                        <m:r>
                          <a:rPr lang="en-IE" sz="2000" b="0" i="1" dirty="0" smtClean="0">
                            <a:solidFill>
                              <a:srgbClr val="990033"/>
                            </a:solidFill>
                            <a:latin typeface="Cambria Math"/>
                          </a:rPr>
                          <m:t>1</m:t>
                        </m:r>
                      </m:num>
                      <m:den>
                        <m:r>
                          <a:rPr lang="en-IE" sz="2000" b="0" i="1" dirty="0" smtClean="0">
                            <a:solidFill>
                              <a:srgbClr val="990033"/>
                            </a:solidFill>
                            <a:latin typeface="Cambria Math"/>
                          </a:rPr>
                          <m:t>2</m:t>
                        </m:r>
                      </m:den>
                    </m:f>
                    <m:sSup>
                      <m:sSupPr>
                        <m:ctrlPr>
                          <a:rPr lang="en-IE" sz="2000" i="1" dirty="0" smtClean="0">
                            <a:solidFill>
                              <a:srgbClr val="990033"/>
                            </a:solidFill>
                            <a:latin typeface="Cambria Math" panose="02040503050406030204" pitchFamily="18" charset="0"/>
                          </a:rPr>
                        </m:ctrlPr>
                      </m:sSupPr>
                      <m:e>
                        <m:r>
                          <a:rPr lang="en-IE" sz="2000" b="0" i="1" dirty="0" smtClean="0">
                            <a:solidFill>
                              <a:srgbClr val="990033"/>
                            </a:solidFill>
                            <a:latin typeface="Cambria Math"/>
                          </a:rPr>
                          <m:t>𝑥</m:t>
                        </m:r>
                      </m:e>
                      <m:sup>
                        <m:r>
                          <a:rPr lang="en-IE" sz="2000" b="0" i="1" dirty="0" smtClean="0">
                            <a:solidFill>
                              <a:srgbClr val="990033"/>
                            </a:solidFill>
                            <a:latin typeface="Cambria Math"/>
                          </a:rPr>
                          <m:t>2</m:t>
                        </m:r>
                      </m:sup>
                    </m:sSup>
                  </m:oMath>
                </a14:m>
                <a:r>
                  <a:rPr lang="en-IE" sz="2000" dirty="0">
                    <a:solidFill>
                      <a:srgbClr val="990033"/>
                    </a:solidFill>
                    <a:latin typeface="Calibri" pitchFamily="34" charset="0"/>
                  </a:rPr>
                  <a:t> can you tell </a:t>
                </a:r>
                <a:r>
                  <a:rPr lang="en-IE" sz="2000" dirty="0" smtClean="0">
                    <a:solidFill>
                      <a:srgbClr val="990033"/>
                    </a:solidFill>
                    <a:latin typeface="Calibri" pitchFamily="34" charset="0"/>
                  </a:rPr>
                  <a:t>me what </a:t>
                </a:r>
                <a:r>
                  <a:rPr lang="en-IE" sz="2000" dirty="0">
                    <a:solidFill>
                      <a:srgbClr val="990033"/>
                    </a:solidFill>
                    <a:latin typeface="Calibri" pitchFamily="34" charset="0"/>
                  </a:rPr>
                  <a:t>the area under </a:t>
                </a:r>
                <a14:m>
                  <m:oMath xmlns:m="http://schemas.openxmlformats.org/officeDocument/2006/math">
                    <m:r>
                      <a:rPr lang="en-IE" sz="2000" i="1" dirty="0" smtClean="0">
                        <a:solidFill>
                          <a:srgbClr val="990033"/>
                        </a:solidFill>
                        <a:latin typeface="Cambria Math"/>
                      </a:rPr>
                      <m:t>h</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is between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m:t>
                    </m:r>
                    <m:r>
                      <a:rPr lang="en-IE" sz="2000" i="1" dirty="0" smtClean="0">
                        <a:solidFill>
                          <a:srgbClr val="990033"/>
                        </a:solidFill>
                        <a:latin typeface="Cambria Math"/>
                      </a:rPr>
                      <m:t> 0 </m:t>
                    </m:r>
                  </m:oMath>
                </a14:m>
                <a:r>
                  <a:rPr lang="en-IE" sz="2000" dirty="0">
                    <a:solidFill>
                      <a:srgbClr val="990033"/>
                    </a:solidFill>
                    <a:latin typeface="Calibri" pitchFamily="34" charset="0"/>
                  </a:rPr>
                  <a:t>and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=4.5</m:t>
                    </m:r>
                  </m:oMath>
                </a14:m>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539553" y="472904"/>
                <a:ext cx="5688632" cy="1142492"/>
              </a:xfrm>
              <a:prstGeom prst="rect">
                <a:avLst/>
              </a:prstGeom>
              <a:blipFill rotWithShape="1">
                <a:blip r:embed="rId8"/>
                <a:stretch>
                  <a:fillRect l="-965" t="-2674" b="-9091"/>
                </a:stretch>
              </a:blipFill>
            </p:spPr>
            <p:txBody>
              <a:bodyPr/>
              <a:lstStyle/>
              <a:p>
                <a:r>
                  <a:rPr lang="en-IE">
                    <a:noFill/>
                  </a:rPr>
                  <a:t> </a:t>
                </a:r>
              </a:p>
            </p:txBody>
          </p:sp>
        </mc:Fallback>
      </mc:AlternateContent>
      <p:sp>
        <p:nvSpPr>
          <p:cNvPr id="21" name="Rectangle 20"/>
          <p:cNvSpPr/>
          <p:nvPr/>
        </p:nvSpPr>
        <p:spPr>
          <a:xfrm>
            <a:off x="539553" y="472904"/>
            <a:ext cx="5688632" cy="707886"/>
          </a:xfrm>
          <a:prstGeom prst="rect">
            <a:avLst/>
          </a:prstGeom>
          <a:noFill/>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Can you explain how </a:t>
            </a:r>
            <a:r>
              <a:rPr lang="en-IE" sz="2000" dirty="0" smtClean="0">
                <a:solidFill>
                  <a:srgbClr val="990033"/>
                </a:solidFill>
                <a:latin typeface="Calibri" pitchFamily="34" charset="0"/>
              </a:rPr>
              <a:t>you arrived </a:t>
            </a:r>
            <a:r>
              <a:rPr lang="en-IE" sz="2000" dirty="0">
                <a:solidFill>
                  <a:srgbClr val="990033"/>
                </a:solidFill>
                <a:latin typeface="Calibri" pitchFamily="34" charset="0"/>
              </a:rPr>
              <a:t>at your answer</a:t>
            </a:r>
            <a:r>
              <a:rPr lang="en-IE" sz="2000" dirty="0" smtClean="0">
                <a:solidFill>
                  <a:srgbClr val="990033"/>
                </a:solidFill>
                <a:latin typeface="Calibri" pitchFamily="34" charset="0"/>
              </a:rPr>
              <a:t>?</a:t>
            </a:r>
          </a:p>
          <a:p>
            <a:pPr marL="342900" indent="-342900">
              <a:buFont typeface="Arial" pitchFamily="34" charset="0"/>
              <a:buChar char="•"/>
            </a:pPr>
            <a:r>
              <a:rPr lang="en-IE" sz="2000" dirty="0">
                <a:solidFill>
                  <a:srgbClr val="990033"/>
                </a:solidFill>
                <a:latin typeface="Calibri" pitchFamily="34" charset="0"/>
              </a:rPr>
              <a:t>Is there any way you </a:t>
            </a:r>
            <a:r>
              <a:rPr lang="en-IE" sz="2000" dirty="0" smtClean="0">
                <a:solidFill>
                  <a:srgbClr val="990033"/>
                </a:solidFill>
                <a:latin typeface="Calibri" pitchFamily="34" charset="0"/>
              </a:rPr>
              <a:t>could check </a:t>
            </a:r>
            <a:r>
              <a:rPr lang="en-IE" sz="2000" dirty="0">
                <a:solidFill>
                  <a:srgbClr val="990033"/>
                </a:solidFill>
                <a:latin typeface="Calibri" pitchFamily="34" charset="0"/>
              </a:rPr>
              <a:t>your answer</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p:grpSp>
        <p:nvGrpSpPr>
          <p:cNvPr id="23" name="Group 22"/>
          <p:cNvGrpSpPr/>
          <p:nvPr/>
        </p:nvGrpSpPr>
        <p:grpSpPr>
          <a:xfrm>
            <a:off x="8789610" y="490053"/>
            <a:ext cx="8091941" cy="4895159"/>
            <a:chOff x="8789610" y="490053"/>
            <a:chExt cx="8091941" cy="4895159"/>
          </a:xfrm>
        </p:grpSpPr>
        <p:pic>
          <p:nvPicPr>
            <p:cNvPr id="24" name="Picture 1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9610" y="496630"/>
              <a:ext cx="7731941" cy="488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26" name="Group 25"/>
          <p:cNvGrpSpPr/>
          <p:nvPr/>
        </p:nvGrpSpPr>
        <p:grpSpPr>
          <a:xfrm>
            <a:off x="8788469" y="496630"/>
            <a:ext cx="8456939" cy="4717228"/>
            <a:chOff x="8788469" y="496630"/>
            <a:chExt cx="8456939" cy="4717228"/>
          </a:xfrm>
        </p:grpSpPr>
        <p:sp>
          <p:nvSpPr>
            <p:cNvPr id="27" name="Rounded Rectangle 26"/>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2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2013" y="496630"/>
              <a:ext cx="8073395" cy="471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Isosceles Triangle 7"/>
          <p:cNvSpPr/>
          <p:nvPr/>
        </p:nvSpPr>
        <p:spPr>
          <a:xfrm>
            <a:off x="1345643" y="3333809"/>
            <a:ext cx="1702314" cy="1692000"/>
          </a:xfrm>
          <a:prstGeom prst="triangle">
            <a:avLst>
              <a:gd name="adj" fmla="val 100000"/>
            </a:avLst>
          </a:prstGeom>
          <a:solidFill>
            <a:srgbClr val="E680DA"/>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10" name="TextBox 9"/>
              <p:cNvSpPr txBox="1"/>
              <p:nvPr/>
            </p:nvSpPr>
            <p:spPr>
              <a:xfrm>
                <a:off x="611560" y="5535120"/>
                <a:ext cx="1970411" cy="12196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E" sz="2400" b="1" i="1" smtClean="0">
                              <a:latin typeface="Cambria Math" panose="02040503050406030204" pitchFamily="18" charset="0"/>
                            </a:rPr>
                          </m:ctrlPr>
                        </m:naryPr>
                        <m:sub>
                          <m:r>
                            <m:rPr>
                              <m:brk m:alnAt="24"/>
                            </m:rPr>
                            <a:rPr lang="en-IE" sz="2400" b="1" i="1" smtClean="0">
                              <a:latin typeface="Cambria Math"/>
                            </a:rPr>
                            <m:t>𝟎</m:t>
                          </m:r>
                        </m:sub>
                        <m:sup>
                          <m:r>
                            <a:rPr lang="en-IE" sz="2400" b="1" i="1" smtClean="0">
                              <a:latin typeface="Cambria Math"/>
                            </a:rPr>
                            <m:t>𝟒</m:t>
                          </m:r>
                          <m:r>
                            <a:rPr lang="en-IE" sz="2400" b="1" i="1" smtClean="0">
                              <a:latin typeface="Cambria Math"/>
                            </a:rPr>
                            <m:t>.</m:t>
                          </m:r>
                          <m:r>
                            <a:rPr lang="en-IE" sz="2400" b="1" i="1" smtClean="0">
                              <a:latin typeface="Cambria Math"/>
                            </a:rPr>
                            <m:t>𝟓</m:t>
                          </m:r>
                        </m:sup>
                        <m:e>
                          <m:r>
                            <a:rPr lang="en-IE" sz="2400" b="1" i="1" smtClean="0">
                              <a:latin typeface="Cambria Math"/>
                            </a:rPr>
                            <m:t>𝒉</m:t>
                          </m:r>
                          <m:d>
                            <m:dPr>
                              <m:ctrlPr>
                                <a:rPr lang="en-IE" sz="2400" b="1" i="1" smtClean="0">
                                  <a:latin typeface="Cambria Math" panose="02040503050406030204" pitchFamily="18" charset="0"/>
                                </a:rPr>
                              </m:ctrlPr>
                            </m:dPr>
                            <m:e>
                              <m:r>
                                <a:rPr lang="en-IE" sz="2400" b="1" i="1" smtClean="0">
                                  <a:latin typeface="Cambria Math"/>
                                </a:rPr>
                                <m:t>𝒙</m:t>
                              </m:r>
                            </m:e>
                          </m:d>
                          <m:r>
                            <a:rPr lang="en-IE" sz="2400" b="1" i="1" smtClean="0">
                              <a:latin typeface="Cambria Math"/>
                            </a:rPr>
                            <m:t>𝒅𝒙</m:t>
                          </m:r>
                          <m:r>
                            <a:rPr lang="en-IE" sz="2400" b="1" i="1" smtClean="0">
                              <a:latin typeface="Cambria Math"/>
                            </a:rPr>
                            <m:t>=</m:t>
                          </m:r>
                        </m:e>
                      </m:nary>
                    </m:oMath>
                  </m:oMathPara>
                </a14:m>
                <a:endParaRPr lang="en-IE" sz="2400" b="1" dirty="0"/>
              </a:p>
            </p:txBody>
          </p:sp>
        </mc:Choice>
        <mc:Fallback xmlns="">
          <p:sp>
            <p:nvSpPr>
              <p:cNvPr id="10" name="TextBox 9"/>
              <p:cNvSpPr txBox="1">
                <a:spLocks noRot="1" noChangeAspect="1" noMove="1" noResize="1" noEditPoints="1" noAdjustHandles="1" noChangeArrowheads="1" noChangeShapeType="1" noTextEdit="1"/>
              </p:cNvSpPr>
              <p:nvPr/>
            </p:nvSpPr>
            <p:spPr>
              <a:xfrm>
                <a:off x="611560" y="5535120"/>
                <a:ext cx="1970411" cy="1219629"/>
              </a:xfrm>
              <a:prstGeom prst="rect">
                <a:avLst/>
              </a:prstGeom>
              <a:blipFill rotWithShape="1">
                <a:blip r:embed="rId11"/>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483768" y="5914102"/>
                <a:ext cx="15178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latin typeface="Cambria Math"/>
                        </a:rPr>
                        <m:t>𝑨</m:t>
                      </m:r>
                      <m:d>
                        <m:dPr>
                          <m:ctrlPr>
                            <a:rPr lang="en-IE" sz="2400" b="1" i="1" smtClean="0">
                              <a:latin typeface="Cambria Math" panose="02040503050406030204" pitchFamily="18" charset="0"/>
                            </a:rPr>
                          </m:ctrlPr>
                        </m:dPr>
                        <m:e>
                          <m:r>
                            <a:rPr lang="en-IE" sz="2400" b="1" i="1" smtClean="0">
                              <a:latin typeface="Cambria Math"/>
                            </a:rPr>
                            <m:t>𝟒</m:t>
                          </m:r>
                          <m:r>
                            <a:rPr lang="en-IE" sz="2400" b="1" i="1" smtClean="0">
                              <a:latin typeface="Cambria Math"/>
                            </a:rPr>
                            <m:t>.</m:t>
                          </m:r>
                          <m:r>
                            <a:rPr lang="en-IE" sz="2400" b="1" i="1" smtClean="0">
                              <a:latin typeface="Cambria Math"/>
                            </a:rPr>
                            <m:t>𝟓</m:t>
                          </m:r>
                        </m:e>
                      </m:d>
                      <m:r>
                        <a:rPr lang="en-IE" sz="2400" b="1" i="1" smtClean="0">
                          <a:latin typeface="Cambria Math"/>
                        </a:rPr>
                        <m:t>=</m:t>
                      </m:r>
                    </m:oMath>
                  </m:oMathPara>
                </a14:m>
                <a:endParaRPr lang="en-IE" sz="2400"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2483768" y="5914102"/>
                <a:ext cx="1517851" cy="461665"/>
              </a:xfrm>
              <a:prstGeom prst="rect">
                <a:avLst/>
              </a:prstGeom>
              <a:blipFill rotWithShape="1">
                <a:blip r:embed="rId12"/>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842312" y="5753032"/>
                <a:ext cx="1697324"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a:rPr>
                            <m:t>𝟏</m:t>
                          </m:r>
                        </m:num>
                        <m:den>
                          <m:r>
                            <a:rPr lang="en-IE" sz="2400" b="1" i="1" smtClean="0">
                              <a:latin typeface="Cambria Math"/>
                            </a:rPr>
                            <m:t>𝟐</m:t>
                          </m:r>
                        </m:den>
                      </m:f>
                      <m:sSup>
                        <m:sSupPr>
                          <m:ctrlPr>
                            <a:rPr lang="en-IE" sz="2400" b="1" i="1" smtClean="0">
                              <a:latin typeface="Cambria Math" panose="02040503050406030204" pitchFamily="18" charset="0"/>
                            </a:rPr>
                          </m:ctrlPr>
                        </m:sSupPr>
                        <m:e>
                          <m:d>
                            <m:dPr>
                              <m:ctrlPr>
                                <a:rPr lang="en-IE" sz="2400" b="1" i="1">
                                  <a:latin typeface="Cambria Math" panose="02040503050406030204" pitchFamily="18" charset="0"/>
                                </a:rPr>
                              </m:ctrlPr>
                            </m:dPr>
                            <m:e>
                              <m:r>
                                <a:rPr lang="en-IE" sz="2400" b="1" i="1">
                                  <a:latin typeface="Cambria Math"/>
                                </a:rPr>
                                <m:t>𝟒</m:t>
                              </m:r>
                              <m:r>
                                <a:rPr lang="en-IE" sz="2400" b="1" i="1">
                                  <a:latin typeface="Cambria Math"/>
                                </a:rPr>
                                <m:t>.</m:t>
                              </m:r>
                              <m:r>
                                <a:rPr lang="en-IE" sz="2400" b="1" i="1">
                                  <a:latin typeface="Cambria Math"/>
                                </a:rPr>
                                <m:t>𝟓</m:t>
                              </m:r>
                            </m:e>
                          </m:d>
                        </m:e>
                        <m:sup>
                          <m:r>
                            <a:rPr lang="en-IE" sz="2400" b="1" i="1" smtClean="0">
                              <a:latin typeface="Cambria Math"/>
                            </a:rPr>
                            <m:t>𝟐</m:t>
                          </m:r>
                        </m:sup>
                      </m:sSup>
                      <m:r>
                        <a:rPr lang="en-IE" sz="2400" b="1" i="1" smtClean="0">
                          <a:latin typeface="Cambria Math"/>
                        </a:rPr>
                        <m:t>=</m:t>
                      </m:r>
                    </m:oMath>
                  </m:oMathPara>
                </a14:m>
                <a:endParaRPr lang="en-IE" sz="2400" b="1" dirty="0"/>
              </a:p>
            </p:txBody>
          </p:sp>
        </mc:Choice>
        <mc:Fallback xmlns="">
          <p:sp>
            <p:nvSpPr>
              <p:cNvPr id="32" name="TextBox 31"/>
              <p:cNvSpPr txBox="1">
                <a:spLocks noRot="1" noChangeAspect="1" noMove="1" noResize="1" noEditPoints="1" noAdjustHandles="1" noChangeArrowheads="1" noChangeShapeType="1" noTextEdit="1"/>
              </p:cNvSpPr>
              <p:nvPr/>
            </p:nvSpPr>
            <p:spPr>
              <a:xfrm>
                <a:off x="3842312" y="5753032"/>
                <a:ext cx="1697324" cy="783804"/>
              </a:xfrm>
              <a:prstGeom prst="rect">
                <a:avLst/>
              </a:prstGeom>
              <a:blipFill rotWithShape="1">
                <a:blip r:embed="rId1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448545" y="5914102"/>
                <a:ext cx="12971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latin typeface="Cambria Math"/>
                        </a:rPr>
                        <m:t>𝟏𝟎</m:t>
                      </m:r>
                      <m:r>
                        <a:rPr lang="en-IE" sz="2400" b="1" i="1" smtClean="0">
                          <a:latin typeface="Cambria Math"/>
                        </a:rPr>
                        <m:t>.</m:t>
                      </m:r>
                      <m:r>
                        <a:rPr lang="en-IE" sz="2400" b="1" i="1" smtClean="0">
                          <a:latin typeface="Cambria Math"/>
                        </a:rPr>
                        <m:t>𝟏𝟐𝟓</m:t>
                      </m:r>
                    </m:oMath>
                  </m:oMathPara>
                </a14:m>
                <a:endParaRPr lang="en-IE" sz="2400" b="1" dirty="0"/>
              </a:p>
            </p:txBody>
          </p:sp>
        </mc:Choice>
        <mc:Fallback xmlns="">
          <p:sp>
            <p:nvSpPr>
              <p:cNvPr id="33" name="TextBox 32"/>
              <p:cNvSpPr txBox="1">
                <a:spLocks noRot="1" noChangeAspect="1" noMove="1" noResize="1" noEditPoints="1" noAdjustHandles="1" noChangeArrowheads="1" noChangeShapeType="1" noTextEdit="1"/>
              </p:cNvSpPr>
              <p:nvPr/>
            </p:nvSpPr>
            <p:spPr>
              <a:xfrm>
                <a:off x="5448545" y="5914102"/>
                <a:ext cx="1297150" cy="461665"/>
              </a:xfrm>
              <a:prstGeom prst="rect">
                <a:avLst/>
              </a:prstGeom>
              <a:blipFill rotWithShape="1">
                <a:blip r:embed="rId14"/>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2374140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35" presetClass="path" presetSubtype="0" accel="50000" decel="50000" fill="hold" nodeType="clickEffect">
                                  <p:stCondLst>
                                    <p:cond delay="0"/>
                                  </p:stCondLst>
                                  <p:childTnLst>
                                    <p:animMotion origin="layout" path="M -0.00018 7.40741E-7 L -0.93038 7.40741E-7 " pathEditMode="relative" rAng="0" ptsTypes="AA">
                                      <p:cBhvr>
                                        <p:cTn id="44" dur="2000" fill="hold"/>
                                        <p:tgtEl>
                                          <p:spTgt spid="26"/>
                                        </p:tgtEl>
                                        <p:attrNameLst>
                                          <p:attrName>ppt_x</p:attrName>
                                          <p:attrName>ppt_y</p:attrName>
                                        </p:attrNameLst>
                                      </p:cBhvr>
                                      <p:rCtr x="-46510"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93038 7.40741E-7 L -0.00018 0.00347 " pathEditMode="relative" rAng="0" ptsTypes="AA">
                                      <p:cBhvr>
                                        <p:cTn id="48" dur="2000" fill="hold"/>
                                        <p:tgtEl>
                                          <p:spTgt spid="26"/>
                                        </p:tgtEl>
                                        <p:attrNameLst>
                                          <p:attrName>ppt_x</p:attrName>
                                          <p:attrName>ppt_y</p:attrName>
                                        </p:attrNameLst>
                                      </p:cBhvr>
                                      <p:rCtr x="46510" y="162"/>
                                    </p:animMotion>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0.00018 7.40741E-7 L -0.93038 7.40741E-7 " pathEditMode="relative" rAng="0" ptsTypes="AA">
                                      <p:cBhvr>
                                        <p:cTn id="53" dur="2000" fill="hold"/>
                                        <p:tgtEl>
                                          <p:spTgt spid="23"/>
                                        </p:tgtEl>
                                        <p:attrNameLst>
                                          <p:attrName>ppt_x</p:attrName>
                                          <p:attrName>ppt_y</p:attrName>
                                        </p:attrNameLst>
                                      </p:cBhvr>
                                      <p:rCtr x="-46510" y="0"/>
                                    </p:animMotion>
                                  </p:childTnLst>
                                </p:cTn>
                              </p:par>
                            </p:childTnLst>
                          </p:cTn>
                        </p:par>
                      </p:childTnLst>
                    </p:cTn>
                  </p:par>
                  <p:par>
                    <p:cTn id="54" fill="hold">
                      <p:stCondLst>
                        <p:cond delay="indefinite"/>
                      </p:stCondLst>
                      <p:childTnLst>
                        <p:par>
                          <p:cTn id="55" fill="hold">
                            <p:stCondLst>
                              <p:cond delay="0"/>
                            </p:stCondLst>
                            <p:childTnLst>
                              <p:par>
                                <p:cTn id="56" presetID="63" presetClass="path" presetSubtype="0" accel="50000" decel="50000" fill="hold" nodeType="clickEffect">
                                  <p:stCondLst>
                                    <p:cond delay="0"/>
                                  </p:stCondLst>
                                  <p:childTnLst>
                                    <p:animMotion origin="layout" path="M -0.93038 7.40741E-7 L -0.00018 0.00347 " pathEditMode="relative" rAng="0" ptsTypes="AA">
                                      <p:cBhvr>
                                        <p:cTn id="57" dur="2000" fill="hold"/>
                                        <p:tgtEl>
                                          <p:spTgt spid="23"/>
                                        </p:tgtEl>
                                        <p:attrNameLst>
                                          <p:attrName>ppt_x</p:attrName>
                                          <p:attrName>ppt_y</p:attrName>
                                        </p:attrNameLst>
                                      </p:cBhvr>
                                      <p:rCtr x="46510" y="162"/>
                                    </p:animMotion>
                                  </p:childTnLst>
                                </p:cTn>
                              </p:par>
                            </p:childTnLst>
                          </p:cTn>
                        </p:par>
                      </p:childTnLst>
                    </p:cTn>
                  </p:par>
                </p:childTnLst>
              </p:cTn>
              <p:nextCondLst>
                <p:cond evt="onClick" delay="0">
                  <p:tgtEl>
                    <p:spTgt spid="23"/>
                  </p:tgtEl>
                </p:cond>
              </p:nextCondLst>
            </p:seq>
          </p:childTnLst>
        </p:cTn>
      </p:par>
    </p:tnLst>
    <p:bldLst>
      <p:bldP spid="20" grpId="0"/>
      <p:bldP spid="21" grpId="0"/>
      <p:bldP spid="10" grpId="0"/>
      <p:bldP spid="11" grpId="0"/>
      <p:bldP spid="32" grpId="0"/>
      <p:bldP spid="3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55" y="1844824"/>
            <a:ext cx="3813349" cy="3720768"/>
          </a:xfrm>
          <a:prstGeom prst="rect">
            <a:avLst/>
          </a:prstGeom>
        </p:spPr>
      </p:pic>
      <p:grpSp>
        <p:nvGrpSpPr>
          <p:cNvPr id="31" name="Group 30"/>
          <p:cNvGrpSpPr/>
          <p:nvPr/>
        </p:nvGrpSpPr>
        <p:grpSpPr>
          <a:xfrm>
            <a:off x="6588224" y="574073"/>
            <a:ext cx="2130486" cy="838703"/>
            <a:chOff x="9049407" y="206736"/>
            <a:chExt cx="2427890" cy="1259457"/>
          </a:xfrm>
          <a:solidFill>
            <a:srgbClr val="DCCE18"/>
          </a:solidFill>
          <a:effectLst>
            <a:outerShdw blurRad="50800" dist="38100" dir="5400000" algn="t" rotWithShape="0">
              <a:prstClr val="black">
                <a:alpha val="40000"/>
              </a:prstClr>
            </a:outerShdw>
            <a:reflection blurRad="6350" stA="50000" endA="300" endPos="55000" dir="5400000" sy="-100000" algn="bl" rotWithShape="0"/>
          </a:effectLst>
        </p:grpSpPr>
        <p:sp>
          <p:nvSpPr>
            <p:cNvPr id="32" name="Rectangle 24"/>
            <p:cNvSpPr/>
            <p:nvPr/>
          </p:nvSpPr>
          <p:spPr>
            <a:xfrm>
              <a:off x="9049407" y="206736"/>
              <a:ext cx="2427890" cy="1259457"/>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graphicFrame>
          <p:nvGraphicFramePr>
            <p:cNvPr id="33" name="Object 32"/>
            <p:cNvGraphicFramePr>
              <a:graphicFrameLocks noChangeAspect="1"/>
            </p:cNvGraphicFramePr>
            <p:nvPr>
              <p:extLst>
                <p:ext uri="{D42A27DB-BD31-4B8C-83A1-F6EECF244321}">
                  <p14:modId xmlns:p14="http://schemas.microsoft.com/office/powerpoint/2010/main" val="3510230546"/>
                </p:ext>
              </p:extLst>
            </p:nvPr>
          </p:nvGraphicFramePr>
          <p:xfrm>
            <a:off x="9268999" y="299437"/>
            <a:ext cx="1988706" cy="1062929"/>
          </p:xfrm>
          <a:graphic>
            <a:graphicData uri="http://schemas.openxmlformats.org/presentationml/2006/ole">
              <mc:AlternateContent xmlns:mc="http://schemas.openxmlformats.org/markup-compatibility/2006">
                <mc:Choice xmlns:v="urn:schemas-microsoft-com:vml" Requires="v">
                  <p:oleObj spid="_x0000_s160790" name="Equation" r:id="rId5" imgW="736560" imgH="393480" progId="Equation.DSMT4">
                    <p:embed/>
                  </p:oleObj>
                </mc:Choice>
                <mc:Fallback>
                  <p:oleObj name="Equation" r:id="rId5" imgW="736560" imgH="393480" progId="Equation.DSMT4">
                    <p:embed/>
                    <p:pic>
                      <p:nvPicPr>
                        <p:cNvPr id="0" name=""/>
                        <p:cNvPicPr/>
                        <p:nvPr/>
                      </p:nvPicPr>
                      <p:blipFill>
                        <a:blip r:embed="rId6"/>
                        <a:stretch>
                          <a:fillRect/>
                        </a:stretch>
                      </p:blipFill>
                      <p:spPr>
                        <a:xfrm>
                          <a:off x="9268999" y="299437"/>
                          <a:ext cx="1988706" cy="1062929"/>
                        </a:xfrm>
                        <a:prstGeom prst="rect">
                          <a:avLst/>
                        </a:prstGeom>
                      </p:spPr>
                    </p:pic>
                  </p:oleObj>
                </mc:Fallback>
              </mc:AlternateContent>
            </a:graphicData>
          </a:graphic>
        </p:graphicFrame>
      </p:grpSp>
      <p:pic>
        <p:nvPicPr>
          <p:cNvPr id="107537" name="Picture 17"/>
          <p:cNvPicPr>
            <a:picLocks noChangeAspect="1" noChangeArrowheads="1"/>
          </p:cNvPicPr>
          <p:nvPr/>
        </p:nvPicPr>
        <p:blipFill rotWithShape="1">
          <a:blip r:embed="rId7">
            <a:extLst>
              <a:ext uri="{28A0092B-C50C-407E-A947-70E740481C1C}">
                <a14:useLocalDpi xmlns:a14="http://schemas.microsoft.com/office/drawing/2010/main" val="0"/>
              </a:ext>
            </a:extLst>
          </a:blip>
          <a:srcRect r="1162"/>
          <a:stretch/>
        </p:blipFill>
        <p:spPr bwMode="auto">
          <a:xfrm>
            <a:off x="5213970" y="1629216"/>
            <a:ext cx="3462486" cy="3888016"/>
          </a:xfrm>
          <a:prstGeom prst="rect">
            <a:avLst/>
          </a:prstGeom>
          <a:ln w="57150" cap="sq">
            <a:solidFill>
              <a:srgbClr val="000000"/>
            </a:solidFill>
            <a:miter lim="800000"/>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IE" dirty="0" smtClean="0"/>
              <a:t>Using the Area Function</a:t>
            </a:r>
            <a:endParaRPr lang="en-IE" dirty="0"/>
          </a:p>
        </p:txBody>
      </p:sp>
      <p:cxnSp>
        <p:nvCxnSpPr>
          <p:cNvPr id="9" name="Straight Arrow Connector 8"/>
          <p:cNvCxnSpPr/>
          <p:nvPr/>
        </p:nvCxnSpPr>
        <p:spPr>
          <a:xfrm flipV="1">
            <a:off x="8017751" y="2708920"/>
            <a:ext cx="0" cy="248400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80112" y="2681624"/>
            <a:ext cx="24120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164288" y="4149080"/>
            <a:ext cx="0" cy="104400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580112" y="4138322"/>
            <a:ext cx="1548000"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39553" y="408901"/>
            <a:ext cx="5688632" cy="1323439"/>
          </a:xfrm>
          <a:prstGeom prst="rect">
            <a:avLst/>
          </a:prstGeom>
          <a:noFill/>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Can you re-write </a:t>
            </a:r>
            <a:r>
              <a:rPr lang="en-IE" sz="2000" dirty="0" smtClean="0">
                <a:solidFill>
                  <a:srgbClr val="990033"/>
                </a:solidFill>
                <a:latin typeface="Calibri" pitchFamily="34" charset="0"/>
              </a:rPr>
              <a:t>the question </a:t>
            </a:r>
            <a:r>
              <a:rPr lang="en-IE" sz="2000" dirty="0">
                <a:solidFill>
                  <a:srgbClr val="990033"/>
                </a:solidFill>
                <a:latin typeface="Calibri" pitchFamily="34" charset="0"/>
              </a:rPr>
              <a:t>using </a:t>
            </a:r>
            <a:r>
              <a:rPr lang="en-IE" sz="2000" dirty="0" smtClean="0">
                <a:solidFill>
                  <a:srgbClr val="990033"/>
                </a:solidFill>
                <a:latin typeface="Calibri" pitchFamily="34" charset="0"/>
              </a:rPr>
              <a:t>integral notation</a:t>
            </a:r>
            <a:r>
              <a:rPr lang="en-IE" sz="2000" dirty="0">
                <a:solidFill>
                  <a:srgbClr val="990033"/>
                </a:solidFill>
                <a:latin typeface="Calibri" pitchFamily="34" charset="0"/>
              </a:rPr>
              <a:t>?</a:t>
            </a: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extend the </a:t>
            </a:r>
            <a:r>
              <a:rPr lang="en-IE" sz="2000" dirty="0" smtClean="0">
                <a:solidFill>
                  <a:srgbClr val="990033"/>
                </a:solidFill>
                <a:latin typeface="Calibri" pitchFamily="34" charset="0"/>
              </a:rPr>
              <a:t>notation to </a:t>
            </a:r>
            <a:r>
              <a:rPr lang="en-IE" sz="2000" dirty="0">
                <a:solidFill>
                  <a:srgbClr val="990033"/>
                </a:solidFill>
                <a:latin typeface="Calibri" pitchFamily="34" charset="0"/>
              </a:rPr>
              <a:t>describe how </a:t>
            </a:r>
            <a:r>
              <a:rPr lang="en-IE" sz="2000" dirty="0" smtClean="0">
                <a:solidFill>
                  <a:srgbClr val="990033"/>
                </a:solidFill>
                <a:latin typeface="Calibri" pitchFamily="34" charset="0"/>
              </a:rPr>
              <a:t>you answered </a:t>
            </a:r>
            <a:r>
              <a:rPr lang="en-IE" sz="2000" dirty="0">
                <a:solidFill>
                  <a:srgbClr val="990033"/>
                </a:solidFill>
                <a:latin typeface="Calibri" pitchFamily="34" charset="0"/>
              </a:rPr>
              <a:t>the question?</a:t>
            </a:r>
          </a:p>
        </p:txBody>
      </p:sp>
      <p:grpSp>
        <p:nvGrpSpPr>
          <p:cNvPr id="25" name="Group 24"/>
          <p:cNvGrpSpPr/>
          <p:nvPr/>
        </p:nvGrpSpPr>
        <p:grpSpPr>
          <a:xfrm>
            <a:off x="8789610" y="490053"/>
            <a:ext cx="8091941" cy="4895159"/>
            <a:chOff x="8789610" y="490053"/>
            <a:chExt cx="8091941" cy="4895159"/>
          </a:xfrm>
        </p:grpSpPr>
        <p:pic>
          <p:nvPicPr>
            <p:cNvPr id="26" name="Picture 1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9610" y="496630"/>
              <a:ext cx="7731941" cy="488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ounded Rectangle 2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28" name="Group 27"/>
          <p:cNvGrpSpPr/>
          <p:nvPr/>
        </p:nvGrpSpPr>
        <p:grpSpPr>
          <a:xfrm>
            <a:off x="8788469" y="496630"/>
            <a:ext cx="8456939" cy="4717228"/>
            <a:chOff x="8788469" y="496630"/>
            <a:chExt cx="8456939" cy="4717228"/>
          </a:xfrm>
        </p:grpSpPr>
        <p:sp>
          <p:nvSpPr>
            <p:cNvPr id="29" name="Rounded Rectangle 28"/>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3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2013" y="496630"/>
              <a:ext cx="8073395" cy="471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mc:AlternateContent xmlns:mc="http://schemas.openxmlformats.org/markup-compatibility/2006" xmlns:a14="http://schemas.microsoft.com/office/drawing/2010/main">
        <mc:Choice Requires="a14">
          <p:sp>
            <p:nvSpPr>
              <p:cNvPr id="34" name="Rectangle 33"/>
              <p:cNvSpPr/>
              <p:nvPr/>
            </p:nvSpPr>
            <p:spPr>
              <a:xfrm>
                <a:off x="539552" y="472904"/>
                <a:ext cx="5814559" cy="1142492"/>
              </a:xfrm>
              <a:prstGeom prst="rect">
                <a:avLst/>
              </a:prstGeom>
              <a:noFill/>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Given </a:t>
                </a:r>
                <a:r>
                  <a:rPr lang="en-IE" sz="2000" dirty="0">
                    <a:solidFill>
                      <a:srgbClr val="990033"/>
                    </a:solidFill>
                    <a:latin typeface="Calibri" pitchFamily="34" charset="0"/>
                  </a:rPr>
                  <a:t>the function </a:t>
                </a:r>
                <a14:m>
                  <m:oMath xmlns:m="http://schemas.openxmlformats.org/officeDocument/2006/math">
                    <m:r>
                      <a:rPr lang="en-IE" sz="2000" i="1" dirty="0" smtClean="0">
                        <a:solidFill>
                          <a:srgbClr val="990033"/>
                        </a:solidFill>
                        <a:latin typeface="Cambria Math"/>
                      </a:rPr>
                      <m:t>h</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and </a:t>
                </a:r>
                <a:r>
                  <a:rPr lang="en-IE" sz="2000" dirty="0">
                    <a:solidFill>
                      <a:srgbClr val="990033"/>
                    </a:solidFill>
                    <a:latin typeface="Calibri" pitchFamily="34" charset="0"/>
                  </a:rPr>
                  <a:t>its area function, </a:t>
                </a:r>
                <a14:m>
                  <m:oMath xmlns:m="http://schemas.openxmlformats.org/officeDocument/2006/math">
                    <m:r>
                      <a:rPr lang="en-IE" sz="2000" i="1" dirty="0" smtClean="0">
                        <a:solidFill>
                          <a:srgbClr val="990033"/>
                        </a:solidFill>
                        <a:latin typeface="Cambria Math"/>
                      </a:rPr>
                      <m:t>𝐴</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m:t>
                    </m:r>
                    <m:f>
                      <m:fPr>
                        <m:ctrlPr>
                          <a:rPr lang="en-IE" sz="2000" i="1" dirty="0" smtClean="0">
                            <a:solidFill>
                              <a:srgbClr val="990033"/>
                            </a:solidFill>
                            <a:latin typeface="Cambria Math" panose="02040503050406030204" pitchFamily="18" charset="0"/>
                          </a:rPr>
                        </m:ctrlPr>
                      </m:fPr>
                      <m:num>
                        <m:r>
                          <a:rPr lang="en-IE" sz="2000" b="0" i="1" dirty="0" smtClean="0">
                            <a:solidFill>
                              <a:srgbClr val="990033"/>
                            </a:solidFill>
                            <a:latin typeface="Cambria Math"/>
                          </a:rPr>
                          <m:t>1</m:t>
                        </m:r>
                      </m:num>
                      <m:den>
                        <m:r>
                          <a:rPr lang="en-IE" sz="2000" b="0" i="1" dirty="0" smtClean="0">
                            <a:solidFill>
                              <a:srgbClr val="990033"/>
                            </a:solidFill>
                            <a:latin typeface="Cambria Math"/>
                          </a:rPr>
                          <m:t>2</m:t>
                        </m:r>
                      </m:den>
                    </m:f>
                    <m:sSup>
                      <m:sSupPr>
                        <m:ctrlPr>
                          <a:rPr lang="en-IE" sz="2000" i="1" dirty="0" smtClean="0">
                            <a:solidFill>
                              <a:srgbClr val="990033"/>
                            </a:solidFill>
                            <a:latin typeface="Cambria Math" panose="02040503050406030204" pitchFamily="18" charset="0"/>
                          </a:rPr>
                        </m:ctrlPr>
                      </m:sSupPr>
                      <m:e>
                        <m:r>
                          <a:rPr lang="en-IE" sz="2000" b="0" i="1" dirty="0" smtClean="0">
                            <a:solidFill>
                              <a:srgbClr val="990033"/>
                            </a:solidFill>
                            <a:latin typeface="Cambria Math"/>
                          </a:rPr>
                          <m:t>𝑥</m:t>
                        </m:r>
                      </m:e>
                      <m:sup>
                        <m:r>
                          <a:rPr lang="en-IE" sz="2000" b="0" i="1" dirty="0" smtClean="0">
                            <a:solidFill>
                              <a:srgbClr val="990033"/>
                            </a:solidFill>
                            <a:latin typeface="Cambria Math"/>
                          </a:rPr>
                          <m:t>2</m:t>
                        </m:r>
                      </m:sup>
                    </m:sSup>
                  </m:oMath>
                </a14:m>
                <a:r>
                  <a:rPr lang="en-IE" sz="2000" dirty="0">
                    <a:solidFill>
                      <a:srgbClr val="990033"/>
                    </a:solidFill>
                    <a:latin typeface="Calibri" pitchFamily="34" charset="0"/>
                  </a:rPr>
                  <a:t> can you tell </a:t>
                </a:r>
                <a:r>
                  <a:rPr lang="en-IE" sz="2000" dirty="0" smtClean="0">
                    <a:solidFill>
                      <a:srgbClr val="990033"/>
                    </a:solidFill>
                    <a:latin typeface="Calibri" pitchFamily="34" charset="0"/>
                  </a:rPr>
                  <a:t>me what </a:t>
                </a:r>
                <a:r>
                  <a:rPr lang="en-IE" sz="2000" dirty="0">
                    <a:solidFill>
                      <a:srgbClr val="990033"/>
                    </a:solidFill>
                    <a:latin typeface="Calibri" pitchFamily="34" charset="0"/>
                  </a:rPr>
                  <a:t>the area under </a:t>
                </a:r>
                <a14:m>
                  <m:oMath xmlns:m="http://schemas.openxmlformats.org/officeDocument/2006/math">
                    <m:r>
                      <a:rPr lang="en-IE" sz="2000" i="1" dirty="0" smtClean="0">
                        <a:solidFill>
                          <a:srgbClr val="990033"/>
                        </a:solidFill>
                        <a:latin typeface="Cambria Math"/>
                      </a:rPr>
                      <m:t>h</m:t>
                    </m:r>
                    <m:r>
                      <a:rPr lang="en-IE" sz="2000" i="1" dirty="0" smtClean="0">
                        <a:solidFill>
                          <a:srgbClr val="990033"/>
                        </a:solidFill>
                        <a:latin typeface="Cambria Math"/>
                      </a:rPr>
                      <m:t>(</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is between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=4.5</m:t>
                    </m:r>
                    <m:r>
                      <a:rPr lang="en-IE" sz="2000" i="1" dirty="0" smtClean="0">
                        <a:solidFill>
                          <a:srgbClr val="990033"/>
                        </a:solidFill>
                        <a:latin typeface="Cambria Math"/>
                      </a:rPr>
                      <m:t> </m:t>
                    </m:r>
                  </m:oMath>
                </a14:m>
                <a:r>
                  <a:rPr lang="en-IE" sz="2000" dirty="0">
                    <a:solidFill>
                      <a:srgbClr val="990033"/>
                    </a:solidFill>
                    <a:latin typeface="Calibri" pitchFamily="34" charset="0"/>
                  </a:rPr>
                  <a:t>and </a:t>
                </a:r>
                <a14:m>
                  <m:oMath xmlns:m="http://schemas.openxmlformats.org/officeDocument/2006/math">
                    <m:r>
                      <a:rPr lang="en-IE" sz="2000" i="1" dirty="0" smtClean="0">
                        <a:solidFill>
                          <a:srgbClr val="990033"/>
                        </a:solidFill>
                        <a:latin typeface="Cambria Math"/>
                      </a:rPr>
                      <m:t>𝑥</m:t>
                    </m:r>
                    <m:r>
                      <a:rPr lang="en-IE" sz="2000" b="0" i="1" dirty="0" smtClean="0">
                        <a:solidFill>
                          <a:srgbClr val="990033"/>
                        </a:solidFill>
                        <a:latin typeface="Cambria Math"/>
                      </a:rPr>
                      <m:t>=7</m:t>
                    </m:r>
                    <m:r>
                      <a:rPr lang="en-IE" sz="2000" i="1" dirty="0" smtClean="0">
                        <a:solidFill>
                          <a:srgbClr val="990033"/>
                        </a:solidFill>
                        <a:latin typeface="Cambria Math"/>
                      </a:rPr>
                      <m:t> </m:t>
                    </m:r>
                  </m:oMath>
                </a14:m>
                <a:r>
                  <a:rPr lang="en-IE" sz="2000" dirty="0" smtClean="0">
                    <a:solidFill>
                      <a:srgbClr val="990033"/>
                    </a:solidFill>
                    <a:latin typeface="Calibri" pitchFamily="34" charset="0"/>
                  </a:rPr>
                  <a:t>?</a:t>
                </a:r>
                <a:endParaRPr lang="en-IE" sz="2000" dirty="0">
                  <a:solidFill>
                    <a:srgbClr val="990033"/>
                  </a:solidFill>
                  <a:latin typeface="Calibri"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539552" y="472904"/>
                <a:ext cx="5814559" cy="1142492"/>
              </a:xfrm>
              <a:prstGeom prst="rect">
                <a:avLst/>
              </a:prstGeom>
              <a:blipFill rotWithShape="1">
                <a:blip r:embed="rId10"/>
                <a:stretch>
                  <a:fillRect l="-944" t="-2674" b="-9091"/>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11560" y="5535120"/>
                <a:ext cx="1995162" cy="12124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E" sz="2400" b="1" i="1" smtClean="0">
                              <a:latin typeface="Cambria Math" panose="02040503050406030204" pitchFamily="18" charset="0"/>
                            </a:rPr>
                          </m:ctrlPr>
                        </m:naryPr>
                        <m:sub>
                          <m:r>
                            <m:rPr>
                              <m:brk m:alnAt="24"/>
                            </m:rPr>
                            <a:rPr lang="en-IE" sz="2400" b="1" i="1" smtClean="0">
                              <a:latin typeface="Cambria Math"/>
                            </a:rPr>
                            <m:t>𝟒</m:t>
                          </m:r>
                          <m:r>
                            <a:rPr lang="en-IE" sz="2400" b="1" i="1" smtClean="0">
                              <a:latin typeface="Cambria Math"/>
                            </a:rPr>
                            <m:t>.</m:t>
                          </m:r>
                          <m:r>
                            <a:rPr lang="en-IE" sz="2400" b="1" i="1" smtClean="0">
                              <a:latin typeface="Cambria Math"/>
                            </a:rPr>
                            <m:t>𝟓</m:t>
                          </m:r>
                        </m:sub>
                        <m:sup>
                          <m:r>
                            <a:rPr lang="en-IE" sz="2400" b="1" i="1" smtClean="0">
                              <a:latin typeface="Cambria Math"/>
                            </a:rPr>
                            <m:t>𝟕</m:t>
                          </m:r>
                          <m:r>
                            <a:rPr lang="en-IE" sz="2400" b="1" i="1" smtClean="0">
                              <a:latin typeface="Cambria Math"/>
                            </a:rPr>
                            <m:t> </m:t>
                          </m:r>
                        </m:sup>
                        <m:e>
                          <m:r>
                            <a:rPr lang="en-IE" sz="2400" b="1" i="1" smtClean="0">
                              <a:latin typeface="Cambria Math"/>
                            </a:rPr>
                            <m:t>𝒉</m:t>
                          </m:r>
                          <m:d>
                            <m:dPr>
                              <m:ctrlPr>
                                <a:rPr lang="en-IE" sz="2400" b="1" i="1" smtClean="0">
                                  <a:latin typeface="Cambria Math" panose="02040503050406030204" pitchFamily="18" charset="0"/>
                                </a:rPr>
                              </m:ctrlPr>
                            </m:dPr>
                            <m:e>
                              <m:r>
                                <a:rPr lang="en-IE" sz="2400" b="1" i="1" smtClean="0">
                                  <a:latin typeface="Cambria Math"/>
                                </a:rPr>
                                <m:t>𝒙</m:t>
                              </m:r>
                            </m:e>
                          </m:d>
                          <m:r>
                            <a:rPr lang="en-IE" sz="2400" b="1" i="1" smtClean="0">
                              <a:latin typeface="Cambria Math"/>
                            </a:rPr>
                            <m:t>𝒅𝒙</m:t>
                          </m:r>
                          <m:r>
                            <a:rPr lang="en-IE" sz="2400" b="1" i="1" smtClean="0">
                              <a:latin typeface="Cambria Math"/>
                            </a:rPr>
                            <m:t>=</m:t>
                          </m:r>
                        </m:e>
                      </m:nary>
                    </m:oMath>
                  </m:oMathPara>
                </a14:m>
                <a:endParaRPr lang="en-IE" sz="2400" b="1" dirty="0"/>
              </a:p>
            </p:txBody>
          </p:sp>
        </mc:Choice>
        <mc:Fallback xmlns="">
          <p:sp>
            <p:nvSpPr>
              <p:cNvPr id="36" name="TextBox 35"/>
              <p:cNvSpPr txBox="1">
                <a:spLocks noRot="1" noChangeAspect="1" noMove="1" noResize="1" noEditPoints="1" noAdjustHandles="1" noChangeArrowheads="1" noChangeShapeType="1" noTextEdit="1"/>
              </p:cNvSpPr>
              <p:nvPr/>
            </p:nvSpPr>
            <p:spPr>
              <a:xfrm>
                <a:off x="611560" y="5535120"/>
                <a:ext cx="1995162" cy="1212448"/>
              </a:xfrm>
              <a:prstGeom prst="rect">
                <a:avLst/>
              </a:prstGeom>
              <a:blipFill rotWithShape="1">
                <a:blip r:embed="rId11"/>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483768" y="5914102"/>
                <a:ext cx="252832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latin typeface="Cambria Math"/>
                        </a:rPr>
                        <m:t>𝑨</m:t>
                      </m:r>
                      <m:d>
                        <m:dPr>
                          <m:ctrlPr>
                            <a:rPr lang="en-IE" sz="2400" b="1" i="1" smtClean="0">
                              <a:latin typeface="Cambria Math" panose="02040503050406030204" pitchFamily="18" charset="0"/>
                            </a:rPr>
                          </m:ctrlPr>
                        </m:dPr>
                        <m:e>
                          <m:r>
                            <a:rPr lang="en-IE" sz="2400" b="1" i="1" smtClean="0">
                              <a:latin typeface="Cambria Math"/>
                            </a:rPr>
                            <m:t>𝟕</m:t>
                          </m:r>
                        </m:e>
                      </m:d>
                      <m:r>
                        <a:rPr lang="en-IE" sz="2400" b="1" i="1" smtClean="0">
                          <a:latin typeface="Cambria Math"/>
                        </a:rPr>
                        <m:t>−</m:t>
                      </m:r>
                      <m:r>
                        <a:rPr lang="en-IE" sz="2400" b="1" i="1" smtClean="0">
                          <a:latin typeface="Cambria Math"/>
                        </a:rPr>
                        <m:t>𝑨</m:t>
                      </m:r>
                      <m:r>
                        <a:rPr lang="en-IE" sz="2400" b="1" i="1" smtClean="0">
                          <a:latin typeface="Cambria Math"/>
                        </a:rPr>
                        <m:t>(</m:t>
                      </m:r>
                      <m:r>
                        <a:rPr lang="en-IE" sz="2400" b="1" i="1" smtClean="0">
                          <a:latin typeface="Cambria Math"/>
                        </a:rPr>
                        <m:t>𝟒</m:t>
                      </m:r>
                      <m:r>
                        <a:rPr lang="en-IE" sz="2400" b="1" i="1" smtClean="0">
                          <a:latin typeface="Cambria Math"/>
                        </a:rPr>
                        <m:t>.</m:t>
                      </m:r>
                      <m:r>
                        <a:rPr lang="en-IE" sz="2400" b="1" i="1" smtClean="0">
                          <a:latin typeface="Cambria Math"/>
                        </a:rPr>
                        <m:t>𝟓</m:t>
                      </m:r>
                      <m:r>
                        <a:rPr lang="en-IE" sz="2400" b="1" i="1" smtClean="0">
                          <a:latin typeface="Cambria Math"/>
                        </a:rPr>
                        <m:t>)=</m:t>
                      </m:r>
                    </m:oMath>
                  </m:oMathPara>
                </a14:m>
                <a:endParaRPr lang="en-IE" sz="2400" b="1" dirty="0"/>
              </a:p>
            </p:txBody>
          </p:sp>
        </mc:Choice>
        <mc:Fallback xmlns="">
          <p:sp>
            <p:nvSpPr>
              <p:cNvPr id="37" name="TextBox 36"/>
              <p:cNvSpPr txBox="1">
                <a:spLocks noRot="1" noChangeAspect="1" noMove="1" noResize="1" noEditPoints="1" noAdjustHandles="1" noChangeArrowheads="1" noChangeShapeType="1" noTextEdit="1"/>
              </p:cNvSpPr>
              <p:nvPr/>
            </p:nvSpPr>
            <p:spPr>
              <a:xfrm>
                <a:off x="2483768" y="5914102"/>
                <a:ext cx="2528321" cy="461665"/>
              </a:xfrm>
              <a:prstGeom prst="rect">
                <a:avLst/>
              </a:prstGeom>
              <a:blipFill rotWithShape="1">
                <a:blip r:embed="rId12"/>
                <a:stretch>
                  <a:fillRect b="-15789"/>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845620" y="5753032"/>
                <a:ext cx="2886238"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a:rPr>
                            <m:t>𝟏</m:t>
                          </m:r>
                        </m:num>
                        <m:den>
                          <m:r>
                            <a:rPr lang="en-IE" sz="2400" b="1" i="1" smtClean="0">
                              <a:latin typeface="Cambria Math"/>
                            </a:rPr>
                            <m:t>𝟐</m:t>
                          </m:r>
                        </m:den>
                      </m:f>
                      <m:sSup>
                        <m:sSupPr>
                          <m:ctrlPr>
                            <a:rPr lang="en-IE" sz="2400" b="1" i="1" smtClean="0">
                              <a:latin typeface="Cambria Math" panose="02040503050406030204" pitchFamily="18" charset="0"/>
                            </a:rPr>
                          </m:ctrlPr>
                        </m:sSupPr>
                        <m:e>
                          <m:d>
                            <m:dPr>
                              <m:ctrlPr>
                                <a:rPr lang="en-IE" sz="2400" b="1" i="1">
                                  <a:latin typeface="Cambria Math" panose="02040503050406030204" pitchFamily="18" charset="0"/>
                                </a:rPr>
                              </m:ctrlPr>
                            </m:dPr>
                            <m:e>
                              <m:r>
                                <a:rPr lang="en-IE" sz="2400" b="1" i="1" smtClean="0">
                                  <a:latin typeface="Cambria Math"/>
                                </a:rPr>
                                <m:t>𝟕</m:t>
                              </m:r>
                            </m:e>
                          </m:d>
                        </m:e>
                        <m:sup>
                          <m:r>
                            <a:rPr lang="en-IE" sz="2400" b="1" i="1" smtClean="0">
                              <a:latin typeface="Cambria Math"/>
                            </a:rPr>
                            <m:t>𝟐</m:t>
                          </m:r>
                        </m:sup>
                      </m:sSup>
                      <m:r>
                        <a:rPr lang="en-IE" sz="2400" b="1" i="1" smtClean="0">
                          <a:latin typeface="Cambria Math"/>
                        </a:rPr>
                        <m:t>−</m:t>
                      </m:r>
                      <m:f>
                        <m:fPr>
                          <m:ctrlPr>
                            <a:rPr lang="en-IE" sz="2400" b="1" i="1">
                              <a:latin typeface="Cambria Math" panose="02040503050406030204" pitchFamily="18" charset="0"/>
                            </a:rPr>
                          </m:ctrlPr>
                        </m:fPr>
                        <m:num>
                          <m:r>
                            <a:rPr lang="en-IE" sz="2400" b="1" i="1">
                              <a:latin typeface="Cambria Math"/>
                            </a:rPr>
                            <m:t>𝟏</m:t>
                          </m:r>
                        </m:num>
                        <m:den>
                          <m:r>
                            <a:rPr lang="en-IE" sz="2400" b="1" i="1">
                              <a:latin typeface="Cambria Math"/>
                            </a:rPr>
                            <m:t>𝟐</m:t>
                          </m:r>
                        </m:den>
                      </m:f>
                      <m:sSup>
                        <m:sSupPr>
                          <m:ctrlPr>
                            <a:rPr lang="en-IE" sz="2400" b="1" i="1">
                              <a:latin typeface="Cambria Math" panose="02040503050406030204" pitchFamily="18" charset="0"/>
                            </a:rPr>
                          </m:ctrlPr>
                        </m:sSupPr>
                        <m:e>
                          <m:d>
                            <m:dPr>
                              <m:ctrlPr>
                                <a:rPr lang="en-IE" sz="2400" b="1" i="1">
                                  <a:latin typeface="Cambria Math" panose="02040503050406030204" pitchFamily="18" charset="0"/>
                                </a:rPr>
                              </m:ctrlPr>
                            </m:dPr>
                            <m:e>
                              <m:r>
                                <a:rPr lang="en-IE" sz="2400" b="1" i="1" smtClean="0">
                                  <a:latin typeface="Cambria Math"/>
                                </a:rPr>
                                <m:t>𝟒</m:t>
                              </m:r>
                              <m:r>
                                <a:rPr lang="en-IE" sz="2400" b="1" i="1" smtClean="0">
                                  <a:latin typeface="Cambria Math"/>
                                </a:rPr>
                                <m:t>.</m:t>
                              </m:r>
                              <m:r>
                                <a:rPr lang="en-IE" sz="2400" b="1" i="1" smtClean="0">
                                  <a:latin typeface="Cambria Math"/>
                                </a:rPr>
                                <m:t>𝟓</m:t>
                              </m:r>
                            </m:e>
                          </m:d>
                        </m:e>
                        <m:sup>
                          <m:r>
                            <a:rPr lang="en-IE" sz="2400" b="1" i="1">
                              <a:latin typeface="Cambria Math"/>
                            </a:rPr>
                            <m:t>𝟐</m:t>
                          </m:r>
                        </m:sup>
                      </m:sSup>
                      <m:r>
                        <a:rPr lang="en-IE" sz="2400" b="1" i="1" smtClean="0">
                          <a:latin typeface="Cambria Math"/>
                        </a:rPr>
                        <m:t>=</m:t>
                      </m:r>
                    </m:oMath>
                  </m:oMathPara>
                </a14:m>
                <a:endParaRPr lang="en-IE" sz="24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4845620" y="5753032"/>
                <a:ext cx="2886238" cy="783804"/>
              </a:xfrm>
              <a:prstGeom prst="rect">
                <a:avLst/>
              </a:prstGeom>
              <a:blipFill rotWithShape="1">
                <a:blip r:embed="rId1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531973" y="5914102"/>
                <a:ext cx="12971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latin typeface="Cambria Math"/>
                        </a:rPr>
                        <m:t>𝟏𝟒</m:t>
                      </m:r>
                      <m:r>
                        <a:rPr lang="en-IE" sz="2400" b="1" i="1" smtClean="0">
                          <a:latin typeface="Cambria Math"/>
                        </a:rPr>
                        <m:t>.</m:t>
                      </m:r>
                      <m:r>
                        <a:rPr lang="en-IE" sz="2400" b="1" i="1" smtClean="0">
                          <a:latin typeface="Cambria Math"/>
                        </a:rPr>
                        <m:t>𝟑𝟕𝟓</m:t>
                      </m:r>
                    </m:oMath>
                  </m:oMathPara>
                </a14:m>
                <a:endParaRPr lang="en-IE" sz="2400" b="1" dirty="0"/>
              </a:p>
            </p:txBody>
          </p:sp>
        </mc:Choice>
        <mc:Fallback xmlns="">
          <p:sp>
            <p:nvSpPr>
              <p:cNvPr id="39" name="TextBox 38"/>
              <p:cNvSpPr txBox="1">
                <a:spLocks noRot="1" noChangeAspect="1" noMove="1" noResize="1" noEditPoints="1" noAdjustHandles="1" noChangeArrowheads="1" noChangeShapeType="1" noTextEdit="1"/>
              </p:cNvSpPr>
              <p:nvPr/>
            </p:nvSpPr>
            <p:spPr>
              <a:xfrm>
                <a:off x="7531973" y="5914102"/>
                <a:ext cx="1297150" cy="461665"/>
              </a:xfrm>
              <a:prstGeom prst="rect">
                <a:avLst/>
              </a:prstGeom>
              <a:blipFill rotWithShape="1">
                <a:blip r:embed="rId14"/>
                <a:stretch>
                  <a:fillRect/>
                </a:stretch>
              </a:blipFill>
            </p:spPr>
            <p:txBody>
              <a:bodyPr/>
              <a:lstStyle/>
              <a:p>
                <a:r>
                  <a:rPr lang="en-IE">
                    <a:noFill/>
                  </a:rPr>
                  <a:t> </a:t>
                </a:r>
              </a:p>
            </p:txBody>
          </p:sp>
        </mc:Fallback>
      </mc:AlternateContent>
      <p:sp>
        <p:nvSpPr>
          <p:cNvPr id="13" name="Freeform 12"/>
          <p:cNvSpPr/>
          <p:nvPr/>
        </p:nvSpPr>
        <p:spPr>
          <a:xfrm>
            <a:off x="3039972" y="2393592"/>
            <a:ext cx="955964" cy="2630385"/>
          </a:xfrm>
          <a:custGeom>
            <a:avLst/>
            <a:gdLst>
              <a:gd name="connsiteX0" fmla="*/ 0 w 955964"/>
              <a:gd name="connsiteY0" fmla="*/ 2630385 h 2630385"/>
              <a:gd name="connsiteX1" fmla="*/ 0 w 955964"/>
              <a:gd name="connsiteY1" fmla="*/ 955964 h 2630385"/>
              <a:gd name="connsiteX2" fmla="*/ 955964 w 955964"/>
              <a:gd name="connsiteY2" fmla="*/ 0 h 2630385"/>
              <a:gd name="connsiteX3" fmla="*/ 955964 w 955964"/>
              <a:gd name="connsiteY3" fmla="*/ 2630385 h 2630385"/>
              <a:gd name="connsiteX4" fmla="*/ 0 w 955964"/>
              <a:gd name="connsiteY4" fmla="*/ 2630385 h 263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964" h="2630385">
                <a:moveTo>
                  <a:pt x="0" y="2630385"/>
                </a:moveTo>
                <a:lnTo>
                  <a:pt x="0" y="955964"/>
                </a:lnTo>
                <a:lnTo>
                  <a:pt x="955964" y="0"/>
                </a:lnTo>
                <a:lnTo>
                  <a:pt x="955964" y="2630385"/>
                </a:lnTo>
                <a:lnTo>
                  <a:pt x="0" y="2630385"/>
                </a:lnTo>
                <a:close/>
              </a:path>
            </a:pathLst>
          </a:custGeom>
          <a:solidFill>
            <a:srgbClr val="E680DA"/>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Content Placeholder 13"/>
          <p:cNvSpPr>
            <a:spLocks noGrp="1"/>
          </p:cNvSpPr>
          <p:nvPr>
            <p:ph idx="1"/>
          </p:nvPr>
        </p:nvSpPr>
        <p:spPr/>
        <p:txBody>
          <a:bodyPr/>
          <a:lstStyle/>
          <a:p>
            <a:endParaRPr lang="en-IE" dirty="0"/>
          </a:p>
        </p:txBody>
      </p:sp>
    </p:spTree>
    <p:extLst>
      <p:ext uri="{BB962C8B-B14F-4D97-AF65-F5344CB8AC3E}">
        <p14:creationId xmlns:p14="http://schemas.microsoft.com/office/powerpoint/2010/main" val="276893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righ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35" presetClass="path" presetSubtype="0" accel="50000" decel="50000" fill="hold" nodeType="clickEffect">
                                  <p:stCondLst>
                                    <p:cond delay="0"/>
                                  </p:stCondLst>
                                  <p:childTnLst>
                                    <p:animMotion origin="layout" path="M -0.00018 7.40741E-7 L -0.93038 7.40741E-7 " pathEditMode="relative" rAng="0" ptsTypes="AA">
                                      <p:cBhvr>
                                        <p:cTn id="53" dur="2000" fill="hold"/>
                                        <p:tgtEl>
                                          <p:spTgt spid="25"/>
                                        </p:tgtEl>
                                        <p:attrNameLst>
                                          <p:attrName>ppt_x</p:attrName>
                                          <p:attrName>ppt_y</p:attrName>
                                        </p:attrNameLst>
                                      </p:cBhvr>
                                      <p:rCtr x="-46510" y="0"/>
                                    </p:animMotion>
                                  </p:childTnLst>
                                </p:cTn>
                              </p:par>
                            </p:childTnLst>
                          </p:cTn>
                        </p:par>
                      </p:childTnLst>
                    </p:cTn>
                  </p:par>
                  <p:par>
                    <p:cTn id="54" fill="hold">
                      <p:stCondLst>
                        <p:cond delay="indefinite"/>
                      </p:stCondLst>
                      <p:childTnLst>
                        <p:par>
                          <p:cTn id="55" fill="hold">
                            <p:stCondLst>
                              <p:cond delay="0"/>
                            </p:stCondLst>
                            <p:childTnLst>
                              <p:par>
                                <p:cTn id="56" presetID="63" presetClass="path" presetSubtype="0" accel="50000" decel="50000" fill="hold" nodeType="clickEffect">
                                  <p:stCondLst>
                                    <p:cond delay="0"/>
                                  </p:stCondLst>
                                  <p:childTnLst>
                                    <p:animMotion origin="layout" path="M -0.93038 7.40741E-7 L -0.00018 0.00347 " pathEditMode="relative" rAng="0" ptsTypes="AA">
                                      <p:cBhvr>
                                        <p:cTn id="57" dur="2000" fill="hold"/>
                                        <p:tgtEl>
                                          <p:spTgt spid="25"/>
                                        </p:tgtEl>
                                        <p:attrNameLst>
                                          <p:attrName>ppt_x</p:attrName>
                                          <p:attrName>ppt_y</p:attrName>
                                        </p:attrNameLst>
                                      </p:cBhvr>
                                      <p:rCtr x="46510" y="162"/>
                                    </p:animMotion>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0.00018 7.40741E-7 L -0.93038 7.40741E-7 " pathEditMode="relative" rAng="0" ptsTypes="AA">
                                      <p:cBhvr>
                                        <p:cTn id="62" dur="2000" fill="hold"/>
                                        <p:tgtEl>
                                          <p:spTgt spid="28"/>
                                        </p:tgtEl>
                                        <p:attrNameLst>
                                          <p:attrName>ppt_x</p:attrName>
                                          <p:attrName>ppt_y</p:attrName>
                                        </p:attrNameLst>
                                      </p:cBhvr>
                                      <p:rCtr x="-46510"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93038 7.40741E-7 L -0.00018 0.00347 " pathEditMode="relative" rAng="0" ptsTypes="AA">
                                      <p:cBhvr>
                                        <p:cTn id="66" dur="2000" fill="hold"/>
                                        <p:tgtEl>
                                          <p:spTgt spid="28"/>
                                        </p:tgtEl>
                                        <p:attrNameLst>
                                          <p:attrName>ppt_x</p:attrName>
                                          <p:attrName>ppt_y</p:attrName>
                                        </p:attrNameLst>
                                      </p:cBhvr>
                                      <p:rCtr x="46510" y="162"/>
                                    </p:animMotion>
                                  </p:childTnLst>
                                </p:cTn>
                              </p:par>
                            </p:childTnLst>
                          </p:cTn>
                        </p:par>
                      </p:childTnLst>
                    </p:cTn>
                  </p:par>
                </p:childTnLst>
              </p:cTn>
              <p:nextCondLst>
                <p:cond evt="onClick" delay="0">
                  <p:tgtEl>
                    <p:spTgt spid="28"/>
                  </p:tgtEl>
                </p:cond>
              </p:nextCondLst>
            </p:seq>
          </p:childTnLst>
        </p:cTn>
      </p:par>
    </p:tnLst>
    <p:bldLst>
      <p:bldP spid="23" grpId="0"/>
      <p:bldP spid="34" grpId="0"/>
      <p:bldP spid="36" grpId="0"/>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solidFill>
                  <a:srgbClr val="990033"/>
                </a:solidFill>
                <a:latin typeface="Calibri" pitchFamily="34" charset="0"/>
              </a:rPr>
              <a:t>Section A: Student Activity 1</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normAutofit/>
              </a:bodyPr>
              <a:lstStyle/>
              <a:p>
                <a:r>
                  <a:rPr lang="en-IE" sz="2000" dirty="0" smtClean="0">
                    <a:solidFill>
                      <a:srgbClr val="990033"/>
                    </a:solidFill>
                    <a:latin typeface="Calibri" pitchFamily="34" charset="0"/>
                  </a:rPr>
                  <a:t>How many functions have a derivative </a:t>
                </a:r>
                <a14:m>
                  <m:oMath xmlns:m="http://schemas.openxmlformats.org/officeDocument/2006/math">
                    <m:f>
                      <m:fPr>
                        <m:ctrlPr>
                          <a:rPr lang="en-IE" sz="2000" i="1" smtClean="0">
                            <a:solidFill>
                              <a:srgbClr val="990033"/>
                            </a:solidFill>
                            <a:latin typeface="Cambria Math" panose="02040503050406030204" pitchFamily="18" charset="0"/>
                          </a:rPr>
                        </m:ctrlPr>
                      </m:fPr>
                      <m:num>
                        <m:r>
                          <a:rPr lang="en-IE" sz="2000" i="1" smtClean="0">
                            <a:solidFill>
                              <a:srgbClr val="990033"/>
                            </a:solidFill>
                            <a:latin typeface="Cambria Math"/>
                          </a:rPr>
                          <m:t>𝑑𝑦</m:t>
                        </m:r>
                      </m:num>
                      <m:den>
                        <m:r>
                          <a:rPr lang="en-IE" sz="2000" i="1" smtClean="0">
                            <a:solidFill>
                              <a:srgbClr val="990033"/>
                            </a:solidFill>
                            <a:latin typeface="Cambria Math"/>
                          </a:rPr>
                          <m:t>𝑑𝑥</m:t>
                        </m:r>
                      </m:den>
                    </m:f>
                    <m:r>
                      <a:rPr lang="en-IE" sz="2000" b="0" i="1" smtClean="0">
                        <a:solidFill>
                          <a:srgbClr val="990033"/>
                        </a:solidFill>
                        <a:latin typeface="Cambria Math"/>
                      </a:rPr>
                      <m:t>=5</m:t>
                    </m:r>
                  </m:oMath>
                </a14:m>
                <a:r>
                  <a:rPr lang="en-IE" sz="2000" dirty="0">
                    <a:solidFill>
                      <a:srgbClr val="990033"/>
                    </a:solidFill>
                    <a:latin typeface="Calibri" pitchFamily="34" charset="0"/>
                  </a:rPr>
                  <a:t> </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We </a:t>
                </a:r>
                <a:r>
                  <a:rPr lang="en-IE" sz="2000" dirty="0">
                    <a:solidFill>
                      <a:srgbClr val="990033"/>
                    </a:solidFill>
                    <a:latin typeface="Calibri" pitchFamily="34" charset="0"/>
                  </a:rPr>
                  <a:t>cannot identify a </a:t>
                </a:r>
                <a:r>
                  <a:rPr lang="en-IE" sz="2000" dirty="0" smtClean="0">
                    <a:solidFill>
                      <a:srgbClr val="990033"/>
                    </a:solidFill>
                    <a:latin typeface="Calibri" pitchFamily="34" charset="0"/>
                  </a:rPr>
                  <a:t>single function </a:t>
                </a:r>
                <a:r>
                  <a:rPr lang="en-IE" sz="2000" dirty="0">
                    <a:solidFill>
                      <a:srgbClr val="990033"/>
                    </a:solidFill>
                    <a:latin typeface="Calibri" pitchFamily="34" charset="0"/>
                  </a:rPr>
                  <a:t>whose derivative </a:t>
                </a:r>
                <a:r>
                  <a:rPr lang="en-IE" sz="2000" dirty="0" smtClean="0">
                    <a:solidFill>
                      <a:srgbClr val="990033"/>
                    </a:solidFill>
                    <a:latin typeface="Calibri" pitchFamily="34" charset="0"/>
                  </a:rPr>
                  <a:t>is 5 </a:t>
                </a:r>
                <a:r>
                  <a:rPr lang="en-IE" sz="2000" dirty="0">
                    <a:solidFill>
                      <a:srgbClr val="990033"/>
                    </a:solidFill>
                    <a:latin typeface="Calibri" pitchFamily="34" charset="0"/>
                  </a:rPr>
                  <a:t>but can we identify </a:t>
                </a:r>
                <a:r>
                  <a:rPr lang="en-IE" sz="2000" dirty="0" smtClean="0">
                    <a:solidFill>
                      <a:srgbClr val="990033"/>
                    </a:solidFill>
                    <a:latin typeface="Calibri" pitchFamily="34" charset="0"/>
                  </a:rPr>
                  <a:t>a general </a:t>
                </a:r>
                <a:r>
                  <a:rPr lang="en-IE" sz="2000" dirty="0">
                    <a:solidFill>
                      <a:srgbClr val="990033"/>
                    </a:solidFill>
                    <a:latin typeface="Calibri" pitchFamily="34" charset="0"/>
                  </a:rPr>
                  <a:t>pattern in </a:t>
                </a:r>
                <a:r>
                  <a:rPr lang="en-IE" sz="2000" dirty="0" smtClean="0">
                    <a:solidFill>
                      <a:srgbClr val="990033"/>
                    </a:solidFill>
                    <a:latin typeface="Calibri" pitchFamily="34" charset="0"/>
                  </a:rPr>
                  <a:t>all functions </a:t>
                </a:r>
                <a:r>
                  <a:rPr lang="en-IE" sz="2000" dirty="0">
                    <a:solidFill>
                      <a:srgbClr val="990033"/>
                    </a:solidFill>
                    <a:latin typeface="Calibri" pitchFamily="34" charset="0"/>
                  </a:rPr>
                  <a:t>whose derivative </a:t>
                </a:r>
                <a:r>
                  <a:rPr lang="en-IE" sz="2000" dirty="0" smtClean="0">
                    <a:solidFill>
                      <a:srgbClr val="990033"/>
                    </a:solidFill>
                    <a:latin typeface="Calibri" pitchFamily="34" charset="0"/>
                  </a:rPr>
                  <a:t>is 5?</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Can </a:t>
                </a:r>
                <a:r>
                  <a:rPr lang="en-IE" sz="2000" dirty="0">
                    <a:solidFill>
                      <a:srgbClr val="990033"/>
                    </a:solidFill>
                    <a:latin typeface="Calibri" pitchFamily="34" charset="0"/>
                  </a:rPr>
                  <a:t>we represent </a:t>
                </a:r>
                <a:r>
                  <a:rPr lang="en-IE" sz="2000" dirty="0" smtClean="0">
                    <a:solidFill>
                      <a:srgbClr val="990033"/>
                    </a:solidFill>
                    <a:latin typeface="Calibri" pitchFamily="34" charset="0"/>
                  </a:rPr>
                  <a:t>this pattern </a:t>
                </a:r>
                <a:r>
                  <a:rPr lang="en-IE" sz="2000" dirty="0">
                    <a:solidFill>
                      <a:srgbClr val="990033"/>
                    </a:solidFill>
                    <a:latin typeface="Calibri" pitchFamily="34" charset="0"/>
                  </a:rPr>
                  <a:t>algebraically</a:t>
                </a:r>
                <a:r>
                  <a:rPr lang="en-IE" sz="2000" dirty="0" smtClean="0">
                    <a:solidFill>
                      <a:srgbClr val="990033"/>
                    </a:solidFill>
                    <a:latin typeface="Calibri" pitchFamily="34" charset="0"/>
                  </a:rPr>
                  <a:t>?</a:t>
                </a:r>
              </a:p>
              <a:p>
                <a:endParaRPr lang="en-IE" sz="2000" dirty="0">
                  <a:solidFill>
                    <a:srgbClr val="990033"/>
                  </a:solidFill>
                  <a:latin typeface="Calibri" pitchFamily="34" charset="0"/>
                </a:endParaRPr>
              </a:p>
              <a:p>
                <a:r>
                  <a:rPr lang="en-IE" sz="2000" dirty="0" smtClean="0">
                    <a:solidFill>
                      <a:srgbClr val="990033"/>
                    </a:solidFill>
                    <a:latin typeface="Calibri" pitchFamily="34" charset="0"/>
                  </a:rPr>
                  <a:t>There </a:t>
                </a:r>
                <a:r>
                  <a:rPr lang="en-IE" sz="2000" dirty="0">
                    <a:solidFill>
                      <a:srgbClr val="990033"/>
                    </a:solidFill>
                    <a:latin typeface="Calibri" pitchFamily="34" charset="0"/>
                  </a:rPr>
                  <a:t>are an infinite </a:t>
                </a:r>
                <a:r>
                  <a:rPr lang="en-IE" sz="2000" dirty="0" smtClean="0">
                    <a:solidFill>
                      <a:srgbClr val="990033"/>
                    </a:solidFill>
                    <a:latin typeface="Calibri" pitchFamily="34" charset="0"/>
                  </a:rPr>
                  <a:t>number of </a:t>
                </a:r>
                <a:r>
                  <a:rPr lang="en-IE" sz="2000" dirty="0">
                    <a:solidFill>
                      <a:srgbClr val="990033"/>
                    </a:solidFill>
                    <a:latin typeface="Calibri" pitchFamily="34" charset="0"/>
                  </a:rPr>
                  <a:t>functions whose </a:t>
                </a:r>
                <a:r>
                  <a:rPr lang="en-IE" sz="2000" dirty="0" smtClean="0">
                    <a:solidFill>
                      <a:srgbClr val="990033"/>
                    </a:solidFill>
                    <a:latin typeface="Calibri" pitchFamily="34" charset="0"/>
                  </a:rPr>
                  <a:t>derivative is </a:t>
                </a:r>
                <a:r>
                  <a:rPr lang="en-IE" sz="2000" dirty="0">
                    <a:solidFill>
                      <a:srgbClr val="990033"/>
                    </a:solidFill>
                    <a:latin typeface="Calibri" pitchFamily="34" charset="0"/>
                  </a:rPr>
                  <a:t>5. Each function </a:t>
                </a:r>
                <a:r>
                  <a:rPr lang="en-IE" sz="2000" dirty="0" smtClean="0">
                    <a:solidFill>
                      <a:srgbClr val="990033"/>
                    </a:solidFill>
                    <a:latin typeface="Calibri" pitchFamily="34" charset="0"/>
                  </a:rPr>
                  <a:t>differs from </a:t>
                </a:r>
                <a:r>
                  <a:rPr lang="en-IE" sz="2000" dirty="0">
                    <a:solidFill>
                      <a:srgbClr val="990033"/>
                    </a:solidFill>
                    <a:latin typeface="Calibri" pitchFamily="34" charset="0"/>
                  </a:rPr>
                  <a:t>the others </a:t>
                </a:r>
                <a:r>
                  <a:rPr lang="en-IE" sz="2000" dirty="0" smtClean="0">
                    <a:solidFill>
                      <a:srgbClr val="990033"/>
                    </a:solidFill>
                    <a:latin typeface="Calibri" pitchFamily="34" charset="0"/>
                  </a:rPr>
                  <a:t>by a constant </a:t>
                </a:r>
                <a:r>
                  <a:rPr lang="en-IE" sz="2000" dirty="0">
                    <a:solidFill>
                      <a:srgbClr val="990033"/>
                    </a:solidFill>
                    <a:latin typeface="Calibri" pitchFamily="34" charset="0"/>
                  </a:rPr>
                  <a:t>value.</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611560" y="764704"/>
                <a:ext cx="7931224" cy="4525963"/>
              </a:xfrm>
              <a:blipFill rotWithShape="1">
                <a:blip r:embed="rId3"/>
                <a:stretch>
                  <a:fillRect l="-615"/>
                </a:stretch>
              </a:blipFill>
            </p:spPr>
            <p:txBody>
              <a:bodyPr/>
              <a:lstStyle/>
              <a:p>
                <a:r>
                  <a:rPr lang="en-IE">
                    <a:noFill/>
                  </a:rPr>
                  <a:t> </a:t>
                </a:r>
              </a:p>
            </p:txBody>
          </p:sp>
        </mc:Fallback>
      </mc:AlternateContent>
      <p:grpSp>
        <p:nvGrpSpPr>
          <p:cNvPr id="3" name="Group 2"/>
          <p:cNvGrpSpPr/>
          <p:nvPr/>
        </p:nvGrpSpPr>
        <p:grpSpPr>
          <a:xfrm>
            <a:off x="8789610" y="490052"/>
            <a:ext cx="7431465" cy="5600700"/>
            <a:chOff x="8789610" y="490052"/>
            <a:chExt cx="7431465" cy="5600700"/>
          </a:xfrm>
        </p:grpSpPr>
        <p:pic>
          <p:nvPicPr>
            <p:cNvPr id="132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90052"/>
              <a:ext cx="707707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8621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00018 7.40741E-7 L -0.93038 7.40741E-7 " pathEditMode="relative" rAng="0" ptsTypes="AA">
                                      <p:cBhvr>
                                        <p:cTn id="22" dur="2000" fill="hold"/>
                                        <p:tgtEl>
                                          <p:spTgt spid="3"/>
                                        </p:tgtEl>
                                        <p:attrNameLst>
                                          <p:attrName>ppt_x</p:attrName>
                                          <p:attrName>ppt_y</p:attrName>
                                        </p:attrNameLst>
                                      </p:cBhvr>
                                      <p:rCtr x="-46510" y="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93038 7.40741E-7 L -0.00018 0.00347 " pathEditMode="relative" rAng="0" ptsTypes="AA">
                                      <p:cBhvr>
                                        <p:cTn id="26"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8"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Prior Knowledge</a:t>
            </a:r>
            <a:endParaRPr lang="en-IE" dirty="0"/>
          </a:p>
        </p:txBody>
      </p:sp>
      <p:sp>
        <p:nvSpPr>
          <p:cNvPr id="3" name="Content Placeholder 2"/>
          <p:cNvSpPr>
            <a:spLocks noGrp="1"/>
          </p:cNvSpPr>
          <p:nvPr>
            <p:ph idx="1"/>
          </p:nvPr>
        </p:nvSpPr>
        <p:spPr/>
        <p:txBody>
          <a:bodyPr/>
          <a:lstStyle/>
          <a:p>
            <a:endParaRPr lang="en-IE"/>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74" y="2039094"/>
            <a:ext cx="2667000" cy="2695575"/>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029569"/>
            <a:ext cx="2695575" cy="2705100"/>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991" y="2430413"/>
            <a:ext cx="2826161" cy="2304256"/>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8789610" y="490053"/>
            <a:ext cx="8091941" cy="4895159"/>
            <a:chOff x="8789610" y="490053"/>
            <a:chExt cx="8091941" cy="4895159"/>
          </a:xfrm>
        </p:grpSpPr>
        <p:pic>
          <p:nvPicPr>
            <p:cNvPr id="8" name="Picture 1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610" y="496630"/>
              <a:ext cx="7731941" cy="488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10" name="Group 9"/>
          <p:cNvGrpSpPr/>
          <p:nvPr/>
        </p:nvGrpSpPr>
        <p:grpSpPr>
          <a:xfrm>
            <a:off x="8788469" y="496630"/>
            <a:ext cx="8456939" cy="4717228"/>
            <a:chOff x="8788469" y="496630"/>
            <a:chExt cx="8456939" cy="4717228"/>
          </a:xfrm>
        </p:grpSpPr>
        <p:sp>
          <p:nvSpPr>
            <p:cNvPr id="11" name="Rounded Rectangle 10"/>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2013" y="496630"/>
              <a:ext cx="8073395" cy="471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53159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7"/>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7"/>
                                        </p:tgtEl>
                                        <p:attrNameLst>
                                          <p:attrName>ppt_x</p:attrName>
                                          <p:attrName>ppt_y</p:attrName>
                                        </p:attrNameLst>
                                      </p:cBhvr>
                                      <p:rCtr x="46510" y="162"/>
                                    </p:animMotion>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00018 7.40741E-7 L -0.93038 7.40741E-7 " pathEditMode="relative" rAng="0" ptsTypes="AA">
                                      <p:cBhvr>
                                        <p:cTn id="15" dur="2000" fill="hold"/>
                                        <p:tgtEl>
                                          <p:spTgt spid="10"/>
                                        </p:tgtEl>
                                        <p:attrNameLst>
                                          <p:attrName>ppt_x</p:attrName>
                                          <p:attrName>ppt_y</p:attrName>
                                        </p:attrNameLst>
                                      </p:cBhvr>
                                      <p:rCtr x="-46510" y="0"/>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93038 7.40741E-7 L -0.00018 0.00347 " pathEditMode="relative" rAng="0" ptsTypes="AA">
                                      <p:cBhvr>
                                        <p:cTn id="19" dur="2000" fill="hold"/>
                                        <p:tgtEl>
                                          <p:spTgt spid="10"/>
                                        </p:tgtEl>
                                        <p:attrNameLst>
                                          <p:attrName>ppt_x</p:attrName>
                                          <p:attrName>ppt_y</p:attrName>
                                        </p:attrNameLst>
                                      </p:cBhvr>
                                      <p:rCtr x="46510" y="162"/>
                                    </p:animMotion>
                                  </p:childTnLst>
                                </p:cTn>
                              </p:par>
                            </p:childTnLst>
                          </p:cTn>
                        </p:par>
                      </p:childTnLst>
                    </p:cTn>
                  </p:par>
                </p:childTnLst>
              </p:cTn>
              <p:nextCondLst>
                <p:cond evt="onClick" delay="0">
                  <p:tgtEl>
                    <p:spTgt spid="10"/>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Recap</a:t>
            </a:r>
            <a:endParaRPr lang="en-IE"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5576" y="908720"/>
                <a:ext cx="8229600" cy="4525963"/>
              </a:xfrm>
            </p:spPr>
            <p:txBody>
              <a:bodyPr/>
              <a:lstStyle/>
              <a:p>
                <a:r>
                  <a:rPr lang="en-IE" dirty="0"/>
                  <a:t>Can you explain what </a:t>
                </a:r>
                <a:r>
                  <a:rPr lang="en-IE" dirty="0" smtClean="0"/>
                  <a:t>the area </a:t>
                </a:r>
                <a:r>
                  <a:rPr lang="en-IE" dirty="0"/>
                  <a:t>function represents</a:t>
                </a:r>
                <a:r>
                  <a:rPr lang="en-IE" dirty="0" smtClean="0"/>
                  <a:t>?</a:t>
                </a:r>
              </a:p>
              <a:p>
                <a:endParaRPr lang="en-IE" sz="1000" dirty="0"/>
              </a:p>
              <a:p>
                <a:r>
                  <a:rPr lang="en-IE" dirty="0" smtClean="0"/>
                  <a:t>Suppose </a:t>
                </a:r>
                <a:r>
                  <a:rPr lang="en-IE" dirty="0"/>
                  <a:t>you were asked </a:t>
                </a:r>
                <a:r>
                  <a:rPr lang="en-IE" dirty="0" smtClean="0"/>
                  <a:t>to find </a:t>
                </a:r>
                <a:r>
                  <a:rPr lang="en-IE" dirty="0"/>
                  <a:t>the area under </a:t>
                </a:r>
                <a14:m>
                  <m:oMath xmlns:m="http://schemas.openxmlformats.org/officeDocument/2006/math">
                    <m:r>
                      <a:rPr lang="en-IE" i="1" dirty="0" smtClean="0">
                        <a:latin typeface="Cambria Math"/>
                      </a:rPr>
                      <m:t>h</m:t>
                    </m:r>
                    <m:r>
                      <a:rPr lang="en-IE" i="1" dirty="0" smtClean="0">
                        <a:latin typeface="Cambria Math"/>
                      </a:rPr>
                      <m:t>(</m:t>
                    </m:r>
                    <m:r>
                      <a:rPr lang="en-IE" i="1" dirty="0" smtClean="0">
                        <a:latin typeface="Cambria Math"/>
                      </a:rPr>
                      <m:t>𝑥</m:t>
                    </m:r>
                    <m:r>
                      <a:rPr lang="en-IE" i="1" dirty="0" smtClean="0">
                        <a:latin typeface="Cambria Math"/>
                      </a:rPr>
                      <m:t>) </m:t>
                    </m:r>
                  </m:oMath>
                </a14:m>
                <a:r>
                  <a:rPr lang="en-IE" dirty="0" smtClean="0"/>
                  <a:t>between </a:t>
                </a:r>
                <a:r>
                  <a:rPr lang="en-IE" dirty="0"/>
                  <a:t>any two </a:t>
                </a:r>
                <a:r>
                  <a:rPr lang="en-IE" dirty="0" smtClean="0"/>
                  <a:t>vertical lines </a:t>
                </a:r>
                <a14:m>
                  <m:oMath xmlns:m="http://schemas.openxmlformats.org/officeDocument/2006/math">
                    <m:r>
                      <a:rPr lang="en-IE" i="1" dirty="0" smtClean="0">
                        <a:latin typeface="Cambria Math"/>
                      </a:rPr>
                      <m:t>𝑥</m:t>
                    </m:r>
                    <m:r>
                      <a:rPr lang="en-IE" i="1" dirty="0" smtClean="0">
                        <a:latin typeface="Cambria Math"/>
                      </a:rPr>
                      <m:t>=</m:t>
                    </m:r>
                    <m:r>
                      <a:rPr lang="en-IE" i="1" dirty="0" smtClean="0">
                        <a:latin typeface="Cambria Math"/>
                      </a:rPr>
                      <m:t>𝑎</m:t>
                    </m:r>
                    <m:r>
                      <a:rPr lang="en-IE" i="1" dirty="0" smtClean="0">
                        <a:latin typeface="Cambria Math"/>
                      </a:rPr>
                      <m:t> </m:t>
                    </m:r>
                  </m:oMath>
                </a14:m>
                <a:r>
                  <a:rPr lang="en-IE" dirty="0" smtClean="0"/>
                  <a:t>&amp;  </a:t>
                </a:r>
                <a14:m>
                  <m:oMath xmlns:m="http://schemas.openxmlformats.org/officeDocument/2006/math">
                    <m:r>
                      <a:rPr lang="en-IE" i="1" dirty="0" smtClean="0">
                        <a:latin typeface="Cambria Math"/>
                      </a:rPr>
                      <m:t>𝑥</m:t>
                    </m:r>
                    <m:r>
                      <a:rPr lang="en-IE" i="1" dirty="0" smtClean="0">
                        <a:latin typeface="Cambria Math"/>
                      </a:rPr>
                      <m:t>=</m:t>
                    </m:r>
                    <m:r>
                      <a:rPr lang="en-IE" i="1" dirty="0">
                        <a:latin typeface="Cambria Math"/>
                      </a:rPr>
                      <m:t>𝑏</m:t>
                    </m:r>
                    <m:r>
                      <a:rPr lang="en-IE" i="1" dirty="0">
                        <a:latin typeface="Cambria Math"/>
                      </a:rPr>
                      <m:t> </m:t>
                    </m:r>
                  </m:oMath>
                </a14:m>
                <a:r>
                  <a:rPr lang="en-IE" dirty="0"/>
                  <a:t>. </a:t>
                </a:r>
                <a:r>
                  <a:rPr lang="en-IE" dirty="0" smtClean="0"/>
                  <a:t>How would </a:t>
                </a:r>
                <a:r>
                  <a:rPr lang="en-IE" dirty="0"/>
                  <a:t>you do so</a:t>
                </a:r>
                <a:r>
                  <a:rPr lang="en-IE" dirty="0" smtClean="0"/>
                  <a:t>?</a:t>
                </a:r>
              </a:p>
              <a:p>
                <a:endParaRPr lang="en-IE" sz="1000" dirty="0" smtClean="0"/>
              </a:p>
              <a:p>
                <a:r>
                  <a:rPr lang="en-IE" dirty="0" smtClean="0"/>
                  <a:t>Could </a:t>
                </a:r>
                <a:r>
                  <a:rPr lang="en-IE" dirty="0"/>
                  <a:t>you describe </a:t>
                </a:r>
                <a:r>
                  <a:rPr lang="en-IE" dirty="0" smtClean="0"/>
                  <a:t>your approach </a:t>
                </a:r>
                <a:r>
                  <a:rPr lang="en-IE" dirty="0"/>
                  <a:t>using </a:t>
                </a:r>
                <a:r>
                  <a:rPr lang="en-IE" dirty="0" smtClean="0"/>
                  <a:t>integral notation</a:t>
                </a:r>
                <a:r>
                  <a:rPr lang="en-IE"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5576" y="908720"/>
                <a:ext cx="8229600" cy="4525963"/>
              </a:xfrm>
              <a:blipFill rotWithShape="1">
                <a:blip r:embed="rId2"/>
                <a:stretch>
                  <a:fillRect l="-667" t="-673"/>
                </a:stretch>
              </a:blipFill>
            </p:spPr>
            <p:txBody>
              <a:bodyPr/>
              <a:lstStyle/>
              <a:p>
                <a:r>
                  <a:rPr lang="en-IE">
                    <a:noFill/>
                  </a:rPr>
                  <a:t> </a:t>
                </a:r>
              </a:p>
            </p:txBody>
          </p:sp>
        </mc:Fallback>
      </mc:AlternateContent>
      <p:grpSp>
        <p:nvGrpSpPr>
          <p:cNvPr id="4" name="Group 3"/>
          <p:cNvGrpSpPr/>
          <p:nvPr/>
        </p:nvGrpSpPr>
        <p:grpSpPr>
          <a:xfrm>
            <a:off x="8789610" y="490052"/>
            <a:ext cx="7519044" cy="5188628"/>
            <a:chOff x="8789610" y="490052"/>
            <a:chExt cx="7519044" cy="5188628"/>
          </a:xfrm>
        </p:grpSpPr>
        <p:pic>
          <p:nvPicPr>
            <p:cNvPr id="160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610" y="490052"/>
              <a:ext cx="7159044" cy="518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782872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4"/>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Links</a:t>
            </a:r>
            <a:endParaRPr lang="en-IE" dirty="0"/>
          </a:p>
        </p:txBody>
      </p:sp>
      <p:sp>
        <p:nvSpPr>
          <p:cNvPr id="3" name="Content Placeholder 2"/>
          <p:cNvSpPr>
            <a:spLocks noGrp="1"/>
          </p:cNvSpPr>
          <p:nvPr>
            <p:ph idx="1"/>
          </p:nvPr>
        </p:nvSpPr>
        <p:spPr/>
        <p:txBody>
          <a:bodyPr/>
          <a:lstStyle/>
          <a:p>
            <a:endParaRPr lang="en-IE"/>
          </a:p>
        </p:txBody>
      </p:sp>
      <p:pic>
        <p:nvPicPr>
          <p:cNvPr id="706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628800"/>
            <a:ext cx="6465988" cy="43628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706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84784"/>
            <a:ext cx="6465988" cy="43654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35095500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2</a:t>
            </a:r>
            <a:endParaRPr lang="en-IE" dirty="0"/>
          </a:p>
        </p:txBody>
      </p:sp>
      <p:sp>
        <p:nvSpPr>
          <p:cNvPr id="7" name="Rectangle 6"/>
          <p:cNvSpPr/>
          <p:nvPr/>
        </p:nvSpPr>
        <p:spPr>
          <a:xfrm>
            <a:off x="756398" y="966207"/>
            <a:ext cx="7848050" cy="2800767"/>
          </a:xfrm>
          <a:prstGeom prst="rect">
            <a:avLst/>
          </a:prstGeom>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We now know that it </a:t>
            </a:r>
            <a:r>
              <a:rPr lang="en-IE" sz="2000" dirty="0" smtClean="0">
                <a:solidFill>
                  <a:srgbClr val="990033"/>
                </a:solidFill>
                <a:latin typeface="Calibri" pitchFamily="34" charset="0"/>
              </a:rPr>
              <a:t>is possible </a:t>
            </a:r>
            <a:r>
              <a:rPr lang="en-IE" sz="2000" dirty="0">
                <a:solidFill>
                  <a:srgbClr val="990033"/>
                </a:solidFill>
                <a:latin typeface="Calibri" pitchFamily="34" charset="0"/>
              </a:rPr>
              <a:t>to describe the </a:t>
            </a:r>
            <a:r>
              <a:rPr lang="en-IE" sz="2000" dirty="0" smtClean="0">
                <a:solidFill>
                  <a:srgbClr val="990033"/>
                </a:solidFill>
                <a:latin typeface="Calibri" pitchFamily="34" charset="0"/>
              </a:rPr>
              <a:t>area under </a:t>
            </a:r>
            <a:r>
              <a:rPr lang="en-IE" sz="2000" dirty="0">
                <a:solidFill>
                  <a:srgbClr val="990033"/>
                </a:solidFill>
                <a:latin typeface="Calibri" pitchFamily="34" charset="0"/>
              </a:rPr>
              <a:t>a function using a </a:t>
            </a:r>
            <a:r>
              <a:rPr lang="en-IE" sz="2000" dirty="0" smtClean="0">
                <a:solidFill>
                  <a:srgbClr val="990033"/>
                </a:solidFill>
                <a:latin typeface="Calibri" pitchFamily="34" charset="0"/>
              </a:rPr>
              <a:t>new function</a:t>
            </a:r>
            <a:r>
              <a:rPr lang="en-IE" sz="2000" dirty="0">
                <a:solidFill>
                  <a:srgbClr val="990033"/>
                </a:solidFill>
                <a:latin typeface="Calibri" pitchFamily="34" charset="0"/>
              </a:rPr>
              <a:t>.</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We </a:t>
            </a:r>
            <a:r>
              <a:rPr lang="en-IE" sz="2000" dirty="0">
                <a:solidFill>
                  <a:srgbClr val="990033"/>
                </a:solidFill>
                <a:latin typeface="Calibri" pitchFamily="34" charset="0"/>
              </a:rPr>
              <a:t>also know how to </a:t>
            </a:r>
            <a:r>
              <a:rPr lang="en-IE" sz="2000" dirty="0" smtClean="0">
                <a:solidFill>
                  <a:srgbClr val="990033"/>
                </a:solidFill>
                <a:latin typeface="Calibri" pitchFamily="34" charset="0"/>
              </a:rPr>
              <a:t>use this </a:t>
            </a:r>
            <a:r>
              <a:rPr lang="en-IE" sz="2000" dirty="0">
                <a:solidFill>
                  <a:srgbClr val="990033"/>
                </a:solidFill>
                <a:latin typeface="Calibri" pitchFamily="34" charset="0"/>
              </a:rPr>
              <a:t>area function to </a:t>
            </a:r>
            <a:r>
              <a:rPr lang="en-IE" sz="2000" dirty="0" smtClean="0">
                <a:solidFill>
                  <a:srgbClr val="990033"/>
                </a:solidFill>
                <a:latin typeface="Calibri" pitchFamily="34" charset="0"/>
              </a:rPr>
              <a:t>find areas </a:t>
            </a:r>
            <a:r>
              <a:rPr lang="en-IE" sz="2000" dirty="0">
                <a:solidFill>
                  <a:srgbClr val="990033"/>
                </a:solidFill>
                <a:latin typeface="Calibri" pitchFamily="34" charset="0"/>
              </a:rPr>
              <a:t>under a function</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Let’s </a:t>
            </a:r>
            <a:r>
              <a:rPr lang="en-IE" sz="2000" dirty="0">
                <a:solidFill>
                  <a:srgbClr val="990033"/>
                </a:solidFill>
                <a:latin typeface="Calibri" pitchFamily="34" charset="0"/>
              </a:rPr>
              <a:t>look at calculating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under another function.</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I </a:t>
            </a:r>
            <a:r>
              <a:rPr lang="en-IE" sz="2000" dirty="0">
                <a:solidFill>
                  <a:srgbClr val="990033"/>
                </a:solidFill>
                <a:latin typeface="Calibri" pitchFamily="34" charset="0"/>
              </a:rPr>
              <a:t>want you to read </a:t>
            </a:r>
            <a:r>
              <a:rPr lang="en-IE" sz="2000" dirty="0" smtClean="0">
                <a:solidFill>
                  <a:srgbClr val="990033"/>
                </a:solidFill>
                <a:latin typeface="Calibri" pitchFamily="34" charset="0"/>
              </a:rPr>
              <a:t>through Section </a:t>
            </a:r>
            <a:r>
              <a:rPr lang="en-IE" sz="2000" dirty="0">
                <a:solidFill>
                  <a:srgbClr val="990033"/>
                </a:solidFill>
                <a:latin typeface="Calibri" pitchFamily="34" charset="0"/>
              </a:rPr>
              <a:t>C: Student Activity </a:t>
            </a:r>
            <a:r>
              <a:rPr lang="en-IE" sz="2000" dirty="0" smtClean="0">
                <a:solidFill>
                  <a:srgbClr val="990033"/>
                </a:solidFill>
                <a:latin typeface="Calibri" pitchFamily="34" charset="0"/>
              </a:rPr>
              <a:t>2 and </a:t>
            </a:r>
            <a:r>
              <a:rPr lang="en-IE" sz="2000" dirty="0">
                <a:solidFill>
                  <a:srgbClr val="990033"/>
                </a:solidFill>
                <a:latin typeface="Calibri" pitchFamily="34" charset="0"/>
              </a:rPr>
              <a:t>discuss how you plan to complete it.</a:t>
            </a:r>
          </a:p>
        </p:txBody>
      </p:sp>
      <p:grpSp>
        <p:nvGrpSpPr>
          <p:cNvPr id="3" name="Group 2"/>
          <p:cNvGrpSpPr/>
          <p:nvPr/>
        </p:nvGrpSpPr>
        <p:grpSpPr>
          <a:xfrm>
            <a:off x="8789610" y="490052"/>
            <a:ext cx="7860317" cy="5457825"/>
            <a:chOff x="8789610" y="490052"/>
            <a:chExt cx="7860317" cy="5457825"/>
          </a:xfrm>
        </p:grpSpPr>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9610" y="490052"/>
              <a:ext cx="7500317"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3912985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18 7.40741E-7 L -0.93038 7.40741E-7 " pathEditMode="relative" rAng="0" ptsTypes="AA">
                                      <p:cBhvr>
                                        <p:cTn id="6" dur="2000" fill="hold"/>
                                        <p:tgtEl>
                                          <p:spTgt spid="3"/>
                                        </p:tgtEl>
                                        <p:attrNameLst>
                                          <p:attrName>ppt_x</p:attrName>
                                          <p:attrName>ppt_y</p:attrName>
                                        </p:attrNameLst>
                                      </p:cBhvr>
                                      <p:rCtr x="-4651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3038 7.40741E-7 L -0.00018 0.00347 " pathEditMode="relative" rAng="0" ptsTypes="AA">
                                      <p:cBhvr>
                                        <p:cTn id="10"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2</a:t>
            </a:r>
            <a:endParaRPr lang="en-IE" dirty="0"/>
          </a:p>
        </p:txBody>
      </p:sp>
      <p:sp>
        <p:nvSpPr>
          <p:cNvPr id="3" name="Content Placeholder 2"/>
          <p:cNvSpPr>
            <a:spLocks noGrp="1"/>
          </p:cNvSpPr>
          <p:nvPr>
            <p:ph idx="1"/>
          </p:nvPr>
        </p:nvSpPr>
        <p:spPr/>
        <p:txBody>
          <a:bodyPr/>
          <a:lstStyle/>
          <a:p>
            <a:endParaRPr lang="en-IE"/>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4" y="2276872"/>
            <a:ext cx="4968552" cy="3474842"/>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Rectangle 6"/>
              <p:cNvSpPr/>
              <p:nvPr/>
            </p:nvSpPr>
            <p:spPr>
              <a:xfrm>
                <a:off x="756398" y="966207"/>
                <a:ext cx="7848050" cy="1323439"/>
              </a:xfrm>
              <a:prstGeom prst="rect">
                <a:avLst/>
              </a:prstGeom>
            </p:spPr>
            <p:txBody>
              <a:bodyPr wrap="square">
                <a:spAutoFit/>
              </a:bodyPr>
              <a:lstStyle/>
              <a:p>
                <a:r>
                  <a:rPr lang="en-IE" sz="2000" dirty="0" smtClean="0">
                    <a:solidFill>
                      <a:srgbClr val="990033"/>
                    </a:solidFill>
                    <a:latin typeface="Calibri" pitchFamily="34" charset="0"/>
                  </a:rPr>
                  <a:t>1. The glass façade of the building shown is parabolic in shape. The upper boundary of the glass front </a:t>
                </a:r>
                <a:r>
                  <a:rPr lang="en-IE" sz="2000" dirty="0">
                    <a:solidFill>
                      <a:srgbClr val="990033"/>
                    </a:solidFill>
                    <a:latin typeface="Calibri" pitchFamily="34" charset="0"/>
                  </a:rPr>
                  <a:t>is described by the function </a:t>
                </a:r>
                <a:endParaRPr lang="en-IE" sz="2000" i="1" dirty="0" smtClean="0">
                  <a:solidFill>
                    <a:srgbClr val="990033"/>
                  </a:solidFill>
                  <a:latin typeface="Cambria Math"/>
                </a:endParaRPr>
              </a:p>
              <a:p>
                <a:pPr/>
                <a14:m>
                  <m:oMathPara xmlns:m="http://schemas.openxmlformats.org/officeDocument/2006/math">
                    <m:oMathParaPr>
                      <m:jc m:val="centerGroup"/>
                    </m:oMathParaPr>
                    <m:oMath xmlns:m="http://schemas.openxmlformats.org/officeDocument/2006/math">
                      <m:r>
                        <a:rPr lang="en-IE" sz="2000" i="1" dirty="0" smtClean="0">
                          <a:solidFill>
                            <a:srgbClr val="990033"/>
                          </a:solidFill>
                          <a:latin typeface="Cambria Math"/>
                        </a:rPr>
                        <m:t>𝑐</m:t>
                      </m:r>
                      <m:d>
                        <m:dPr>
                          <m:ctrlPr>
                            <a:rPr lang="en-IE" sz="2000" i="1" dirty="0" smtClean="0">
                              <a:solidFill>
                                <a:srgbClr val="990033"/>
                              </a:solidFill>
                              <a:latin typeface="Cambria Math" panose="02040503050406030204" pitchFamily="18" charset="0"/>
                            </a:rPr>
                          </m:ctrlPr>
                        </m:dPr>
                        <m:e>
                          <m:r>
                            <a:rPr lang="en-IE" sz="2000" i="1" dirty="0" smtClean="0">
                              <a:solidFill>
                                <a:srgbClr val="990033"/>
                              </a:solidFill>
                              <a:latin typeface="Cambria Math"/>
                            </a:rPr>
                            <m:t>𝑥</m:t>
                          </m:r>
                        </m:e>
                      </m:d>
                      <m:r>
                        <a:rPr lang="en-IE" sz="2000" b="0" i="1" dirty="0" smtClean="0">
                          <a:solidFill>
                            <a:srgbClr val="990033"/>
                          </a:solidFill>
                          <a:latin typeface="Cambria Math"/>
                        </a:rPr>
                        <m:t>=−</m:t>
                      </m:r>
                      <m:r>
                        <a:rPr lang="en-IE" sz="2000" i="1" dirty="0" smtClean="0">
                          <a:solidFill>
                            <a:srgbClr val="990033"/>
                          </a:solidFill>
                          <a:latin typeface="Cambria Math"/>
                        </a:rPr>
                        <m:t>0.53</m:t>
                      </m:r>
                      <m:sSup>
                        <m:sSupPr>
                          <m:ctrlPr>
                            <a:rPr lang="en-IE" sz="2000" i="1" dirty="0" smtClean="0">
                              <a:solidFill>
                                <a:srgbClr val="990033"/>
                              </a:solidFill>
                              <a:latin typeface="Cambria Math" panose="02040503050406030204" pitchFamily="18" charset="0"/>
                            </a:rPr>
                          </m:ctrlPr>
                        </m:sSupPr>
                        <m:e>
                          <m:r>
                            <a:rPr lang="en-IE" sz="2000" b="0" i="1" dirty="0" smtClean="0">
                              <a:solidFill>
                                <a:srgbClr val="990033"/>
                              </a:solidFill>
                              <a:latin typeface="Cambria Math"/>
                            </a:rPr>
                            <m:t>𝑥</m:t>
                          </m:r>
                        </m:e>
                        <m:sup>
                          <m:r>
                            <a:rPr lang="en-IE" sz="2000" b="0" i="1" dirty="0" smtClean="0">
                              <a:solidFill>
                                <a:srgbClr val="990033"/>
                              </a:solidFill>
                              <a:latin typeface="Cambria Math"/>
                            </a:rPr>
                            <m:t>2</m:t>
                          </m:r>
                        </m:sup>
                      </m:sSup>
                      <m:r>
                        <a:rPr lang="en-IE" sz="2000" b="0" i="1" dirty="0" smtClean="0">
                          <a:solidFill>
                            <a:srgbClr val="990033"/>
                          </a:solidFill>
                          <a:latin typeface="Cambria Math"/>
                        </a:rPr>
                        <m:t>+</m:t>
                      </m:r>
                      <m:r>
                        <a:rPr lang="en-IE" sz="2000" i="1" dirty="0" smtClean="0">
                          <a:solidFill>
                            <a:srgbClr val="990033"/>
                          </a:solidFill>
                          <a:latin typeface="Cambria Math"/>
                        </a:rPr>
                        <m:t>4.4</m:t>
                      </m:r>
                      <m:r>
                        <a:rPr lang="en-IE" sz="2000" i="1" dirty="0" smtClean="0">
                          <a:solidFill>
                            <a:srgbClr val="990033"/>
                          </a:solidFill>
                          <a:latin typeface="Cambria Math"/>
                        </a:rPr>
                        <m:t>𝑥</m:t>
                      </m:r>
                      <m:r>
                        <a:rPr lang="en-IE" sz="2000" i="1" dirty="0" smtClean="0">
                          <a:solidFill>
                            <a:srgbClr val="990033"/>
                          </a:solidFill>
                          <a:latin typeface="Cambria Math"/>
                        </a:rPr>
                        <m:t> −3.73.</m:t>
                      </m:r>
                    </m:oMath>
                  </m:oMathPara>
                </a14:m>
                <a:endParaRPr lang="en-IE" sz="2000" dirty="0">
                  <a:solidFill>
                    <a:srgbClr val="990033"/>
                  </a:solidFill>
                  <a:latin typeface="Calibri" pitchFamily="34" charset="0"/>
                </a:endParaRPr>
              </a:p>
              <a:p>
                <a:r>
                  <a:rPr lang="en-IE" sz="2000" dirty="0">
                    <a:solidFill>
                      <a:srgbClr val="990033"/>
                    </a:solidFill>
                    <a:latin typeface="Calibri" pitchFamily="34" charset="0"/>
                  </a:rPr>
                  <a:t>Calculate the area of the glass front from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 = 2 </m:t>
                    </m:r>
                  </m:oMath>
                </a14:m>
                <a:r>
                  <a:rPr lang="en-IE" sz="2000" dirty="0">
                    <a:solidFill>
                      <a:srgbClr val="990033"/>
                    </a:solidFill>
                    <a:latin typeface="Calibri" pitchFamily="34" charset="0"/>
                  </a:rPr>
                  <a:t>to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 = 6.5 </m:t>
                    </m:r>
                  </m:oMath>
                </a14:m>
                <a:r>
                  <a:rPr lang="en-IE" sz="2000" dirty="0">
                    <a:solidFill>
                      <a:srgbClr val="990033"/>
                    </a:solidFill>
                    <a:latin typeface="Calibri"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756398" y="966207"/>
                <a:ext cx="7848050" cy="1323439"/>
              </a:xfrm>
              <a:prstGeom prst="rect">
                <a:avLst/>
              </a:prstGeom>
              <a:blipFill rotWithShape="1">
                <a:blip r:embed="rId3"/>
                <a:stretch>
                  <a:fillRect l="-777" t="-2294" r="-155" b="-6881"/>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987824" y="5775184"/>
                <a:ext cx="7488653" cy="10831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IE" sz="2000" i="1" smtClean="0">
                              <a:solidFill>
                                <a:srgbClr val="990033"/>
                              </a:solidFill>
                              <a:latin typeface="Cambria Math" panose="02040503050406030204" pitchFamily="18" charset="0"/>
                            </a:rPr>
                          </m:ctrlPr>
                        </m:dPr>
                        <m:e>
                          <m:nary>
                            <m:naryPr>
                              <m:limLoc m:val="undOvr"/>
                              <m:grow m:val="on"/>
                              <m:ctrlPr>
                                <a:rPr lang="en-IE" sz="2000" i="1">
                                  <a:solidFill>
                                    <a:srgbClr val="990033"/>
                                  </a:solidFill>
                                  <a:latin typeface="Cambria Math" panose="02040503050406030204" pitchFamily="18" charset="0"/>
                                </a:rPr>
                              </m:ctrlPr>
                            </m:naryPr>
                            <m:sub>
                              <m:r>
                                <a:rPr lang="en-IE" sz="2000">
                                  <a:solidFill>
                                    <a:srgbClr val="990033"/>
                                  </a:solidFill>
                                  <a:latin typeface="Cambria Math"/>
                                </a:rPr>
                                <m:t>2</m:t>
                              </m:r>
                            </m:sub>
                            <m:sup>
                              <m:r>
                                <a:rPr lang="en-IE" sz="2000">
                                  <a:solidFill>
                                    <a:srgbClr val="990033"/>
                                  </a:solidFill>
                                  <a:latin typeface="Cambria Math"/>
                                </a:rPr>
                                <m:t>6.5</m:t>
                              </m:r>
                            </m:sup>
                            <m:e>
                              <m:r>
                                <a:rPr lang="en-IE" sz="2000" i="1">
                                  <a:solidFill>
                                    <a:srgbClr val="990033"/>
                                  </a:solidFill>
                                  <a:latin typeface="Cambria Math"/>
                                </a:rPr>
                                <m:t>𝑐</m:t>
                              </m:r>
                              <m:d>
                                <m:dPr>
                                  <m:ctrlPr>
                                    <a:rPr lang="en-IE" sz="2000" i="1">
                                      <a:solidFill>
                                        <a:srgbClr val="990033"/>
                                      </a:solidFill>
                                      <a:latin typeface="Cambria Math" panose="02040503050406030204" pitchFamily="18" charset="0"/>
                                    </a:rPr>
                                  </m:ctrlPr>
                                </m:dPr>
                                <m:e>
                                  <m:r>
                                    <a:rPr lang="en-IE" sz="2000" i="1">
                                      <a:solidFill>
                                        <a:srgbClr val="990033"/>
                                      </a:solidFill>
                                      <a:latin typeface="Cambria Math"/>
                                    </a:rPr>
                                    <m:t>𝑥</m:t>
                                  </m:r>
                                </m:e>
                              </m:d>
                              <m:r>
                                <a:rPr lang="en-IE" sz="2000" i="1">
                                  <a:solidFill>
                                    <a:srgbClr val="990033"/>
                                  </a:solidFill>
                                  <a:latin typeface="Cambria Math"/>
                                </a:rPr>
                                <m:t>𝑑𝑥</m:t>
                              </m:r>
                              <m:r>
                                <a:rPr lang="en-IE" sz="2000">
                                  <a:solidFill>
                                    <a:srgbClr val="990033"/>
                                  </a:solidFill>
                                  <a:latin typeface="Cambria Math"/>
                                </a:rPr>
                                <m:t>=</m:t>
                              </m:r>
                            </m:e>
                          </m:nary>
                          <m:r>
                            <a:rPr lang="en-IE" sz="2000" i="1">
                              <a:solidFill>
                                <a:srgbClr val="990033"/>
                              </a:solidFill>
                              <a:latin typeface="Cambria Math"/>
                            </a:rPr>
                            <m:t>𝐴</m:t>
                          </m:r>
                          <m:d>
                            <m:dPr>
                              <m:ctrlPr>
                                <a:rPr lang="en-IE" sz="2000" i="1">
                                  <a:solidFill>
                                    <a:srgbClr val="990033"/>
                                  </a:solidFill>
                                  <a:latin typeface="Cambria Math" panose="02040503050406030204" pitchFamily="18" charset="0"/>
                                </a:rPr>
                              </m:ctrlPr>
                            </m:dPr>
                            <m:e>
                              <m:r>
                                <a:rPr lang="en-IE" sz="2000">
                                  <a:solidFill>
                                    <a:srgbClr val="990033"/>
                                  </a:solidFill>
                                  <a:latin typeface="Cambria Math"/>
                                </a:rPr>
                                <m:t>6.5</m:t>
                              </m:r>
                            </m:e>
                          </m:d>
                          <m:r>
                            <a:rPr lang="en-IE" sz="2000">
                              <a:solidFill>
                                <a:srgbClr val="990033"/>
                              </a:solidFill>
                              <a:latin typeface="Cambria Math"/>
                            </a:rPr>
                            <m:t>−</m:t>
                          </m:r>
                          <m:r>
                            <a:rPr lang="en-IE" sz="2000" i="1">
                              <a:solidFill>
                                <a:srgbClr val="990033"/>
                              </a:solidFill>
                              <a:latin typeface="Cambria Math"/>
                            </a:rPr>
                            <m:t>𝐴</m:t>
                          </m:r>
                          <m:d>
                            <m:dPr>
                              <m:ctrlPr>
                                <a:rPr lang="en-IE" sz="2000" i="1">
                                  <a:solidFill>
                                    <a:srgbClr val="990033"/>
                                  </a:solidFill>
                                  <a:latin typeface="Cambria Math" panose="02040503050406030204" pitchFamily="18" charset="0"/>
                                </a:rPr>
                              </m:ctrlPr>
                            </m:dPr>
                            <m:e>
                              <m:r>
                                <a:rPr lang="en-IE" sz="2000">
                                  <a:solidFill>
                                    <a:srgbClr val="990033"/>
                                  </a:solidFill>
                                  <a:latin typeface="Cambria Math"/>
                                </a:rPr>
                                <m:t>2</m:t>
                              </m:r>
                            </m:e>
                          </m:d>
                          <m:r>
                            <a:rPr lang="en-IE" sz="2000" b="0" i="0" smtClean="0">
                              <a:solidFill>
                                <a:srgbClr val="990033"/>
                              </a:solidFill>
                              <a:latin typeface="Cambria Math"/>
                            </a:rPr>
                            <m:t>                                                                          </m:t>
                          </m:r>
                        </m:e>
                      </m:d>
                    </m:oMath>
                  </m:oMathPara>
                </a14:m>
                <a:endParaRPr lang="en-IE" sz="2000" dirty="0">
                  <a:solidFill>
                    <a:srgbClr val="990033"/>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987824" y="5775184"/>
                <a:ext cx="7488653" cy="1083182"/>
              </a:xfrm>
              <a:prstGeom prst="rect">
                <a:avLst/>
              </a:prstGeom>
              <a:blipFill rotWithShape="1">
                <a:blip r:embed="rId4"/>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300809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2</a:t>
            </a:r>
            <a:endParaRPr lang="en-IE" dirty="0"/>
          </a:p>
        </p:txBody>
      </p:sp>
      <p:sp>
        <p:nvSpPr>
          <p:cNvPr id="7" name="Rectangle 6"/>
          <p:cNvSpPr/>
          <p:nvPr/>
        </p:nvSpPr>
        <p:spPr>
          <a:xfrm>
            <a:off x="756398" y="966207"/>
            <a:ext cx="7848050" cy="4708981"/>
          </a:xfrm>
          <a:prstGeom prst="rect">
            <a:avLst/>
          </a:prstGeom>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Can you identify </a:t>
            </a:r>
            <a:r>
              <a:rPr lang="en-IE" sz="2000" dirty="0" smtClean="0">
                <a:solidFill>
                  <a:srgbClr val="990033"/>
                </a:solidFill>
                <a:latin typeface="Calibri" pitchFamily="34" charset="0"/>
              </a:rPr>
              <a:t>any differences </a:t>
            </a:r>
            <a:r>
              <a:rPr lang="en-IE" sz="2000" dirty="0">
                <a:solidFill>
                  <a:srgbClr val="990033"/>
                </a:solidFill>
                <a:latin typeface="Calibri" pitchFamily="34" charset="0"/>
              </a:rPr>
              <a:t>between </a:t>
            </a:r>
            <a:r>
              <a:rPr lang="en-IE" sz="2000" dirty="0" smtClean="0">
                <a:solidFill>
                  <a:srgbClr val="990033"/>
                </a:solidFill>
                <a:latin typeface="Calibri" pitchFamily="34" charset="0"/>
              </a:rPr>
              <a:t>this activity </a:t>
            </a:r>
            <a:r>
              <a:rPr lang="en-IE" sz="2000" dirty="0">
                <a:solidFill>
                  <a:srgbClr val="990033"/>
                </a:solidFill>
                <a:latin typeface="Calibri" pitchFamily="34" charset="0"/>
              </a:rPr>
              <a:t>and the </a:t>
            </a:r>
            <a:r>
              <a:rPr lang="en-IE" sz="2000" dirty="0" smtClean="0">
                <a:solidFill>
                  <a:srgbClr val="990033"/>
                </a:solidFill>
                <a:latin typeface="Calibri" pitchFamily="34" charset="0"/>
              </a:rPr>
              <a:t>previous activities?</a:t>
            </a:r>
          </a:p>
          <a:p>
            <a:pPr marL="342900" indent="-342900">
              <a:buFont typeface="Arial" pitchFamily="34" charset="0"/>
              <a:buChar char="•"/>
            </a:pPr>
            <a:endParaRPr lang="en-IE" sz="2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Are </a:t>
            </a:r>
            <a:r>
              <a:rPr lang="en-IE" sz="2000" dirty="0">
                <a:solidFill>
                  <a:srgbClr val="990033"/>
                </a:solidFill>
                <a:latin typeface="Calibri" pitchFamily="34" charset="0"/>
              </a:rPr>
              <a:t>there any difficulties </a:t>
            </a:r>
            <a:r>
              <a:rPr lang="en-IE" sz="2000" dirty="0" smtClean="0">
                <a:solidFill>
                  <a:srgbClr val="990033"/>
                </a:solidFill>
                <a:latin typeface="Calibri" pitchFamily="34" charset="0"/>
              </a:rPr>
              <a:t>with completing </a:t>
            </a:r>
            <a:r>
              <a:rPr lang="en-IE" sz="2000" dirty="0">
                <a:solidFill>
                  <a:srgbClr val="990033"/>
                </a:solidFill>
                <a:latin typeface="Calibri" pitchFamily="34" charset="0"/>
              </a:rPr>
              <a:t>this task</a:t>
            </a:r>
            <a:r>
              <a:rPr lang="en-IE" sz="2000" dirty="0" smtClean="0">
                <a:solidFill>
                  <a:srgbClr val="990033"/>
                </a:solidFill>
                <a:latin typeface="Calibri" pitchFamily="34" charset="0"/>
              </a:rPr>
              <a:t>?</a:t>
            </a:r>
          </a:p>
          <a:p>
            <a:pPr marL="342900" indent="-342900">
              <a:buFont typeface="Arial" pitchFamily="34" charset="0"/>
              <a:buChar char="•"/>
            </a:pPr>
            <a:endParaRPr lang="en-IE" sz="2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How </a:t>
            </a:r>
            <a:r>
              <a:rPr lang="en-IE" sz="2000" dirty="0">
                <a:solidFill>
                  <a:srgbClr val="990033"/>
                </a:solidFill>
                <a:latin typeface="Calibri" pitchFamily="34" charset="0"/>
              </a:rPr>
              <a:t>did we find the </a:t>
            </a:r>
            <a:r>
              <a:rPr lang="en-IE" sz="2000" dirty="0" smtClean="0">
                <a:solidFill>
                  <a:srgbClr val="990033"/>
                </a:solidFill>
                <a:latin typeface="Calibri" pitchFamily="34" charset="0"/>
              </a:rPr>
              <a:t>area function </a:t>
            </a:r>
            <a:r>
              <a:rPr lang="en-IE" sz="2000" dirty="0">
                <a:solidFill>
                  <a:srgbClr val="990033"/>
                </a:solidFill>
                <a:latin typeface="Calibri" pitchFamily="34" charset="0"/>
              </a:rPr>
              <a:t>in the </a:t>
            </a:r>
            <a:r>
              <a:rPr lang="en-IE" sz="2000" dirty="0" smtClean="0">
                <a:solidFill>
                  <a:srgbClr val="990033"/>
                </a:solidFill>
                <a:latin typeface="Calibri" pitchFamily="34" charset="0"/>
              </a:rPr>
              <a:t>previous examples?</a:t>
            </a:r>
          </a:p>
          <a:p>
            <a:pPr marL="342900" indent="-342900">
              <a:buFont typeface="Arial" pitchFamily="34" charset="0"/>
              <a:buChar char="•"/>
            </a:pPr>
            <a:endParaRPr lang="en-IE" sz="2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we use the </a:t>
            </a:r>
            <a:r>
              <a:rPr lang="en-IE" sz="2000" dirty="0" smtClean="0">
                <a:solidFill>
                  <a:srgbClr val="990033"/>
                </a:solidFill>
                <a:latin typeface="Calibri" pitchFamily="34" charset="0"/>
              </a:rPr>
              <a:t>same approach </a:t>
            </a:r>
            <a:r>
              <a:rPr lang="en-IE" sz="2000" dirty="0">
                <a:solidFill>
                  <a:srgbClr val="990033"/>
                </a:solidFill>
                <a:latin typeface="Calibri" pitchFamily="34" charset="0"/>
              </a:rPr>
              <a:t>here to find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function</a:t>
            </a:r>
            <a:r>
              <a:rPr lang="en-IE" sz="2000" dirty="0" smtClean="0">
                <a:solidFill>
                  <a:srgbClr val="990033"/>
                </a:solidFill>
                <a:latin typeface="Calibri" pitchFamily="34" charset="0"/>
              </a:rPr>
              <a:t>?</a:t>
            </a:r>
          </a:p>
          <a:p>
            <a:pPr marL="342900" indent="-342900">
              <a:buFont typeface="Arial" pitchFamily="34" charset="0"/>
              <a:buChar char="•"/>
            </a:pPr>
            <a:endParaRPr lang="en-IE" sz="2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We </a:t>
            </a:r>
            <a:r>
              <a:rPr lang="en-IE" sz="2000" dirty="0">
                <a:solidFill>
                  <a:srgbClr val="990033"/>
                </a:solidFill>
                <a:latin typeface="Calibri" pitchFamily="34" charset="0"/>
              </a:rPr>
              <a:t>have a problem. </a:t>
            </a:r>
            <a:r>
              <a:rPr lang="en-IE" sz="2000" dirty="0" smtClean="0">
                <a:solidFill>
                  <a:srgbClr val="990033"/>
                </a:solidFill>
                <a:latin typeface="Calibri" pitchFamily="34" charset="0"/>
              </a:rPr>
              <a:t>We cannot </a:t>
            </a:r>
            <a:r>
              <a:rPr lang="en-IE" sz="2000" dirty="0">
                <a:solidFill>
                  <a:srgbClr val="990033"/>
                </a:solidFill>
                <a:latin typeface="Calibri" pitchFamily="34" charset="0"/>
              </a:rPr>
              <a:t>easily find the </a:t>
            </a:r>
            <a:r>
              <a:rPr lang="en-IE" sz="2000" dirty="0" smtClean="0">
                <a:solidFill>
                  <a:srgbClr val="990033"/>
                </a:solidFill>
                <a:latin typeface="Calibri" pitchFamily="34" charset="0"/>
              </a:rPr>
              <a:t>area function </a:t>
            </a:r>
            <a:r>
              <a:rPr lang="en-IE" sz="2000" dirty="0">
                <a:solidFill>
                  <a:srgbClr val="990033"/>
                </a:solidFill>
                <a:latin typeface="Calibri" pitchFamily="34" charset="0"/>
              </a:rPr>
              <a:t>for the </a:t>
            </a:r>
            <a:r>
              <a:rPr lang="en-IE" sz="2000" dirty="0" smtClean="0">
                <a:solidFill>
                  <a:srgbClr val="990033"/>
                </a:solidFill>
                <a:latin typeface="Calibri" pitchFamily="34" charset="0"/>
              </a:rPr>
              <a:t>given function </a:t>
            </a:r>
            <a:r>
              <a:rPr lang="en-IE" sz="2000" dirty="0">
                <a:solidFill>
                  <a:srgbClr val="990033"/>
                </a:solidFill>
                <a:latin typeface="Calibri" pitchFamily="34" charset="0"/>
              </a:rPr>
              <a:t>as we did in </a:t>
            </a:r>
            <a:r>
              <a:rPr lang="en-IE" sz="2000" dirty="0" smtClean="0">
                <a:solidFill>
                  <a:srgbClr val="990033"/>
                </a:solidFill>
                <a:latin typeface="Calibri" pitchFamily="34" charset="0"/>
              </a:rPr>
              <a:t>the Section </a:t>
            </a:r>
            <a:r>
              <a:rPr lang="en-IE" sz="2000" dirty="0">
                <a:solidFill>
                  <a:srgbClr val="990033"/>
                </a:solidFill>
                <a:latin typeface="Calibri" pitchFamily="34" charset="0"/>
              </a:rPr>
              <a:t>C: Student </a:t>
            </a:r>
            <a:r>
              <a:rPr lang="en-IE" sz="2000" dirty="0" smtClean="0">
                <a:solidFill>
                  <a:srgbClr val="990033"/>
                </a:solidFill>
                <a:latin typeface="Calibri" pitchFamily="34" charset="0"/>
              </a:rPr>
              <a:t>Activity. We </a:t>
            </a:r>
            <a:r>
              <a:rPr lang="en-IE" sz="2000" dirty="0">
                <a:solidFill>
                  <a:srgbClr val="990033"/>
                </a:solidFill>
                <a:latin typeface="Calibri" pitchFamily="34" charset="0"/>
              </a:rPr>
              <a:t>need a quick and </a:t>
            </a:r>
            <a:r>
              <a:rPr lang="en-IE" sz="2000" dirty="0" smtClean="0">
                <a:solidFill>
                  <a:srgbClr val="990033"/>
                </a:solidFill>
                <a:latin typeface="Calibri" pitchFamily="34" charset="0"/>
              </a:rPr>
              <a:t>efficient way </a:t>
            </a:r>
            <a:r>
              <a:rPr lang="en-IE" sz="2000" dirty="0">
                <a:solidFill>
                  <a:srgbClr val="990033"/>
                </a:solidFill>
                <a:latin typeface="Calibri" pitchFamily="34" charset="0"/>
              </a:rPr>
              <a:t>to find the area </a:t>
            </a:r>
            <a:r>
              <a:rPr lang="en-IE" sz="2000" dirty="0" smtClean="0">
                <a:solidFill>
                  <a:srgbClr val="990033"/>
                </a:solidFill>
                <a:latin typeface="Calibri" pitchFamily="34" charset="0"/>
              </a:rPr>
              <a:t>bounded by </a:t>
            </a:r>
            <a:r>
              <a:rPr lang="en-IE" sz="2000" dirty="0">
                <a:solidFill>
                  <a:srgbClr val="990033"/>
                </a:solidFill>
                <a:latin typeface="Calibri" pitchFamily="34" charset="0"/>
              </a:rPr>
              <a:t>any function but how </a:t>
            </a:r>
            <a:r>
              <a:rPr lang="en-IE" sz="2000" dirty="0" smtClean="0">
                <a:solidFill>
                  <a:srgbClr val="990033"/>
                </a:solidFill>
                <a:latin typeface="Calibri" pitchFamily="34" charset="0"/>
              </a:rPr>
              <a:t>can we </a:t>
            </a:r>
            <a:r>
              <a:rPr lang="en-IE" sz="2000" dirty="0">
                <a:solidFill>
                  <a:srgbClr val="990033"/>
                </a:solidFill>
                <a:latin typeface="Calibri" pitchFamily="34" charset="0"/>
              </a:rPr>
              <a:t>do so</a:t>
            </a:r>
            <a:r>
              <a:rPr lang="en-IE" sz="2000" dirty="0" smtClean="0">
                <a:solidFill>
                  <a:srgbClr val="990033"/>
                </a:solidFill>
                <a:latin typeface="Calibri" pitchFamily="34" charset="0"/>
              </a:rPr>
              <a:t>?</a:t>
            </a:r>
          </a:p>
          <a:p>
            <a:pPr marL="342900" indent="-342900">
              <a:buFont typeface="Arial" pitchFamily="34" charset="0"/>
              <a:buChar char="•"/>
            </a:pPr>
            <a:endParaRPr lang="en-IE" sz="2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Let’s </a:t>
            </a:r>
            <a:r>
              <a:rPr lang="en-IE" sz="2000" dirty="0">
                <a:solidFill>
                  <a:srgbClr val="990033"/>
                </a:solidFill>
                <a:latin typeface="Calibri" pitchFamily="34" charset="0"/>
              </a:rPr>
              <a:t>re-examine the </a:t>
            </a:r>
            <a:r>
              <a:rPr lang="en-IE" sz="2000" dirty="0" smtClean="0">
                <a:solidFill>
                  <a:srgbClr val="990033"/>
                </a:solidFill>
                <a:latin typeface="Calibri" pitchFamily="34" charset="0"/>
              </a:rPr>
              <a:t>results  from </a:t>
            </a:r>
            <a:r>
              <a:rPr lang="en-IE" sz="2000" dirty="0">
                <a:solidFill>
                  <a:srgbClr val="990033"/>
                </a:solidFill>
                <a:latin typeface="Calibri" pitchFamily="34" charset="0"/>
              </a:rPr>
              <a:t>Section C: </a:t>
            </a:r>
            <a:r>
              <a:rPr lang="en-IE" sz="2000" dirty="0" smtClean="0">
                <a:solidFill>
                  <a:srgbClr val="990033"/>
                </a:solidFill>
                <a:latin typeface="Calibri" pitchFamily="34" charset="0"/>
              </a:rPr>
              <a:t>Student Activity </a:t>
            </a:r>
            <a:r>
              <a:rPr lang="en-IE" sz="2000" dirty="0">
                <a:solidFill>
                  <a:srgbClr val="990033"/>
                </a:solidFill>
                <a:latin typeface="Calibri" pitchFamily="34" charset="0"/>
              </a:rPr>
              <a:t>1</a:t>
            </a:r>
            <a:r>
              <a:rPr lang="en-IE" sz="2000" dirty="0" smtClean="0">
                <a:solidFill>
                  <a:srgbClr val="990033"/>
                </a:solidFill>
                <a:latin typeface="Calibri" pitchFamily="34" charset="0"/>
              </a:rPr>
              <a:t>.</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299824"/>
            <a:ext cx="1800200" cy="1259002"/>
          </a:xfrm>
          <a:prstGeom prst="rect">
            <a:avLst/>
          </a:prstGeom>
          <a:noFill/>
          <a:ln w="952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8789610" y="490052"/>
            <a:ext cx="7860317" cy="5457825"/>
            <a:chOff x="8789610" y="490052"/>
            <a:chExt cx="7860317" cy="545782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9610" y="490052"/>
              <a:ext cx="7500317"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grpSp>
        <p:nvGrpSpPr>
          <p:cNvPr id="3" name="Group 2"/>
          <p:cNvGrpSpPr/>
          <p:nvPr/>
        </p:nvGrpSpPr>
        <p:grpSpPr>
          <a:xfrm>
            <a:off x="8788469" y="490052"/>
            <a:ext cx="7940474" cy="5491648"/>
            <a:chOff x="8788469" y="490052"/>
            <a:chExt cx="7940474" cy="5491648"/>
          </a:xfrm>
        </p:grpSpPr>
        <p:sp>
          <p:nvSpPr>
            <p:cNvPr id="9" name="Rounded Rectangle 8"/>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62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3526" y="490052"/>
              <a:ext cx="7565417" cy="549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230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fade">
                                      <p:cBhvr>
                                        <p:cTn id="22" dur="500"/>
                                        <p:tgtEl>
                                          <p:spTgt spid="7">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fade">
                                      <p:cBhvr>
                                        <p:cTn id="2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00018 7.40741E-7 L -0.93038 7.40741E-7 " pathEditMode="relative" rAng="0" ptsTypes="AA">
                                      <p:cBhvr>
                                        <p:cTn id="32" dur="2000" fill="hold"/>
                                        <p:tgtEl>
                                          <p:spTgt spid="5"/>
                                        </p:tgtEl>
                                        <p:attrNameLst>
                                          <p:attrName>ppt_x</p:attrName>
                                          <p:attrName>ppt_y</p:attrName>
                                        </p:attrNameLst>
                                      </p:cBhvr>
                                      <p:rCtr x="-46510" y="0"/>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93038 7.40741E-7 L -0.00018 0.00347 " pathEditMode="relative" rAng="0" ptsTypes="AA">
                                      <p:cBhvr>
                                        <p:cTn id="36" dur="2000" fill="hold"/>
                                        <p:tgtEl>
                                          <p:spTgt spid="5"/>
                                        </p:tgtEl>
                                        <p:attrNameLst>
                                          <p:attrName>ppt_x</p:attrName>
                                          <p:attrName>ppt_y</p:attrName>
                                        </p:attrNameLst>
                                      </p:cBhvr>
                                      <p:rCtr x="46510" y="162"/>
                                    </p:animMotion>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clickEffect">
                                  <p:stCondLst>
                                    <p:cond delay="0"/>
                                  </p:stCondLst>
                                  <p:childTnLst>
                                    <p:animMotion origin="layout" path="M -0.00018 7.40741E-7 L -0.93038 7.40741E-7 " pathEditMode="relative" rAng="0" ptsTypes="AA">
                                      <p:cBhvr>
                                        <p:cTn id="41" dur="2000" fill="hold"/>
                                        <p:tgtEl>
                                          <p:spTgt spid="3"/>
                                        </p:tgtEl>
                                        <p:attrNameLst>
                                          <p:attrName>ppt_x</p:attrName>
                                          <p:attrName>ppt_y</p:attrName>
                                        </p:attrNameLst>
                                      </p:cBhvr>
                                      <p:rCtr x="-46510" y="0"/>
                                    </p:animMotion>
                                  </p:childTnLst>
                                </p:cTn>
                              </p:par>
                            </p:childTnLst>
                          </p:cTn>
                        </p:par>
                      </p:childTnLst>
                    </p:cTn>
                  </p:par>
                  <p:par>
                    <p:cTn id="42" fill="hold">
                      <p:stCondLst>
                        <p:cond delay="indefinite"/>
                      </p:stCondLst>
                      <p:childTnLst>
                        <p:par>
                          <p:cTn id="43" fill="hold">
                            <p:stCondLst>
                              <p:cond delay="0"/>
                            </p:stCondLst>
                            <p:childTnLst>
                              <p:par>
                                <p:cTn id="44" presetID="63" presetClass="path" presetSubtype="0" accel="50000" decel="50000" fill="hold" nodeType="clickEffect">
                                  <p:stCondLst>
                                    <p:cond delay="0"/>
                                  </p:stCondLst>
                                  <p:childTnLst>
                                    <p:animMotion origin="layout" path="M -0.93038 7.40741E-7 L -0.00018 0.00347 " pathEditMode="relative" rAng="0" ptsTypes="AA">
                                      <p:cBhvr>
                                        <p:cTn id="45"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7"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6" name="Table 25"/>
              <p:cNvGraphicFramePr>
                <a:graphicFrameLocks noGrp="1"/>
              </p:cNvGraphicFramePr>
              <p:nvPr>
                <p:extLst>
                  <p:ext uri="{D42A27DB-BD31-4B8C-83A1-F6EECF244321}">
                    <p14:modId xmlns:p14="http://schemas.microsoft.com/office/powerpoint/2010/main" val="12295389"/>
                  </p:ext>
                </p:extLst>
              </p:nvPr>
            </p:nvGraphicFramePr>
            <p:xfrm>
              <a:off x="1259632" y="2929221"/>
              <a:ext cx="6624736" cy="2948051"/>
            </p:xfrm>
            <a:graphic>
              <a:graphicData uri="http://schemas.openxmlformats.org/drawingml/2006/table">
                <a:tbl>
                  <a:tblPr firstRow="1" bandRow="1">
                    <a:tableStyleId>{5940675A-B579-460E-94D1-54222C63F5DA}</a:tableStyleId>
                  </a:tblPr>
                  <a:tblGrid>
                    <a:gridCol w="1656000"/>
                    <a:gridCol w="2088416"/>
                    <a:gridCol w="2880320"/>
                  </a:tblGrid>
                  <a:tr h="0">
                    <a:tc>
                      <a:txBody>
                        <a:bodyPr/>
                        <a:lstStyle/>
                        <a:p>
                          <a:pPr algn="ctr"/>
                          <a:r>
                            <a:rPr lang="en-IE" sz="2400" b="1" dirty="0" smtClean="0">
                              <a:solidFill>
                                <a:schemeClr val="bg1"/>
                              </a:solidFill>
                            </a:rPr>
                            <a:t>Group</a:t>
                          </a:r>
                          <a:endParaRPr lang="en-IE"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33"/>
                        </a:solidFill>
                      </a:tcPr>
                    </a:tc>
                    <a:tc>
                      <a:txBody>
                        <a:bodyPr/>
                        <a:lstStyle/>
                        <a:p>
                          <a:pPr algn="ctr"/>
                          <a:r>
                            <a:rPr lang="en-IE" sz="2400" b="1" dirty="0" smtClean="0">
                              <a:solidFill>
                                <a:schemeClr val="bg1"/>
                              </a:solidFill>
                            </a:rPr>
                            <a:t>Function</a:t>
                          </a:r>
                          <a:endParaRPr lang="en-IE"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33"/>
                        </a:solidFill>
                      </a:tcPr>
                    </a:tc>
                    <a:tc>
                      <a:txBody>
                        <a:bodyPr/>
                        <a:lstStyle/>
                        <a:p>
                          <a:pPr algn="ctr"/>
                          <a:r>
                            <a:rPr lang="en-IE" sz="2400" b="1" dirty="0" smtClean="0">
                              <a:solidFill>
                                <a:schemeClr val="bg1"/>
                              </a:solidFill>
                            </a:rPr>
                            <a:t>Area Function</a:t>
                          </a:r>
                          <a:endParaRPr lang="en-IE"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33"/>
                        </a:solidFill>
                      </a:tcPr>
                    </a:tc>
                  </a:tr>
                  <a:tr h="0">
                    <a:tc>
                      <a:txBody>
                        <a:bodyPr/>
                        <a:lstStyle/>
                        <a:p>
                          <a:pPr algn="ctr"/>
                          <a:r>
                            <a:rPr lang="en-IE" sz="2400" b="1" dirty="0" smtClean="0">
                              <a:solidFill>
                                <a:srgbClr val="990033"/>
                              </a:solidFill>
                            </a:rPr>
                            <a:t>A</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h</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=5</m:t>
                                </m:r>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𝐴</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=5</m:t>
                                </m:r>
                                <m:r>
                                  <a:rPr lang="en-IE" sz="2000" b="0" i="1" smtClean="0">
                                    <a:solidFill>
                                      <a:srgbClr val="990033"/>
                                    </a:solidFill>
                                    <a:latin typeface="Cambria Math"/>
                                  </a:rPr>
                                  <m:t>𝑥</m:t>
                                </m:r>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a:r>
                            <a:rPr lang="en-IE" sz="2400" b="1" dirty="0" smtClean="0">
                              <a:solidFill>
                                <a:srgbClr val="990033"/>
                              </a:solidFill>
                            </a:rPr>
                            <a:t>B</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h</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m:t>
                                </m:r>
                                <m:r>
                                  <a:rPr lang="en-IE" sz="2000" b="0" i="1" smtClean="0">
                                    <a:solidFill>
                                      <a:srgbClr val="990033"/>
                                    </a:solidFill>
                                    <a:latin typeface="Cambria Math"/>
                                  </a:rPr>
                                  <m:t>𝑥</m:t>
                                </m:r>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𝐴</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m:t>
                                </m:r>
                                <m:f>
                                  <m:fPr>
                                    <m:ctrlPr>
                                      <a:rPr lang="en-IE" sz="2000" b="0" i="1" smtClean="0">
                                        <a:solidFill>
                                          <a:srgbClr val="990033"/>
                                        </a:solidFill>
                                        <a:latin typeface="Cambria Math" panose="02040503050406030204" pitchFamily="18" charset="0"/>
                                      </a:rPr>
                                    </m:ctrlPr>
                                  </m:fPr>
                                  <m:num>
                                    <m:r>
                                      <a:rPr lang="en-IE" sz="2000" b="0" i="1" smtClean="0">
                                        <a:solidFill>
                                          <a:srgbClr val="990033"/>
                                        </a:solidFill>
                                        <a:latin typeface="Cambria Math"/>
                                      </a:rPr>
                                      <m:t>1</m:t>
                                    </m:r>
                                  </m:num>
                                  <m:den>
                                    <m:r>
                                      <a:rPr lang="en-IE" sz="2000" b="0" i="1" smtClean="0">
                                        <a:solidFill>
                                          <a:srgbClr val="990033"/>
                                        </a:solidFill>
                                        <a:latin typeface="Cambria Math"/>
                                      </a:rPr>
                                      <m:t>2</m:t>
                                    </m:r>
                                  </m:den>
                                </m:f>
                                <m:sSup>
                                  <m:sSupPr>
                                    <m:ctrlPr>
                                      <a:rPr lang="en-IE" sz="2000" b="0" i="1" smtClean="0">
                                        <a:solidFill>
                                          <a:srgbClr val="990033"/>
                                        </a:solidFill>
                                        <a:latin typeface="Cambria Math" panose="02040503050406030204" pitchFamily="18" charset="0"/>
                                      </a:rPr>
                                    </m:ctrlPr>
                                  </m:sSupPr>
                                  <m:e>
                                    <m:r>
                                      <a:rPr lang="en-IE" sz="2000" b="0" i="1" smtClean="0">
                                        <a:solidFill>
                                          <a:srgbClr val="990033"/>
                                        </a:solidFill>
                                        <a:latin typeface="Cambria Math"/>
                                      </a:rPr>
                                      <m:t>𝑥</m:t>
                                    </m:r>
                                  </m:e>
                                  <m:sup>
                                    <m:r>
                                      <a:rPr lang="en-IE" sz="2000" b="0" i="1" smtClean="0">
                                        <a:solidFill>
                                          <a:srgbClr val="990033"/>
                                        </a:solidFill>
                                        <a:latin typeface="Cambria Math"/>
                                      </a:rPr>
                                      <m:t>2</m:t>
                                    </m:r>
                                  </m:sup>
                                </m:sSup>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a:r>
                            <a:rPr lang="en-IE" sz="2400" b="1" dirty="0" smtClean="0">
                              <a:solidFill>
                                <a:srgbClr val="990033"/>
                              </a:solidFill>
                            </a:rPr>
                            <a:t>C</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h</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=9</m:t>
                                </m:r>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𝐴</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=9</m:t>
                                </m:r>
                                <m:r>
                                  <a:rPr lang="en-IE" sz="2000" b="0" i="1" smtClean="0">
                                    <a:solidFill>
                                      <a:srgbClr val="990033"/>
                                    </a:solidFill>
                                    <a:latin typeface="Cambria Math"/>
                                  </a:rPr>
                                  <m:t>𝑥</m:t>
                                </m:r>
                                <m:r>
                                  <a:rPr lang="en-IE" sz="2000" b="0" i="1" smtClean="0">
                                    <a:solidFill>
                                      <a:srgbClr val="990033"/>
                                    </a:solidFill>
                                    <a:latin typeface="Cambria Math"/>
                                  </a:rPr>
                                  <m:t>−27</m:t>
                                </m:r>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a:r>
                            <a:rPr lang="en-IE" sz="2400" b="1" dirty="0" smtClean="0">
                              <a:solidFill>
                                <a:srgbClr val="990033"/>
                              </a:solidFill>
                            </a:rPr>
                            <a:t>D</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h</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=2</m:t>
                                </m:r>
                                <m:r>
                                  <a:rPr lang="en-IE" sz="2000" b="0" i="1" smtClean="0">
                                    <a:solidFill>
                                      <a:srgbClr val="990033"/>
                                    </a:solidFill>
                                    <a:latin typeface="Cambria Math"/>
                                  </a:rPr>
                                  <m:t>𝑥</m:t>
                                </m:r>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𝐴</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m:t>
                                </m:r>
                                <m:sSup>
                                  <m:sSupPr>
                                    <m:ctrlPr>
                                      <a:rPr lang="en-IE" sz="2000" b="0" i="1" smtClean="0">
                                        <a:solidFill>
                                          <a:srgbClr val="990033"/>
                                        </a:solidFill>
                                        <a:latin typeface="Cambria Math" panose="02040503050406030204" pitchFamily="18" charset="0"/>
                                      </a:rPr>
                                    </m:ctrlPr>
                                  </m:sSupPr>
                                  <m:e>
                                    <m:r>
                                      <a:rPr lang="en-IE" sz="2000" b="0" i="1" smtClean="0">
                                        <a:solidFill>
                                          <a:srgbClr val="990033"/>
                                        </a:solidFill>
                                        <a:latin typeface="Cambria Math"/>
                                      </a:rPr>
                                      <m:t>𝑥</m:t>
                                    </m:r>
                                  </m:e>
                                  <m:sup>
                                    <m:r>
                                      <a:rPr lang="en-IE" sz="2000" b="0" i="1" smtClean="0">
                                        <a:solidFill>
                                          <a:srgbClr val="990033"/>
                                        </a:solidFill>
                                        <a:latin typeface="Cambria Math"/>
                                      </a:rPr>
                                      <m:t>2</m:t>
                                    </m:r>
                                  </m:sup>
                                </m:sSup>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a:r>
                            <a:rPr lang="en-IE" sz="2400" b="1" dirty="0" smtClean="0">
                              <a:solidFill>
                                <a:srgbClr val="990033"/>
                              </a:solidFill>
                            </a:rPr>
                            <a:t>E</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h</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=2</m:t>
                                </m:r>
                                <m:r>
                                  <a:rPr lang="en-IE" sz="2000" b="0" i="1" smtClean="0">
                                    <a:solidFill>
                                      <a:srgbClr val="990033"/>
                                    </a:solidFill>
                                    <a:latin typeface="Cambria Math"/>
                                  </a:rPr>
                                  <m:t>𝑥</m:t>
                                </m:r>
                                <m:r>
                                  <a:rPr lang="en-IE" sz="2000" b="0" i="1" smtClean="0">
                                    <a:solidFill>
                                      <a:srgbClr val="990033"/>
                                    </a:solidFill>
                                    <a:latin typeface="Cambria Math"/>
                                  </a:rPr>
                                  <m:t>−4</m:t>
                                </m:r>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left"/>
                              </m:oMathParaPr>
                              <m:oMath xmlns:m="http://schemas.openxmlformats.org/officeDocument/2006/math">
                                <m:r>
                                  <a:rPr lang="en-IE" sz="2000" b="0" i="1" smtClean="0">
                                    <a:solidFill>
                                      <a:srgbClr val="990033"/>
                                    </a:solidFill>
                                    <a:latin typeface="Cambria Math"/>
                                  </a:rPr>
                                  <m:t>𝐴</m:t>
                                </m:r>
                                <m:d>
                                  <m:dPr>
                                    <m:ctrlPr>
                                      <a:rPr lang="en-IE" sz="2000" b="0" i="1" smtClean="0">
                                        <a:solidFill>
                                          <a:srgbClr val="990033"/>
                                        </a:solidFill>
                                        <a:latin typeface="Cambria Math" panose="02040503050406030204" pitchFamily="18" charset="0"/>
                                      </a:rPr>
                                    </m:ctrlPr>
                                  </m:dPr>
                                  <m:e>
                                    <m:r>
                                      <a:rPr lang="en-IE" sz="2000" b="0" i="1" smtClean="0">
                                        <a:solidFill>
                                          <a:srgbClr val="990033"/>
                                        </a:solidFill>
                                        <a:latin typeface="Cambria Math"/>
                                      </a:rPr>
                                      <m:t>𝑥</m:t>
                                    </m:r>
                                  </m:e>
                                </m:d>
                                <m:r>
                                  <a:rPr lang="en-IE" sz="2000" b="0" i="1" smtClean="0">
                                    <a:solidFill>
                                      <a:srgbClr val="990033"/>
                                    </a:solidFill>
                                    <a:latin typeface="Cambria Math"/>
                                  </a:rPr>
                                  <m:t>=</m:t>
                                </m:r>
                                <m:sSup>
                                  <m:sSupPr>
                                    <m:ctrlPr>
                                      <a:rPr lang="en-IE" sz="2000" b="0" i="1" smtClean="0">
                                        <a:solidFill>
                                          <a:srgbClr val="990033"/>
                                        </a:solidFill>
                                        <a:latin typeface="Cambria Math" panose="02040503050406030204" pitchFamily="18" charset="0"/>
                                      </a:rPr>
                                    </m:ctrlPr>
                                  </m:sSupPr>
                                  <m:e>
                                    <m:r>
                                      <a:rPr lang="en-IE" sz="2000" b="0" i="1" smtClean="0">
                                        <a:solidFill>
                                          <a:srgbClr val="990033"/>
                                        </a:solidFill>
                                        <a:latin typeface="Cambria Math"/>
                                      </a:rPr>
                                      <m:t>𝑥</m:t>
                                    </m:r>
                                  </m:e>
                                  <m:sup>
                                    <m:r>
                                      <a:rPr lang="en-IE" sz="2000" b="0" i="1" smtClean="0">
                                        <a:solidFill>
                                          <a:srgbClr val="990033"/>
                                        </a:solidFill>
                                        <a:latin typeface="Cambria Math"/>
                                      </a:rPr>
                                      <m:t>2</m:t>
                                    </m:r>
                                  </m:sup>
                                </m:sSup>
                                <m:r>
                                  <a:rPr lang="en-IE" sz="2000" b="0" i="0" smtClean="0">
                                    <a:solidFill>
                                      <a:srgbClr val="990033"/>
                                    </a:solidFill>
                                    <a:latin typeface="Cambria Math"/>
                                  </a:rPr>
                                  <m:t>−4</m:t>
                                </m:r>
                                <m:r>
                                  <m:rPr>
                                    <m:sty m:val="p"/>
                                  </m:rPr>
                                  <a:rPr lang="en-IE" sz="2000" b="0" i="0" smtClean="0">
                                    <a:solidFill>
                                      <a:srgbClr val="990033"/>
                                    </a:solidFill>
                                    <a:latin typeface="Cambria Math"/>
                                  </a:rPr>
                                  <m:t>x</m:t>
                                </m:r>
                                <m:r>
                                  <a:rPr lang="en-IE" sz="2000" b="0" i="0" smtClean="0">
                                    <a:solidFill>
                                      <a:srgbClr val="990033"/>
                                    </a:solidFill>
                                    <a:latin typeface="Cambria Math"/>
                                  </a:rPr>
                                  <m:t>+4</m:t>
                                </m:r>
                              </m:oMath>
                            </m:oMathPara>
                          </a14:m>
                          <a:endParaRPr lang="en-IE" sz="2000"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Choice>
        <mc:Fallback xmlns="">
          <p:graphicFrame>
            <p:nvGraphicFramePr>
              <p:cNvPr id="26" name="Table 25"/>
              <p:cNvGraphicFramePr>
                <a:graphicFrameLocks noGrp="1"/>
              </p:cNvGraphicFramePr>
              <p:nvPr>
                <p:extLst>
                  <p:ext uri="{D42A27DB-BD31-4B8C-83A1-F6EECF244321}">
                    <p14:modId xmlns:p14="http://schemas.microsoft.com/office/powerpoint/2010/main" val="12295389"/>
                  </p:ext>
                </p:extLst>
              </p:nvPr>
            </p:nvGraphicFramePr>
            <p:xfrm>
              <a:off x="1259632" y="2929221"/>
              <a:ext cx="6624736" cy="2948051"/>
            </p:xfrm>
            <a:graphic>
              <a:graphicData uri="http://schemas.openxmlformats.org/drawingml/2006/table">
                <a:tbl>
                  <a:tblPr firstRow="1" bandRow="1">
                    <a:tableStyleId>{5940675A-B579-460E-94D1-54222C63F5DA}</a:tableStyleId>
                  </a:tblPr>
                  <a:tblGrid>
                    <a:gridCol w="1656000"/>
                    <a:gridCol w="2088416"/>
                    <a:gridCol w="2880320"/>
                  </a:tblGrid>
                  <a:tr h="457200">
                    <a:tc>
                      <a:txBody>
                        <a:bodyPr/>
                        <a:lstStyle/>
                        <a:p>
                          <a:pPr algn="ctr"/>
                          <a:r>
                            <a:rPr lang="en-IE" sz="2400" b="1" dirty="0" smtClean="0">
                              <a:solidFill>
                                <a:schemeClr val="bg1"/>
                              </a:solidFill>
                            </a:rPr>
                            <a:t>Group</a:t>
                          </a:r>
                          <a:endParaRPr lang="en-IE"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33"/>
                        </a:solidFill>
                      </a:tcPr>
                    </a:tc>
                    <a:tc>
                      <a:txBody>
                        <a:bodyPr/>
                        <a:lstStyle/>
                        <a:p>
                          <a:pPr algn="ctr"/>
                          <a:r>
                            <a:rPr lang="en-IE" sz="2400" b="1" dirty="0" smtClean="0">
                              <a:solidFill>
                                <a:schemeClr val="bg1"/>
                              </a:solidFill>
                            </a:rPr>
                            <a:t>Function</a:t>
                          </a:r>
                          <a:endParaRPr lang="en-IE"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33"/>
                        </a:solidFill>
                      </a:tcPr>
                    </a:tc>
                    <a:tc>
                      <a:txBody>
                        <a:bodyPr/>
                        <a:lstStyle/>
                        <a:p>
                          <a:pPr algn="ctr"/>
                          <a:r>
                            <a:rPr lang="en-IE" sz="2400" b="1" dirty="0" smtClean="0">
                              <a:solidFill>
                                <a:schemeClr val="bg1"/>
                              </a:solidFill>
                            </a:rPr>
                            <a:t>Area Function</a:t>
                          </a:r>
                          <a:endParaRPr lang="en-IE"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0033"/>
                        </a:solidFill>
                      </a:tcPr>
                    </a:tc>
                  </a:tr>
                  <a:tr h="457200">
                    <a:tc>
                      <a:txBody>
                        <a:bodyPr/>
                        <a:lstStyle/>
                        <a:p>
                          <a:pPr algn="ctr"/>
                          <a:r>
                            <a:rPr lang="en-IE" sz="2400" b="1" dirty="0" smtClean="0">
                              <a:solidFill>
                                <a:srgbClr val="990033"/>
                              </a:solidFill>
                            </a:rPr>
                            <a:t>A</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79300" t="-110667" r="-137901" b="-474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30297" t="-110667" r="-212" b="-474667"/>
                          </a:stretch>
                        </a:blipFill>
                      </a:tcPr>
                    </a:tc>
                  </a:tr>
                  <a:tr h="662051">
                    <a:tc>
                      <a:txBody>
                        <a:bodyPr/>
                        <a:lstStyle/>
                        <a:p>
                          <a:pPr algn="ctr"/>
                          <a:r>
                            <a:rPr lang="en-IE" sz="2400" b="1" dirty="0" smtClean="0">
                              <a:solidFill>
                                <a:srgbClr val="990033"/>
                              </a:solidFill>
                            </a:rPr>
                            <a:t>B</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79300" t="-146296" r="-137901" b="-22963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30297" t="-146296" r="-212" b="-229630"/>
                          </a:stretch>
                        </a:blipFill>
                      </a:tcPr>
                    </a:tc>
                  </a:tr>
                  <a:tr h="457200">
                    <a:tc>
                      <a:txBody>
                        <a:bodyPr/>
                        <a:lstStyle/>
                        <a:p>
                          <a:pPr algn="ctr"/>
                          <a:r>
                            <a:rPr lang="en-IE" sz="2400" b="1" dirty="0" smtClean="0">
                              <a:solidFill>
                                <a:srgbClr val="990033"/>
                              </a:solidFill>
                            </a:rPr>
                            <a:t>C</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79300" t="-354667" r="-137901" b="-230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30297" t="-354667" r="-212" b="-230667"/>
                          </a:stretch>
                        </a:blipFill>
                      </a:tcPr>
                    </a:tc>
                  </a:tr>
                  <a:tr h="457200">
                    <a:tc>
                      <a:txBody>
                        <a:bodyPr/>
                        <a:lstStyle/>
                        <a:p>
                          <a:pPr algn="ctr"/>
                          <a:r>
                            <a:rPr lang="en-IE" sz="2400" b="1" dirty="0" smtClean="0">
                              <a:solidFill>
                                <a:srgbClr val="990033"/>
                              </a:solidFill>
                            </a:rPr>
                            <a:t>D</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79300" t="-454667" r="-137901" b="-130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30297" t="-454667" r="-212" b="-130667"/>
                          </a:stretch>
                        </a:blipFill>
                      </a:tcPr>
                    </a:tc>
                  </a:tr>
                  <a:tr h="457200">
                    <a:tc>
                      <a:txBody>
                        <a:bodyPr/>
                        <a:lstStyle/>
                        <a:p>
                          <a:pPr algn="ctr"/>
                          <a:r>
                            <a:rPr lang="en-IE" sz="2400" b="1" dirty="0" smtClean="0">
                              <a:solidFill>
                                <a:srgbClr val="990033"/>
                              </a:solidFill>
                            </a:rPr>
                            <a:t>E</a:t>
                          </a:r>
                          <a:endParaRPr lang="en-IE" sz="2400" b="1" dirty="0">
                            <a:solidFill>
                              <a:srgbClr val="990033"/>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79300" t="-554667" r="-137901" b="-30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30297" t="-554667" r="-212" b="-30667"/>
                          </a:stretch>
                        </a:blipFill>
                      </a:tcPr>
                    </a:tc>
                  </a:tr>
                </a:tbl>
              </a:graphicData>
            </a:graphic>
          </p:graphicFrame>
        </mc:Fallback>
      </mc:AlternateContent>
      <p:sp>
        <p:nvSpPr>
          <p:cNvPr id="2" name="Title 1"/>
          <p:cNvSpPr>
            <a:spLocks noGrp="1"/>
          </p:cNvSpPr>
          <p:nvPr>
            <p:ph type="title"/>
          </p:nvPr>
        </p:nvSpPr>
        <p:spPr/>
        <p:txBody>
          <a:bodyPr>
            <a:normAutofit/>
          </a:bodyPr>
          <a:lstStyle/>
          <a:p>
            <a:r>
              <a:rPr lang="en-IE" dirty="0" smtClean="0"/>
              <a:t>Recall Section C </a:t>
            </a:r>
            <a:r>
              <a:rPr lang="en-IE" dirty="0"/>
              <a:t>- Student Activity 1</a:t>
            </a:r>
          </a:p>
        </p:txBody>
      </p:sp>
      <p:sp>
        <p:nvSpPr>
          <p:cNvPr id="14" name="Curved Down Arrow 13"/>
          <p:cNvSpPr/>
          <p:nvPr/>
        </p:nvSpPr>
        <p:spPr>
          <a:xfrm>
            <a:off x="3707904" y="3285016"/>
            <a:ext cx="2124000" cy="288000"/>
          </a:xfrm>
          <a:prstGeom prst="curvedDownArrow">
            <a:avLst>
              <a:gd name="adj1" fmla="val 25000"/>
              <a:gd name="adj2" fmla="val 53810"/>
              <a:gd name="adj3" fmla="val 28779"/>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5" name="Curved Down Arrow 14"/>
          <p:cNvSpPr/>
          <p:nvPr/>
        </p:nvSpPr>
        <p:spPr>
          <a:xfrm>
            <a:off x="3707904" y="3789072"/>
            <a:ext cx="2124000" cy="288000"/>
          </a:xfrm>
          <a:prstGeom prst="curvedDownArrow">
            <a:avLst>
              <a:gd name="adj1" fmla="val 25000"/>
              <a:gd name="adj2" fmla="val 53810"/>
              <a:gd name="adj3" fmla="val 28779"/>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6" name="Curved Down Arrow 15"/>
          <p:cNvSpPr/>
          <p:nvPr/>
        </p:nvSpPr>
        <p:spPr>
          <a:xfrm>
            <a:off x="3707904" y="4365136"/>
            <a:ext cx="2124000" cy="288000"/>
          </a:xfrm>
          <a:prstGeom prst="curvedDownArrow">
            <a:avLst>
              <a:gd name="adj1" fmla="val 25000"/>
              <a:gd name="adj2" fmla="val 53810"/>
              <a:gd name="adj3" fmla="val 28779"/>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7" name="Curved Down Arrow 16"/>
          <p:cNvSpPr/>
          <p:nvPr/>
        </p:nvSpPr>
        <p:spPr>
          <a:xfrm>
            <a:off x="3707904" y="4869192"/>
            <a:ext cx="2124000" cy="288000"/>
          </a:xfrm>
          <a:prstGeom prst="curvedDownArrow">
            <a:avLst>
              <a:gd name="adj1" fmla="val 25000"/>
              <a:gd name="adj2" fmla="val 53810"/>
              <a:gd name="adj3" fmla="val 28779"/>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8" name="Curved Down Arrow 17"/>
          <p:cNvSpPr/>
          <p:nvPr/>
        </p:nvSpPr>
        <p:spPr>
          <a:xfrm>
            <a:off x="3707904" y="5301240"/>
            <a:ext cx="2124000" cy="288000"/>
          </a:xfrm>
          <a:prstGeom prst="curvedDownArrow">
            <a:avLst>
              <a:gd name="adj1" fmla="val 25000"/>
              <a:gd name="adj2" fmla="val 53810"/>
              <a:gd name="adj3" fmla="val 28779"/>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9" name="Curved Down Arrow 18"/>
          <p:cNvSpPr/>
          <p:nvPr/>
        </p:nvSpPr>
        <p:spPr>
          <a:xfrm flipH="1">
            <a:off x="3707904" y="3284768"/>
            <a:ext cx="2124000" cy="288000"/>
          </a:xfrm>
          <a:prstGeom prst="curvedDownArrow">
            <a:avLst>
              <a:gd name="adj1" fmla="val 25000"/>
              <a:gd name="adj2" fmla="val 53810"/>
              <a:gd name="adj3" fmla="val 28779"/>
            </a:avLst>
          </a:prstGeom>
          <a:solidFill>
            <a:srgbClr val="DCCE18"/>
          </a:solidFill>
          <a:ln>
            <a:solidFill>
              <a:srgbClr val="DCC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0" name="Curved Down Arrow 19"/>
          <p:cNvSpPr/>
          <p:nvPr/>
        </p:nvSpPr>
        <p:spPr>
          <a:xfrm flipH="1">
            <a:off x="3707904" y="3786390"/>
            <a:ext cx="2124000" cy="288000"/>
          </a:xfrm>
          <a:prstGeom prst="curvedDownArrow">
            <a:avLst>
              <a:gd name="adj1" fmla="val 25000"/>
              <a:gd name="adj2" fmla="val 53810"/>
              <a:gd name="adj3" fmla="val 28779"/>
            </a:avLst>
          </a:prstGeom>
          <a:solidFill>
            <a:srgbClr val="DCCE18"/>
          </a:solidFill>
          <a:ln>
            <a:solidFill>
              <a:srgbClr val="DCC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1" name="Curved Down Arrow 20"/>
          <p:cNvSpPr/>
          <p:nvPr/>
        </p:nvSpPr>
        <p:spPr>
          <a:xfrm flipH="1">
            <a:off x="3707904" y="4365136"/>
            <a:ext cx="2124000" cy="288000"/>
          </a:xfrm>
          <a:prstGeom prst="curvedDownArrow">
            <a:avLst>
              <a:gd name="adj1" fmla="val 25000"/>
              <a:gd name="adj2" fmla="val 53810"/>
              <a:gd name="adj3" fmla="val 28779"/>
            </a:avLst>
          </a:prstGeom>
          <a:solidFill>
            <a:srgbClr val="DCCE18"/>
          </a:solidFill>
          <a:ln>
            <a:solidFill>
              <a:srgbClr val="DCC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2" name="Curved Down Arrow 21"/>
          <p:cNvSpPr/>
          <p:nvPr/>
        </p:nvSpPr>
        <p:spPr>
          <a:xfrm flipH="1">
            <a:off x="3707904" y="4869160"/>
            <a:ext cx="2124000" cy="288000"/>
          </a:xfrm>
          <a:prstGeom prst="curvedDownArrow">
            <a:avLst>
              <a:gd name="adj1" fmla="val 25000"/>
              <a:gd name="adj2" fmla="val 53810"/>
              <a:gd name="adj3" fmla="val 28779"/>
            </a:avLst>
          </a:prstGeom>
          <a:solidFill>
            <a:srgbClr val="DCCE18"/>
          </a:solidFill>
          <a:ln>
            <a:solidFill>
              <a:srgbClr val="DCC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3" name="Curved Down Arrow 22"/>
          <p:cNvSpPr/>
          <p:nvPr/>
        </p:nvSpPr>
        <p:spPr>
          <a:xfrm flipH="1">
            <a:off x="3707904" y="5301240"/>
            <a:ext cx="2124000" cy="288000"/>
          </a:xfrm>
          <a:prstGeom prst="curvedDownArrow">
            <a:avLst>
              <a:gd name="adj1" fmla="val 25000"/>
              <a:gd name="adj2" fmla="val 53810"/>
              <a:gd name="adj3" fmla="val 28779"/>
            </a:avLst>
          </a:prstGeom>
          <a:solidFill>
            <a:srgbClr val="DCCE18"/>
          </a:solidFill>
          <a:ln>
            <a:solidFill>
              <a:srgbClr val="DCC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4" name="Right Arrow 23"/>
          <p:cNvSpPr/>
          <p:nvPr/>
        </p:nvSpPr>
        <p:spPr>
          <a:xfrm>
            <a:off x="4139952" y="6023024"/>
            <a:ext cx="3168352" cy="864096"/>
          </a:xfrm>
          <a:prstGeom prst="rightArrow">
            <a:avLst>
              <a:gd name="adj1" fmla="val 65677"/>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smtClean="0"/>
              <a:t>Anti-differentiate</a:t>
            </a:r>
            <a:endParaRPr lang="en-IE" sz="2800" dirty="0"/>
          </a:p>
        </p:txBody>
      </p:sp>
      <p:sp>
        <p:nvSpPr>
          <p:cNvPr id="27" name="Rectangle 26"/>
          <p:cNvSpPr/>
          <p:nvPr/>
        </p:nvSpPr>
        <p:spPr>
          <a:xfrm>
            <a:off x="510480" y="391016"/>
            <a:ext cx="7661920" cy="1477328"/>
          </a:xfrm>
          <a:prstGeom prst="rect">
            <a:avLst/>
          </a:prstGeom>
          <a:solidFill>
            <a:schemeClr val="bg1"/>
          </a:solidFill>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Given </a:t>
            </a:r>
            <a:r>
              <a:rPr lang="en-IE" sz="2000" dirty="0">
                <a:solidFill>
                  <a:srgbClr val="990033"/>
                </a:solidFill>
                <a:latin typeface="Calibri" pitchFamily="34" charset="0"/>
              </a:rPr>
              <a:t>this – can you </a:t>
            </a:r>
            <a:r>
              <a:rPr lang="en-IE" sz="2000" dirty="0" smtClean="0">
                <a:solidFill>
                  <a:srgbClr val="990033"/>
                </a:solidFill>
                <a:latin typeface="Calibri" pitchFamily="34" charset="0"/>
              </a:rPr>
              <a:t>suggest a </a:t>
            </a:r>
            <a:r>
              <a:rPr lang="en-IE" sz="2000" dirty="0">
                <a:solidFill>
                  <a:srgbClr val="990033"/>
                </a:solidFill>
                <a:latin typeface="Calibri" pitchFamily="34" charset="0"/>
              </a:rPr>
              <a:t>relationship between </a:t>
            </a:r>
            <a:r>
              <a:rPr lang="en-IE" sz="2000" dirty="0" smtClean="0">
                <a:solidFill>
                  <a:srgbClr val="990033"/>
                </a:solidFill>
                <a:latin typeface="Calibri" pitchFamily="34" charset="0"/>
              </a:rPr>
              <a:t>the boundary </a:t>
            </a:r>
            <a:r>
              <a:rPr lang="en-IE" sz="2000" dirty="0">
                <a:solidFill>
                  <a:srgbClr val="990033"/>
                </a:solidFill>
                <a:latin typeface="Calibri" pitchFamily="34" charset="0"/>
              </a:rPr>
              <a:t>function and </a:t>
            </a:r>
            <a:r>
              <a:rPr lang="en-IE" sz="2000" dirty="0" smtClean="0">
                <a:solidFill>
                  <a:srgbClr val="990033"/>
                </a:solidFill>
                <a:latin typeface="Calibri" pitchFamily="34" charset="0"/>
              </a:rPr>
              <a:t>the area function?</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This </a:t>
            </a:r>
            <a:r>
              <a:rPr lang="en-IE" sz="2000" dirty="0">
                <a:solidFill>
                  <a:srgbClr val="990033"/>
                </a:solidFill>
                <a:latin typeface="Calibri" pitchFamily="34" charset="0"/>
              </a:rPr>
              <a:t>is amazing. It seems </a:t>
            </a:r>
            <a:r>
              <a:rPr lang="en-IE" sz="2000" dirty="0" smtClean="0">
                <a:solidFill>
                  <a:srgbClr val="990033"/>
                </a:solidFill>
                <a:latin typeface="Calibri" pitchFamily="34" charset="0"/>
              </a:rPr>
              <a:t>that a </a:t>
            </a:r>
            <a:r>
              <a:rPr lang="en-IE" sz="2000" dirty="0">
                <a:solidFill>
                  <a:srgbClr val="990033"/>
                </a:solidFill>
                <a:latin typeface="Calibri" pitchFamily="34" charset="0"/>
              </a:rPr>
              <a:t>particular anti-derivative </a:t>
            </a:r>
            <a:r>
              <a:rPr lang="en-IE" sz="2000" dirty="0" smtClean="0">
                <a:solidFill>
                  <a:srgbClr val="990033"/>
                </a:solidFill>
                <a:latin typeface="Calibri" pitchFamily="34" charset="0"/>
              </a:rPr>
              <a:t>of a </a:t>
            </a:r>
            <a:r>
              <a:rPr lang="en-IE" sz="2000" dirty="0">
                <a:solidFill>
                  <a:srgbClr val="990033"/>
                </a:solidFill>
                <a:latin typeface="Calibri" pitchFamily="34" charset="0"/>
              </a:rPr>
              <a:t>function gives us </a:t>
            </a:r>
            <a:r>
              <a:rPr lang="en-IE" sz="2000" dirty="0" smtClean="0">
                <a:solidFill>
                  <a:srgbClr val="990033"/>
                </a:solidFill>
                <a:latin typeface="Calibri" pitchFamily="34" charset="0"/>
              </a:rPr>
              <a:t>that function’s </a:t>
            </a:r>
            <a:r>
              <a:rPr lang="en-IE" sz="2000" dirty="0">
                <a:solidFill>
                  <a:srgbClr val="990033"/>
                </a:solidFill>
                <a:latin typeface="Calibri" pitchFamily="34" charset="0"/>
              </a:rPr>
              <a:t>area function.</a:t>
            </a:r>
          </a:p>
        </p:txBody>
      </p:sp>
      <p:sp>
        <p:nvSpPr>
          <p:cNvPr id="28" name="Rectangle 27"/>
          <p:cNvSpPr/>
          <p:nvPr/>
        </p:nvSpPr>
        <p:spPr>
          <a:xfrm>
            <a:off x="510480" y="391016"/>
            <a:ext cx="7661920" cy="2431435"/>
          </a:xfrm>
          <a:prstGeom prst="rect">
            <a:avLst/>
          </a:prstGeom>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In differential calculus we expended a lot of energy finding the slope function of various functions but then we discovered that we could derive the slope function of many functions simply by inspecting the function we started with</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Is </a:t>
            </a:r>
            <a:r>
              <a:rPr lang="en-IE" sz="2000" dirty="0">
                <a:solidFill>
                  <a:srgbClr val="990033"/>
                </a:solidFill>
                <a:latin typeface="Calibri" pitchFamily="34" charset="0"/>
              </a:rPr>
              <a:t>it possible to do the same here – to derive the area function simply by inspecting the bounding function?</a:t>
            </a:r>
          </a:p>
          <a:p>
            <a:pPr marL="342900" lvl="0" indent="-342900">
              <a:buFont typeface="Arial" pitchFamily="34" charset="0"/>
              <a:buChar char="•"/>
            </a:pPr>
            <a:endParaRPr lang="en-IE" sz="2000" dirty="0">
              <a:solidFill>
                <a:srgbClr val="990033"/>
              </a:solidFill>
              <a:latin typeface="Calibri" pitchFamily="34" charset="0"/>
            </a:endParaRPr>
          </a:p>
        </p:txBody>
      </p:sp>
      <p:sp>
        <p:nvSpPr>
          <p:cNvPr id="29" name="Rectangle 28"/>
          <p:cNvSpPr/>
          <p:nvPr/>
        </p:nvSpPr>
        <p:spPr>
          <a:xfrm>
            <a:off x="510480" y="391016"/>
            <a:ext cx="7661920" cy="1631216"/>
          </a:xfrm>
          <a:prstGeom prst="rect">
            <a:avLst/>
          </a:prstGeom>
        </p:spPr>
        <p:txBody>
          <a:bodyPr wrap="square">
            <a:spAutoFit/>
          </a:bodyPr>
          <a:lstStyle/>
          <a:p>
            <a:pPr marL="342900" lvl="0" indent="-342900">
              <a:buFont typeface="Arial" pitchFamily="34" charset="0"/>
              <a:buChar char="•"/>
            </a:pPr>
            <a:r>
              <a:rPr lang="en-IE" sz="2000" dirty="0">
                <a:solidFill>
                  <a:srgbClr val="990033"/>
                </a:solidFill>
                <a:latin typeface="Calibri" pitchFamily="34" charset="0"/>
              </a:rPr>
              <a:t>Is there any obvious relationship between the function and its corresponding area function?</a:t>
            </a:r>
          </a:p>
          <a:p>
            <a:pPr marL="342900" lvl="0" indent="-342900">
              <a:buFont typeface="Arial" pitchFamily="34" charset="0"/>
              <a:buChar char="•"/>
            </a:pPr>
            <a:endParaRPr lang="en-IE" sz="2000" dirty="0">
              <a:solidFill>
                <a:srgbClr val="990033"/>
              </a:solidFill>
              <a:latin typeface="Calibri" pitchFamily="34" charset="0"/>
            </a:endParaRPr>
          </a:p>
          <a:p>
            <a:pPr marL="342900" lvl="0" indent="-342900">
              <a:buFont typeface="Arial" pitchFamily="34" charset="0"/>
              <a:buChar char="•"/>
            </a:pPr>
            <a:r>
              <a:rPr lang="en-IE" sz="2000" dirty="0">
                <a:solidFill>
                  <a:srgbClr val="990033"/>
                </a:solidFill>
                <a:latin typeface="Calibri" pitchFamily="34" charset="0"/>
              </a:rPr>
              <a:t>If you were presented with the area function can you see a way to find the boundary function?</a:t>
            </a:r>
          </a:p>
        </p:txBody>
      </p:sp>
      <p:grpSp>
        <p:nvGrpSpPr>
          <p:cNvPr id="32" name="Group 31"/>
          <p:cNvGrpSpPr/>
          <p:nvPr/>
        </p:nvGrpSpPr>
        <p:grpSpPr>
          <a:xfrm>
            <a:off x="8789610" y="490052"/>
            <a:ext cx="7629807" cy="5361012"/>
            <a:chOff x="8789610" y="490052"/>
            <a:chExt cx="7629807" cy="5361012"/>
          </a:xfrm>
        </p:grpSpPr>
        <p:sp>
          <p:nvSpPr>
            <p:cNvPr id="33" name="Rounded Rectangle 32"/>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34" name="Picture 1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9610" y="490052"/>
              <a:ext cx="7269807" cy="536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8788469" y="490052"/>
            <a:ext cx="7576711" cy="5422808"/>
            <a:chOff x="8788469" y="490052"/>
            <a:chExt cx="7576711" cy="5422808"/>
          </a:xfrm>
        </p:grpSpPr>
        <p:sp>
          <p:nvSpPr>
            <p:cNvPr id="35" name="Rounded Rectangle 34"/>
            <p:cNvSpPr/>
            <p:nvPr/>
          </p:nvSpPr>
          <p:spPr>
            <a:xfrm rot="16200000">
              <a:off x="8158469" y="2754935"/>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pic>
          <p:nvPicPr>
            <p:cNvPr id="163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6906" y="490052"/>
              <a:ext cx="7188274" cy="542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355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childTnLst>
                          </p:cTn>
                        </p:par>
                        <p:par>
                          <p:cTn id="40" fill="hold">
                            <p:stCondLst>
                              <p:cond delay="0"/>
                            </p:stCondLst>
                            <p:childTnLst>
                              <p:par>
                                <p:cTn id="41" presetID="22" presetClass="entr" presetSubtype="2"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right)">
                                      <p:cBhvr>
                                        <p:cTn id="43" dur="500"/>
                                        <p:tgtEl>
                                          <p:spTgt spid="19"/>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right)">
                                      <p:cBhvr>
                                        <p:cTn id="46" dur="500"/>
                                        <p:tgtEl>
                                          <p:spTgt spid="20"/>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right)">
                                      <p:cBhvr>
                                        <p:cTn id="49" dur="500"/>
                                        <p:tgtEl>
                                          <p:spTgt spid="21"/>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righ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1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1"/>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27">
                                            <p:bg/>
                                          </p:spTgt>
                                        </p:tgtEl>
                                        <p:attrNameLst>
                                          <p:attrName>style.visibility</p:attrName>
                                        </p:attrNameLst>
                                      </p:cBhvr>
                                      <p:to>
                                        <p:strVal val="visible"/>
                                      </p:to>
                                    </p:set>
                                    <p:animEffect transition="in" filter="fade">
                                      <p:cBhvr>
                                        <p:cTn id="75" dur="500"/>
                                        <p:tgtEl>
                                          <p:spTgt spid="27">
                                            <p:bg/>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7">
                                            <p:txEl>
                                              <p:pRg st="0" end="0"/>
                                            </p:txEl>
                                          </p:spTgt>
                                        </p:tgtEl>
                                        <p:attrNameLst>
                                          <p:attrName>style.visibility</p:attrName>
                                        </p:attrNameLst>
                                      </p:cBhvr>
                                      <p:to>
                                        <p:strVal val="visible"/>
                                      </p:to>
                                    </p:set>
                                    <p:animEffect transition="in" filter="fade">
                                      <p:cBhvr>
                                        <p:cTn id="78" dur="500"/>
                                        <p:tgtEl>
                                          <p:spTgt spid="2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7">
                                            <p:txEl>
                                              <p:pRg st="2" end="2"/>
                                            </p:txEl>
                                          </p:spTgt>
                                        </p:tgtEl>
                                        <p:attrNameLst>
                                          <p:attrName>style.visibility</p:attrName>
                                        </p:attrNameLst>
                                      </p:cBhvr>
                                      <p:to>
                                        <p:strVal val="visible"/>
                                      </p:to>
                                    </p:set>
                                    <p:animEffect transition="in" filter="fade">
                                      <p:cBhvr>
                                        <p:cTn id="83" dur="500"/>
                                        <p:tgtEl>
                                          <p:spTgt spid="27">
                                            <p:txEl>
                                              <p:pRg st="2" end="2"/>
                                            </p:txEl>
                                          </p:spTgt>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35" presetClass="path" presetSubtype="0" accel="50000" decel="50000" fill="hold" nodeType="clickEffect">
                                  <p:stCondLst>
                                    <p:cond delay="0"/>
                                  </p:stCondLst>
                                  <p:childTnLst>
                                    <p:animMotion origin="layout" path="M -0.00018 7.40741E-7 L -0.93038 7.40741E-7 " pathEditMode="relative" rAng="0" ptsTypes="AA">
                                      <p:cBhvr>
                                        <p:cTn id="91" dur="2000" fill="hold"/>
                                        <p:tgtEl>
                                          <p:spTgt spid="32"/>
                                        </p:tgtEl>
                                        <p:attrNameLst>
                                          <p:attrName>ppt_x</p:attrName>
                                          <p:attrName>ppt_y</p:attrName>
                                        </p:attrNameLst>
                                      </p:cBhvr>
                                      <p:rCtr x="-46510" y="0"/>
                                    </p:animMotion>
                                  </p:childTnLst>
                                </p:cTn>
                              </p:par>
                            </p:childTnLst>
                          </p:cTn>
                        </p:par>
                      </p:childTnLst>
                    </p:cTn>
                  </p:par>
                  <p:par>
                    <p:cTn id="92" fill="hold">
                      <p:stCondLst>
                        <p:cond delay="indefinite"/>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0.93038 7.40741E-7 L -0.00018 0.00347 " pathEditMode="relative" rAng="0" ptsTypes="AA">
                                      <p:cBhvr>
                                        <p:cTn id="95" dur="2000" fill="hold"/>
                                        <p:tgtEl>
                                          <p:spTgt spid="32"/>
                                        </p:tgtEl>
                                        <p:attrNameLst>
                                          <p:attrName>ppt_x</p:attrName>
                                          <p:attrName>ppt_y</p:attrName>
                                        </p:attrNameLst>
                                      </p:cBhvr>
                                      <p:rCtr x="46510" y="162"/>
                                    </p:animMotion>
                                  </p:childTnLst>
                                </p:cTn>
                              </p:par>
                            </p:childTnLst>
                          </p:cTn>
                        </p:par>
                      </p:childTnLst>
                    </p:cTn>
                  </p:par>
                </p:childTnLst>
              </p:cTn>
              <p:nextCondLst>
                <p:cond evt="onClick" delay="0">
                  <p:tgtEl>
                    <p:spTgt spid="32"/>
                  </p:tgtEl>
                </p:cond>
              </p:nextCondLst>
            </p:seq>
            <p:seq concurrent="1" nextAc="seek">
              <p:cTn id="96" restart="whenNotActive" fill="hold" evtFilter="cancelBubble" nodeType="interactiveSeq">
                <p:stCondLst>
                  <p:cond evt="onClick" delay="0">
                    <p:tgtEl>
                      <p:spTgt spid="3"/>
                    </p:tgtEl>
                  </p:cond>
                </p:stCondLst>
                <p:endSync evt="end" delay="0">
                  <p:rtn val="all"/>
                </p:endSync>
                <p:childTnLst>
                  <p:par>
                    <p:cTn id="97" fill="hold">
                      <p:stCondLst>
                        <p:cond delay="0"/>
                      </p:stCondLst>
                      <p:childTnLst>
                        <p:par>
                          <p:cTn id="98" fill="hold">
                            <p:stCondLst>
                              <p:cond delay="0"/>
                            </p:stCondLst>
                            <p:childTnLst>
                              <p:par>
                                <p:cTn id="99" presetID="35" presetClass="path" presetSubtype="0" accel="50000" decel="50000" fill="hold" nodeType="clickEffect">
                                  <p:stCondLst>
                                    <p:cond delay="0"/>
                                  </p:stCondLst>
                                  <p:childTnLst>
                                    <p:animMotion origin="layout" path="M -0.00018 7.40741E-7 L -0.93038 7.40741E-7 " pathEditMode="relative" rAng="0" ptsTypes="AA">
                                      <p:cBhvr>
                                        <p:cTn id="100" dur="2000" fill="hold"/>
                                        <p:tgtEl>
                                          <p:spTgt spid="3"/>
                                        </p:tgtEl>
                                        <p:attrNameLst>
                                          <p:attrName>ppt_x</p:attrName>
                                          <p:attrName>ppt_y</p:attrName>
                                        </p:attrNameLst>
                                      </p:cBhvr>
                                      <p:rCtr x="-46510" y="0"/>
                                    </p:animMotion>
                                  </p:childTnLst>
                                </p:cTn>
                              </p:par>
                            </p:childTnLst>
                          </p:cTn>
                        </p:par>
                      </p:childTnLst>
                    </p:cTn>
                  </p:par>
                  <p:par>
                    <p:cTn id="101" fill="hold">
                      <p:stCondLst>
                        <p:cond delay="indefinite"/>
                      </p:stCondLst>
                      <p:childTnLst>
                        <p:par>
                          <p:cTn id="102" fill="hold">
                            <p:stCondLst>
                              <p:cond delay="0"/>
                            </p:stCondLst>
                            <p:childTnLst>
                              <p:par>
                                <p:cTn id="103" presetID="63" presetClass="path" presetSubtype="0" accel="50000" decel="50000" fill="hold" nodeType="clickEffect">
                                  <p:stCondLst>
                                    <p:cond delay="0"/>
                                  </p:stCondLst>
                                  <p:childTnLst>
                                    <p:animMotion origin="layout" path="M -0.93038 7.40741E-7 L -0.00018 0.00347 " pathEditMode="relative" rAng="0" ptsTypes="AA">
                                      <p:cBhvr>
                                        <p:cTn id="104"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7" grpId="0" uiExpand="1" build="p" animBg="1"/>
      <p:bldP spid="28" grpId="0"/>
      <p:bldP spid="29" grpId="0"/>
      <p:bldP spid="29"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2</a:t>
            </a:r>
            <a:endParaRPr lang="en-IE" dirty="0"/>
          </a:p>
        </p:txBody>
      </p:sp>
      <mc:AlternateContent xmlns:mc="http://schemas.openxmlformats.org/markup-compatibility/2006" xmlns:a14="http://schemas.microsoft.com/office/drawing/2010/main">
        <mc:Choice Requires="a14">
          <p:sp>
            <p:nvSpPr>
              <p:cNvPr id="10" name="Rectangle 9"/>
              <p:cNvSpPr/>
              <p:nvPr/>
            </p:nvSpPr>
            <p:spPr>
              <a:xfrm>
                <a:off x="683568" y="984785"/>
                <a:ext cx="7848872" cy="5338384"/>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Are there any remaining difficulties </a:t>
                </a:r>
                <a:r>
                  <a:rPr lang="en-IE" sz="2000" dirty="0">
                    <a:solidFill>
                      <a:srgbClr val="990033"/>
                    </a:solidFill>
                    <a:latin typeface="Calibri" pitchFamily="34" charset="0"/>
                  </a:rPr>
                  <a:t>with solving </a:t>
                </a:r>
                <a:r>
                  <a:rPr lang="en-IE" sz="2000" dirty="0" smtClean="0">
                    <a:solidFill>
                      <a:srgbClr val="990033"/>
                    </a:solidFill>
                    <a:latin typeface="Calibri" pitchFamily="34" charset="0"/>
                  </a:rPr>
                  <a:t>this problem</a:t>
                </a:r>
                <a:r>
                  <a:rPr lang="en-IE" sz="2000" dirty="0">
                    <a:solidFill>
                      <a:srgbClr val="990033"/>
                    </a:solidFill>
                    <a:latin typeface="Calibri" pitchFamily="34" charset="0"/>
                  </a:rPr>
                  <a:t>?</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we find the area </a:t>
                </a:r>
                <a:r>
                  <a:rPr lang="en-IE" sz="2000" dirty="0" smtClean="0">
                    <a:solidFill>
                      <a:srgbClr val="990033"/>
                    </a:solidFill>
                    <a:latin typeface="Calibri" pitchFamily="34" charset="0"/>
                  </a:rPr>
                  <a:t>function of </a:t>
                </a:r>
                <a:r>
                  <a:rPr lang="en-IE" sz="2000" dirty="0">
                    <a:solidFill>
                      <a:srgbClr val="990033"/>
                    </a:solidFill>
                    <a:latin typeface="Calibri" pitchFamily="34" charset="0"/>
                  </a:rPr>
                  <a:t>a function by </a:t>
                </a:r>
                <a:r>
                  <a:rPr lang="en-IE" sz="2000" dirty="0" smtClean="0">
                    <a:solidFill>
                      <a:srgbClr val="990033"/>
                    </a:solidFill>
                    <a:latin typeface="Calibri" pitchFamily="34" charset="0"/>
                  </a:rPr>
                  <a:t>anti-differentiation alone?</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What </a:t>
                </a:r>
                <a:r>
                  <a:rPr lang="en-IE" sz="2000" dirty="0">
                    <a:solidFill>
                      <a:srgbClr val="990033"/>
                    </a:solidFill>
                    <a:latin typeface="Calibri" pitchFamily="34" charset="0"/>
                  </a:rPr>
                  <a:t>would we need to </a:t>
                </a:r>
                <a:r>
                  <a:rPr lang="en-IE" sz="2000" dirty="0" smtClean="0">
                    <a:solidFill>
                      <a:srgbClr val="990033"/>
                    </a:solidFill>
                    <a:latin typeface="Calibri" pitchFamily="34" charset="0"/>
                  </a:rPr>
                  <a:t>find the </a:t>
                </a:r>
                <a:r>
                  <a:rPr lang="en-IE" sz="2000" dirty="0">
                    <a:solidFill>
                      <a:srgbClr val="990033"/>
                    </a:solidFill>
                    <a:latin typeface="Calibri" pitchFamily="34" charset="0"/>
                  </a:rPr>
                  <a:t>area function</a:t>
                </a:r>
                <a:r>
                  <a:rPr lang="en-IE" sz="2000" dirty="0" smtClean="0">
                    <a:solidFill>
                      <a:srgbClr val="990033"/>
                    </a:solidFill>
                    <a:latin typeface="Calibri" pitchFamily="34" charset="0"/>
                  </a:rPr>
                  <a:t>?</a:t>
                </a:r>
                <a:endParaRPr lang="en-IE" sz="2000" dirty="0">
                  <a:solidFill>
                    <a:srgbClr val="990033"/>
                  </a:solidFill>
                  <a:latin typeface="Calibri" pitchFamily="34" charset="0"/>
                </a:endParaRPr>
              </a:p>
              <a:p>
                <a:pPr/>
                <a14:m>
                  <m:oMathPara xmlns:m="http://schemas.openxmlformats.org/officeDocument/2006/math">
                    <m:oMathParaPr>
                      <m:jc m:val="center"/>
                    </m:oMathParaPr>
                    <m:oMath xmlns:m="http://schemas.openxmlformats.org/officeDocument/2006/math">
                      <m:r>
                        <a:rPr lang="en-IE" sz="2800" b="1" i="1" smtClean="0">
                          <a:solidFill>
                            <a:srgbClr val="990033"/>
                          </a:solidFill>
                          <a:latin typeface="Cambria Math"/>
                        </a:rPr>
                        <m:t>𝑪</m:t>
                      </m:r>
                      <m:d>
                        <m:dPr>
                          <m:ctrlPr>
                            <a:rPr lang="en-IE" sz="2800" b="1" i="1">
                              <a:solidFill>
                                <a:srgbClr val="990033"/>
                              </a:solidFill>
                              <a:latin typeface="Cambria Math" panose="02040503050406030204" pitchFamily="18" charset="0"/>
                            </a:rPr>
                          </m:ctrlPr>
                        </m:dPr>
                        <m:e>
                          <m:r>
                            <a:rPr lang="en-IE" sz="2800" b="1" i="1">
                              <a:solidFill>
                                <a:srgbClr val="990033"/>
                              </a:solidFill>
                              <a:latin typeface="Cambria Math"/>
                            </a:rPr>
                            <m:t>𝒙</m:t>
                          </m:r>
                        </m:e>
                      </m:d>
                      <m:r>
                        <a:rPr lang="en-IE" sz="2800" b="1" i="1">
                          <a:solidFill>
                            <a:srgbClr val="990033"/>
                          </a:solidFill>
                          <a:latin typeface="Cambria Math"/>
                        </a:rPr>
                        <m:t>=</m:t>
                      </m:r>
                      <m:f>
                        <m:fPr>
                          <m:ctrlPr>
                            <a:rPr lang="en-IE" sz="2800" b="1" i="1" smtClean="0">
                              <a:solidFill>
                                <a:srgbClr val="990033"/>
                              </a:solidFill>
                              <a:latin typeface="Cambria Math" panose="02040503050406030204" pitchFamily="18" charset="0"/>
                            </a:rPr>
                          </m:ctrlPr>
                        </m:fPr>
                        <m:num>
                          <m:r>
                            <a:rPr lang="en-IE" sz="2800" b="1" i="1">
                              <a:solidFill>
                                <a:srgbClr val="990033"/>
                              </a:solidFill>
                              <a:latin typeface="Cambria Math"/>
                            </a:rPr>
                            <m:t>−</m:t>
                          </m:r>
                          <m:r>
                            <a:rPr lang="en-IE" sz="2800" b="1" i="1">
                              <a:solidFill>
                                <a:srgbClr val="990033"/>
                              </a:solidFill>
                              <a:latin typeface="Cambria Math"/>
                            </a:rPr>
                            <m:t>𝟎</m:t>
                          </m:r>
                          <m:r>
                            <a:rPr lang="en-IE" sz="2800" b="1" i="1">
                              <a:solidFill>
                                <a:srgbClr val="990033"/>
                              </a:solidFill>
                              <a:latin typeface="Cambria Math"/>
                            </a:rPr>
                            <m:t>.</m:t>
                          </m:r>
                          <m:r>
                            <a:rPr lang="en-IE" sz="2800" b="1" i="1">
                              <a:solidFill>
                                <a:srgbClr val="990033"/>
                              </a:solidFill>
                              <a:latin typeface="Cambria Math"/>
                            </a:rPr>
                            <m:t>𝟓𝟑</m:t>
                          </m:r>
                          <m:sSup>
                            <m:sSupPr>
                              <m:ctrlPr>
                                <a:rPr lang="en-IE" sz="2800" b="1" i="1">
                                  <a:solidFill>
                                    <a:srgbClr val="990033"/>
                                  </a:solidFill>
                                  <a:latin typeface="Cambria Math" panose="02040503050406030204" pitchFamily="18" charset="0"/>
                                </a:rPr>
                              </m:ctrlPr>
                            </m:sSupPr>
                            <m:e>
                              <m:r>
                                <a:rPr lang="en-IE" sz="2800" b="1" i="1">
                                  <a:solidFill>
                                    <a:srgbClr val="990033"/>
                                  </a:solidFill>
                                  <a:latin typeface="Cambria Math"/>
                                </a:rPr>
                                <m:t>𝒙</m:t>
                              </m:r>
                            </m:e>
                            <m:sup>
                              <m:r>
                                <a:rPr lang="en-IE" sz="2800" b="1" i="1" smtClean="0">
                                  <a:solidFill>
                                    <a:srgbClr val="990033"/>
                                  </a:solidFill>
                                  <a:latin typeface="Cambria Math"/>
                                </a:rPr>
                                <m:t>𝟑</m:t>
                              </m:r>
                            </m:sup>
                          </m:sSup>
                        </m:num>
                        <m:den>
                          <m:r>
                            <a:rPr lang="en-IE" sz="2800" b="1" i="1" smtClean="0">
                              <a:solidFill>
                                <a:srgbClr val="990033"/>
                              </a:solidFill>
                              <a:latin typeface="Cambria Math"/>
                            </a:rPr>
                            <m:t>𝟑</m:t>
                          </m:r>
                        </m:den>
                      </m:f>
                      <m:r>
                        <a:rPr lang="en-IE" sz="2800" b="1" i="1">
                          <a:solidFill>
                            <a:srgbClr val="990033"/>
                          </a:solidFill>
                          <a:latin typeface="Cambria Math"/>
                        </a:rPr>
                        <m:t>+</m:t>
                      </m:r>
                      <m:f>
                        <m:fPr>
                          <m:ctrlPr>
                            <a:rPr lang="en-IE" sz="2800" b="1" i="1" smtClean="0">
                              <a:solidFill>
                                <a:srgbClr val="990033"/>
                              </a:solidFill>
                              <a:latin typeface="Cambria Math" panose="02040503050406030204" pitchFamily="18" charset="0"/>
                            </a:rPr>
                          </m:ctrlPr>
                        </m:fPr>
                        <m:num>
                          <m:r>
                            <a:rPr lang="en-IE" sz="2800" b="1" i="1">
                              <a:solidFill>
                                <a:srgbClr val="990033"/>
                              </a:solidFill>
                              <a:latin typeface="Cambria Math"/>
                            </a:rPr>
                            <m:t>𝟒</m:t>
                          </m:r>
                          <m:r>
                            <a:rPr lang="en-IE" sz="2800" b="1" i="1">
                              <a:solidFill>
                                <a:srgbClr val="990033"/>
                              </a:solidFill>
                              <a:latin typeface="Cambria Math"/>
                            </a:rPr>
                            <m:t>.</m:t>
                          </m:r>
                          <m:r>
                            <a:rPr lang="en-IE" sz="2800" b="1" i="1">
                              <a:solidFill>
                                <a:srgbClr val="990033"/>
                              </a:solidFill>
                              <a:latin typeface="Cambria Math"/>
                            </a:rPr>
                            <m:t>𝟒</m:t>
                          </m:r>
                          <m:sSup>
                            <m:sSupPr>
                              <m:ctrlPr>
                                <a:rPr lang="en-IE" sz="2800" b="1" i="1">
                                  <a:solidFill>
                                    <a:srgbClr val="990033"/>
                                  </a:solidFill>
                                  <a:latin typeface="Cambria Math" panose="02040503050406030204" pitchFamily="18" charset="0"/>
                                </a:rPr>
                              </m:ctrlPr>
                            </m:sSupPr>
                            <m:e>
                              <m:r>
                                <a:rPr lang="en-IE" sz="2800" b="1" i="1">
                                  <a:solidFill>
                                    <a:srgbClr val="990033"/>
                                  </a:solidFill>
                                  <a:latin typeface="Cambria Math"/>
                                </a:rPr>
                                <m:t>𝒙</m:t>
                              </m:r>
                            </m:e>
                            <m:sup>
                              <m:r>
                                <a:rPr lang="en-IE" sz="2800" b="1" i="1" smtClean="0">
                                  <a:solidFill>
                                    <a:srgbClr val="990033"/>
                                  </a:solidFill>
                                  <a:latin typeface="Cambria Math"/>
                                </a:rPr>
                                <m:t>𝟐</m:t>
                              </m:r>
                            </m:sup>
                          </m:sSup>
                        </m:num>
                        <m:den>
                          <m:r>
                            <a:rPr lang="en-IE" sz="2800" b="1" i="1" smtClean="0">
                              <a:solidFill>
                                <a:srgbClr val="990033"/>
                              </a:solidFill>
                              <a:latin typeface="Cambria Math"/>
                            </a:rPr>
                            <m:t>𝟐</m:t>
                          </m:r>
                        </m:den>
                      </m:f>
                      <m:r>
                        <a:rPr lang="en-IE" sz="2800" b="1" i="1">
                          <a:solidFill>
                            <a:srgbClr val="990033"/>
                          </a:solidFill>
                          <a:latin typeface="Cambria Math"/>
                        </a:rPr>
                        <m:t>−</m:t>
                      </m:r>
                      <m:r>
                        <a:rPr lang="en-IE" sz="2800" b="1" i="1">
                          <a:solidFill>
                            <a:srgbClr val="990033"/>
                          </a:solidFill>
                          <a:latin typeface="Cambria Math"/>
                        </a:rPr>
                        <m:t>𝟑</m:t>
                      </m:r>
                      <m:r>
                        <a:rPr lang="en-IE" sz="2800" b="1" i="1">
                          <a:solidFill>
                            <a:srgbClr val="990033"/>
                          </a:solidFill>
                          <a:latin typeface="Cambria Math"/>
                        </a:rPr>
                        <m:t>.</m:t>
                      </m:r>
                      <m:r>
                        <a:rPr lang="en-IE" sz="2800" b="1" i="1">
                          <a:solidFill>
                            <a:srgbClr val="990033"/>
                          </a:solidFill>
                          <a:latin typeface="Cambria Math"/>
                        </a:rPr>
                        <m:t>𝟑</m:t>
                      </m:r>
                      <m:r>
                        <a:rPr lang="en-IE" sz="2800" b="1" i="1" smtClean="0">
                          <a:solidFill>
                            <a:srgbClr val="990033"/>
                          </a:solidFill>
                          <a:latin typeface="Cambria Math"/>
                        </a:rPr>
                        <m:t>𝒙</m:t>
                      </m:r>
                      <m:r>
                        <a:rPr lang="en-IE" sz="2800" b="1" i="1" smtClean="0">
                          <a:solidFill>
                            <a:srgbClr val="990033"/>
                          </a:solidFill>
                          <a:latin typeface="Cambria Math"/>
                        </a:rPr>
                        <m:t>+</m:t>
                      </m:r>
                      <m:r>
                        <a:rPr lang="en-IE" sz="2800" b="1" i="1" smtClean="0">
                          <a:solidFill>
                            <a:srgbClr val="990033"/>
                          </a:solidFill>
                          <a:latin typeface="Cambria Math"/>
                        </a:rPr>
                        <m:t>𝒄</m:t>
                      </m:r>
                    </m:oMath>
                  </m:oMathPara>
                </a14:m>
                <a:endParaRPr lang="en-IE" sz="2800" dirty="0" smtClean="0">
                  <a:solidFill>
                    <a:srgbClr val="990033"/>
                  </a:solidFill>
                  <a:latin typeface="Calibri" pitchFamily="34" charset="0"/>
                </a:endParaRPr>
              </a:p>
              <a:p>
                <a:pPr marL="342900" indent="-342900">
                  <a:buFont typeface="Arial" pitchFamily="34" charset="0"/>
                  <a:buChar char="•"/>
                </a:pPr>
                <a:endParaRPr lang="en-IE" sz="2800" dirty="0">
                  <a:solidFill>
                    <a:srgbClr val="990033"/>
                  </a:solidFill>
                  <a:latin typeface="Calibri" pitchFamily="34" charset="0"/>
                </a:endParaRPr>
              </a:p>
              <a:p>
                <a:pPr marL="342900" indent="-342900">
                  <a:buFont typeface="Arial" pitchFamily="34" charset="0"/>
                  <a:buChar char="•"/>
                </a:pPr>
                <a:endParaRPr lang="en-IE" sz="2800" dirty="0" smtClean="0">
                  <a:solidFill>
                    <a:srgbClr val="990033"/>
                  </a:solidFill>
                  <a:latin typeface="Calibri" pitchFamily="34" charset="0"/>
                </a:endParaRPr>
              </a:p>
              <a:p>
                <a:pPr marL="342900" indent="-342900">
                  <a:buFont typeface="Arial" pitchFamily="34" charset="0"/>
                  <a:buChar char="•"/>
                </a:pPr>
                <a:endParaRPr lang="en-IE" sz="2800" dirty="0">
                  <a:solidFill>
                    <a:srgbClr val="990033"/>
                  </a:solidFill>
                  <a:latin typeface="Calibri" pitchFamily="34" charset="0"/>
                </a:endParaRP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For </a:t>
                </a:r>
                <a:r>
                  <a:rPr lang="en-IE" sz="2000" dirty="0">
                    <a:solidFill>
                      <a:srgbClr val="990033"/>
                    </a:solidFill>
                    <a:latin typeface="Calibri" pitchFamily="34" charset="0"/>
                  </a:rPr>
                  <a:t>the moment let’s </a:t>
                </a:r>
                <a:r>
                  <a:rPr lang="en-IE" sz="2000" dirty="0" smtClean="0">
                    <a:solidFill>
                      <a:srgbClr val="990033"/>
                    </a:solidFill>
                    <a:latin typeface="Calibri" pitchFamily="34" charset="0"/>
                  </a:rPr>
                  <a:t>just guess </a:t>
                </a:r>
                <a:r>
                  <a:rPr lang="en-IE" sz="2000" dirty="0">
                    <a:solidFill>
                      <a:srgbClr val="990033"/>
                    </a:solidFill>
                    <a:latin typeface="Calibri" pitchFamily="34" charset="0"/>
                  </a:rPr>
                  <a:t>a value for C. </a:t>
                </a:r>
                <a:r>
                  <a:rPr lang="en-IE" sz="2000" dirty="0" smtClean="0">
                    <a:solidFill>
                      <a:srgbClr val="990033"/>
                    </a:solidFill>
                    <a:latin typeface="Calibri" pitchFamily="34" charset="0"/>
                  </a:rPr>
                  <a:t>Each person guess a different </a:t>
                </a:r>
                <a:r>
                  <a:rPr lang="en-IE" sz="2000" dirty="0">
                    <a:solidFill>
                      <a:srgbClr val="990033"/>
                    </a:solidFill>
                    <a:latin typeface="Calibri" pitchFamily="34" charset="0"/>
                  </a:rPr>
                  <a:t>value of C</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Using </a:t>
                </a:r>
                <a:r>
                  <a:rPr lang="en-IE" sz="2000" dirty="0">
                    <a:solidFill>
                      <a:srgbClr val="990033"/>
                    </a:solidFill>
                    <a:latin typeface="Calibri" pitchFamily="34" charset="0"/>
                  </a:rPr>
                  <a:t>your value for </a:t>
                </a:r>
                <a:r>
                  <a:rPr lang="en-IE" sz="2000" dirty="0" smtClean="0">
                    <a:solidFill>
                      <a:srgbClr val="990033"/>
                    </a:solidFill>
                    <a:latin typeface="Calibri" pitchFamily="34" charset="0"/>
                  </a:rPr>
                  <a:t>C, I want </a:t>
                </a:r>
                <a:r>
                  <a:rPr lang="en-IE" sz="2000" dirty="0">
                    <a:solidFill>
                      <a:srgbClr val="990033"/>
                    </a:solidFill>
                    <a:latin typeface="Calibri" pitchFamily="34" charset="0"/>
                  </a:rPr>
                  <a:t>you to calculate </a:t>
                </a:r>
                <a:r>
                  <a:rPr lang="en-IE" sz="2000" dirty="0" smtClean="0">
                    <a:solidFill>
                      <a:srgbClr val="990033"/>
                    </a:solidFill>
                    <a:latin typeface="Calibri" pitchFamily="34" charset="0"/>
                  </a:rPr>
                  <a:t>the area </a:t>
                </a:r>
                <a:r>
                  <a:rPr lang="en-IE" sz="2000" dirty="0">
                    <a:solidFill>
                      <a:srgbClr val="990033"/>
                    </a:solidFill>
                    <a:latin typeface="Calibri" pitchFamily="34" charset="0"/>
                  </a:rPr>
                  <a:t>of the building front </a:t>
                </a:r>
                <a:r>
                  <a:rPr lang="en-IE" sz="2000" dirty="0" smtClean="0">
                    <a:solidFill>
                      <a:srgbClr val="990033"/>
                    </a:solidFill>
                    <a:latin typeface="Calibri" pitchFamily="34" charset="0"/>
                  </a:rPr>
                  <a:t>as originally </a:t>
                </a:r>
                <a:r>
                  <a:rPr lang="en-IE" sz="2000" dirty="0">
                    <a:solidFill>
                      <a:srgbClr val="990033"/>
                    </a:solidFill>
                    <a:latin typeface="Calibri" pitchFamily="34" charset="0"/>
                  </a:rPr>
                  <a:t>requested</a:t>
                </a:r>
                <a:r>
                  <a:rPr lang="en-IE" sz="2000" dirty="0" smtClean="0">
                    <a:solidFill>
                      <a:srgbClr val="990033"/>
                    </a:solidFill>
                    <a:latin typeface="Calibri" pitchFamily="34"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683568" y="984785"/>
                <a:ext cx="7848872" cy="5338384"/>
              </a:xfrm>
              <a:prstGeom prst="rect">
                <a:avLst/>
              </a:prstGeom>
              <a:blipFill rotWithShape="1">
                <a:blip r:embed="rId3"/>
                <a:stretch>
                  <a:fillRect l="-621" t="-571" b="-114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306252" y="476672"/>
                <a:ext cx="4531497" cy="4700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IE" sz="2400" b="1" i="1" smtClean="0">
                          <a:solidFill>
                            <a:srgbClr val="990033"/>
                          </a:solidFill>
                          <a:latin typeface="Cambria Math"/>
                        </a:rPr>
                        <m:t>𝒄</m:t>
                      </m:r>
                      <m:d>
                        <m:dPr>
                          <m:ctrlPr>
                            <a:rPr lang="en-IE" sz="2400" b="1" i="1" smtClean="0">
                              <a:solidFill>
                                <a:srgbClr val="990033"/>
                              </a:solidFill>
                              <a:latin typeface="Cambria Math" panose="02040503050406030204" pitchFamily="18" charset="0"/>
                            </a:rPr>
                          </m:ctrlPr>
                        </m:dPr>
                        <m:e>
                          <m:r>
                            <a:rPr lang="en-IE" sz="2400" b="1" i="1" smtClean="0">
                              <a:solidFill>
                                <a:srgbClr val="990033"/>
                              </a:solidFill>
                              <a:latin typeface="Cambria Math"/>
                            </a:rPr>
                            <m:t>𝒙</m:t>
                          </m:r>
                        </m:e>
                      </m:d>
                      <m:r>
                        <a:rPr lang="en-IE" sz="2400" b="1" i="1" smtClean="0">
                          <a:solidFill>
                            <a:srgbClr val="990033"/>
                          </a:solidFill>
                          <a:latin typeface="Cambria Math"/>
                        </a:rPr>
                        <m:t>=−</m:t>
                      </m:r>
                      <m:r>
                        <a:rPr lang="en-IE" sz="2400" b="1" i="1" smtClean="0">
                          <a:solidFill>
                            <a:srgbClr val="990033"/>
                          </a:solidFill>
                          <a:latin typeface="Cambria Math"/>
                        </a:rPr>
                        <m:t>𝟎</m:t>
                      </m:r>
                      <m:r>
                        <a:rPr lang="en-IE" sz="2400" b="1" i="1" smtClean="0">
                          <a:solidFill>
                            <a:srgbClr val="990033"/>
                          </a:solidFill>
                          <a:latin typeface="Cambria Math"/>
                        </a:rPr>
                        <m:t>.</m:t>
                      </m:r>
                      <m:r>
                        <a:rPr lang="en-IE" sz="2400" b="1" i="1" smtClean="0">
                          <a:solidFill>
                            <a:srgbClr val="990033"/>
                          </a:solidFill>
                          <a:latin typeface="Cambria Math"/>
                        </a:rPr>
                        <m:t>𝟓𝟑</m:t>
                      </m:r>
                      <m:sSup>
                        <m:sSupPr>
                          <m:ctrlPr>
                            <a:rPr lang="en-IE" sz="2400" b="1" i="1" smtClean="0">
                              <a:solidFill>
                                <a:srgbClr val="990033"/>
                              </a:solidFill>
                              <a:latin typeface="Cambria Math" panose="02040503050406030204" pitchFamily="18" charset="0"/>
                            </a:rPr>
                          </m:ctrlPr>
                        </m:sSupPr>
                        <m:e>
                          <m:r>
                            <a:rPr lang="en-IE" sz="2400" b="1" i="1" smtClean="0">
                              <a:solidFill>
                                <a:srgbClr val="990033"/>
                              </a:solidFill>
                              <a:latin typeface="Cambria Math"/>
                            </a:rPr>
                            <m:t>𝒙</m:t>
                          </m:r>
                        </m:e>
                        <m:sup>
                          <m:r>
                            <a:rPr lang="en-IE" sz="2400" b="1" i="1" smtClean="0">
                              <a:solidFill>
                                <a:srgbClr val="990033"/>
                              </a:solidFill>
                              <a:latin typeface="Cambria Math"/>
                            </a:rPr>
                            <m:t>𝟐</m:t>
                          </m:r>
                        </m:sup>
                      </m:sSup>
                      <m:r>
                        <a:rPr lang="en-IE" sz="2400" b="1" i="1" smtClean="0">
                          <a:solidFill>
                            <a:srgbClr val="990033"/>
                          </a:solidFill>
                          <a:latin typeface="Cambria Math"/>
                        </a:rPr>
                        <m:t>+</m:t>
                      </m:r>
                      <m:r>
                        <a:rPr lang="en-IE" sz="2400" b="1" i="1" smtClean="0">
                          <a:solidFill>
                            <a:srgbClr val="990033"/>
                          </a:solidFill>
                          <a:latin typeface="Cambria Math"/>
                        </a:rPr>
                        <m:t>𝟒</m:t>
                      </m:r>
                      <m:r>
                        <a:rPr lang="en-IE" sz="2400" b="1" i="1" smtClean="0">
                          <a:solidFill>
                            <a:srgbClr val="990033"/>
                          </a:solidFill>
                          <a:latin typeface="Cambria Math"/>
                        </a:rPr>
                        <m:t>.</m:t>
                      </m:r>
                      <m:r>
                        <a:rPr lang="en-IE" sz="2400" b="1" i="1" smtClean="0">
                          <a:solidFill>
                            <a:srgbClr val="990033"/>
                          </a:solidFill>
                          <a:latin typeface="Cambria Math"/>
                        </a:rPr>
                        <m:t>𝟒</m:t>
                      </m:r>
                      <m:r>
                        <a:rPr lang="en-IE" sz="2400" b="1" i="1" smtClean="0">
                          <a:solidFill>
                            <a:srgbClr val="990033"/>
                          </a:solidFill>
                          <a:latin typeface="Cambria Math"/>
                        </a:rPr>
                        <m:t>𝒙</m:t>
                      </m:r>
                      <m:r>
                        <a:rPr lang="en-IE" sz="2400" b="1" i="1" smtClean="0">
                          <a:solidFill>
                            <a:srgbClr val="990033"/>
                          </a:solidFill>
                          <a:latin typeface="Cambria Math"/>
                        </a:rPr>
                        <m:t>−</m:t>
                      </m:r>
                      <m:r>
                        <a:rPr lang="en-IE" sz="2400" b="1" i="1" smtClean="0">
                          <a:solidFill>
                            <a:srgbClr val="990033"/>
                          </a:solidFill>
                          <a:latin typeface="Cambria Math"/>
                        </a:rPr>
                        <m:t>𝟑</m:t>
                      </m:r>
                      <m:r>
                        <a:rPr lang="en-IE" sz="2400" b="1" i="1" smtClean="0">
                          <a:solidFill>
                            <a:srgbClr val="990033"/>
                          </a:solidFill>
                          <a:latin typeface="Cambria Math"/>
                        </a:rPr>
                        <m:t>.</m:t>
                      </m:r>
                      <m:r>
                        <a:rPr lang="en-IE" sz="2400" b="1" i="1" smtClean="0">
                          <a:solidFill>
                            <a:srgbClr val="990033"/>
                          </a:solidFill>
                          <a:latin typeface="Cambria Math"/>
                        </a:rPr>
                        <m:t>𝟕𝟑</m:t>
                      </m:r>
                    </m:oMath>
                  </m:oMathPara>
                </a14:m>
                <a:endParaRPr lang="en-IE" sz="2400" b="1" dirty="0">
                  <a:solidFill>
                    <a:srgbClr val="990033"/>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306252" y="476672"/>
                <a:ext cx="4531497" cy="470000"/>
              </a:xfrm>
              <a:prstGeom prst="rect">
                <a:avLst/>
              </a:prstGeom>
              <a:blipFill rotWithShape="1">
                <a:blip r:embed="rId4"/>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988810" y="3486724"/>
                <a:ext cx="3238387" cy="10223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E" sz="2000" b="1" i="1" smtClean="0">
                              <a:solidFill>
                                <a:srgbClr val="990033"/>
                              </a:solidFill>
                              <a:latin typeface="Cambria Math" panose="02040503050406030204" pitchFamily="18" charset="0"/>
                            </a:rPr>
                          </m:ctrlPr>
                        </m:naryPr>
                        <m:sub>
                          <m:r>
                            <m:rPr>
                              <m:brk m:alnAt="24"/>
                            </m:rPr>
                            <a:rPr lang="en-IE" sz="2000" b="1" i="1" smtClean="0">
                              <a:solidFill>
                                <a:srgbClr val="990033"/>
                              </a:solidFill>
                              <a:latin typeface="Cambria Math"/>
                            </a:rPr>
                            <m:t>𝟐</m:t>
                          </m:r>
                        </m:sub>
                        <m:sup>
                          <m:r>
                            <a:rPr lang="en-IE" sz="2000" b="1" i="1" smtClean="0">
                              <a:solidFill>
                                <a:srgbClr val="990033"/>
                              </a:solidFill>
                              <a:latin typeface="Cambria Math"/>
                            </a:rPr>
                            <m:t>𝟔</m:t>
                          </m:r>
                          <m:r>
                            <a:rPr lang="en-IE" sz="2000" b="1" i="1" smtClean="0">
                              <a:solidFill>
                                <a:srgbClr val="990033"/>
                              </a:solidFill>
                              <a:latin typeface="Cambria Math"/>
                            </a:rPr>
                            <m:t>.</m:t>
                          </m:r>
                          <m:r>
                            <a:rPr lang="en-IE" sz="2000" b="1" i="1" smtClean="0">
                              <a:solidFill>
                                <a:srgbClr val="990033"/>
                              </a:solidFill>
                              <a:latin typeface="Cambria Math"/>
                            </a:rPr>
                            <m:t>𝟓</m:t>
                          </m:r>
                        </m:sup>
                        <m:e>
                          <m:r>
                            <a:rPr lang="en-IE" sz="2000" b="1" i="1">
                              <a:solidFill>
                                <a:srgbClr val="990033"/>
                              </a:solidFill>
                              <a:latin typeface="Cambria Math"/>
                            </a:rPr>
                            <m:t>𝒄</m:t>
                          </m:r>
                          <m:d>
                            <m:dPr>
                              <m:ctrlPr>
                                <a:rPr lang="en-IE" sz="2000" b="1" i="1">
                                  <a:solidFill>
                                    <a:srgbClr val="990033"/>
                                  </a:solidFill>
                                  <a:latin typeface="Cambria Math" panose="02040503050406030204" pitchFamily="18" charset="0"/>
                                </a:rPr>
                              </m:ctrlPr>
                            </m:dPr>
                            <m:e>
                              <m:r>
                                <a:rPr lang="en-IE" sz="2000" b="1" i="1">
                                  <a:solidFill>
                                    <a:srgbClr val="990033"/>
                                  </a:solidFill>
                                  <a:latin typeface="Cambria Math"/>
                                </a:rPr>
                                <m:t>𝒙</m:t>
                              </m:r>
                            </m:e>
                          </m:d>
                          <m:r>
                            <a:rPr lang="en-IE" sz="2000" b="1" i="1">
                              <a:solidFill>
                                <a:srgbClr val="990033"/>
                              </a:solidFill>
                              <a:latin typeface="Cambria Math"/>
                            </a:rPr>
                            <m:t>𝒅𝒙</m:t>
                          </m:r>
                          <m:r>
                            <a:rPr lang="en-IE" sz="2000" b="1" i="1">
                              <a:solidFill>
                                <a:srgbClr val="990033"/>
                              </a:solidFill>
                              <a:latin typeface="Cambria Math"/>
                            </a:rPr>
                            <m:t>=</m:t>
                          </m:r>
                          <m:r>
                            <a:rPr lang="en-IE" sz="2000" b="1" i="1">
                              <a:solidFill>
                                <a:srgbClr val="990033"/>
                              </a:solidFill>
                              <a:latin typeface="Cambria Math"/>
                            </a:rPr>
                            <m:t>𝑪</m:t>
                          </m:r>
                          <m:d>
                            <m:dPr>
                              <m:ctrlPr>
                                <a:rPr lang="en-IE" sz="2000" b="1" i="1">
                                  <a:solidFill>
                                    <a:srgbClr val="990033"/>
                                  </a:solidFill>
                                  <a:latin typeface="Cambria Math" panose="02040503050406030204" pitchFamily="18" charset="0"/>
                                </a:rPr>
                              </m:ctrlPr>
                            </m:dPr>
                            <m:e>
                              <m:r>
                                <a:rPr lang="en-IE" sz="2000" b="1" i="1">
                                  <a:solidFill>
                                    <a:srgbClr val="990033"/>
                                  </a:solidFill>
                                  <a:latin typeface="Cambria Math"/>
                                </a:rPr>
                                <m:t>𝟔</m:t>
                              </m:r>
                              <m:r>
                                <a:rPr lang="en-IE" sz="2000" b="1" i="1">
                                  <a:solidFill>
                                    <a:srgbClr val="990033"/>
                                  </a:solidFill>
                                  <a:latin typeface="Cambria Math"/>
                                </a:rPr>
                                <m:t>.</m:t>
                              </m:r>
                              <m:r>
                                <a:rPr lang="en-IE" sz="2000" b="1" i="1">
                                  <a:solidFill>
                                    <a:srgbClr val="990033"/>
                                  </a:solidFill>
                                  <a:latin typeface="Cambria Math"/>
                                </a:rPr>
                                <m:t>𝟓</m:t>
                              </m:r>
                            </m:e>
                          </m:d>
                          <m:r>
                            <a:rPr lang="en-IE" sz="2000" b="1" i="1">
                              <a:solidFill>
                                <a:srgbClr val="990033"/>
                              </a:solidFill>
                              <a:latin typeface="Cambria Math"/>
                            </a:rPr>
                            <m:t>−</m:t>
                          </m:r>
                          <m:r>
                            <a:rPr lang="en-IE" sz="2000" b="1" i="1">
                              <a:solidFill>
                                <a:srgbClr val="990033"/>
                              </a:solidFill>
                              <a:latin typeface="Cambria Math"/>
                            </a:rPr>
                            <m:t>𝑪</m:t>
                          </m:r>
                          <m:r>
                            <m:rPr>
                              <m:nor/>
                            </m:rPr>
                            <a:rPr lang="en-IE" sz="2000" b="1">
                              <a:solidFill>
                                <a:srgbClr val="990033"/>
                              </a:solidFill>
                              <a:latin typeface="Calibri" pitchFamily="34" charset="0"/>
                            </a:rPr>
                            <m:t>(2)</m:t>
                          </m:r>
                        </m:e>
                      </m:nary>
                    </m:oMath>
                  </m:oMathPara>
                </a14:m>
                <a:endParaRPr lang="en-IE" sz="2000" b="1" dirty="0">
                  <a:solidFill>
                    <a:srgbClr val="990033"/>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988810" y="3486724"/>
                <a:ext cx="3238387" cy="1022396"/>
              </a:xfrm>
              <a:prstGeom prst="rect">
                <a:avLst/>
              </a:prstGeom>
              <a:blipFill rotWithShape="1">
                <a:blip r:embed="rId5"/>
                <a:stretch>
                  <a:fillRect/>
                </a:stretch>
              </a:blipFill>
            </p:spPr>
            <p:txBody>
              <a:bodyPr/>
              <a:lstStyle/>
              <a:p>
                <a:r>
                  <a:rPr lang="en-IE">
                    <a:noFill/>
                  </a:rPr>
                  <a:t> </a:t>
                </a:r>
              </a:p>
            </p:txBody>
          </p:sp>
        </mc:Fallback>
      </mc:AlternateContent>
      <p:grpSp>
        <p:nvGrpSpPr>
          <p:cNvPr id="3" name="Group 2"/>
          <p:cNvGrpSpPr/>
          <p:nvPr/>
        </p:nvGrpSpPr>
        <p:grpSpPr>
          <a:xfrm>
            <a:off x="8789610" y="476672"/>
            <a:ext cx="7954227" cy="5815731"/>
            <a:chOff x="8789610" y="476672"/>
            <a:chExt cx="7954227" cy="5815731"/>
          </a:xfrm>
        </p:grpSpPr>
        <p:pic>
          <p:nvPicPr>
            <p:cNvPr id="1648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610" y="476672"/>
              <a:ext cx="7594227" cy="5815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97933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fade">
                                      <p:cBhvr>
                                        <p:cTn id="17" dur="500"/>
                                        <p:tgtEl>
                                          <p:spTgt spid="1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fade">
                                      <p:cBhvr>
                                        <p:cTn id="27" dur="500"/>
                                        <p:tgtEl>
                                          <p:spTgt spid="10">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12" end="12"/>
                                            </p:txEl>
                                          </p:spTgt>
                                        </p:tgtEl>
                                        <p:attrNameLst>
                                          <p:attrName>style.visibility</p:attrName>
                                        </p:attrNameLst>
                                      </p:cBhvr>
                                      <p:to>
                                        <p:strVal val="visible"/>
                                      </p:to>
                                    </p:set>
                                    <p:animEffect transition="in" filter="fade">
                                      <p:cBhvr>
                                        <p:cTn id="32"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0018 7.40741E-7 L -0.93038 7.40741E-7 " pathEditMode="relative" rAng="0" ptsTypes="AA">
                                      <p:cBhvr>
                                        <p:cTn id="37" dur="2000" fill="hold"/>
                                        <p:tgtEl>
                                          <p:spTgt spid="3"/>
                                        </p:tgtEl>
                                        <p:attrNameLst>
                                          <p:attrName>ppt_x</p:attrName>
                                          <p:attrName>ppt_y</p:attrName>
                                        </p:attrNameLst>
                                      </p:cBhvr>
                                      <p:rCtr x="-4651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93038 7.40741E-7 L -0.00018 0.00347 " pathEditMode="relative" rAng="0" ptsTypes="AA">
                                      <p:cBhvr>
                                        <p:cTn id="41" dur="2000" fill="hold"/>
                                        <p:tgtEl>
                                          <p:spTgt spid="3"/>
                                        </p:tgtEl>
                                        <p:attrNameLst>
                                          <p:attrName>ppt_x</p:attrName>
                                          <p:attrName>ppt_y</p:attrName>
                                        </p:attrNameLst>
                                      </p:cBhvr>
                                      <p:rCtr x="46510" y="162"/>
                                    </p:animMotion>
                                  </p:childTnLst>
                                </p:cTn>
                              </p:par>
                            </p:childTnLst>
                          </p:cTn>
                        </p:par>
                      </p:childTnLst>
                    </p:cTn>
                  </p:par>
                </p:childTnLst>
              </p:cTn>
              <p:nextCondLst>
                <p:cond evt="onClick" delay="0">
                  <p:tgtEl>
                    <p:spTgt spid="3"/>
                  </p:tgtEl>
                </p:cond>
              </p:nextCondLst>
            </p:seq>
          </p:childTnLst>
        </p:cTn>
      </p:par>
    </p:tnLst>
    <p:bldLst>
      <p:bldP spid="10" grpId="0" uiExpand="1" build="p"/>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Section C: Student Activity 2</a:t>
            </a:r>
            <a:endParaRPr lang="en-IE" dirty="0"/>
          </a:p>
        </p:txBody>
      </p:sp>
      <mc:AlternateContent xmlns:mc="http://schemas.openxmlformats.org/markup-compatibility/2006" xmlns:a14="http://schemas.microsoft.com/office/drawing/2010/main">
        <mc:Choice Requires="a14">
          <p:sp>
            <p:nvSpPr>
              <p:cNvPr id="10" name="Rectangle 9"/>
              <p:cNvSpPr/>
              <p:nvPr/>
            </p:nvSpPr>
            <p:spPr>
              <a:xfrm>
                <a:off x="683568" y="548680"/>
                <a:ext cx="7848872" cy="4082784"/>
              </a:xfrm>
              <a:prstGeom prst="rect">
                <a:avLst/>
              </a:prstGeom>
            </p:spPr>
            <p:txBody>
              <a:bodyPr wrap="square">
                <a:spAutoFit/>
              </a:bodyPr>
              <a:lstStyle/>
              <a:p>
                <a:pPr marL="342900" indent="-342900">
                  <a:buFont typeface="Arial" pitchFamily="34" charset="0"/>
                  <a:buChar char="•"/>
                </a:pPr>
                <a:r>
                  <a:rPr lang="en-IE" sz="2000" dirty="0" smtClean="0">
                    <a:solidFill>
                      <a:srgbClr val="990033"/>
                    </a:solidFill>
                    <a:latin typeface="Calibri" pitchFamily="34" charset="0"/>
                  </a:rPr>
                  <a:t>What </a:t>
                </a:r>
                <a:r>
                  <a:rPr lang="en-IE" sz="2000" dirty="0">
                    <a:solidFill>
                      <a:srgbClr val="990033"/>
                    </a:solidFill>
                    <a:latin typeface="Calibri" pitchFamily="34" charset="0"/>
                  </a:rPr>
                  <a:t>value did you get </a:t>
                </a:r>
                <a:r>
                  <a:rPr lang="en-IE" sz="2000" dirty="0" smtClean="0">
                    <a:solidFill>
                      <a:srgbClr val="990033"/>
                    </a:solidFill>
                    <a:latin typeface="Calibri" pitchFamily="34" charset="0"/>
                  </a:rPr>
                  <a:t>for the </a:t>
                </a:r>
                <a:r>
                  <a:rPr lang="en-IE" sz="2000" dirty="0">
                    <a:solidFill>
                      <a:srgbClr val="990033"/>
                    </a:solidFill>
                    <a:latin typeface="Calibri" pitchFamily="34" charset="0"/>
                  </a:rPr>
                  <a:t>area of the </a:t>
                </a:r>
                <a:r>
                  <a:rPr lang="en-IE" sz="2000" dirty="0" smtClean="0">
                    <a:solidFill>
                      <a:srgbClr val="990033"/>
                    </a:solidFill>
                    <a:latin typeface="Calibri" pitchFamily="34" charset="0"/>
                  </a:rPr>
                  <a:t>building front?</a:t>
                </a:r>
              </a:p>
              <a:p>
                <a:pPr marL="342900" indent="-342900">
                  <a:buFont typeface="Arial" pitchFamily="34" charset="0"/>
                  <a:buChar char="•"/>
                </a:pPr>
                <a:endParaRPr lang="en-IE" sz="2000" dirty="0">
                  <a:solidFill>
                    <a:srgbClr val="990033"/>
                  </a:solidFill>
                  <a:latin typeface="Calibri" pitchFamily="34" charset="0"/>
                </a:endParaRPr>
              </a:p>
              <a:p>
                <a:pPr/>
                <a14:m>
                  <m:oMathPara xmlns:m="http://schemas.openxmlformats.org/officeDocument/2006/math">
                    <m:oMathParaPr>
                      <m:jc m:val="centerGroup"/>
                    </m:oMathParaPr>
                    <m:oMath xmlns:m="http://schemas.openxmlformats.org/officeDocument/2006/math">
                      <m:r>
                        <a:rPr lang="en-IE" sz="2000" b="1" i="1" u="sng" smtClean="0">
                          <a:solidFill>
                            <a:srgbClr val="990033"/>
                          </a:solidFill>
                          <a:latin typeface="Cambria Math"/>
                        </a:rPr>
                        <m:t>𝟐𝟎</m:t>
                      </m:r>
                      <m:r>
                        <a:rPr lang="en-IE" sz="2000" b="1" i="1" u="sng" smtClean="0">
                          <a:solidFill>
                            <a:srgbClr val="990033"/>
                          </a:solidFill>
                          <a:latin typeface="Cambria Math"/>
                        </a:rPr>
                        <m:t>.</m:t>
                      </m:r>
                      <m:r>
                        <a:rPr lang="en-IE" sz="2000" b="1" i="1" u="sng" smtClean="0">
                          <a:solidFill>
                            <a:srgbClr val="990033"/>
                          </a:solidFill>
                          <a:latin typeface="Cambria Math"/>
                        </a:rPr>
                        <m:t>𝟐𝟔</m:t>
                      </m:r>
                    </m:oMath>
                  </m:oMathPara>
                </a14:m>
                <a:endParaRPr lang="en-IE" sz="2000" b="1" u="sng" dirty="0" smtClean="0">
                  <a:solidFill>
                    <a:srgbClr val="990033"/>
                  </a:solidFill>
                  <a:latin typeface="Calibri" pitchFamily="34" charset="0"/>
                </a:endParaRPr>
              </a:p>
              <a:p>
                <a:pPr marL="342900" indent="-342900">
                  <a:buFont typeface="Arial" pitchFamily="34" charset="0"/>
                  <a:buChar char="•"/>
                </a:pPr>
                <a:endParaRPr lang="en-IE" sz="105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Do </a:t>
                </a:r>
                <a:r>
                  <a:rPr lang="en-IE" sz="2000" dirty="0">
                    <a:solidFill>
                      <a:srgbClr val="990033"/>
                    </a:solidFill>
                    <a:latin typeface="Calibri" pitchFamily="34" charset="0"/>
                  </a:rPr>
                  <a:t>you notice </a:t>
                </a:r>
                <a:r>
                  <a:rPr lang="en-IE" sz="2000" dirty="0" smtClean="0">
                    <a:solidFill>
                      <a:srgbClr val="990033"/>
                    </a:solidFill>
                    <a:latin typeface="Calibri" pitchFamily="34" charset="0"/>
                  </a:rPr>
                  <a:t>anything unusual </a:t>
                </a:r>
                <a:r>
                  <a:rPr lang="en-IE" sz="2000" dirty="0">
                    <a:solidFill>
                      <a:srgbClr val="990033"/>
                    </a:solidFill>
                    <a:latin typeface="Calibri" pitchFamily="34" charset="0"/>
                  </a:rPr>
                  <a:t>about the results </a:t>
                </a:r>
                <a:r>
                  <a:rPr lang="en-IE" sz="2000" dirty="0" smtClean="0">
                    <a:solidFill>
                      <a:srgbClr val="990033"/>
                    </a:solidFill>
                    <a:latin typeface="Calibri" pitchFamily="34" charset="0"/>
                  </a:rPr>
                  <a:t>of each </a:t>
                </a:r>
                <a:r>
                  <a:rPr lang="en-IE" sz="2000" dirty="0">
                    <a:solidFill>
                      <a:srgbClr val="990033"/>
                    </a:solidFill>
                    <a:latin typeface="Calibri" pitchFamily="34" charset="0"/>
                  </a:rPr>
                  <a:t>group</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What </a:t>
                </a:r>
                <a:r>
                  <a:rPr lang="en-IE" sz="2000" dirty="0">
                    <a:solidFill>
                      <a:srgbClr val="990033"/>
                    </a:solidFill>
                    <a:latin typeface="Calibri" pitchFamily="34" charset="0"/>
                  </a:rPr>
                  <a:t>is the area of </a:t>
                </a:r>
                <a:r>
                  <a:rPr lang="en-IE" sz="2000" dirty="0" smtClean="0">
                    <a:solidFill>
                      <a:srgbClr val="990033"/>
                    </a:solidFill>
                    <a:latin typeface="Calibri" pitchFamily="34" charset="0"/>
                  </a:rPr>
                  <a:t>the building </a:t>
                </a:r>
                <a:r>
                  <a:rPr lang="en-IE" sz="2000" dirty="0">
                    <a:solidFill>
                      <a:srgbClr val="990033"/>
                    </a:solidFill>
                    <a:latin typeface="Calibri" pitchFamily="34" charset="0"/>
                  </a:rPr>
                  <a:t>front</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What </a:t>
                </a:r>
                <a:r>
                  <a:rPr lang="en-IE" sz="2000" dirty="0">
                    <a:solidFill>
                      <a:srgbClr val="990033"/>
                    </a:solidFill>
                    <a:latin typeface="Calibri" pitchFamily="34" charset="0"/>
                  </a:rPr>
                  <a:t>is the value of C</a:t>
                </a:r>
                <a:r>
                  <a:rPr lang="en-IE" sz="2000" dirty="0" smtClean="0">
                    <a:solidFill>
                      <a:srgbClr val="990033"/>
                    </a:solidFill>
                    <a:latin typeface="Calibri" pitchFamily="34" charset="0"/>
                  </a:rPr>
                  <a:t>?</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This </a:t>
                </a:r>
                <a:r>
                  <a:rPr lang="en-IE" sz="2000" dirty="0">
                    <a:solidFill>
                      <a:srgbClr val="990033"/>
                    </a:solidFill>
                    <a:latin typeface="Calibri" pitchFamily="34" charset="0"/>
                  </a:rPr>
                  <a:t>is amazing </a:t>
                </a:r>
                <a:r>
                  <a:rPr lang="en-IE" sz="2000" dirty="0" smtClean="0">
                    <a:solidFill>
                      <a:srgbClr val="990033"/>
                    </a:solidFill>
                    <a:latin typeface="Calibri" pitchFamily="34" charset="0"/>
                  </a:rPr>
                  <a:t> </a:t>
                </a:r>
                <a:r>
                  <a:rPr lang="en-IE" sz="2000" dirty="0">
                    <a:solidFill>
                      <a:srgbClr val="990033"/>
                    </a:solidFill>
                    <a:latin typeface="Calibri" pitchFamily="34" charset="0"/>
                  </a:rPr>
                  <a:t>it </a:t>
                </a:r>
                <a:r>
                  <a:rPr lang="en-IE" sz="2000" dirty="0" smtClean="0">
                    <a:solidFill>
                      <a:srgbClr val="990033"/>
                    </a:solidFill>
                    <a:latin typeface="Calibri" pitchFamily="34" charset="0"/>
                  </a:rPr>
                  <a:t>seems that </a:t>
                </a:r>
                <a:r>
                  <a:rPr lang="en-IE" sz="2000" dirty="0">
                    <a:solidFill>
                      <a:srgbClr val="990033"/>
                    </a:solidFill>
                    <a:latin typeface="Calibri" pitchFamily="34" charset="0"/>
                  </a:rPr>
                  <a:t>the value of C </a:t>
                </a:r>
                <a:r>
                  <a:rPr lang="en-IE" sz="2000" dirty="0" smtClean="0">
                    <a:solidFill>
                      <a:srgbClr val="990033"/>
                    </a:solidFill>
                    <a:latin typeface="Calibri" pitchFamily="34" charset="0"/>
                  </a:rPr>
                  <a:t>doesn’t affect </a:t>
                </a:r>
                <a:r>
                  <a:rPr lang="en-IE" sz="2000" dirty="0">
                    <a:solidFill>
                      <a:srgbClr val="990033"/>
                    </a:solidFill>
                    <a:latin typeface="Calibri" pitchFamily="34" charset="0"/>
                  </a:rPr>
                  <a:t>our area </a:t>
                </a:r>
                <a:r>
                  <a:rPr lang="en-IE" sz="2000" dirty="0" smtClean="0">
                    <a:solidFill>
                      <a:srgbClr val="990033"/>
                    </a:solidFill>
                    <a:latin typeface="Calibri" pitchFamily="34" charset="0"/>
                  </a:rPr>
                  <a:t>calculation</a:t>
                </a:r>
              </a:p>
              <a:p>
                <a:pPr marL="342900" indent="-342900">
                  <a:buFont typeface="Arial" pitchFamily="34" charset="0"/>
                  <a:buChar char="•"/>
                </a:pPr>
                <a:endParaRPr lang="en-IE" sz="1000" dirty="0" smtClean="0">
                  <a:solidFill>
                    <a:srgbClr val="990033"/>
                  </a:solidFill>
                  <a:latin typeface="Calibri" pitchFamily="34" charset="0"/>
                </a:endParaRPr>
              </a:p>
              <a:p>
                <a:pPr marL="342900" indent="-342900">
                  <a:buFont typeface="Arial" pitchFamily="34" charset="0"/>
                  <a:buChar char="•"/>
                </a:pPr>
                <a:r>
                  <a:rPr lang="en-IE" sz="2000" dirty="0">
                    <a:solidFill>
                      <a:srgbClr val="990033"/>
                    </a:solidFill>
                    <a:latin typeface="Calibri" pitchFamily="34" charset="0"/>
                  </a:rPr>
                  <a:t>Can you explain why this </a:t>
                </a:r>
                <a:r>
                  <a:rPr lang="en-IE" sz="2000" dirty="0" smtClean="0">
                    <a:solidFill>
                      <a:srgbClr val="990033"/>
                    </a:solidFill>
                    <a:latin typeface="Calibri" pitchFamily="34" charset="0"/>
                  </a:rPr>
                  <a:t>is i.e</a:t>
                </a:r>
                <a:r>
                  <a:rPr lang="en-IE" sz="2000" dirty="0">
                    <a:solidFill>
                      <a:srgbClr val="990033"/>
                    </a:solidFill>
                    <a:latin typeface="Calibri" pitchFamily="34" charset="0"/>
                  </a:rPr>
                  <a:t>. why did everybody </a:t>
                </a:r>
                <a:r>
                  <a:rPr lang="en-IE" sz="2000" dirty="0" smtClean="0">
                    <a:solidFill>
                      <a:srgbClr val="990033"/>
                    </a:solidFill>
                    <a:latin typeface="Calibri" pitchFamily="34" charset="0"/>
                  </a:rPr>
                  <a:t>get the </a:t>
                </a:r>
                <a:r>
                  <a:rPr lang="en-IE" sz="2000" dirty="0">
                    <a:solidFill>
                      <a:srgbClr val="990033"/>
                    </a:solidFill>
                    <a:latin typeface="Calibri" pitchFamily="34" charset="0"/>
                  </a:rPr>
                  <a:t>same (correct) answer </a:t>
                </a:r>
                <a:r>
                  <a:rPr lang="en-IE" sz="2000" dirty="0" smtClean="0">
                    <a:solidFill>
                      <a:srgbClr val="990033"/>
                    </a:solidFill>
                    <a:latin typeface="Calibri" pitchFamily="34" charset="0"/>
                  </a:rPr>
                  <a:t>for the </a:t>
                </a:r>
                <a:r>
                  <a:rPr lang="en-IE" sz="2000" dirty="0">
                    <a:solidFill>
                      <a:srgbClr val="990033"/>
                    </a:solidFill>
                    <a:latin typeface="Calibri" pitchFamily="34" charset="0"/>
                  </a:rPr>
                  <a:t>area</a:t>
                </a:r>
                <a:r>
                  <a:rPr lang="en-IE" sz="2000" dirty="0" smtClean="0">
                    <a:solidFill>
                      <a:srgbClr val="990033"/>
                    </a:solidFill>
                    <a:latin typeface="Calibri" pitchFamily="34" charset="0"/>
                  </a:rPr>
                  <a:t>?</a:t>
                </a:r>
                <a14:m>
                  <m:oMath xmlns:m="http://schemas.openxmlformats.org/officeDocument/2006/math">
                    <a:fld id="{4F5CEC68-4258-4A6B-97B4-9F4F29FDF495}" type="mathplaceholder">
                      <a:rPr lang="en-IE" sz="2000" i="1" smtClean="0">
                        <a:solidFill>
                          <a:srgbClr val="990033"/>
                        </a:solidFill>
                        <a:latin typeface="Cambria Math"/>
                      </a:rPr>
                      <a:t>.</a:t>
                    </a:fld>
                  </m:oMath>
                </a14:m>
                <a:endParaRPr lang="en-IE" sz="2000" dirty="0">
                  <a:solidFill>
                    <a:srgbClr val="990033"/>
                  </a:solidFill>
                  <a:latin typeface="Calibri"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83568" y="548680"/>
                <a:ext cx="7848872" cy="4082784"/>
              </a:xfrm>
              <a:prstGeom prst="rect">
                <a:avLst/>
              </a:prstGeom>
              <a:blipFill rotWithShape="1">
                <a:blip r:embed="rId3"/>
                <a:stretch>
                  <a:fillRect l="-621" t="-74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95536" y="4509120"/>
                <a:ext cx="8206157" cy="12082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E" sz="2400" i="1" smtClean="0">
                              <a:solidFill>
                                <a:srgbClr val="990033"/>
                              </a:solidFill>
                              <a:latin typeface="Cambria Math" panose="02040503050406030204" pitchFamily="18" charset="0"/>
                            </a:rPr>
                          </m:ctrlPr>
                        </m:naryPr>
                        <m:sub>
                          <m:r>
                            <m:rPr>
                              <m:brk m:alnAt="24"/>
                            </m:rPr>
                            <a:rPr lang="en-IE" sz="2400" b="0" i="1" smtClean="0">
                              <a:solidFill>
                                <a:srgbClr val="990033"/>
                              </a:solidFill>
                              <a:latin typeface="Cambria Math"/>
                            </a:rPr>
                            <m:t>2</m:t>
                          </m:r>
                        </m:sub>
                        <m:sup>
                          <m:r>
                            <a:rPr lang="en-IE" sz="2400" b="0" i="1" smtClean="0">
                              <a:solidFill>
                                <a:srgbClr val="990033"/>
                              </a:solidFill>
                              <a:latin typeface="Cambria Math"/>
                            </a:rPr>
                            <m:t>6.5</m:t>
                          </m:r>
                        </m:sup>
                        <m:e>
                          <m:r>
                            <a:rPr lang="en-IE" sz="2400" b="0" i="1" smtClean="0">
                              <a:solidFill>
                                <a:srgbClr val="990033"/>
                              </a:solidFill>
                              <a:latin typeface="Cambria Math"/>
                            </a:rPr>
                            <m:t>𝑐</m:t>
                          </m:r>
                          <m:d>
                            <m:dPr>
                              <m:ctrlPr>
                                <a:rPr lang="en-IE" sz="2400" b="0" i="1" smtClean="0">
                                  <a:solidFill>
                                    <a:srgbClr val="990033"/>
                                  </a:solidFill>
                                  <a:latin typeface="Cambria Math" panose="02040503050406030204" pitchFamily="18" charset="0"/>
                                </a:rPr>
                              </m:ctrlPr>
                            </m:dPr>
                            <m:e>
                              <m:r>
                                <a:rPr lang="en-IE" sz="2400" b="0" i="1" smtClean="0">
                                  <a:solidFill>
                                    <a:srgbClr val="990033"/>
                                  </a:solidFill>
                                  <a:latin typeface="Cambria Math"/>
                                </a:rPr>
                                <m:t>𝑥</m:t>
                              </m:r>
                            </m:e>
                          </m:d>
                          <m:r>
                            <a:rPr lang="en-IE" sz="2400" b="0" i="1" smtClean="0">
                              <a:solidFill>
                                <a:srgbClr val="990033"/>
                              </a:solidFill>
                              <a:latin typeface="Cambria Math"/>
                            </a:rPr>
                            <m:t>𝑑𝑥</m:t>
                          </m:r>
                          <m:r>
                            <a:rPr lang="en-IE" sz="2400" b="0" i="1" smtClean="0">
                              <a:solidFill>
                                <a:srgbClr val="990033"/>
                              </a:solidFill>
                              <a:latin typeface="Cambria Math"/>
                            </a:rPr>
                            <m:t>=</m:t>
                          </m:r>
                          <m:d>
                            <m:dPr>
                              <m:begChr m:val="["/>
                              <m:endChr m:val="]"/>
                              <m:ctrlPr>
                                <a:rPr lang="en-IE" sz="2400" b="0" i="1" smtClean="0">
                                  <a:solidFill>
                                    <a:srgbClr val="990033"/>
                                  </a:solidFill>
                                  <a:latin typeface="Cambria Math" panose="02040503050406030204" pitchFamily="18" charset="0"/>
                                </a:rPr>
                              </m:ctrlPr>
                            </m:dPr>
                            <m:e>
                              <m:f>
                                <m:fPr>
                                  <m:ctrlPr>
                                    <a:rPr lang="en-IE" sz="2400" b="1" i="1">
                                      <a:solidFill>
                                        <a:srgbClr val="990033"/>
                                      </a:solidFill>
                                      <a:latin typeface="Cambria Math" panose="02040503050406030204" pitchFamily="18" charset="0"/>
                                    </a:rPr>
                                  </m:ctrlPr>
                                </m:fPr>
                                <m:num>
                                  <m:r>
                                    <a:rPr lang="en-IE" sz="2400" b="1" i="1">
                                      <a:solidFill>
                                        <a:srgbClr val="990033"/>
                                      </a:solidFill>
                                      <a:latin typeface="Cambria Math"/>
                                    </a:rPr>
                                    <m:t>−</m:t>
                                  </m:r>
                                  <m:r>
                                    <a:rPr lang="en-IE" sz="2400" b="1" i="1">
                                      <a:solidFill>
                                        <a:srgbClr val="990033"/>
                                      </a:solidFill>
                                      <a:latin typeface="Cambria Math"/>
                                    </a:rPr>
                                    <m:t>𝟎</m:t>
                                  </m:r>
                                  <m:r>
                                    <a:rPr lang="en-IE" sz="2400" b="1" i="1">
                                      <a:solidFill>
                                        <a:srgbClr val="990033"/>
                                      </a:solidFill>
                                      <a:latin typeface="Cambria Math"/>
                                    </a:rPr>
                                    <m:t>.</m:t>
                                  </m:r>
                                  <m:r>
                                    <a:rPr lang="en-IE" sz="2400" b="1" i="1">
                                      <a:solidFill>
                                        <a:srgbClr val="990033"/>
                                      </a:solidFill>
                                      <a:latin typeface="Cambria Math"/>
                                    </a:rPr>
                                    <m:t>𝟓𝟑</m:t>
                                  </m:r>
                                  <m:sSup>
                                    <m:sSupPr>
                                      <m:ctrlPr>
                                        <a:rPr lang="en-IE" sz="2400" b="1" i="1">
                                          <a:solidFill>
                                            <a:srgbClr val="990033"/>
                                          </a:solidFill>
                                          <a:latin typeface="Cambria Math" panose="02040503050406030204" pitchFamily="18" charset="0"/>
                                        </a:rPr>
                                      </m:ctrlPr>
                                    </m:sSupPr>
                                    <m:e>
                                      <m:r>
                                        <a:rPr lang="en-IE" sz="2400" b="1" i="1" smtClean="0">
                                          <a:solidFill>
                                            <a:srgbClr val="990033"/>
                                          </a:solidFill>
                                          <a:latin typeface="Cambria Math"/>
                                        </a:rPr>
                                        <m:t>(</m:t>
                                      </m:r>
                                      <m:r>
                                        <a:rPr lang="en-IE" sz="2400" b="1" i="1" smtClean="0">
                                          <a:solidFill>
                                            <a:srgbClr val="990033"/>
                                          </a:solidFill>
                                          <a:latin typeface="Cambria Math"/>
                                        </a:rPr>
                                        <m:t>𝟔</m:t>
                                      </m:r>
                                      <m:r>
                                        <a:rPr lang="en-IE" sz="2400" b="1" i="1" smtClean="0">
                                          <a:solidFill>
                                            <a:srgbClr val="990033"/>
                                          </a:solidFill>
                                          <a:latin typeface="Cambria Math"/>
                                        </a:rPr>
                                        <m:t>.</m:t>
                                      </m:r>
                                      <m:r>
                                        <a:rPr lang="en-IE" sz="2400" b="1" i="1" smtClean="0">
                                          <a:solidFill>
                                            <a:srgbClr val="990033"/>
                                          </a:solidFill>
                                          <a:latin typeface="Cambria Math"/>
                                        </a:rPr>
                                        <m:t>𝟓</m:t>
                                      </m:r>
                                      <m:r>
                                        <a:rPr lang="en-IE" sz="2400" b="1" i="1" smtClean="0">
                                          <a:solidFill>
                                            <a:srgbClr val="990033"/>
                                          </a:solidFill>
                                          <a:latin typeface="Cambria Math"/>
                                        </a:rPr>
                                        <m:t>)</m:t>
                                      </m:r>
                                    </m:e>
                                    <m:sup>
                                      <m:r>
                                        <a:rPr lang="en-IE" sz="2400" b="1" i="1">
                                          <a:solidFill>
                                            <a:srgbClr val="990033"/>
                                          </a:solidFill>
                                          <a:latin typeface="Cambria Math"/>
                                        </a:rPr>
                                        <m:t>𝟑</m:t>
                                      </m:r>
                                    </m:sup>
                                  </m:sSup>
                                </m:num>
                                <m:den>
                                  <m:r>
                                    <a:rPr lang="en-IE" sz="2400" b="1" i="1">
                                      <a:solidFill>
                                        <a:srgbClr val="990033"/>
                                      </a:solidFill>
                                      <a:latin typeface="Cambria Math"/>
                                    </a:rPr>
                                    <m:t>𝟑</m:t>
                                  </m:r>
                                </m:den>
                              </m:f>
                              <m:r>
                                <a:rPr lang="en-IE" sz="2400" b="1" i="1">
                                  <a:solidFill>
                                    <a:srgbClr val="990033"/>
                                  </a:solidFill>
                                  <a:latin typeface="Cambria Math"/>
                                </a:rPr>
                                <m:t>+</m:t>
                              </m:r>
                              <m:f>
                                <m:fPr>
                                  <m:ctrlPr>
                                    <a:rPr lang="en-IE" sz="2400" b="1" i="1">
                                      <a:solidFill>
                                        <a:srgbClr val="990033"/>
                                      </a:solidFill>
                                      <a:latin typeface="Cambria Math" panose="02040503050406030204" pitchFamily="18" charset="0"/>
                                    </a:rPr>
                                  </m:ctrlPr>
                                </m:fPr>
                                <m:num>
                                  <m:r>
                                    <a:rPr lang="en-IE" sz="2400" b="1" i="1">
                                      <a:solidFill>
                                        <a:srgbClr val="990033"/>
                                      </a:solidFill>
                                      <a:latin typeface="Cambria Math"/>
                                    </a:rPr>
                                    <m:t>𝟒</m:t>
                                  </m:r>
                                  <m:r>
                                    <a:rPr lang="en-IE" sz="2400" b="1" i="1">
                                      <a:solidFill>
                                        <a:srgbClr val="990033"/>
                                      </a:solidFill>
                                      <a:latin typeface="Cambria Math"/>
                                    </a:rPr>
                                    <m:t>.</m:t>
                                  </m:r>
                                  <m:r>
                                    <a:rPr lang="en-IE" sz="2400" b="1" i="1">
                                      <a:solidFill>
                                        <a:srgbClr val="990033"/>
                                      </a:solidFill>
                                      <a:latin typeface="Cambria Math"/>
                                    </a:rPr>
                                    <m:t>𝟒</m:t>
                                  </m:r>
                                  <m:sSup>
                                    <m:sSupPr>
                                      <m:ctrlPr>
                                        <a:rPr lang="en-IE" sz="2400" b="1" i="1">
                                          <a:solidFill>
                                            <a:srgbClr val="990033"/>
                                          </a:solidFill>
                                          <a:latin typeface="Cambria Math" panose="02040503050406030204" pitchFamily="18" charset="0"/>
                                        </a:rPr>
                                      </m:ctrlPr>
                                    </m:sSupPr>
                                    <m:e>
                                      <m:r>
                                        <a:rPr lang="en-IE" sz="2400" b="1" i="1" smtClean="0">
                                          <a:solidFill>
                                            <a:srgbClr val="990033"/>
                                          </a:solidFill>
                                          <a:latin typeface="Cambria Math"/>
                                        </a:rPr>
                                        <m:t>(</m:t>
                                      </m:r>
                                      <m:r>
                                        <a:rPr lang="en-IE" sz="2400" b="1" i="1" smtClean="0">
                                          <a:solidFill>
                                            <a:srgbClr val="990033"/>
                                          </a:solidFill>
                                          <a:latin typeface="Cambria Math"/>
                                        </a:rPr>
                                        <m:t>𝟔</m:t>
                                      </m:r>
                                      <m:r>
                                        <a:rPr lang="en-IE" sz="2400" b="1" i="1" smtClean="0">
                                          <a:solidFill>
                                            <a:srgbClr val="990033"/>
                                          </a:solidFill>
                                          <a:latin typeface="Cambria Math"/>
                                        </a:rPr>
                                        <m:t>.</m:t>
                                      </m:r>
                                      <m:r>
                                        <a:rPr lang="en-IE" sz="2400" b="1" i="1" smtClean="0">
                                          <a:solidFill>
                                            <a:srgbClr val="990033"/>
                                          </a:solidFill>
                                          <a:latin typeface="Cambria Math"/>
                                        </a:rPr>
                                        <m:t>𝟓</m:t>
                                      </m:r>
                                      <m:r>
                                        <a:rPr lang="en-IE" sz="2400" b="1" i="1" smtClean="0">
                                          <a:solidFill>
                                            <a:srgbClr val="990033"/>
                                          </a:solidFill>
                                          <a:latin typeface="Cambria Math"/>
                                        </a:rPr>
                                        <m:t>)</m:t>
                                      </m:r>
                                    </m:e>
                                    <m:sup>
                                      <m:r>
                                        <a:rPr lang="en-IE" sz="2400" b="1" i="1">
                                          <a:solidFill>
                                            <a:srgbClr val="990033"/>
                                          </a:solidFill>
                                          <a:latin typeface="Cambria Math"/>
                                        </a:rPr>
                                        <m:t>𝟐</m:t>
                                      </m:r>
                                    </m:sup>
                                  </m:sSup>
                                </m:num>
                                <m:den>
                                  <m:r>
                                    <a:rPr lang="en-IE" sz="2400" b="1" i="1">
                                      <a:solidFill>
                                        <a:srgbClr val="990033"/>
                                      </a:solidFill>
                                      <a:latin typeface="Cambria Math"/>
                                    </a:rPr>
                                    <m:t>𝟐</m:t>
                                  </m:r>
                                </m:den>
                              </m:f>
                              <m:r>
                                <a:rPr lang="en-IE" sz="2400" b="1" i="1">
                                  <a:solidFill>
                                    <a:srgbClr val="990033"/>
                                  </a:solidFill>
                                  <a:latin typeface="Cambria Math"/>
                                </a:rPr>
                                <m:t>−</m:t>
                              </m:r>
                              <m:r>
                                <a:rPr lang="en-IE" sz="2400" b="1" i="1">
                                  <a:solidFill>
                                    <a:srgbClr val="990033"/>
                                  </a:solidFill>
                                  <a:latin typeface="Cambria Math"/>
                                </a:rPr>
                                <m:t>𝟑</m:t>
                              </m:r>
                              <m:r>
                                <a:rPr lang="en-IE" sz="2400" b="1" i="1">
                                  <a:solidFill>
                                    <a:srgbClr val="990033"/>
                                  </a:solidFill>
                                  <a:latin typeface="Cambria Math"/>
                                </a:rPr>
                                <m:t>.</m:t>
                              </m:r>
                              <m:r>
                                <a:rPr lang="en-IE" sz="2400" b="1" i="1">
                                  <a:solidFill>
                                    <a:srgbClr val="990033"/>
                                  </a:solidFill>
                                  <a:latin typeface="Cambria Math"/>
                                </a:rPr>
                                <m:t>𝟑</m:t>
                              </m:r>
                              <m:r>
                                <a:rPr lang="en-IE" sz="2400" b="1" i="1" smtClean="0">
                                  <a:solidFill>
                                    <a:srgbClr val="990033"/>
                                  </a:solidFill>
                                  <a:latin typeface="Cambria Math"/>
                                </a:rPr>
                                <m:t>(</m:t>
                              </m:r>
                              <m:r>
                                <a:rPr lang="en-IE" sz="2400" b="1" i="1" smtClean="0">
                                  <a:solidFill>
                                    <a:srgbClr val="990033"/>
                                  </a:solidFill>
                                  <a:latin typeface="Cambria Math"/>
                                </a:rPr>
                                <m:t>𝟔</m:t>
                              </m:r>
                              <m:r>
                                <a:rPr lang="en-IE" sz="2400" b="1" i="1" smtClean="0">
                                  <a:solidFill>
                                    <a:srgbClr val="990033"/>
                                  </a:solidFill>
                                  <a:latin typeface="Cambria Math"/>
                                </a:rPr>
                                <m:t>.</m:t>
                              </m:r>
                              <m:r>
                                <a:rPr lang="en-IE" sz="2400" b="1" i="1" smtClean="0">
                                  <a:solidFill>
                                    <a:srgbClr val="990033"/>
                                  </a:solidFill>
                                  <a:latin typeface="Cambria Math"/>
                                </a:rPr>
                                <m:t>𝟓</m:t>
                              </m:r>
                              <m:r>
                                <a:rPr lang="en-IE" sz="2400" b="1" i="1" smtClean="0">
                                  <a:solidFill>
                                    <a:srgbClr val="990033"/>
                                  </a:solidFill>
                                  <a:latin typeface="Cambria Math"/>
                                </a:rPr>
                                <m:t>)+</m:t>
                              </m:r>
                              <m:r>
                                <a:rPr lang="en-IE" sz="2400" b="1" i="1" smtClean="0">
                                  <a:solidFill>
                                    <a:srgbClr val="FF0000"/>
                                  </a:solidFill>
                                  <a:latin typeface="Cambria Math"/>
                                </a:rPr>
                                <m:t>𝒄</m:t>
                              </m:r>
                              <m:r>
                                <m:rPr>
                                  <m:nor/>
                                </m:rPr>
                                <a:rPr lang="en-IE" sz="2400" dirty="0">
                                  <a:solidFill>
                                    <a:srgbClr val="FF0000"/>
                                  </a:solidFill>
                                  <a:latin typeface="Calibri" pitchFamily="34" charset="0"/>
                                </a:rPr>
                                <m:t> </m:t>
                              </m:r>
                            </m:e>
                          </m:d>
                          <m:r>
                            <a:rPr lang="en-IE" sz="2400" b="1" i="1" smtClean="0">
                              <a:solidFill>
                                <a:srgbClr val="FF0000"/>
                              </a:solidFill>
                              <a:latin typeface="Cambria Math"/>
                            </a:rPr>
                            <m:t>−</m:t>
                          </m:r>
                        </m:e>
                      </m:nary>
                    </m:oMath>
                  </m:oMathPara>
                </a14:m>
                <a:endParaRPr lang="en-IE" sz="2400" dirty="0">
                  <a:solidFill>
                    <a:srgbClr val="990033"/>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95536" y="4509120"/>
                <a:ext cx="8206157" cy="1208279"/>
              </a:xfrm>
              <a:prstGeom prst="rect">
                <a:avLst/>
              </a:prstGeom>
              <a:blipFill rotWithShape="1">
                <a:blip r:embed="rId4"/>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843808" y="5556906"/>
                <a:ext cx="5994524" cy="9351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IE" sz="2400" i="1" smtClean="0">
                              <a:solidFill>
                                <a:srgbClr val="990033"/>
                              </a:solidFill>
                              <a:latin typeface="Cambria Math" panose="02040503050406030204" pitchFamily="18" charset="0"/>
                            </a:rPr>
                          </m:ctrlPr>
                        </m:dPr>
                        <m:e>
                          <m:f>
                            <m:fPr>
                              <m:ctrlPr>
                                <a:rPr lang="en-IE" sz="2400" b="1" i="1">
                                  <a:solidFill>
                                    <a:srgbClr val="990033"/>
                                  </a:solidFill>
                                  <a:latin typeface="Cambria Math" panose="02040503050406030204" pitchFamily="18" charset="0"/>
                                </a:rPr>
                              </m:ctrlPr>
                            </m:fPr>
                            <m:num>
                              <m:r>
                                <a:rPr lang="en-IE" sz="2400" b="1" i="1">
                                  <a:solidFill>
                                    <a:srgbClr val="990033"/>
                                  </a:solidFill>
                                  <a:latin typeface="Cambria Math"/>
                                </a:rPr>
                                <m:t>−</m:t>
                              </m:r>
                              <m:r>
                                <a:rPr lang="en-IE" sz="2400" b="1" i="1">
                                  <a:solidFill>
                                    <a:srgbClr val="990033"/>
                                  </a:solidFill>
                                  <a:latin typeface="Cambria Math"/>
                                </a:rPr>
                                <m:t>𝟎</m:t>
                              </m:r>
                              <m:r>
                                <a:rPr lang="en-IE" sz="2400" b="1" i="1">
                                  <a:solidFill>
                                    <a:srgbClr val="990033"/>
                                  </a:solidFill>
                                  <a:latin typeface="Cambria Math"/>
                                </a:rPr>
                                <m:t>.</m:t>
                              </m:r>
                              <m:r>
                                <a:rPr lang="en-IE" sz="2400" b="1" i="1">
                                  <a:solidFill>
                                    <a:srgbClr val="990033"/>
                                  </a:solidFill>
                                  <a:latin typeface="Cambria Math"/>
                                </a:rPr>
                                <m:t>𝟓𝟑</m:t>
                              </m:r>
                              <m:sSup>
                                <m:sSupPr>
                                  <m:ctrlPr>
                                    <a:rPr lang="en-IE" sz="2400" b="1" i="1">
                                      <a:solidFill>
                                        <a:srgbClr val="990033"/>
                                      </a:solidFill>
                                      <a:latin typeface="Cambria Math" panose="02040503050406030204" pitchFamily="18" charset="0"/>
                                    </a:rPr>
                                  </m:ctrlPr>
                                </m:sSupPr>
                                <m:e>
                                  <m:r>
                                    <a:rPr lang="en-IE" sz="2400" b="1" i="1" smtClean="0">
                                      <a:solidFill>
                                        <a:srgbClr val="990033"/>
                                      </a:solidFill>
                                      <a:latin typeface="Cambria Math"/>
                                    </a:rPr>
                                    <m:t>(</m:t>
                                  </m:r>
                                  <m:r>
                                    <a:rPr lang="en-IE" sz="2400" b="1" i="1" smtClean="0">
                                      <a:solidFill>
                                        <a:srgbClr val="990033"/>
                                      </a:solidFill>
                                      <a:latin typeface="Cambria Math"/>
                                    </a:rPr>
                                    <m:t>𝟐</m:t>
                                  </m:r>
                                  <m:r>
                                    <a:rPr lang="en-IE" sz="2400" b="1" i="1" smtClean="0">
                                      <a:solidFill>
                                        <a:srgbClr val="990033"/>
                                      </a:solidFill>
                                      <a:latin typeface="Cambria Math"/>
                                    </a:rPr>
                                    <m:t>)</m:t>
                                  </m:r>
                                </m:e>
                                <m:sup>
                                  <m:r>
                                    <a:rPr lang="en-IE" sz="2400" b="1" i="1">
                                      <a:solidFill>
                                        <a:srgbClr val="990033"/>
                                      </a:solidFill>
                                      <a:latin typeface="Cambria Math"/>
                                    </a:rPr>
                                    <m:t>𝟑</m:t>
                                  </m:r>
                                </m:sup>
                              </m:sSup>
                            </m:num>
                            <m:den>
                              <m:r>
                                <a:rPr lang="en-IE" sz="2400" b="1" i="1">
                                  <a:solidFill>
                                    <a:srgbClr val="990033"/>
                                  </a:solidFill>
                                  <a:latin typeface="Cambria Math"/>
                                </a:rPr>
                                <m:t>𝟑</m:t>
                              </m:r>
                            </m:den>
                          </m:f>
                          <m:r>
                            <a:rPr lang="en-IE" sz="2400" b="1" i="1">
                              <a:solidFill>
                                <a:srgbClr val="990033"/>
                              </a:solidFill>
                              <a:latin typeface="Cambria Math"/>
                            </a:rPr>
                            <m:t>+</m:t>
                          </m:r>
                          <m:f>
                            <m:fPr>
                              <m:ctrlPr>
                                <a:rPr lang="en-IE" sz="2400" b="1" i="1">
                                  <a:solidFill>
                                    <a:srgbClr val="990033"/>
                                  </a:solidFill>
                                  <a:latin typeface="Cambria Math" panose="02040503050406030204" pitchFamily="18" charset="0"/>
                                </a:rPr>
                              </m:ctrlPr>
                            </m:fPr>
                            <m:num>
                              <m:r>
                                <a:rPr lang="en-IE" sz="2400" b="1" i="1">
                                  <a:solidFill>
                                    <a:srgbClr val="990033"/>
                                  </a:solidFill>
                                  <a:latin typeface="Cambria Math"/>
                                </a:rPr>
                                <m:t>𝟒</m:t>
                              </m:r>
                              <m:r>
                                <a:rPr lang="en-IE" sz="2400" b="1" i="1">
                                  <a:solidFill>
                                    <a:srgbClr val="990033"/>
                                  </a:solidFill>
                                  <a:latin typeface="Cambria Math"/>
                                </a:rPr>
                                <m:t>.</m:t>
                              </m:r>
                              <m:r>
                                <a:rPr lang="en-IE" sz="2400" b="1" i="1">
                                  <a:solidFill>
                                    <a:srgbClr val="990033"/>
                                  </a:solidFill>
                                  <a:latin typeface="Cambria Math"/>
                                </a:rPr>
                                <m:t>𝟒</m:t>
                              </m:r>
                              <m:sSup>
                                <m:sSupPr>
                                  <m:ctrlPr>
                                    <a:rPr lang="en-IE" sz="2400" b="1" i="1">
                                      <a:solidFill>
                                        <a:srgbClr val="990033"/>
                                      </a:solidFill>
                                      <a:latin typeface="Cambria Math" panose="02040503050406030204" pitchFamily="18" charset="0"/>
                                    </a:rPr>
                                  </m:ctrlPr>
                                </m:sSupPr>
                                <m:e>
                                  <m:r>
                                    <a:rPr lang="en-IE" sz="2400" b="1" i="1" smtClean="0">
                                      <a:solidFill>
                                        <a:srgbClr val="990033"/>
                                      </a:solidFill>
                                      <a:latin typeface="Cambria Math"/>
                                    </a:rPr>
                                    <m:t>(</m:t>
                                  </m:r>
                                  <m:r>
                                    <a:rPr lang="en-IE" sz="2400" b="1" i="1" smtClean="0">
                                      <a:solidFill>
                                        <a:srgbClr val="990033"/>
                                      </a:solidFill>
                                      <a:latin typeface="Cambria Math"/>
                                    </a:rPr>
                                    <m:t>𝟐</m:t>
                                  </m:r>
                                  <m:r>
                                    <a:rPr lang="en-IE" sz="2400" b="1" i="1" smtClean="0">
                                      <a:solidFill>
                                        <a:srgbClr val="990033"/>
                                      </a:solidFill>
                                      <a:latin typeface="Cambria Math"/>
                                    </a:rPr>
                                    <m:t>)</m:t>
                                  </m:r>
                                </m:e>
                                <m:sup>
                                  <m:r>
                                    <a:rPr lang="en-IE" sz="2400" b="1" i="1">
                                      <a:solidFill>
                                        <a:srgbClr val="990033"/>
                                      </a:solidFill>
                                      <a:latin typeface="Cambria Math"/>
                                    </a:rPr>
                                    <m:t>𝟐</m:t>
                                  </m:r>
                                </m:sup>
                              </m:sSup>
                            </m:num>
                            <m:den>
                              <m:r>
                                <a:rPr lang="en-IE" sz="2400" b="1" i="1">
                                  <a:solidFill>
                                    <a:srgbClr val="990033"/>
                                  </a:solidFill>
                                  <a:latin typeface="Cambria Math"/>
                                </a:rPr>
                                <m:t>𝟐</m:t>
                              </m:r>
                            </m:den>
                          </m:f>
                          <m:r>
                            <a:rPr lang="en-IE" sz="2400" b="1" i="1">
                              <a:solidFill>
                                <a:srgbClr val="990033"/>
                              </a:solidFill>
                              <a:latin typeface="Cambria Math"/>
                            </a:rPr>
                            <m:t>−</m:t>
                          </m:r>
                          <m:r>
                            <a:rPr lang="en-IE" sz="2400" b="1" i="1">
                              <a:solidFill>
                                <a:srgbClr val="990033"/>
                              </a:solidFill>
                              <a:latin typeface="Cambria Math"/>
                            </a:rPr>
                            <m:t>𝟑</m:t>
                          </m:r>
                          <m:r>
                            <a:rPr lang="en-IE" sz="2400" b="1" i="1">
                              <a:solidFill>
                                <a:srgbClr val="990033"/>
                              </a:solidFill>
                              <a:latin typeface="Cambria Math"/>
                            </a:rPr>
                            <m:t>.</m:t>
                          </m:r>
                          <m:r>
                            <a:rPr lang="en-IE" sz="2400" b="1" i="1">
                              <a:solidFill>
                                <a:srgbClr val="990033"/>
                              </a:solidFill>
                              <a:latin typeface="Cambria Math"/>
                            </a:rPr>
                            <m:t>𝟑</m:t>
                          </m:r>
                          <m:r>
                            <a:rPr lang="en-IE" sz="2400" b="1" i="1" smtClean="0">
                              <a:solidFill>
                                <a:srgbClr val="990033"/>
                              </a:solidFill>
                              <a:latin typeface="Cambria Math"/>
                            </a:rPr>
                            <m:t>(</m:t>
                          </m:r>
                          <m:r>
                            <a:rPr lang="en-IE" sz="2400" b="1" i="1" smtClean="0">
                              <a:solidFill>
                                <a:srgbClr val="990033"/>
                              </a:solidFill>
                              <a:latin typeface="Cambria Math"/>
                            </a:rPr>
                            <m:t>𝟐</m:t>
                          </m:r>
                          <m:r>
                            <a:rPr lang="en-IE" sz="2400" b="1" i="1" smtClean="0">
                              <a:solidFill>
                                <a:srgbClr val="990033"/>
                              </a:solidFill>
                              <a:latin typeface="Cambria Math"/>
                            </a:rPr>
                            <m:t>)+</m:t>
                          </m:r>
                          <m:r>
                            <a:rPr lang="en-IE" sz="2400" b="1" i="1" smtClean="0">
                              <a:solidFill>
                                <a:srgbClr val="FF0000"/>
                              </a:solidFill>
                              <a:latin typeface="Cambria Math"/>
                            </a:rPr>
                            <m:t>𝒄</m:t>
                          </m:r>
                        </m:e>
                      </m:d>
                    </m:oMath>
                  </m:oMathPara>
                </a14:m>
                <a:endParaRPr lang="en-IE" sz="2400" dirty="0"/>
              </a:p>
            </p:txBody>
          </p:sp>
        </mc:Choice>
        <mc:Fallback xmlns="">
          <p:sp>
            <p:nvSpPr>
              <p:cNvPr id="5" name="Rectangle 4"/>
              <p:cNvSpPr>
                <a:spLocks noRot="1" noChangeAspect="1" noMove="1" noResize="1" noEditPoints="1" noAdjustHandles="1" noChangeArrowheads="1" noChangeShapeType="1" noTextEdit="1"/>
              </p:cNvSpPr>
              <p:nvPr/>
            </p:nvSpPr>
            <p:spPr>
              <a:xfrm>
                <a:off x="2843808" y="5556906"/>
                <a:ext cx="5994524" cy="935128"/>
              </a:xfrm>
              <a:prstGeom prst="rect">
                <a:avLst/>
              </a:prstGeom>
              <a:blipFill rotWithShape="1">
                <a:blip r:embed="rId5"/>
                <a:stretch>
                  <a:fillRect/>
                </a:stretch>
              </a:blipFill>
            </p:spPr>
            <p:txBody>
              <a:bodyPr/>
              <a:lstStyle/>
              <a:p>
                <a:r>
                  <a:rPr lang="en-IE">
                    <a:noFill/>
                  </a:rPr>
                  <a:t> </a:t>
                </a:r>
              </a:p>
            </p:txBody>
          </p:sp>
        </mc:Fallback>
      </mc:AlternateContent>
      <p:grpSp>
        <p:nvGrpSpPr>
          <p:cNvPr id="4" name="Group 3"/>
          <p:cNvGrpSpPr/>
          <p:nvPr/>
        </p:nvGrpSpPr>
        <p:grpSpPr>
          <a:xfrm>
            <a:off x="8789610" y="490052"/>
            <a:ext cx="8185007" cy="5457825"/>
            <a:chOff x="8789610" y="490052"/>
            <a:chExt cx="8185007" cy="5457825"/>
          </a:xfrm>
        </p:grpSpPr>
        <p:pic>
          <p:nvPicPr>
            <p:cNvPr id="1658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879" y="490052"/>
              <a:ext cx="7824738"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255498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fade">
                                      <p:cBhvr>
                                        <p:cTn id="22" dur="500"/>
                                        <p:tgtEl>
                                          <p:spTgt spid="10">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fade">
                                      <p:cBhvr>
                                        <p:cTn id="27" dur="500"/>
                                        <p:tgtEl>
                                          <p:spTgt spid="10">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12" end="12"/>
                                            </p:txEl>
                                          </p:spTgt>
                                        </p:tgtEl>
                                        <p:attrNameLst>
                                          <p:attrName>style.visibility</p:attrName>
                                        </p:attrNameLst>
                                      </p:cBhvr>
                                      <p:to>
                                        <p:strVal val="visible"/>
                                      </p:to>
                                    </p:set>
                                    <p:animEffect transition="in" filter="fade">
                                      <p:cBhvr>
                                        <p:cTn id="32" dur="500"/>
                                        <p:tgtEl>
                                          <p:spTgt spid="10">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0.00018 7.40741E-7 L -0.93038 7.40741E-7 " pathEditMode="relative" rAng="0" ptsTypes="AA">
                                      <p:cBhvr>
                                        <p:cTn id="46" dur="2000" fill="hold"/>
                                        <p:tgtEl>
                                          <p:spTgt spid="4"/>
                                        </p:tgtEl>
                                        <p:attrNameLst>
                                          <p:attrName>ppt_x</p:attrName>
                                          <p:attrName>ppt_y</p:attrName>
                                        </p:attrNameLst>
                                      </p:cBhvr>
                                      <p:rCtr x="-46510" y="0"/>
                                    </p:animMotion>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93038 7.40741E-7 L -0.00018 0.00347 " pathEditMode="relative" rAng="0" ptsTypes="AA">
                                      <p:cBhvr>
                                        <p:cTn id="50" dur="2000" fill="hold"/>
                                        <p:tgtEl>
                                          <p:spTgt spid="4"/>
                                        </p:tgtEl>
                                        <p:attrNameLst>
                                          <p:attrName>ppt_x</p:attrName>
                                          <p:attrName>ppt_y</p:attrName>
                                        </p:attrNameLst>
                                      </p:cBhvr>
                                      <p:rCtr x="46510" y="162"/>
                                    </p:animMotion>
                                  </p:childTnLst>
                                </p:cTn>
                              </p:par>
                            </p:childTnLst>
                          </p:cTn>
                        </p:par>
                      </p:childTnLst>
                    </p:cTn>
                  </p:par>
                </p:childTnLst>
              </p:cTn>
              <p:nextCondLst>
                <p:cond evt="onClick" delay="0">
                  <p:tgtEl>
                    <p:spTgt spid="4"/>
                  </p:tgtEl>
                </p:cond>
              </p:nextCondLst>
            </p:seq>
          </p:childTnLst>
        </p:cTn>
      </p:par>
    </p:tnLst>
    <p:bldLst>
      <p:bldP spid="10" grpId="0" uiExpand="1" build="p"/>
      <p:bldP spid="3" grpId="0"/>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866"/>
            <a:ext cx="8229600" cy="1143000"/>
          </a:xfrm>
        </p:spPr>
        <p:txBody>
          <a:bodyPr>
            <a:normAutofit fontScale="90000"/>
          </a:bodyPr>
          <a:lstStyle/>
          <a:p>
            <a:r>
              <a:rPr lang="en-IE" dirty="0" smtClean="0"/>
              <a:t>Using the Anti-Derivative to calculate areas</a:t>
            </a:r>
            <a:endParaRPr lang="en-IE" dirty="0"/>
          </a:p>
        </p:txBody>
      </p:sp>
      <p:sp>
        <p:nvSpPr>
          <p:cNvPr id="6" name="Content Placeholder 5"/>
          <p:cNvSpPr>
            <a:spLocks noGrp="1"/>
          </p:cNvSpPr>
          <p:nvPr>
            <p:ph idx="1"/>
          </p:nvPr>
        </p:nvSpPr>
        <p:spPr/>
        <p:txBody>
          <a:bodyPr/>
          <a:lstStyle/>
          <a:p>
            <a:endParaRPr lang="en-IE"/>
          </a:p>
        </p:txBody>
      </p:sp>
      <p:grpSp>
        <p:nvGrpSpPr>
          <p:cNvPr id="3" name="Group 2"/>
          <p:cNvGrpSpPr/>
          <p:nvPr/>
        </p:nvGrpSpPr>
        <p:grpSpPr>
          <a:xfrm>
            <a:off x="2646749" y="5229200"/>
            <a:ext cx="6227677" cy="1381912"/>
            <a:chOff x="5912069" y="5508143"/>
            <a:chExt cx="4430111" cy="1326055"/>
          </a:xfrm>
        </p:grpSpPr>
        <p:sp>
          <p:nvSpPr>
            <p:cNvPr id="4" name="Rounded Rectangle 3"/>
            <p:cNvSpPr/>
            <p:nvPr/>
          </p:nvSpPr>
          <p:spPr>
            <a:xfrm>
              <a:off x="5912069" y="5525660"/>
              <a:ext cx="4430111" cy="1308538"/>
            </a:xfrm>
            <a:prstGeom prst="roundRect">
              <a:avLst/>
            </a:prstGeom>
            <a:solidFill>
              <a:srgbClr val="DCCE18"/>
            </a:solidFill>
            <a:ln>
              <a:solidFill>
                <a:schemeClr val="tx1">
                  <a:lumMod val="50000"/>
                  <a:lumOff val="50000"/>
                </a:schemeClr>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5" name="Object 4"/>
            <p:cNvGraphicFramePr>
              <a:graphicFrameLocks noChangeAspect="1"/>
            </p:cNvGraphicFramePr>
            <p:nvPr>
              <p:extLst>
                <p:ext uri="{D42A27DB-BD31-4B8C-83A1-F6EECF244321}">
                  <p14:modId xmlns:p14="http://schemas.microsoft.com/office/powerpoint/2010/main" val="2593298381"/>
                </p:ext>
              </p:extLst>
            </p:nvPr>
          </p:nvGraphicFramePr>
          <p:xfrm>
            <a:off x="6104755" y="5508143"/>
            <a:ext cx="3994150" cy="1289050"/>
          </p:xfrm>
          <a:graphic>
            <a:graphicData uri="http://schemas.openxmlformats.org/presentationml/2006/ole">
              <mc:AlternateContent xmlns:mc="http://schemas.openxmlformats.org/markup-compatibility/2006">
                <mc:Choice xmlns:v="urn:schemas-microsoft-com:vml" Requires="v">
                  <p:oleObj spid="_x0000_s77750" name="Equation" r:id="rId3" imgW="1460160" imgH="469800" progId="Equation.DSMT4">
                    <p:embed/>
                  </p:oleObj>
                </mc:Choice>
                <mc:Fallback>
                  <p:oleObj name="Equation" r:id="rId3" imgW="1460160" imgH="469800" progId="Equation.DSMT4">
                    <p:embed/>
                    <p:pic>
                      <p:nvPicPr>
                        <p:cNvPr id="0" name=""/>
                        <p:cNvPicPr>
                          <a:picLocks noChangeAspect="1" noChangeArrowheads="1"/>
                        </p:cNvPicPr>
                        <p:nvPr/>
                      </p:nvPicPr>
                      <p:blipFill>
                        <a:blip r:embed="rId4"/>
                        <a:srcRect/>
                        <a:stretch>
                          <a:fillRect/>
                        </a:stretch>
                      </p:blipFill>
                      <p:spPr bwMode="auto">
                        <a:xfrm>
                          <a:off x="6104755" y="5508143"/>
                          <a:ext cx="39941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77626" name="Picture 18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635" y="1340768"/>
            <a:ext cx="3528713" cy="36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Rectangle 6"/>
              <p:cNvSpPr/>
              <p:nvPr/>
            </p:nvSpPr>
            <p:spPr>
              <a:xfrm>
                <a:off x="5004048" y="1348056"/>
                <a:ext cx="3870378" cy="2862322"/>
              </a:xfrm>
              <a:prstGeom prst="rect">
                <a:avLst/>
              </a:prstGeom>
            </p:spPr>
            <p:txBody>
              <a:bodyPr wrap="square">
                <a:spAutoFit/>
              </a:bodyPr>
              <a:lstStyle/>
              <a:p>
                <a:pPr marL="342900" indent="-342900">
                  <a:buFont typeface="Arial" pitchFamily="34" charset="0"/>
                  <a:buChar char="•"/>
                </a:pPr>
                <a:r>
                  <a:rPr lang="en-IE" sz="2000" dirty="0">
                    <a:solidFill>
                      <a:srgbClr val="990033"/>
                    </a:solidFill>
                    <a:latin typeface="Calibri" pitchFamily="34" charset="0"/>
                  </a:rPr>
                  <a:t>If we were given </a:t>
                </a:r>
                <a:r>
                  <a:rPr lang="en-IE" sz="2000" dirty="0" smtClean="0">
                    <a:solidFill>
                      <a:srgbClr val="990033"/>
                    </a:solidFill>
                    <a:latin typeface="Calibri" pitchFamily="34" charset="0"/>
                  </a:rPr>
                  <a:t>some function </a:t>
                </a:r>
                <a14:m>
                  <m:oMath xmlns:m="http://schemas.openxmlformats.org/officeDocument/2006/math">
                    <m:r>
                      <a:rPr lang="en-IE" sz="2000" i="1" dirty="0" smtClean="0">
                        <a:solidFill>
                          <a:srgbClr val="990033"/>
                        </a:solidFill>
                        <a:latin typeface="Cambria Math"/>
                      </a:rPr>
                      <m:t>𝑓</m:t>
                    </m:r>
                    <m:r>
                      <a:rPr lang="en-IE" sz="2000" i="1" dirty="0" smtClean="0">
                        <a:solidFill>
                          <a:srgbClr val="990033"/>
                        </a:solidFill>
                        <a:latin typeface="Cambria Math"/>
                      </a:rPr>
                      <m:t> (</m:t>
                    </m:r>
                    <m:r>
                      <a:rPr lang="en-IE" sz="2000" i="1" dirty="0" smtClean="0">
                        <a:solidFill>
                          <a:srgbClr val="990033"/>
                        </a:solidFill>
                        <a:latin typeface="Cambria Math"/>
                      </a:rPr>
                      <m:t>𝑥</m:t>
                    </m:r>
                    <m:r>
                      <a:rPr lang="en-IE" sz="2000" i="1" dirty="0" smtClean="0">
                        <a:solidFill>
                          <a:srgbClr val="990033"/>
                        </a:solidFill>
                        <a:latin typeface="Cambria Math"/>
                      </a:rPr>
                      <m:t>) </m:t>
                    </m:r>
                  </m:oMath>
                </a14:m>
                <a:r>
                  <a:rPr lang="en-IE" sz="2000" dirty="0">
                    <a:solidFill>
                      <a:srgbClr val="990033"/>
                    </a:solidFill>
                    <a:latin typeface="Calibri" pitchFamily="34" charset="0"/>
                  </a:rPr>
                  <a:t>and asked </a:t>
                </a:r>
                <a:r>
                  <a:rPr lang="en-IE" sz="2000" dirty="0" smtClean="0">
                    <a:solidFill>
                      <a:srgbClr val="990033"/>
                    </a:solidFill>
                    <a:latin typeface="Calibri" pitchFamily="34" charset="0"/>
                  </a:rPr>
                  <a:t>to find </a:t>
                </a:r>
                <a:r>
                  <a:rPr lang="en-IE" sz="2000" dirty="0">
                    <a:solidFill>
                      <a:srgbClr val="990033"/>
                    </a:solidFill>
                    <a:latin typeface="Calibri" pitchFamily="34" charset="0"/>
                  </a:rPr>
                  <a:t>the area under </a:t>
                </a:r>
                <a:r>
                  <a:rPr lang="en-IE" sz="2000" dirty="0" smtClean="0">
                    <a:solidFill>
                      <a:srgbClr val="990033"/>
                    </a:solidFill>
                    <a:latin typeface="Calibri" pitchFamily="34" charset="0"/>
                  </a:rPr>
                  <a:t>the function </a:t>
                </a:r>
                <a:r>
                  <a:rPr lang="en-IE" sz="2000" dirty="0">
                    <a:solidFill>
                      <a:srgbClr val="990033"/>
                    </a:solidFill>
                    <a:latin typeface="Calibri" pitchFamily="34" charset="0"/>
                  </a:rPr>
                  <a:t>between the </a:t>
                </a:r>
                <a:r>
                  <a:rPr lang="en-IE" sz="2000" dirty="0" smtClean="0">
                    <a:solidFill>
                      <a:srgbClr val="990033"/>
                    </a:solidFill>
                    <a:latin typeface="Calibri" pitchFamily="34" charset="0"/>
                  </a:rPr>
                  <a:t>vertical lines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smtClean="0">
                        <a:solidFill>
                          <a:srgbClr val="990033"/>
                        </a:solidFill>
                        <a:latin typeface="Cambria Math"/>
                      </a:rPr>
                      <m:t>𝑎</m:t>
                    </m:r>
                  </m:oMath>
                </a14:m>
                <a:r>
                  <a:rPr lang="en-IE" sz="2000" i="1" dirty="0" smtClean="0">
                    <a:solidFill>
                      <a:srgbClr val="990033"/>
                    </a:solidFill>
                    <a:latin typeface="Calibri" pitchFamily="34" charset="0"/>
                  </a:rPr>
                  <a:t> </a:t>
                </a:r>
                <a:r>
                  <a:rPr lang="en-IE" sz="2000" dirty="0" smtClean="0">
                    <a:solidFill>
                      <a:srgbClr val="990033"/>
                    </a:solidFill>
                    <a:latin typeface="Calibri" pitchFamily="34" charset="0"/>
                  </a:rPr>
                  <a:t>and </a:t>
                </a:r>
                <a14:m>
                  <m:oMath xmlns:m="http://schemas.openxmlformats.org/officeDocument/2006/math">
                    <m:r>
                      <a:rPr lang="en-IE" sz="2000" i="1" dirty="0" smtClean="0">
                        <a:solidFill>
                          <a:srgbClr val="990033"/>
                        </a:solidFill>
                        <a:latin typeface="Cambria Math"/>
                      </a:rPr>
                      <m:t>𝑥</m:t>
                    </m:r>
                    <m:r>
                      <a:rPr lang="en-IE" sz="2000" i="1" dirty="0" smtClean="0">
                        <a:solidFill>
                          <a:srgbClr val="990033"/>
                        </a:solidFill>
                        <a:latin typeface="Cambria Math"/>
                      </a:rPr>
                      <m:t> = </m:t>
                    </m:r>
                    <m:r>
                      <a:rPr lang="en-IE" sz="2000" i="1" dirty="0">
                        <a:solidFill>
                          <a:srgbClr val="990033"/>
                        </a:solidFill>
                        <a:latin typeface="Cambria Math"/>
                      </a:rPr>
                      <m:t>𝑏</m:t>
                    </m:r>
                    <m:r>
                      <a:rPr lang="en-IE" sz="2000" i="1" dirty="0">
                        <a:solidFill>
                          <a:srgbClr val="990033"/>
                        </a:solidFill>
                        <a:latin typeface="Cambria Math"/>
                      </a:rPr>
                      <m:t> </m:t>
                    </m:r>
                  </m:oMath>
                </a14:m>
                <a:r>
                  <a:rPr lang="en-IE" sz="2000" dirty="0">
                    <a:solidFill>
                      <a:srgbClr val="990033"/>
                    </a:solidFill>
                    <a:latin typeface="Calibri" pitchFamily="34" charset="0"/>
                  </a:rPr>
                  <a:t>, </a:t>
                </a:r>
                <a:r>
                  <a:rPr lang="en-IE" sz="2000" dirty="0" smtClean="0">
                    <a:solidFill>
                      <a:srgbClr val="990033"/>
                    </a:solidFill>
                    <a:latin typeface="Calibri" pitchFamily="34" charset="0"/>
                  </a:rPr>
                  <a:t>how would </a:t>
                </a:r>
                <a:r>
                  <a:rPr lang="en-IE" sz="2000" dirty="0">
                    <a:solidFill>
                      <a:srgbClr val="990033"/>
                    </a:solidFill>
                    <a:latin typeface="Calibri" pitchFamily="34" charset="0"/>
                  </a:rPr>
                  <a:t>you do it</a:t>
                </a:r>
                <a:r>
                  <a:rPr lang="en-IE" sz="2000" dirty="0" smtClean="0">
                    <a:solidFill>
                      <a:srgbClr val="990033"/>
                    </a:solidFill>
                    <a:latin typeface="Calibri" pitchFamily="34" charset="0"/>
                  </a:rPr>
                  <a:t>?</a:t>
                </a:r>
              </a:p>
              <a:p>
                <a:pPr marL="342900" indent="-342900">
                  <a:buFont typeface="Arial" pitchFamily="34" charset="0"/>
                  <a:buChar char="•"/>
                </a:pPr>
                <a:endParaRPr lang="en-IE" sz="2000" dirty="0">
                  <a:solidFill>
                    <a:srgbClr val="990033"/>
                  </a:solidFill>
                  <a:latin typeface="Calibri" pitchFamily="34" charset="0"/>
                </a:endParaRPr>
              </a:p>
              <a:p>
                <a:pPr marL="342900" indent="-342900">
                  <a:buFont typeface="Arial" pitchFamily="34" charset="0"/>
                  <a:buChar char="•"/>
                </a:pPr>
                <a:r>
                  <a:rPr lang="en-IE" sz="2000" dirty="0" smtClean="0">
                    <a:solidFill>
                      <a:srgbClr val="990033"/>
                    </a:solidFill>
                    <a:latin typeface="Calibri" pitchFamily="34" charset="0"/>
                  </a:rPr>
                  <a:t>Can </a:t>
                </a:r>
                <a:r>
                  <a:rPr lang="en-IE" sz="2000" dirty="0">
                    <a:solidFill>
                      <a:srgbClr val="990033"/>
                    </a:solidFill>
                    <a:latin typeface="Calibri" pitchFamily="34" charset="0"/>
                  </a:rPr>
                  <a:t>you write down </a:t>
                </a:r>
                <a:r>
                  <a:rPr lang="en-IE" sz="2000" dirty="0" smtClean="0">
                    <a:solidFill>
                      <a:srgbClr val="990033"/>
                    </a:solidFill>
                    <a:latin typeface="Calibri" pitchFamily="34" charset="0"/>
                  </a:rPr>
                  <a:t>your approach </a:t>
                </a:r>
                <a:r>
                  <a:rPr lang="en-IE" sz="2000" dirty="0">
                    <a:solidFill>
                      <a:srgbClr val="990033"/>
                    </a:solidFill>
                    <a:latin typeface="Calibri" pitchFamily="34" charset="0"/>
                  </a:rPr>
                  <a:t>using </a:t>
                </a:r>
                <a:r>
                  <a:rPr lang="en-IE" sz="2000" dirty="0" smtClean="0">
                    <a:solidFill>
                      <a:srgbClr val="990033"/>
                    </a:solidFill>
                    <a:latin typeface="Calibri" pitchFamily="34" charset="0"/>
                  </a:rPr>
                  <a:t>integral notation</a:t>
                </a:r>
                <a:r>
                  <a:rPr lang="en-IE" sz="2000" dirty="0">
                    <a:solidFill>
                      <a:srgbClr val="990033"/>
                    </a:solidFill>
                    <a:latin typeface="Calibri"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5004048" y="1348056"/>
                <a:ext cx="3870378" cy="2862322"/>
              </a:xfrm>
              <a:prstGeom prst="rect">
                <a:avLst/>
              </a:prstGeom>
              <a:blipFill rotWithShape="1">
                <a:blip r:embed="rId6"/>
                <a:stretch>
                  <a:fillRect l="-1417" t="-1064" r="-2205" b="-2766"/>
                </a:stretch>
              </a:blipFill>
            </p:spPr>
            <p:txBody>
              <a:bodyPr/>
              <a:lstStyle/>
              <a:p>
                <a:r>
                  <a:rPr lang="en-IE">
                    <a:noFill/>
                  </a:rPr>
                  <a:t> </a:t>
                </a:r>
              </a:p>
            </p:txBody>
          </p:sp>
        </mc:Fallback>
      </mc:AlternateContent>
      <p:grpSp>
        <p:nvGrpSpPr>
          <p:cNvPr id="8" name="Group 7"/>
          <p:cNvGrpSpPr/>
          <p:nvPr/>
        </p:nvGrpSpPr>
        <p:grpSpPr>
          <a:xfrm>
            <a:off x="8789610" y="460452"/>
            <a:ext cx="7269105" cy="5314950"/>
            <a:chOff x="8789610" y="460452"/>
            <a:chExt cx="7269105" cy="5314950"/>
          </a:xfrm>
        </p:grpSpPr>
        <p:pic>
          <p:nvPicPr>
            <p:cNvPr id="77717" name="Picture 19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2615" y="460452"/>
              <a:ext cx="689610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rot="16200000">
              <a:off x="8159610" y="1120053"/>
              <a:ext cx="1620000" cy="360000"/>
            </a:xfrm>
            <a:prstGeom prst="roundRect">
              <a:avLst/>
            </a:prstGeom>
            <a:solidFill>
              <a:srgbClr val="FDCC33"/>
            </a:solidFill>
            <a:ln w="1905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IE" sz="1400" dirty="0" smtClean="0">
                  <a:solidFill>
                    <a:srgbClr val="990033"/>
                  </a:solidFill>
                  <a:latin typeface="Calibri" panose="020F0502020204030204" pitchFamily="34" charset="0"/>
                </a:rPr>
                <a:t>Lesson interaction</a:t>
              </a:r>
              <a:endParaRPr lang="en-IE" sz="1400" dirty="0">
                <a:solidFill>
                  <a:srgbClr val="990033"/>
                </a:solidFill>
                <a:latin typeface="Calibri" panose="020F0502020204030204" pitchFamily="34" charset="0"/>
              </a:endParaRPr>
            </a:p>
          </p:txBody>
        </p:sp>
      </p:grpSp>
    </p:spTree>
    <p:extLst>
      <p:ext uri="{BB962C8B-B14F-4D97-AF65-F5344CB8AC3E}">
        <p14:creationId xmlns:p14="http://schemas.microsoft.com/office/powerpoint/2010/main" val="139087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00018 7.40741E-7 L -0.93038 7.40741E-7 " pathEditMode="relative" rAng="0" ptsTypes="AA">
                                      <p:cBhvr>
                                        <p:cTn id="17" dur="2000" fill="hold"/>
                                        <p:tgtEl>
                                          <p:spTgt spid="8"/>
                                        </p:tgtEl>
                                        <p:attrNameLst>
                                          <p:attrName>ppt_x</p:attrName>
                                          <p:attrName>ppt_y</p:attrName>
                                        </p:attrNameLst>
                                      </p:cBhvr>
                                      <p:rCtr x="-46510" y="0"/>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93038 7.40741E-7 L -0.00018 0.00347 " pathEditMode="relative" rAng="0" ptsTypes="AA">
                                      <p:cBhvr>
                                        <p:cTn id="21" dur="2000" fill="hold"/>
                                        <p:tgtEl>
                                          <p:spTgt spid="8"/>
                                        </p:tgtEl>
                                        <p:attrNameLst>
                                          <p:attrName>ppt_x</p:attrName>
                                          <p:attrName>ppt_y</p:attrName>
                                        </p:attrNameLst>
                                      </p:cBhvr>
                                      <p:rCtr x="46510" y="162"/>
                                    </p:animMotion>
                                  </p:childTnLst>
                                </p:cTn>
                              </p:par>
                            </p:childTnLst>
                          </p:cTn>
                        </p:par>
                      </p:childTnLst>
                    </p:cTn>
                  </p:par>
                </p:childTnLst>
              </p:cTn>
              <p:nextCondLst>
                <p:cond evt="onClick" delay="0">
                  <p:tgtEl>
                    <p:spTgt spid="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ffe604047271b744c42e767438e513f1dd2c9d"/>
</p:tagLst>
</file>

<file path=ppt/theme/theme1.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19553</TotalTime>
  <Words>11266</Words>
  <Application>Microsoft Office PowerPoint</Application>
  <PresentationFormat>On-screen Show (4:3)</PresentationFormat>
  <Paragraphs>1710</Paragraphs>
  <Slides>116</Slides>
  <Notes>99</Notes>
  <HiddenSlides>2</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116</vt:i4>
      </vt:variant>
    </vt:vector>
  </HeadingPairs>
  <TitlesOfParts>
    <vt:vector size="123" baseType="lpstr">
      <vt:lpstr>Arial</vt:lpstr>
      <vt:lpstr>Bradley Hand ITC</vt:lpstr>
      <vt:lpstr>Calibri</vt:lpstr>
      <vt:lpstr>Cambria Math</vt:lpstr>
      <vt:lpstr>Garamond</vt:lpstr>
      <vt:lpstr>Office Theme</vt:lpstr>
      <vt:lpstr>Equation</vt:lpstr>
      <vt:lpstr>PowerPoint Presentation</vt:lpstr>
      <vt:lpstr>INDEX</vt:lpstr>
      <vt:lpstr>Section A Index</vt:lpstr>
      <vt:lpstr>Section A: Student Activity 1 </vt:lpstr>
      <vt:lpstr>Section A: Student Activity 1 </vt:lpstr>
      <vt:lpstr>Section A: Student Activity 1 </vt:lpstr>
      <vt:lpstr>Section A: Student Activity 1 </vt:lpstr>
      <vt:lpstr>Section A: Student Activity 1</vt:lpstr>
      <vt:lpstr>Section A: Student Activity 1</vt:lpstr>
      <vt:lpstr>Section A: Student Activity 1</vt:lpstr>
      <vt:lpstr>Section A: Student Activity 1</vt:lpstr>
      <vt:lpstr>Section A: Student Activity 1</vt:lpstr>
      <vt:lpstr>Section A: Student Activity 1</vt:lpstr>
      <vt:lpstr>Section A: Student Activity 1</vt:lpstr>
      <vt:lpstr>Section A: Student Activity 1</vt:lpstr>
      <vt:lpstr>Student Activity</vt:lpstr>
      <vt:lpstr>Section A: Student Thinking Find the anti-derivative of ... x^2</vt:lpstr>
      <vt:lpstr>Section A: Student Activity 2</vt:lpstr>
      <vt:lpstr>Section A: Student Activity 2</vt:lpstr>
      <vt:lpstr>Section A: Student Activity 2</vt:lpstr>
      <vt:lpstr>Section A: Student Activity 3</vt:lpstr>
      <vt:lpstr>Section A: Student Activity 3</vt:lpstr>
      <vt:lpstr>Section A: Student Activity 4</vt:lpstr>
      <vt:lpstr>Section A: Student Activity 4</vt:lpstr>
      <vt:lpstr>Section A: Student Activity 4</vt:lpstr>
      <vt:lpstr>Section A: Student Activity 4</vt:lpstr>
      <vt:lpstr>Section A: Student Activity 4</vt:lpstr>
      <vt:lpstr>Section A: Student Activity 4</vt:lpstr>
      <vt:lpstr>Section A: Student Activity 5</vt:lpstr>
      <vt:lpstr>Section A: Student Activity 5</vt:lpstr>
      <vt:lpstr>PowerPoint Presentation</vt:lpstr>
      <vt:lpstr>Section B</vt:lpstr>
      <vt:lpstr>Section B</vt:lpstr>
      <vt:lpstr>Section B</vt:lpstr>
      <vt:lpstr>Section B</vt:lpstr>
      <vt:lpstr>Section B</vt:lpstr>
      <vt:lpstr>Section B</vt:lpstr>
      <vt:lpstr>Section B</vt:lpstr>
      <vt:lpstr>Section B</vt:lpstr>
      <vt:lpstr>Section B</vt:lpstr>
      <vt:lpstr>Section B</vt:lpstr>
      <vt:lpstr>PowerPoint Presentation</vt:lpstr>
      <vt:lpstr>PowerPoint Presentation</vt:lpstr>
      <vt:lpstr>Section B</vt:lpstr>
      <vt:lpstr>Section B</vt:lpstr>
      <vt:lpstr>Section B</vt:lpstr>
      <vt:lpstr>Section B</vt:lpstr>
      <vt:lpstr>Student Thinking</vt:lpstr>
      <vt:lpstr>Section B Student Activity 2</vt:lpstr>
      <vt:lpstr>Section B Student Activity 2</vt:lpstr>
      <vt:lpstr>Section C Index</vt:lpstr>
      <vt:lpstr>Section C</vt:lpstr>
      <vt:lpstr>Section C</vt:lpstr>
      <vt:lpstr>Section C - Student Activity 1</vt:lpstr>
      <vt:lpstr>Section C - Student Activity 1 Group A</vt:lpstr>
      <vt:lpstr>Section C - Student Activity 1 Group A</vt:lpstr>
      <vt:lpstr>Section C - Student Activity 1 Group A</vt:lpstr>
      <vt:lpstr>Section C - Student Activity 1 Group A</vt:lpstr>
      <vt:lpstr>Section C - Student Activity 1 Group A</vt:lpstr>
      <vt:lpstr>Section C - Student Activity 1 Group A</vt:lpstr>
      <vt:lpstr>Section C - Student Activity 1 Group B</vt:lpstr>
      <vt:lpstr>Section C - Student Activity 1 Group B</vt:lpstr>
      <vt:lpstr>Section C - Student Activity 1 Group B</vt:lpstr>
      <vt:lpstr>Section C - Student Activity 1 Group B</vt:lpstr>
      <vt:lpstr>Section C - Student Activity 1 Group B</vt:lpstr>
      <vt:lpstr>Section C - Student Activity 1 Group B</vt:lpstr>
      <vt:lpstr>Section C - Student Activity 1 Group C</vt:lpstr>
      <vt:lpstr>Section C - Student Activity 1 Group C</vt:lpstr>
      <vt:lpstr>Section C - Student Activity 1 Group C</vt:lpstr>
      <vt:lpstr>Section C - Student Activity 1 Group C</vt:lpstr>
      <vt:lpstr>Section C - Student Activity 1 Group C</vt:lpstr>
      <vt:lpstr>Section C - Student Activity 1 Group C</vt:lpstr>
      <vt:lpstr>Section C - Student Activity 1  Group D</vt:lpstr>
      <vt:lpstr>Section C - Student Activity 1 Group D</vt:lpstr>
      <vt:lpstr>Section C - Student Activity 1 Group D</vt:lpstr>
      <vt:lpstr>Section C - Student Activity 1 Group D</vt:lpstr>
      <vt:lpstr>Section C - Student Activity 1 Group D</vt:lpstr>
      <vt:lpstr>Section C - Student Activity 1 Group D</vt:lpstr>
      <vt:lpstr>Section C - Student Activity 1  Group E</vt:lpstr>
      <vt:lpstr>Section C - Student Activity 1 Group E</vt:lpstr>
      <vt:lpstr>Section C - Student Activity 1 Group E</vt:lpstr>
      <vt:lpstr>Section C - Student Activity 1 Group E</vt:lpstr>
      <vt:lpstr>Section C - Student Activity 1 Group E</vt:lpstr>
      <vt:lpstr>Section C - Student Activity 1 Group E</vt:lpstr>
      <vt:lpstr>Section C - Student Activity 1</vt:lpstr>
      <vt:lpstr>Section C – Group B</vt:lpstr>
      <vt:lpstr>Group B</vt:lpstr>
      <vt:lpstr>Using the Area Function</vt:lpstr>
      <vt:lpstr>Using the Area Function</vt:lpstr>
      <vt:lpstr>Prior Knowledge</vt:lpstr>
      <vt:lpstr>Recap</vt:lpstr>
      <vt:lpstr>Links</vt:lpstr>
      <vt:lpstr>Section C: Student Activity 2</vt:lpstr>
      <vt:lpstr>Section C: Student Activity 2</vt:lpstr>
      <vt:lpstr>Section C: Student Activity 2</vt:lpstr>
      <vt:lpstr>Recall Section C - Student Activity 1</vt:lpstr>
      <vt:lpstr>Section C: Student Activity 2</vt:lpstr>
      <vt:lpstr>Section C: Student Activity 2</vt:lpstr>
      <vt:lpstr>Using the Anti-Derivative to calculate areas</vt:lpstr>
      <vt:lpstr>Key Ideas</vt:lpstr>
      <vt:lpstr>Section C: Student Activity 3</vt:lpstr>
      <vt:lpstr>Section C: Student Activity 3</vt:lpstr>
      <vt:lpstr>Section C: Student Activity 3</vt:lpstr>
      <vt:lpstr>Section C: Student Activity 3</vt:lpstr>
      <vt:lpstr>Section C: Student Activity 4</vt:lpstr>
      <vt:lpstr>Section C: Student Activity 3</vt:lpstr>
      <vt:lpstr>Section D: Student Activity 1</vt:lpstr>
      <vt:lpstr>Section D: Student Activity 1</vt:lpstr>
      <vt:lpstr>Section D: Student Activity 1</vt:lpstr>
      <vt:lpstr>Why area?</vt:lpstr>
      <vt:lpstr>Why area?</vt:lpstr>
      <vt:lpstr>PowerPoint Presentation</vt:lpstr>
      <vt:lpstr>Why area?</vt:lpstr>
      <vt:lpstr>PowerPoint Presentation</vt:lpstr>
      <vt:lpstr>Why area?</vt:lpstr>
      <vt:lpstr>Key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sgammell</dc:creator>
  <cp:lastModifiedBy>Tony Knox</cp:lastModifiedBy>
  <cp:revision>623</cp:revision>
  <dcterms:created xsi:type="dcterms:W3CDTF">2013-04-30T08:21:59Z</dcterms:created>
  <dcterms:modified xsi:type="dcterms:W3CDTF">2015-09-28T14:27:27Z</dcterms:modified>
</cp:coreProperties>
</file>