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66" r:id="rId2"/>
    <p:sldId id="345" r:id="rId3"/>
    <p:sldId id="446" r:id="rId4"/>
    <p:sldId id="367" r:id="rId5"/>
    <p:sldId id="470" r:id="rId6"/>
    <p:sldId id="263" r:id="rId7"/>
    <p:sldId id="368" r:id="rId8"/>
    <p:sldId id="267" r:id="rId9"/>
    <p:sldId id="371" r:id="rId10"/>
    <p:sldId id="268" r:id="rId11"/>
    <p:sldId id="372" r:id="rId12"/>
    <p:sldId id="373" r:id="rId13"/>
    <p:sldId id="374" r:id="rId14"/>
    <p:sldId id="375" r:id="rId15"/>
    <p:sldId id="376" r:id="rId16"/>
    <p:sldId id="331" r:id="rId17"/>
    <p:sldId id="377" r:id="rId18"/>
    <p:sldId id="274" r:id="rId19"/>
    <p:sldId id="471" r:id="rId20"/>
    <p:sldId id="387" r:id="rId21"/>
    <p:sldId id="380" r:id="rId22"/>
    <p:sldId id="379" r:id="rId23"/>
    <p:sldId id="381" r:id="rId24"/>
    <p:sldId id="384" r:id="rId25"/>
    <p:sldId id="385" r:id="rId26"/>
    <p:sldId id="386" r:id="rId27"/>
    <p:sldId id="382" r:id="rId28"/>
    <p:sldId id="383" r:id="rId29"/>
    <p:sldId id="280" r:id="rId30"/>
    <p:sldId id="388" r:id="rId31"/>
    <p:sldId id="281" r:id="rId32"/>
    <p:sldId id="389" r:id="rId33"/>
    <p:sldId id="430" r:id="rId34"/>
    <p:sldId id="431" r:id="rId35"/>
    <p:sldId id="432" r:id="rId36"/>
    <p:sldId id="436" r:id="rId37"/>
    <p:sldId id="467" r:id="rId38"/>
    <p:sldId id="469" r:id="rId39"/>
    <p:sldId id="468" r:id="rId40"/>
    <p:sldId id="466" r:id="rId41"/>
    <p:sldId id="437" r:id="rId42"/>
    <p:sldId id="439" r:id="rId43"/>
    <p:sldId id="438" r:id="rId44"/>
    <p:sldId id="440" r:id="rId45"/>
    <p:sldId id="443" r:id="rId46"/>
    <p:sldId id="444" r:id="rId47"/>
    <p:sldId id="448" r:id="rId48"/>
    <p:sldId id="393" r:id="rId49"/>
    <p:sldId id="392" r:id="rId50"/>
    <p:sldId id="298" r:id="rId51"/>
    <p:sldId id="394" r:id="rId52"/>
    <p:sldId id="395" r:id="rId53"/>
    <p:sldId id="396" r:id="rId54"/>
    <p:sldId id="397" r:id="rId55"/>
    <p:sldId id="398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6" r:id="rId64"/>
    <p:sldId id="407" r:id="rId65"/>
    <p:sldId id="408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17" r:id="rId75"/>
    <p:sldId id="418" r:id="rId76"/>
    <p:sldId id="419" r:id="rId77"/>
    <p:sldId id="420" r:id="rId78"/>
    <p:sldId id="421" r:id="rId79"/>
    <p:sldId id="422" r:id="rId80"/>
    <p:sldId id="423" r:id="rId81"/>
    <p:sldId id="445" r:id="rId82"/>
    <p:sldId id="473" r:id="rId83"/>
    <p:sldId id="474" r:id="rId84"/>
    <p:sldId id="479" r:id="rId85"/>
    <p:sldId id="477" r:id="rId86"/>
    <p:sldId id="451" r:id="rId87"/>
    <p:sldId id="314" r:id="rId88"/>
    <p:sldId id="362" r:id="rId89"/>
    <p:sldId id="452" r:id="rId90"/>
    <p:sldId id="453" r:id="rId91"/>
    <p:sldId id="454" r:id="rId92"/>
    <p:sldId id="365" r:id="rId93"/>
    <p:sldId id="456" r:id="rId94"/>
    <p:sldId id="313" r:id="rId95"/>
    <p:sldId id="424" r:id="rId96"/>
    <p:sldId id="425" r:id="rId97"/>
    <p:sldId id="457" r:id="rId98"/>
    <p:sldId id="458" r:id="rId99"/>
    <p:sldId id="427" r:id="rId100"/>
    <p:sldId id="426" r:id="rId101"/>
    <p:sldId id="428" r:id="rId102"/>
    <p:sldId id="459" r:id="rId103"/>
    <p:sldId id="429" r:id="rId104"/>
    <p:sldId id="460" r:id="rId105"/>
    <p:sldId id="461" r:id="rId106"/>
    <p:sldId id="463" r:id="rId107"/>
    <p:sldId id="462" r:id="rId108"/>
    <p:sldId id="478" r:id="rId109"/>
    <p:sldId id="464" r:id="rId110"/>
    <p:sldId id="320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675124A-D426-4440-A574-5D820F4F2BC2}">
          <p14:sldIdLst>
            <p14:sldId id="266"/>
            <p14:sldId id="345"/>
          </p14:sldIdLst>
        </p14:section>
        <p14:section name="Section A" id="{E76631F1-C2A8-41AF-872B-241A48F35E08}">
          <p14:sldIdLst>
            <p14:sldId id="446"/>
            <p14:sldId id="367"/>
            <p14:sldId id="470"/>
            <p14:sldId id="263"/>
            <p14:sldId id="368"/>
            <p14:sldId id="267"/>
            <p14:sldId id="371"/>
            <p14:sldId id="268"/>
            <p14:sldId id="372"/>
            <p14:sldId id="373"/>
            <p14:sldId id="374"/>
            <p14:sldId id="375"/>
            <p14:sldId id="376"/>
            <p14:sldId id="331"/>
            <p14:sldId id="377"/>
            <p14:sldId id="274"/>
            <p14:sldId id="471"/>
            <p14:sldId id="387"/>
            <p14:sldId id="380"/>
            <p14:sldId id="379"/>
            <p14:sldId id="381"/>
            <p14:sldId id="384"/>
            <p14:sldId id="385"/>
            <p14:sldId id="386"/>
            <p14:sldId id="382"/>
            <p14:sldId id="383"/>
            <p14:sldId id="280"/>
          </p14:sldIdLst>
        </p14:section>
        <p14:section name="Section B" id="{B02DE082-CDAA-475F-B7D9-B48940E0C18A}">
          <p14:sldIdLst>
            <p14:sldId id="388"/>
            <p14:sldId id="281"/>
            <p14:sldId id="389"/>
            <p14:sldId id="430"/>
            <p14:sldId id="431"/>
            <p14:sldId id="432"/>
            <p14:sldId id="436"/>
            <p14:sldId id="467"/>
            <p14:sldId id="469"/>
            <p14:sldId id="468"/>
            <p14:sldId id="466"/>
            <p14:sldId id="437"/>
            <p14:sldId id="439"/>
            <p14:sldId id="438"/>
            <p14:sldId id="440"/>
            <p14:sldId id="443"/>
            <p14:sldId id="444"/>
          </p14:sldIdLst>
        </p14:section>
        <p14:section name="Section C" id="{42DBBA28-CD84-44C0-9C76-84640364FCF7}">
          <p14:sldIdLst>
            <p14:sldId id="448"/>
            <p14:sldId id="393"/>
            <p14:sldId id="392"/>
            <p14:sldId id="298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45"/>
            <p14:sldId id="473"/>
            <p14:sldId id="474"/>
            <p14:sldId id="479"/>
            <p14:sldId id="477"/>
            <p14:sldId id="451"/>
            <p14:sldId id="314"/>
            <p14:sldId id="362"/>
            <p14:sldId id="452"/>
            <p14:sldId id="453"/>
            <p14:sldId id="454"/>
            <p14:sldId id="365"/>
            <p14:sldId id="456"/>
            <p14:sldId id="313"/>
            <p14:sldId id="424"/>
            <p14:sldId id="425"/>
            <p14:sldId id="457"/>
            <p14:sldId id="458"/>
            <p14:sldId id="427"/>
            <p14:sldId id="426"/>
            <p14:sldId id="428"/>
          </p14:sldIdLst>
        </p14:section>
        <p14:section name="Section D" id="{240506DA-5F66-4443-8441-4A710ED586FC}">
          <p14:sldIdLst>
            <p14:sldId id="459"/>
            <p14:sldId id="429"/>
            <p14:sldId id="460"/>
            <p14:sldId id="461"/>
            <p14:sldId id="463"/>
            <p14:sldId id="462"/>
            <p14:sldId id="478"/>
            <p14:sldId id="464"/>
            <p14:sldId id="320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elagh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E680DA"/>
    <a:srgbClr val="A71588"/>
    <a:srgbClr val="CC0000"/>
    <a:srgbClr val="DCCE18"/>
    <a:srgbClr val="D1282E"/>
    <a:srgbClr val="DA0000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1" autoAdjust="0"/>
    <p:restoredTop sz="87011" autoAdjust="0"/>
  </p:normalViewPr>
  <p:slideViewPr>
    <p:cSldViewPr>
      <p:cViewPr>
        <p:scale>
          <a:sx n="70" d="100"/>
          <a:sy n="70" d="100"/>
        </p:scale>
        <p:origin x="-192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38892"/>
    </p:cViewPr>
  </p:sorterViewPr>
  <p:notesViewPr>
    <p:cSldViewPr>
      <p:cViewPr varScale="1">
        <p:scale>
          <a:sx n="57" d="100"/>
          <a:sy n="57" d="100"/>
        </p:scale>
        <p:origin x="-255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ommentAuthors" Target="commentAuthor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wmf"/><Relationship Id="rId10" Type="http://schemas.openxmlformats.org/officeDocument/2006/relationships/image" Target="../media/image15.wmf"/><Relationship Id="rId4" Type="http://schemas.openxmlformats.org/officeDocument/2006/relationships/image" Target="../media/image9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4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26036-112A-4A71-9F1F-8A23E17BF3C3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34A4C-E4CD-476F-BE3C-E8CD68E994A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891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46612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380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5401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29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50501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7842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5401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39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756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54019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49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7561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59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7561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69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47561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79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investigate if there is any identifiable</a:t>
            </a:r>
            <a:r>
              <a:rPr lang="en-IE" baseline="0" dirty="0" smtClean="0"/>
              <a:t> pattern that the area beneath a function follows.</a:t>
            </a:r>
          </a:p>
          <a:p>
            <a:r>
              <a:rPr lang="en-IE" baseline="0" dirty="0" smtClean="0"/>
              <a:t>Leaning on our problem-solving strategies we will start with some simple examples which we already know quite a lot about.</a:t>
            </a:r>
          </a:p>
          <a:p>
            <a:r>
              <a:rPr lang="en-IE" baseline="0" dirty="0" smtClean="0"/>
              <a:t>We’re going to investigate the area beneath three different functions. </a:t>
            </a:r>
          </a:p>
          <a:p>
            <a:r>
              <a:rPr lang="en-IE" baseline="0" dirty="0" smtClean="0"/>
              <a:t>Different groups will look at different functions and then we will share our results and see what learning there is in them.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Here’s all your answers.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53388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We can also graph the area</a:t>
            </a:r>
            <a:r>
              <a:rPr lang="en-IE" baseline="0" dirty="0" smtClean="0"/>
              <a:t> function. </a:t>
            </a:r>
          </a:p>
          <a:p>
            <a:r>
              <a:rPr lang="en-IE" baseline="0" dirty="0" smtClean="0"/>
              <a:t>The area function is a description of how the area changes as we move out from the point x=0 on the face of the building.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354327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We can</a:t>
            </a:r>
            <a:r>
              <a:rPr lang="en-IE" baseline="0" dirty="0" smtClean="0"/>
              <a:t> use the area function to quickly calculate any given area.</a:t>
            </a:r>
          </a:p>
          <a:p>
            <a:r>
              <a:rPr lang="en-IE" baseline="0" dirty="0" smtClean="0"/>
              <a:t>The area from 0 up to 4.5 units along the face is simply given by A(4.5) since this is what the area function does.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33862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What about the area between 4.5 and 7.</a:t>
            </a:r>
          </a:p>
          <a:p>
            <a:r>
              <a:rPr lang="en-IE" dirty="0" smtClean="0"/>
              <a:t>The area function describes the area between 0 and some other value of x so we cannot use it – or can we?</a:t>
            </a:r>
          </a:p>
          <a:p>
            <a:r>
              <a:rPr lang="en-IE" dirty="0" smtClean="0"/>
              <a:t>Well if we realise that the area between 4.5 and 7 is the difference</a:t>
            </a:r>
            <a:r>
              <a:rPr lang="en-IE" baseline="0" dirty="0" smtClean="0"/>
              <a:t> in the areas between 0 and 7 and 0 and 4.5 then we can.</a:t>
            </a:r>
          </a:p>
          <a:p>
            <a:r>
              <a:rPr lang="en-IE" baseline="0" dirty="0" smtClean="0"/>
              <a:t>Subtraction of area extends the usefulness of the area function and allows us to use it to calculate pretty-much any area.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037262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This idea of subtraction to find unknown</a:t>
            </a:r>
            <a:r>
              <a:rPr lang="en-IE" baseline="0" dirty="0" smtClean="0"/>
              <a:t> area is not new.</a:t>
            </a:r>
          </a:p>
          <a:p>
            <a:r>
              <a:rPr lang="en-IE" baseline="0" dirty="0" smtClean="0"/>
              <a:t>Students meet it early in JC with compounded shapes.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85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514499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Let’s look at the</a:t>
            </a:r>
            <a:r>
              <a:rPr lang="en-IE" baseline="0" dirty="0" smtClean="0"/>
              <a:t> table summarising the area functions for each of our bounding functions and see if there is another way to figure out the area function.</a:t>
            </a:r>
          </a:p>
          <a:p>
            <a:r>
              <a:rPr lang="en-IE" baseline="0" dirty="0" smtClean="0"/>
              <a:t>When we were interested in finding slope functions we started off with some pattern analysis of slopes but this proved too time-consuming and eventually after seeing enough examples of functions and their slope functions we discovered an approach to finding a slope function simply by inspecting a function.</a:t>
            </a:r>
          </a:p>
          <a:p>
            <a:r>
              <a:rPr lang="en-IE" baseline="0" dirty="0" smtClean="0"/>
              <a:t>Can we do the same here?</a:t>
            </a:r>
          </a:p>
          <a:p>
            <a:r>
              <a:rPr lang="en-IE" baseline="0" dirty="0" smtClean="0"/>
              <a:t>Is there a way to take a function and simply change it into its area function?</a:t>
            </a:r>
          </a:p>
          <a:p>
            <a:r>
              <a:rPr lang="en-IE" baseline="0" dirty="0" smtClean="0"/>
              <a:t>Suppose we knew the area function – could we do something to find the first function? – Differentiate it.</a:t>
            </a:r>
          </a:p>
          <a:p>
            <a:r>
              <a:rPr lang="en-IE" baseline="0" dirty="0" smtClean="0"/>
              <a:t>This must mean that to change a function into its area function (i.e. reverse the process) we must anti-differentiate!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46043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44170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99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100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101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102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Write out using integral notation</a:t>
            </a:r>
          </a:p>
          <a:p>
            <a:r>
              <a:rPr lang="en-IE" dirty="0" smtClean="0"/>
              <a:t>What do we need to do this in a similar way to the previous exercise?</a:t>
            </a:r>
          </a:p>
          <a:p>
            <a:r>
              <a:rPr lang="en-IE" baseline="0" dirty="0" smtClean="0"/>
              <a:t> - it’s area function</a:t>
            </a:r>
          </a:p>
          <a:p>
            <a:r>
              <a:rPr lang="en-IE" baseline="0" dirty="0" smtClean="0"/>
              <a:t>Can we find the area function as we did for the pervious examples?</a:t>
            </a:r>
          </a:p>
          <a:p>
            <a:r>
              <a:rPr lang="en-IE" baseline="0" dirty="0" smtClean="0"/>
              <a:t> - No</a:t>
            </a:r>
          </a:p>
          <a:p>
            <a:r>
              <a:rPr lang="en-IE" baseline="0" dirty="0" smtClean="0"/>
              <a:t>Why not?</a:t>
            </a:r>
          </a:p>
          <a:p>
            <a:r>
              <a:rPr lang="en-IE" baseline="0" dirty="0" smtClean="0"/>
              <a:t> - Because we cannot investigate the pattern of areas easily since the areas are not made of </a:t>
            </a:r>
            <a:r>
              <a:rPr lang="en-IE" b="1" baseline="0" dirty="0" smtClean="0">
                <a:solidFill>
                  <a:srgbClr val="CC0000"/>
                </a:solidFill>
              </a:rPr>
              <a:t>rectilinear</a:t>
            </a:r>
            <a:r>
              <a:rPr lang="en-IE" baseline="0" dirty="0" smtClean="0"/>
              <a:t> geometric shapes</a:t>
            </a:r>
          </a:p>
          <a:p>
            <a:r>
              <a:rPr lang="en-IE" baseline="0" dirty="0" smtClean="0"/>
              <a:t>We’re stuck!</a:t>
            </a:r>
            <a:endParaRPr lang="en-I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34A4C-E4CD-476F-BE3C-E8CD68E994AC}" type="slidenum">
              <a:rPr lang="en-IE" smtClean="0"/>
              <a:t>103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72057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7" Type="http://schemas.openxmlformats.org/officeDocument/2006/relationships/slide" Target="../slides/slide10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7.xml"/><Relationship Id="rId5" Type="http://schemas.openxmlformats.org/officeDocument/2006/relationships/slide" Target="../slides/slide30.xml"/><Relationship Id="rId4" Type="http://schemas.openxmlformats.org/officeDocument/2006/relationships/slide" Target="../slides/slide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7.xml"/><Relationship Id="rId3" Type="http://schemas.openxmlformats.org/officeDocument/2006/relationships/slide" Target="../slides/slide2.xml"/><Relationship Id="rId7" Type="http://schemas.openxmlformats.org/officeDocument/2006/relationships/slide" Target="../slides/slide2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20.xml"/><Relationship Id="rId5" Type="http://schemas.openxmlformats.org/officeDocument/2006/relationships/slide" Target="../slides/slide17.xml"/><Relationship Id="rId4" Type="http://schemas.openxmlformats.org/officeDocument/2006/relationships/slide" Target="../slides/slide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75.xml"/><Relationship Id="rId3" Type="http://schemas.openxmlformats.org/officeDocument/2006/relationships/slide" Target="../slides/slide2.xml"/><Relationship Id="rId7" Type="http://schemas.openxmlformats.org/officeDocument/2006/relationships/slide" Target="../slides/slide69.xml"/><Relationship Id="rId12" Type="http://schemas.openxmlformats.org/officeDocument/2006/relationships/slide" Target="../slides/slide8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63.xml"/><Relationship Id="rId11" Type="http://schemas.openxmlformats.org/officeDocument/2006/relationships/slide" Target="../slides/slide99.xml"/><Relationship Id="rId5" Type="http://schemas.openxmlformats.org/officeDocument/2006/relationships/slide" Target="../slides/slide57.xml"/><Relationship Id="rId10" Type="http://schemas.openxmlformats.org/officeDocument/2006/relationships/slide" Target="../slides/slide95.xml"/><Relationship Id="rId4" Type="http://schemas.openxmlformats.org/officeDocument/2006/relationships/slide" Target="../slides/slide51.xml"/><Relationship Id="rId9" Type="http://schemas.openxmlformats.org/officeDocument/2006/relationships/slide" Target="../slides/slide8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4608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21426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7216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2229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84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048"/>
            <a:ext cx="8229600" cy="1143000"/>
          </a:xfrm>
        </p:spPr>
        <p:txBody>
          <a:bodyPr/>
          <a:lstStyle>
            <a:lvl1pPr>
              <a:defRPr>
                <a:solidFill>
                  <a:srgbClr val="990033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>
                <a:solidFill>
                  <a:srgbClr val="990033"/>
                </a:solidFill>
                <a:latin typeface="Calibri" pitchFamily="34" charset="0"/>
              </a:defRPr>
            </a:lvl1pPr>
            <a:lvl2pPr>
              <a:defRPr sz="2000">
                <a:solidFill>
                  <a:srgbClr val="990033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990033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990033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990033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ounded Rectangle 6">
            <a:hlinkClick r:id="rId3" action="ppaction://hlinksldjump"/>
          </p:cNvPr>
          <p:cNvSpPr/>
          <p:nvPr userDrawn="1"/>
        </p:nvSpPr>
        <p:spPr>
          <a:xfrm>
            <a:off x="-72664" y="0"/>
            <a:ext cx="360000" cy="971414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dirty="0" err="1" smtClean="0">
                <a:latin typeface="Calibri" panose="020F0502020204030204" pitchFamily="34" charset="0"/>
              </a:rPr>
              <a:t>Innéacs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 userDrawn="1"/>
        </p:nvSpPr>
        <p:spPr>
          <a:xfrm>
            <a:off x="-72664" y="969902"/>
            <a:ext cx="360000" cy="978636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Roinn</a:t>
            </a:r>
            <a:r>
              <a:rPr lang="en-IE" baseline="0" dirty="0" smtClean="0">
                <a:latin typeface="Calibri" panose="020F0502020204030204" pitchFamily="34" charset="0"/>
              </a:rPr>
              <a:t> A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>
            <a:hlinkClick r:id="rId5" action="ppaction://hlinksldjump"/>
          </p:cNvPr>
          <p:cNvSpPr/>
          <p:nvPr userDrawn="1"/>
        </p:nvSpPr>
        <p:spPr>
          <a:xfrm>
            <a:off x="-72664" y="1948538"/>
            <a:ext cx="360000" cy="978636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aseline="0" dirty="0" err="1" smtClean="0">
                <a:latin typeface="Calibri" panose="020F0502020204030204" pitchFamily="34" charset="0"/>
              </a:rPr>
              <a:t>Roinn</a:t>
            </a:r>
            <a:r>
              <a:rPr lang="en-IE" baseline="0" dirty="0" smtClean="0">
                <a:latin typeface="Calibri" panose="020F0502020204030204" pitchFamily="34" charset="0"/>
              </a:rPr>
              <a:t> B</a:t>
            </a:r>
            <a:endParaRPr lang="en-IE" dirty="0" smtClean="0">
              <a:latin typeface="Calibri" panose="020F0502020204030204" pitchFamily="34" charset="0"/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 userDrawn="1"/>
        </p:nvSpPr>
        <p:spPr>
          <a:xfrm>
            <a:off x="-72664" y="2927174"/>
            <a:ext cx="360000" cy="978636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Roinn</a:t>
            </a:r>
            <a:r>
              <a:rPr lang="en-IE" baseline="0" dirty="0" smtClean="0">
                <a:latin typeface="Calibri" panose="020F0502020204030204" pitchFamily="34" charset="0"/>
              </a:rPr>
              <a:t> C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4" name="Rounded Rectangle 13">
            <a:hlinkClick r:id="rId7" action="ppaction://hlinksldjump"/>
          </p:cNvPr>
          <p:cNvSpPr/>
          <p:nvPr userDrawn="1"/>
        </p:nvSpPr>
        <p:spPr>
          <a:xfrm>
            <a:off x="-72664" y="3905810"/>
            <a:ext cx="360000" cy="978636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Roinn</a:t>
            </a:r>
            <a:r>
              <a:rPr lang="en-IE" baseline="0" dirty="0" smtClean="0">
                <a:latin typeface="Calibri" panose="020F0502020204030204" pitchFamily="34" charset="0"/>
              </a:rPr>
              <a:t> D</a:t>
            </a:r>
            <a:endParaRPr lang="en-I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1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854968"/>
          </a:xfrm>
        </p:spPr>
        <p:txBody>
          <a:bodyPr/>
          <a:lstStyle>
            <a:lvl1pPr>
              <a:defRPr>
                <a:solidFill>
                  <a:srgbClr val="990033"/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90033"/>
                </a:solidFill>
                <a:latin typeface="Calibri" pitchFamily="34" charset="0"/>
              </a:defRPr>
            </a:lvl1pPr>
            <a:lvl2pPr>
              <a:defRPr sz="2000">
                <a:solidFill>
                  <a:srgbClr val="990033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990033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990033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990033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ounded Rectangle 6">
            <a:hlinkClick r:id="rId3" action="ppaction://hlinksldjump"/>
          </p:cNvPr>
          <p:cNvSpPr/>
          <p:nvPr userDrawn="1"/>
        </p:nvSpPr>
        <p:spPr>
          <a:xfrm>
            <a:off x="-90737" y="0"/>
            <a:ext cx="360000" cy="971414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dirty="0" err="1" smtClean="0">
                <a:latin typeface="Calibri" panose="020F0502020204030204" pitchFamily="34" charset="0"/>
              </a:rPr>
              <a:t>Innéacs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 userDrawn="1"/>
        </p:nvSpPr>
        <p:spPr>
          <a:xfrm>
            <a:off x="-90737" y="969902"/>
            <a:ext cx="360000" cy="1152128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Gníomh</a:t>
            </a:r>
            <a:r>
              <a:rPr lang="en-IE" baseline="0" dirty="0" smtClean="0">
                <a:latin typeface="Calibri" panose="020F0502020204030204" pitchFamily="34" charset="0"/>
              </a:rPr>
              <a:t>  1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>
            <a:hlinkClick r:id="rId5" action="ppaction://hlinksldjump"/>
          </p:cNvPr>
          <p:cNvSpPr/>
          <p:nvPr userDrawn="1"/>
        </p:nvSpPr>
        <p:spPr>
          <a:xfrm>
            <a:off x="-90737" y="2122030"/>
            <a:ext cx="360000" cy="1152128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Gníomh</a:t>
            </a:r>
            <a:r>
              <a:rPr lang="en-IE" baseline="0" dirty="0" smtClean="0">
                <a:latin typeface="Calibri" panose="020F0502020204030204" pitchFamily="34" charset="0"/>
              </a:rPr>
              <a:t> 2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 userDrawn="1"/>
        </p:nvSpPr>
        <p:spPr>
          <a:xfrm>
            <a:off x="-90737" y="3292647"/>
            <a:ext cx="360000" cy="1152128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Gníomh</a:t>
            </a:r>
            <a:r>
              <a:rPr lang="en-IE" baseline="0" dirty="0" smtClean="0">
                <a:latin typeface="Calibri" panose="020F0502020204030204" pitchFamily="34" charset="0"/>
              </a:rPr>
              <a:t> 3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3" name="Rounded Rectangle 12">
            <a:hlinkClick r:id="rId7" action="ppaction://hlinksldjump"/>
          </p:cNvPr>
          <p:cNvSpPr/>
          <p:nvPr userDrawn="1"/>
        </p:nvSpPr>
        <p:spPr>
          <a:xfrm>
            <a:off x="-90737" y="4444775"/>
            <a:ext cx="360000" cy="1152128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Gníomh</a:t>
            </a:r>
            <a:r>
              <a:rPr lang="en-IE" baseline="0" dirty="0" smtClean="0">
                <a:latin typeface="Calibri" panose="020F0502020204030204" pitchFamily="34" charset="0"/>
              </a:rPr>
              <a:t> 4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4" name="Rounded Rectangle 13">
            <a:hlinkClick r:id="rId8" action="ppaction://hlinksldjump"/>
          </p:cNvPr>
          <p:cNvSpPr/>
          <p:nvPr userDrawn="1"/>
        </p:nvSpPr>
        <p:spPr>
          <a:xfrm>
            <a:off x="-90737" y="5543633"/>
            <a:ext cx="360000" cy="1152128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Gníomh</a:t>
            </a:r>
            <a:r>
              <a:rPr lang="en-IE" baseline="0" dirty="0" smtClean="0">
                <a:latin typeface="Calibri" panose="020F0502020204030204" pitchFamily="34" charset="0"/>
              </a:rPr>
              <a:t> 5</a:t>
            </a:r>
            <a:endParaRPr lang="en-I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6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143000"/>
          </a:xfrm>
        </p:spPr>
        <p:txBody>
          <a:bodyPr/>
          <a:lstStyle>
            <a:lvl1pPr>
              <a:defRPr>
                <a:solidFill>
                  <a:srgbClr val="990033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990033"/>
                </a:solidFill>
                <a:latin typeface="Calibri" pitchFamily="34" charset="0"/>
              </a:defRPr>
            </a:lvl1pPr>
            <a:lvl2pPr>
              <a:defRPr sz="2000">
                <a:solidFill>
                  <a:srgbClr val="990033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990033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990033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990033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  <p:sp>
        <p:nvSpPr>
          <p:cNvPr id="7" name="Rounded Rectangle 6">
            <a:hlinkClick r:id="rId3" action="ppaction://hlinksldjump"/>
          </p:cNvPr>
          <p:cNvSpPr/>
          <p:nvPr userDrawn="1"/>
        </p:nvSpPr>
        <p:spPr>
          <a:xfrm>
            <a:off x="-72664" y="143414"/>
            <a:ext cx="360000" cy="828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sz="1600" dirty="0" err="1" smtClean="0">
                <a:latin typeface="Calibri" panose="020F0502020204030204" pitchFamily="34" charset="0"/>
              </a:rPr>
              <a:t>Innéacs</a:t>
            </a:r>
            <a:endParaRPr lang="en-IE" sz="1600" dirty="0">
              <a:latin typeface="Calibri" panose="020F0502020204030204" pitchFamily="34" charset="0"/>
            </a:endParaRPr>
          </a:p>
        </p:txBody>
      </p:sp>
      <p:sp>
        <p:nvSpPr>
          <p:cNvPr id="8" name="Rounded Rectangle 7">
            <a:hlinkClick r:id="rId4" action="ppaction://hlinksldjump"/>
          </p:cNvPr>
          <p:cNvSpPr/>
          <p:nvPr userDrawn="1"/>
        </p:nvSpPr>
        <p:spPr>
          <a:xfrm>
            <a:off x="-72664" y="980728"/>
            <a:ext cx="360000" cy="576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Gp</a:t>
            </a:r>
            <a:r>
              <a:rPr lang="en-IE" baseline="0" dirty="0" smtClean="0">
                <a:latin typeface="Calibri" panose="020F0502020204030204" pitchFamily="34" charset="0"/>
              </a:rPr>
              <a:t> A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1" name="Rounded Rectangle 10">
            <a:hlinkClick r:id="rId5" action="ppaction://hlinksldjump"/>
          </p:cNvPr>
          <p:cNvSpPr/>
          <p:nvPr userDrawn="1"/>
        </p:nvSpPr>
        <p:spPr>
          <a:xfrm>
            <a:off x="-72664" y="1556792"/>
            <a:ext cx="360000" cy="576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Gp</a:t>
            </a:r>
            <a:r>
              <a:rPr lang="en-IE" baseline="0" dirty="0" smtClean="0">
                <a:latin typeface="Calibri" panose="020F0502020204030204" pitchFamily="34" charset="0"/>
              </a:rPr>
              <a:t> B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2" name="Rounded Rectangle 11">
            <a:hlinkClick r:id="rId6" action="ppaction://hlinksldjump"/>
          </p:cNvPr>
          <p:cNvSpPr/>
          <p:nvPr userDrawn="1"/>
        </p:nvSpPr>
        <p:spPr>
          <a:xfrm>
            <a:off x="-72664" y="2132856"/>
            <a:ext cx="360000" cy="576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Gp</a:t>
            </a:r>
            <a:r>
              <a:rPr lang="en-IE" baseline="0" dirty="0" smtClean="0">
                <a:latin typeface="Calibri" panose="020F0502020204030204" pitchFamily="34" charset="0"/>
              </a:rPr>
              <a:t> C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3" name="Rounded Rectangle 12">
            <a:hlinkClick r:id="rId7" action="ppaction://hlinksldjump"/>
          </p:cNvPr>
          <p:cNvSpPr/>
          <p:nvPr userDrawn="1"/>
        </p:nvSpPr>
        <p:spPr>
          <a:xfrm>
            <a:off x="-72664" y="2708920"/>
            <a:ext cx="360000" cy="612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baseline="0" dirty="0" err="1" smtClean="0">
                <a:latin typeface="Calibri" panose="020F0502020204030204" pitchFamily="34" charset="0"/>
              </a:rPr>
              <a:t>Gp</a:t>
            </a:r>
            <a:r>
              <a:rPr lang="en-IE" baseline="0" dirty="0" smtClean="0">
                <a:latin typeface="Calibri" panose="020F0502020204030204" pitchFamily="34" charset="0"/>
              </a:rPr>
              <a:t> D</a:t>
            </a:r>
            <a:endParaRPr lang="en-IE" dirty="0" smtClean="0">
              <a:latin typeface="Calibri" panose="020F0502020204030204" pitchFamily="34" charset="0"/>
            </a:endParaRPr>
          </a:p>
        </p:txBody>
      </p:sp>
      <p:sp>
        <p:nvSpPr>
          <p:cNvPr id="14" name="Rounded Rectangle 13">
            <a:hlinkClick r:id="rId8" action="ppaction://hlinksldjump"/>
          </p:cNvPr>
          <p:cNvSpPr/>
          <p:nvPr userDrawn="1"/>
        </p:nvSpPr>
        <p:spPr>
          <a:xfrm>
            <a:off x="-72664" y="3318956"/>
            <a:ext cx="360000" cy="576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err="1" smtClean="0">
                <a:latin typeface="Calibri" panose="020F0502020204030204" pitchFamily="34" charset="0"/>
              </a:rPr>
              <a:t>Gp</a:t>
            </a:r>
            <a:r>
              <a:rPr lang="en-IE" baseline="0" dirty="0" smtClean="0">
                <a:latin typeface="Calibri" panose="020F0502020204030204" pitchFamily="34" charset="0"/>
              </a:rPr>
              <a:t> E</a:t>
            </a:r>
            <a:endParaRPr lang="en-IE" dirty="0">
              <a:latin typeface="Calibri" panose="020F0502020204030204" pitchFamily="34" charset="0"/>
            </a:endParaRPr>
          </a:p>
        </p:txBody>
      </p:sp>
      <p:sp>
        <p:nvSpPr>
          <p:cNvPr id="16" name="Rounded Rectangle 15">
            <a:hlinkClick r:id="rId9" action="ppaction://hlinksldjump"/>
          </p:cNvPr>
          <p:cNvSpPr/>
          <p:nvPr userDrawn="1"/>
        </p:nvSpPr>
        <p:spPr>
          <a:xfrm>
            <a:off x="-72664" y="4502770"/>
            <a:ext cx="360000" cy="684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sz="1100" baseline="0" dirty="0" err="1" smtClean="0">
                <a:latin typeface="Calibri" panose="020F0502020204030204" pitchFamily="34" charset="0"/>
              </a:rPr>
              <a:t>Gníomh</a:t>
            </a:r>
            <a:r>
              <a:rPr lang="en-IE" sz="1100" baseline="0" dirty="0" smtClean="0">
                <a:latin typeface="Calibri" panose="020F0502020204030204" pitchFamily="34" charset="0"/>
              </a:rPr>
              <a:t> 2</a:t>
            </a:r>
            <a:endParaRPr lang="en-IE" sz="1100" dirty="0">
              <a:latin typeface="Calibri" panose="020F0502020204030204" pitchFamily="34" charset="0"/>
            </a:endParaRPr>
          </a:p>
        </p:txBody>
      </p:sp>
      <p:sp>
        <p:nvSpPr>
          <p:cNvPr id="17" name="Rounded Rectangle 16">
            <a:hlinkClick r:id="rId10" action="ppaction://hlinksldjump"/>
          </p:cNvPr>
          <p:cNvSpPr/>
          <p:nvPr userDrawn="1"/>
        </p:nvSpPr>
        <p:spPr>
          <a:xfrm>
            <a:off x="-72664" y="5186770"/>
            <a:ext cx="360000" cy="684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sz="1100" baseline="0" dirty="0" err="1" smtClean="0">
                <a:latin typeface="Calibri" panose="020F0502020204030204" pitchFamily="34" charset="0"/>
              </a:rPr>
              <a:t>Gníomh</a:t>
            </a:r>
            <a:r>
              <a:rPr lang="en-IE" sz="1100" baseline="0" dirty="0" smtClean="0">
                <a:latin typeface="Calibri" panose="020F0502020204030204" pitchFamily="34" charset="0"/>
              </a:rPr>
              <a:t> 3</a:t>
            </a:r>
            <a:endParaRPr lang="en-IE" sz="1100" dirty="0">
              <a:latin typeface="Calibri" panose="020F0502020204030204" pitchFamily="34" charset="0"/>
            </a:endParaRPr>
          </a:p>
        </p:txBody>
      </p:sp>
      <p:sp>
        <p:nvSpPr>
          <p:cNvPr id="18" name="Rounded Rectangle 17">
            <a:hlinkClick r:id="rId11" action="ppaction://hlinksldjump"/>
          </p:cNvPr>
          <p:cNvSpPr/>
          <p:nvPr userDrawn="1"/>
        </p:nvSpPr>
        <p:spPr>
          <a:xfrm>
            <a:off x="-70085" y="5870770"/>
            <a:ext cx="360000" cy="684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sz="1100" baseline="0" dirty="0" err="1" smtClean="0">
                <a:latin typeface="Calibri" panose="020F0502020204030204" pitchFamily="34" charset="0"/>
              </a:rPr>
              <a:t>Gníomh</a:t>
            </a:r>
            <a:r>
              <a:rPr lang="en-IE" sz="1100" baseline="0" dirty="0" smtClean="0">
                <a:latin typeface="Calibri" panose="020F0502020204030204" pitchFamily="34" charset="0"/>
              </a:rPr>
              <a:t> 4</a:t>
            </a:r>
            <a:endParaRPr lang="en-IE" sz="1100" dirty="0">
              <a:latin typeface="Calibri" panose="020F0502020204030204" pitchFamily="34" charset="0"/>
            </a:endParaRPr>
          </a:p>
        </p:txBody>
      </p:sp>
      <p:sp>
        <p:nvSpPr>
          <p:cNvPr id="19" name="Rounded Rectangle 18">
            <a:hlinkClick r:id="rId12" action="ppaction://hlinksldjump"/>
          </p:cNvPr>
          <p:cNvSpPr/>
          <p:nvPr userDrawn="1"/>
        </p:nvSpPr>
        <p:spPr>
          <a:xfrm>
            <a:off x="-72664" y="3897120"/>
            <a:ext cx="360000" cy="612000"/>
          </a:xfrm>
          <a:prstGeom prst="roundRect">
            <a:avLst/>
          </a:prstGeom>
          <a:solidFill>
            <a:srgbClr val="990033"/>
          </a:solidFill>
          <a:ln>
            <a:solidFill>
              <a:srgbClr val="FD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algn="ctr"/>
            <a:r>
              <a:rPr lang="en-IE" baseline="0" dirty="0" smtClean="0">
                <a:latin typeface="Calibri" panose="020F0502020204030204" pitchFamily="34" charset="0"/>
              </a:rPr>
              <a:t>Rev</a:t>
            </a:r>
            <a:endParaRPr lang="en-I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1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9186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278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577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159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452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B861F-FAC4-4069-A375-C306251588A7}" type="datetimeFigureOut">
              <a:rPr lang="en-IE" smtClean="0"/>
              <a:t>18/06/2014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DF2D2-03BC-4669-A649-F655EF7254E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884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Relationship Id="rId9" Type="http://schemas.openxmlformats.org/officeDocument/2006/relationships/image" Target="../media/image263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520.png"/><Relationship Id="rId7" Type="http://schemas.openxmlformats.org/officeDocument/2006/relationships/image" Target="../media/image28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520.png"/><Relationship Id="rId7" Type="http://schemas.openxmlformats.org/officeDocument/2006/relationships/image" Target="../media/image28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25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GGB%20for%20WS9/Area%20of%20Ballymun%20Leisure%20Centre%20-%20new%20for%20presentation2.ggb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84.png"/><Relationship Id="rId7" Type="http://schemas.openxmlformats.org/officeDocument/2006/relationships/image" Target="../media/image6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1.png"/><Relationship Id="rId5" Type="http://schemas.openxmlformats.org/officeDocument/2006/relationships/image" Target="../media/image900.png"/><Relationship Id="rId10" Type="http://schemas.openxmlformats.org/officeDocument/2006/relationships/image" Target="../media/image89.png"/><Relationship Id="rId4" Type="http://schemas.openxmlformats.org/officeDocument/2006/relationships/image" Target="../media/image891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13" Type="http://schemas.openxmlformats.org/officeDocument/2006/relationships/image" Target="../media/image801.png"/><Relationship Id="rId18" Type="http://schemas.openxmlformats.org/officeDocument/2006/relationships/image" Target="../media/image97.png"/><Relationship Id="rId3" Type="http://schemas.openxmlformats.org/officeDocument/2006/relationships/image" Target="../media/image84.png"/><Relationship Id="rId7" Type="http://schemas.openxmlformats.org/officeDocument/2006/relationships/image" Target="../media/image750.png"/><Relationship Id="rId12" Type="http://schemas.openxmlformats.org/officeDocument/2006/relationships/image" Target="../media/image85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4.png"/><Relationship Id="rId5" Type="http://schemas.openxmlformats.org/officeDocument/2006/relationships/image" Target="../media/image90.png"/><Relationship Id="rId15" Type="http://schemas.openxmlformats.org/officeDocument/2006/relationships/image" Target="../media/image940.png"/><Relationship Id="rId10" Type="http://schemas.openxmlformats.org/officeDocument/2006/relationships/image" Target="../media/image93.png"/><Relationship Id="rId19" Type="http://schemas.openxmlformats.org/officeDocument/2006/relationships/image" Target="../media/image89.png"/><Relationship Id="rId4" Type="http://schemas.openxmlformats.org/officeDocument/2006/relationships/image" Target="../media/image720.png"/><Relationship Id="rId9" Type="http://schemas.openxmlformats.org/officeDocument/2006/relationships/image" Target="../media/image770.png"/><Relationship Id="rId14" Type="http://schemas.openxmlformats.org/officeDocument/2006/relationships/image" Target="../media/image8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7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17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120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2.png"/><Relationship Id="rId4" Type="http://schemas.openxmlformats.org/officeDocument/2006/relationships/image" Target="../media/image133.png"/><Relationship Id="rId9" Type="http://schemas.openxmlformats.org/officeDocument/2006/relationships/image" Target="../media/image1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4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9.png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1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143.png"/><Relationship Id="rId4" Type="http://schemas.openxmlformats.org/officeDocument/2006/relationships/image" Target="../media/image151.png"/><Relationship Id="rId9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0.png"/><Relationship Id="rId5" Type="http://schemas.openxmlformats.org/officeDocument/2006/relationships/image" Target="../media/image152.png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wmf"/><Relationship Id="rId18" Type="http://schemas.openxmlformats.org/officeDocument/2006/relationships/oleObject" Target="../embeddings/oleObject8.bin"/><Relationship Id="rId26" Type="http://schemas.openxmlformats.org/officeDocument/2006/relationships/oleObject" Target="../embeddings/oleObject12.bin"/><Relationship Id="rId39" Type="http://schemas.openxmlformats.org/officeDocument/2006/relationships/image" Target="../media/image3.png"/><Relationship Id="rId21" Type="http://schemas.openxmlformats.org/officeDocument/2006/relationships/image" Target="../media/image14.wmf"/><Relationship Id="rId34" Type="http://schemas.openxmlformats.org/officeDocument/2006/relationships/image" Target="../media/image20.wmf"/><Relationship Id="rId7" Type="http://schemas.openxmlformats.org/officeDocument/2006/relationships/image" Target="../media/image7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2.wmf"/><Relationship Id="rId25" Type="http://schemas.openxmlformats.org/officeDocument/2006/relationships/image" Target="../media/image16.wmf"/><Relationship Id="rId33" Type="http://schemas.openxmlformats.org/officeDocument/2006/relationships/oleObject" Target="../embeddings/oleObject16.bin"/><Relationship Id="rId38" Type="http://schemas.openxmlformats.org/officeDocument/2006/relationships/oleObject" Target="../embeddings/oleObject20.bin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29" Type="http://schemas.openxmlformats.org/officeDocument/2006/relationships/image" Target="../media/image18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24" Type="http://schemas.openxmlformats.org/officeDocument/2006/relationships/oleObject" Target="../embeddings/oleObject11.bin"/><Relationship Id="rId32" Type="http://schemas.openxmlformats.org/officeDocument/2006/relationships/image" Target="../media/image19.wmf"/><Relationship Id="rId37" Type="http://schemas.openxmlformats.org/officeDocument/2006/relationships/oleObject" Target="../embeddings/oleObject19.bin"/><Relationship Id="rId40" Type="http://schemas.openxmlformats.org/officeDocument/2006/relationships/image" Target="../media/image4.png"/><Relationship Id="rId5" Type="http://schemas.openxmlformats.org/officeDocument/2006/relationships/image" Target="../media/image6.wmf"/><Relationship Id="rId15" Type="http://schemas.openxmlformats.org/officeDocument/2006/relationships/image" Target="../media/image11.wmf"/><Relationship Id="rId23" Type="http://schemas.openxmlformats.org/officeDocument/2006/relationships/image" Target="../media/image15.wmf"/><Relationship Id="rId28" Type="http://schemas.openxmlformats.org/officeDocument/2006/relationships/oleObject" Target="../embeddings/oleObject13.bin"/><Relationship Id="rId36" Type="http://schemas.openxmlformats.org/officeDocument/2006/relationships/oleObject" Target="../embeddings/oleObject18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3.wmf"/><Relationship Id="rId31" Type="http://schemas.openxmlformats.org/officeDocument/2006/relationships/oleObject" Target="../embeddings/oleObject15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Relationship Id="rId27" Type="http://schemas.openxmlformats.org/officeDocument/2006/relationships/image" Target="../media/image17.wmf"/><Relationship Id="rId30" Type="http://schemas.openxmlformats.org/officeDocument/2006/relationships/oleObject" Target="../embeddings/oleObject14.bin"/><Relationship Id="rId35" Type="http://schemas.openxmlformats.org/officeDocument/2006/relationships/oleObject" Target="../embeddings/oleObject17.bin"/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0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8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4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0.png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0.png"/><Relationship Id="rId5" Type="http://schemas.openxmlformats.org/officeDocument/2006/relationships/image" Target="../media/image202.png"/><Relationship Id="rId4" Type="http://schemas.openxmlformats.org/officeDocument/2006/relationships/image" Target="../media/image1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5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0.png"/><Relationship Id="rId3" Type="http://schemas.openxmlformats.org/officeDocument/2006/relationships/video" Target="../media/media1.gif"/><Relationship Id="rId7" Type="http://schemas.openxmlformats.org/officeDocument/2006/relationships/notesSlide" Target="../notesSlides/notesSlide80.xml"/><Relationship Id="rId12" Type="http://schemas.openxmlformats.org/officeDocument/2006/relationships/image" Target="../media/image209.png"/><Relationship Id="rId2" Type="http://schemas.microsoft.com/office/2007/relationships/media" Target="../media/media1.gif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07.png"/><Relationship Id="rId5" Type="http://schemas.openxmlformats.org/officeDocument/2006/relationships/video" Target="../media/media2.gif"/><Relationship Id="rId15" Type="http://schemas.openxmlformats.org/officeDocument/2006/relationships/image" Target="../media/image212.png"/><Relationship Id="rId10" Type="http://schemas.openxmlformats.org/officeDocument/2006/relationships/image" Target="../media/image205.wmf"/><Relationship Id="rId4" Type="http://schemas.microsoft.com/office/2007/relationships/media" Target="../media/media2.gi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21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1880.png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214.png"/><Relationship Id="rId12" Type="http://schemas.openxmlformats.org/officeDocument/2006/relationships/image" Target="../media/image1870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05.wmf"/><Relationship Id="rId11" Type="http://schemas.openxmlformats.org/officeDocument/2006/relationships/image" Target="../media/image1860.png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212.png"/><Relationship Id="rId4" Type="http://schemas.openxmlformats.org/officeDocument/2006/relationships/image" Target="../media/image213.png"/><Relationship Id="rId14" Type="http://schemas.openxmlformats.org/officeDocument/2006/relationships/image" Target="../media/image189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1930.png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214.png"/><Relationship Id="rId12" Type="http://schemas.openxmlformats.org/officeDocument/2006/relationships/image" Target="../media/image1921.png"/><Relationship Id="rId17" Type="http://schemas.openxmlformats.org/officeDocument/2006/relationships/image" Target="../media/image220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19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5.wmf"/><Relationship Id="rId11" Type="http://schemas.openxmlformats.org/officeDocument/2006/relationships/image" Target="../media/image1910.png"/><Relationship Id="rId5" Type="http://schemas.openxmlformats.org/officeDocument/2006/relationships/oleObject" Target="../embeddings/oleObject31.bin"/><Relationship Id="rId15" Type="http://schemas.openxmlformats.org/officeDocument/2006/relationships/image" Target="../media/image218.png"/><Relationship Id="rId4" Type="http://schemas.openxmlformats.org/officeDocument/2006/relationships/image" Target="../media/image213.png"/><Relationship Id="rId14" Type="http://schemas.openxmlformats.org/officeDocument/2006/relationships/image" Target="../media/image194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8.png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1.png"/><Relationship Id="rId4" Type="http://schemas.openxmlformats.org/officeDocument/2006/relationships/image" Target="../media/image19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3.png"/><Relationship Id="rId4" Type="http://schemas.openxmlformats.org/officeDocument/2006/relationships/image" Target="../media/image23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7.png"/><Relationship Id="rId5" Type="http://schemas.openxmlformats.org/officeDocument/2006/relationships/image" Target="../media/image2151.png"/><Relationship Id="rId4" Type="http://schemas.openxmlformats.org/officeDocument/2006/relationships/image" Target="../media/image21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9.png"/><Relationship Id="rId5" Type="http://schemas.openxmlformats.org/officeDocument/2006/relationships/image" Target="../media/image2180.png"/><Relationship Id="rId4" Type="http://schemas.openxmlformats.org/officeDocument/2006/relationships/image" Target="../media/image217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7" Type="http://schemas.openxmlformats.org/officeDocument/2006/relationships/image" Target="../media/image24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9.png"/><Relationship Id="rId5" Type="http://schemas.openxmlformats.org/officeDocument/2006/relationships/image" Target="../media/image2030.png"/><Relationship Id="rId4" Type="http://schemas.openxmlformats.org/officeDocument/2006/relationships/image" Target="../media/image245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50.png"/><Relationship Id="rId7" Type="http://schemas.openxmlformats.org/officeDocument/2006/relationships/image" Target="../media/image25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4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88640"/>
            <a:ext cx="4324350" cy="6086475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05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>
            <a:noAutofit/>
          </a:bodyPr>
          <a:lstStyle/>
          <a:p>
            <a:r>
              <a:rPr lang="en-GB" sz="3200" dirty="0" err="1"/>
              <a:t>Feicimid</a:t>
            </a:r>
            <a:r>
              <a:rPr lang="en-GB" sz="3200" dirty="0"/>
              <a:t> </a:t>
            </a:r>
            <a:r>
              <a:rPr lang="en-GB" sz="3200" dirty="0" err="1"/>
              <a:t>anois</a:t>
            </a:r>
            <a:r>
              <a:rPr lang="en-GB" sz="3200" dirty="0"/>
              <a:t> </a:t>
            </a:r>
            <a:r>
              <a:rPr lang="en-GB" sz="3200" dirty="0" smtClean="0"/>
              <a:t>go </a:t>
            </a:r>
            <a:r>
              <a:rPr lang="en-GB" sz="3200" dirty="0" err="1" smtClean="0"/>
              <a:t>bhféadfadh</a:t>
            </a:r>
            <a:r>
              <a:rPr lang="en-GB" sz="3200" dirty="0" smtClean="0"/>
              <a:t> an </a:t>
            </a:r>
            <a:r>
              <a:rPr lang="en-GB" sz="3200" dirty="0" err="1" smtClean="0"/>
              <a:t>díorthach</a:t>
            </a:r>
            <a:r>
              <a:rPr lang="en-GB" sz="3200" dirty="0" smtClean="0"/>
              <a:t> </a:t>
            </a:r>
            <a:r>
              <a:rPr lang="en-GB" sz="3200" dirty="0" err="1"/>
              <a:t>céanna</a:t>
            </a:r>
            <a:r>
              <a:rPr lang="en-GB" sz="3200" dirty="0"/>
              <a:t> </a:t>
            </a:r>
            <a:r>
              <a:rPr lang="en-GB" sz="3200" dirty="0" smtClean="0"/>
              <a:t>a </a:t>
            </a:r>
            <a:r>
              <a:rPr lang="en-GB" sz="3200" dirty="0" err="1" smtClean="0"/>
              <a:t>bheith</a:t>
            </a:r>
            <a:r>
              <a:rPr lang="en-GB" sz="3200" dirty="0" smtClean="0"/>
              <a:t> </a:t>
            </a:r>
            <a:r>
              <a:rPr lang="en-GB" sz="3200" dirty="0"/>
              <a:t>ag </a:t>
            </a:r>
            <a:r>
              <a:rPr lang="en-GB" sz="3200" dirty="0" err="1" smtClean="0"/>
              <a:t>feidhmeanna</a:t>
            </a:r>
            <a:r>
              <a:rPr lang="en-GB" sz="3200" dirty="0" smtClean="0"/>
              <a:t> </a:t>
            </a:r>
            <a:r>
              <a:rPr lang="en-GB" sz="3200" dirty="0" err="1" smtClean="0"/>
              <a:t>difriúla</a:t>
            </a:r>
            <a:r>
              <a:rPr lang="en-GB" sz="3200" dirty="0" smtClean="0"/>
              <a:t>.</a:t>
            </a:r>
          </a:p>
          <a:p>
            <a:endParaRPr lang="en-IE" sz="14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GB" sz="3200" dirty="0"/>
              <a:t>An </a:t>
            </a:r>
            <a:r>
              <a:rPr lang="en-GB" sz="3200" dirty="0" err="1"/>
              <a:t>dtig</a:t>
            </a:r>
            <a:r>
              <a:rPr lang="en-GB" sz="3200" dirty="0"/>
              <a:t> </a:t>
            </a:r>
            <a:r>
              <a:rPr lang="en-GB" sz="3200" dirty="0" err="1"/>
              <a:t>leat</a:t>
            </a:r>
            <a:r>
              <a:rPr lang="en-GB" sz="3200" dirty="0"/>
              <a:t> </a:t>
            </a:r>
            <a:r>
              <a:rPr lang="en-GB" sz="3200" dirty="0" smtClean="0"/>
              <a:t>a </a:t>
            </a:r>
            <a:r>
              <a:rPr lang="en-GB" sz="3200" dirty="0" err="1" smtClean="0"/>
              <a:t>mhíniú</a:t>
            </a:r>
            <a:r>
              <a:rPr lang="en-GB" sz="3200" dirty="0" smtClean="0"/>
              <a:t> </a:t>
            </a:r>
            <a:r>
              <a:rPr lang="en-GB" sz="3200" dirty="0" err="1"/>
              <a:t>cén</a:t>
            </a:r>
            <a:r>
              <a:rPr lang="en-GB" sz="3200" dirty="0"/>
              <a:t> </a:t>
            </a:r>
            <a:r>
              <a:rPr lang="en-GB" sz="3200" dirty="0" err="1" smtClean="0"/>
              <a:t>fáth</a:t>
            </a:r>
            <a:r>
              <a:rPr lang="en-GB" sz="3200" dirty="0" smtClean="0"/>
              <a:t> a </a:t>
            </a:r>
            <a:r>
              <a:rPr lang="en-GB" sz="3200" dirty="0" err="1"/>
              <a:t>mbeadh</a:t>
            </a:r>
            <a:r>
              <a:rPr lang="en-GB" sz="3200" dirty="0"/>
              <a:t> </a:t>
            </a:r>
            <a:r>
              <a:rPr lang="en-GB" sz="3200" dirty="0" smtClean="0"/>
              <a:t>an </a:t>
            </a:r>
            <a:r>
              <a:rPr lang="en-GB" sz="3200" dirty="0" err="1" smtClean="0"/>
              <a:t>díorthach</a:t>
            </a:r>
            <a:r>
              <a:rPr lang="en-GB" sz="3200" dirty="0" smtClean="0"/>
              <a:t> </a:t>
            </a:r>
            <a:r>
              <a:rPr lang="en-GB" sz="3200" dirty="0" err="1" smtClean="0"/>
              <a:t>céanna</a:t>
            </a:r>
            <a:r>
              <a:rPr lang="en-GB" sz="3200" dirty="0" smtClean="0"/>
              <a:t> ag  </a:t>
            </a:r>
            <a:r>
              <a:rPr lang="en-GB" sz="3200" dirty="0" err="1" smtClean="0"/>
              <a:t>feidhmeanna</a:t>
            </a:r>
            <a:r>
              <a:rPr lang="en-GB" sz="3200" dirty="0" smtClean="0"/>
              <a:t> </a:t>
            </a:r>
            <a:r>
              <a:rPr lang="en-GB" sz="3200" dirty="0" err="1" smtClean="0"/>
              <a:t>difriúla</a:t>
            </a:r>
            <a:r>
              <a:rPr lang="en-GB" sz="3200" dirty="0"/>
              <a:t>? </a:t>
            </a:r>
            <a:r>
              <a:rPr lang="en-GB" sz="3200" dirty="0" err="1" smtClean="0"/>
              <a:t>Pléigh</a:t>
            </a:r>
            <a:r>
              <a:rPr lang="en-GB" sz="3200" dirty="0" smtClean="0"/>
              <a:t> do </a:t>
            </a:r>
            <a:r>
              <a:rPr lang="en-GB" sz="3200" dirty="0" err="1" smtClean="0"/>
              <a:t>chuid</a:t>
            </a:r>
            <a:r>
              <a:rPr lang="en-GB" sz="3200" dirty="0" smtClean="0"/>
              <a:t> </a:t>
            </a:r>
            <a:r>
              <a:rPr lang="en-GB" sz="3200" dirty="0" err="1" smtClean="0"/>
              <a:t>réasúnaíochta</a:t>
            </a:r>
            <a:r>
              <a:rPr lang="en-GB" sz="3200" dirty="0" smtClean="0"/>
              <a:t> </a:t>
            </a:r>
            <a:r>
              <a:rPr lang="en-GB" sz="3200" dirty="0"/>
              <a:t>le </a:t>
            </a:r>
            <a:r>
              <a:rPr lang="en-GB" sz="3200" dirty="0" smtClean="0"/>
              <a:t>do </a:t>
            </a:r>
            <a:r>
              <a:rPr lang="en-GB" sz="3200" dirty="0" err="1" smtClean="0"/>
              <a:t>pháirtí</a:t>
            </a:r>
            <a:r>
              <a:rPr lang="en-GB" sz="3200" dirty="0"/>
              <a:t>.</a:t>
            </a:r>
            <a:endParaRPr lang="en-IE" sz="1400" dirty="0" smtClean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GB" sz="3200" dirty="0"/>
              <a:t>An </a:t>
            </a:r>
            <a:r>
              <a:rPr lang="en-GB" sz="3200" dirty="0" err="1"/>
              <a:t>dtuigeann</a:t>
            </a:r>
            <a:r>
              <a:rPr lang="en-GB" sz="3200" dirty="0"/>
              <a:t> </a:t>
            </a:r>
            <a:r>
              <a:rPr lang="en-GB" sz="3200" dirty="0" err="1" smtClean="0"/>
              <a:t>tú</a:t>
            </a:r>
            <a:r>
              <a:rPr lang="en-GB" sz="3200" dirty="0" smtClean="0"/>
              <a:t> a </a:t>
            </a:r>
            <a:r>
              <a:rPr lang="en-GB" sz="3200" dirty="0" err="1"/>
              <a:t>bhfuil</a:t>
            </a:r>
            <a:r>
              <a:rPr lang="en-GB" sz="3200" dirty="0"/>
              <a:t> </a:t>
            </a:r>
            <a:r>
              <a:rPr lang="en-GB" sz="3200" dirty="0" err="1"/>
              <a:t>i</a:t>
            </a:r>
            <a:r>
              <a:rPr lang="en-GB" sz="3200" dirty="0"/>
              <a:t> </a:t>
            </a:r>
            <a:r>
              <a:rPr lang="en-GB" sz="3200" dirty="0" err="1" smtClean="0"/>
              <a:t>gceist</a:t>
            </a:r>
            <a:r>
              <a:rPr lang="en-GB" sz="3200" dirty="0" smtClean="0"/>
              <a:t> le </a:t>
            </a:r>
            <a:r>
              <a:rPr lang="en-GB" sz="3200" dirty="0" err="1"/>
              <a:t>díorthach</a:t>
            </a:r>
            <a:r>
              <a:rPr lang="en-GB" sz="3200" dirty="0"/>
              <a:t> </a:t>
            </a:r>
            <a:r>
              <a:rPr lang="en-GB" sz="3200" dirty="0" err="1" smtClean="0"/>
              <a:t>sa</a:t>
            </a:r>
            <a:r>
              <a:rPr lang="en-GB" sz="3200" dirty="0" smtClean="0"/>
              <a:t> </a:t>
            </a:r>
            <a:r>
              <a:rPr lang="en-GB" sz="3200" dirty="0" err="1" smtClean="0"/>
              <a:t>chomhthéacs</a:t>
            </a:r>
            <a:r>
              <a:rPr lang="en-GB" sz="3200" dirty="0"/>
              <a:t>? </a:t>
            </a:r>
            <a:r>
              <a:rPr lang="en-GB" sz="3200" dirty="0" err="1" smtClean="0"/>
              <a:t>Agus</a:t>
            </a:r>
            <a:r>
              <a:rPr lang="en-GB" sz="3200" dirty="0" smtClean="0"/>
              <a:t> </a:t>
            </a:r>
            <a:r>
              <a:rPr lang="it-IT" sz="3200" dirty="0" smtClean="0"/>
              <a:t>a </a:t>
            </a:r>
            <a:r>
              <a:rPr lang="it-IT" sz="3200" dirty="0"/>
              <a:t>bhfuil i gceist </a:t>
            </a:r>
            <a:r>
              <a:rPr lang="it-IT" sz="3200" dirty="0" smtClean="0"/>
              <a:t>le </a:t>
            </a:r>
            <a:r>
              <a:rPr lang="en-GB" sz="3200" dirty="0" smtClean="0"/>
              <a:t>‘</a:t>
            </a:r>
            <a:r>
              <a:rPr lang="en-GB" sz="3200" dirty="0"/>
              <a:t>derivative’? </a:t>
            </a:r>
            <a:r>
              <a:rPr lang="en-GB" sz="3200" dirty="0" smtClean="0"/>
              <a:t>An </a:t>
            </a:r>
            <a:r>
              <a:rPr lang="en-GB" sz="3200" dirty="0" err="1" smtClean="0"/>
              <a:t>úsáidtear</a:t>
            </a:r>
            <a:r>
              <a:rPr lang="en-GB" sz="3200" dirty="0" smtClean="0"/>
              <a:t> </a:t>
            </a:r>
            <a:r>
              <a:rPr lang="en-GB" sz="3200" dirty="0"/>
              <a:t>an </a:t>
            </a:r>
            <a:r>
              <a:rPr lang="en-GB" sz="3200" dirty="0" smtClean="0"/>
              <a:t>focal ‘</a:t>
            </a:r>
            <a:r>
              <a:rPr lang="en-GB" sz="3200" dirty="0"/>
              <a:t>derivative’ in </a:t>
            </a:r>
            <a:r>
              <a:rPr lang="en-GB" sz="3200" dirty="0" err="1" smtClean="0"/>
              <a:t>aon</a:t>
            </a:r>
            <a:r>
              <a:rPr lang="en-GB" sz="3200" dirty="0" smtClean="0"/>
              <a:t> </a:t>
            </a:r>
            <a:r>
              <a:rPr lang="en-GB" sz="3200" dirty="0" err="1" smtClean="0"/>
              <a:t>chomhthéacs</a:t>
            </a:r>
            <a:r>
              <a:rPr lang="en-GB" sz="3200" dirty="0" smtClean="0"/>
              <a:t> </a:t>
            </a:r>
            <a:r>
              <a:rPr lang="en-GB" sz="3200" dirty="0" err="1"/>
              <a:t>eile</a:t>
            </a:r>
            <a:r>
              <a:rPr lang="en-GB" sz="3200" dirty="0"/>
              <a:t>?</a:t>
            </a:r>
            <a:endParaRPr lang="en-IE" sz="12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32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77317" y="548680"/>
            <a:ext cx="8396083" cy="6309320"/>
            <a:chOff x="8777318" y="800100"/>
            <a:chExt cx="8129557" cy="5257800"/>
          </a:xfrm>
        </p:grpSpPr>
        <p:pic>
          <p:nvPicPr>
            <p:cNvPr id="1689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800100"/>
              <a:ext cx="7762875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7838202" y="2099256"/>
              <a:ext cx="2238231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Idirghníomhaíocht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04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3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11560" y="692696"/>
                <a:ext cx="792088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eriod" startAt="6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R</a:t>
                </a:r>
                <a14:m>
                  <m:oMath xmlns:m="http://schemas.openxmlformats.org/officeDocument/2006/math"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omh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achar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idir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x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ais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agus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fheidhm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seo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th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a:rPr lang="en-GB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𝑜𝑠</m:t>
                    </m:r>
                    <m:r>
                      <a:rPr lang="en-GB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ó </m:t>
                    </m:r>
                  </m:oMath>
                </a14:m>
                <a:endParaRPr lang="en-GB" sz="2000" b="0" i="1" dirty="0" smtClean="0">
                  <a:solidFill>
                    <a:srgbClr val="990033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=</m:t>
                    </m:r>
                    <m:r>
                      <a:rPr lang="en-IE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0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go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=5 </m:t>
                    </m:r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.</a:t>
                </a: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92696"/>
                <a:ext cx="7920880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769" t="-517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11560" y="5048597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cur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chuige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d’úsáid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nuair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t-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 á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ríomh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bhféadfá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fhreagra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sheiceáil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achoimhre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gearr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thabhairt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foghlamtha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maidir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25" y="1772816"/>
            <a:ext cx="4147200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25" y="1772816"/>
            <a:ext cx="4147200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25" y="1772816"/>
            <a:ext cx="4147200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800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2" y="1370512"/>
            <a:ext cx="2690261" cy="3548236"/>
          </a:xfrm>
          <a:prstGeom prst="roundRect">
            <a:avLst>
              <a:gd name="adj" fmla="val 5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820472" y="476670"/>
            <a:ext cx="7056075" cy="5324475"/>
            <a:chOff x="863963" y="766763"/>
            <a:chExt cx="7056075" cy="532447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963" y="766763"/>
              <a:ext cx="6696075" cy="532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16200000">
              <a:off x="233963" y="13967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836316" y="2636329"/>
            <a:ext cx="7056075" cy="4824536"/>
            <a:chOff x="8820472" y="2205384"/>
            <a:chExt cx="7978989" cy="5686425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8036" y="2205384"/>
              <a:ext cx="7591425" cy="5686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 rot="16200000">
              <a:off x="8190472" y="2835384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4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8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D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1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611560" y="692696"/>
            <a:ext cx="4680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roinnt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ama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caite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ag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iarraidh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taobh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istigh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theorainn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ríomh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sé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tábhachtach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48680"/>
            <a:ext cx="2160000" cy="144986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48680"/>
            <a:ext cx="2160000" cy="1508108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901886"/>
            <a:ext cx="2160000" cy="1149677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085184"/>
            <a:ext cx="2160000" cy="1428099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2078846"/>
            <a:ext cx="7776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ann.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t-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faoi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aon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ríomh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mbeadh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sé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úsáideach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fhadhb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nuair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thosaigh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chomh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tábhachtach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4633391"/>
            <a:ext cx="5400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Ciallaíonn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‘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ráta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athraithe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’. 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D’fhéadfadh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mó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bheith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gcesit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 ‘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’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‘an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spás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taobh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istigh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theorainn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’.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d’fhéadfadh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bheith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Breathnaimis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úsáid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gcás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910548" y="-83886"/>
            <a:ext cx="6561186" cy="5400600"/>
            <a:chOff x="-858929" y="692696"/>
            <a:chExt cx="10119586" cy="5876925"/>
          </a:xfrm>
        </p:grpSpPr>
        <p:pic>
          <p:nvPicPr>
            <p:cNvPr id="1812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0568" y="692696"/>
              <a:ext cx="9801225" cy="58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-1386978" y="2613379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2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2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893794" y="1772817"/>
            <a:ext cx="6724536" cy="5041428"/>
            <a:chOff x="-115978" y="783182"/>
            <a:chExt cx="7976460" cy="5695951"/>
          </a:xfrm>
        </p:grpSpPr>
        <p:pic>
          <p:nvPicPr>
            <p:cNvPr id="18125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82" y="783183"/>
              <a:ext cx="7658100" cy="569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16200000">
              <a:off x="-644027" y="1311231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2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2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3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D : </a:t>
            </a:r>
            <a:r>
              <a:rPr lang="en-IE" dirty="0" err="1" smtClean="0"/>
              <a:t>Gníomhaíocht</a:t>
            </a:r>
            <a:r>
              <a:rPr lang="en-IE" dirty="0" smtClean="0"/>
              <a:t> 1</a:t>
            </a:r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615723" y="836712"/>
            <a:ext cx="46805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Tá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cuntas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coigiltis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Berni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thig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léi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airgead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chur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nó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bhaint as.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Léiríonn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tábla thíos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mar a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bhí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an cuntas ag dul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ar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aghaidh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in imeacht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thréimhse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7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mí: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000" dirty="0" err="1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Ríomh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mheánsuim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airgid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gcuntar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Bherni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.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71" y="3559573"/>
            <a:ext cx="4391025" cy="25622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2592288" cy="250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100392" y="836712"/>
            <a:ext cx="0" cy="2376264"/>
          </a:xfrm>
          <a:prstGeom prst="line">
            <a:avLst/>
          </a:prstGeom>
          <a:ln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5" y="3437289"/>
            <a:ext cx="4765447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6" y="3437289"/>
            <a:ext cx="4765448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D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1</a:t>
            </a:r>
            <a:endParaRPr lang="en-IE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52747"/>
              </p:ext>
            </p:extLst>
          </p:nvPr>
        </p:nvGraphicFramePr>
        <p:xfrm>
          <a:off x="5508104" y="5013176"/>
          <a:ext cx="2304256" cy="731520"/>
        </p:xfrm>
        <a:graphic>
          <a:graphicData uri="http://schemas.openxmlformats.org/drawingml/2006/table">
            <a:tbl>
              <a:tblPr/>
              <a:tblGrid>
                <a:gridCol w="1008112"/>
                <a:gridCol w="1296144"/>
              </a:tblGrid>
              <a:tr h="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Integral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89.1333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Area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89.1333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974988" y="3499909"/>
                <a:ext cx="31932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𝑻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) = −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baseline="30000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 +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𝟔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𝟒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 −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𝟑𝟓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IE" sz="1600" b="1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988" y="3499909"/>
                <a:ext cx="3193245" cy="338554"/>
              </a:xfrm>
              <a:prstGeom prst="rect">
                <a:avLst/>
              </a:prstGeom>
              <a:blipFill rotWithShape="1"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53" y="692696"/>
            <a:ext cx="7239821" cy="211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6" y="3407362"/>
            <a:ext cx="4765448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86" y="3437289"/>
            <a:ext cx="4765447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54" y="3437289"/>
            <a:ext cx="4765448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0899007"/>
              </p:ext>
            </p:extLst>
          </p:nvPr>
        </p:nvGraphicFramePr>
        <p:xfrm>
          <a:off x="4974989" y="6057957"/>
          <a:ext cx="2736304" cy="731520"/>
        </p:xfrm>
        <a:graphic>
          <a:graphicData uri="http://schemas.openxmlformats.org/drawingml/2006/table">
            <a:tbl>
              <a:tblPr/>
              <a:tblGrid>
                <a:gridCol w="1197133"/>
                <a:gridCol w="1539171"/>
              </a:tblGrid>
              <a:tr h="0">
                <a:tc>
                  <a:txBody>
                    <a:bodyPr/>
                    <a:lstStyle/>
                    <a:p>
                      <a:r>
                        <a:rPr lang="en-IE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Suimeálaí</a:t>
                      </a:r>
                      <a:endParaRPr lang="en-IE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89.1333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IE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Achar</a:t>
                      </a:r>
                      <a:endParaRPr lang="en-IE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E" b="1" dirty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89.1333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4974989" y="3585935"/>
                <a:ext cx="31932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𝑻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) = −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baseline="30000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 +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𝟔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𝟒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𝒕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 − 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𝟑𝟓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1600" b="1" i="1" dirty="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IE" sz="1600" b="1" dirty="0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989" y="3585935"/>
                <a:ext cx="3193245" cy="338554"/>
              </a:xfrm>
              <a:prstGeom prst="rect">
                <a:avLst/>
              </a:prstGeom>
              <a:blipFill rotWithShape="1">
                <a:blip r:embed="rId7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54" y="3429000"/>
            <a:ext cx="4765448" cy="252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53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0" y="596337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err="1" smtClean="0"/>
              <a:t>Pléimis</a:t>
            </a:r>
            <a:r>
              <a:rPr lang="en-IE" dirty="0" smtClean="0"/>
              <a:t> an </a:t>
            </a:r>
            <a:r>
              <a:rPr lang="en-IE" dirty="0" err="1" smtClean="0"/>
              <a:t>dá</a:t>
            </a:r>
            <a:r>
              <a:rPr lang="en-IE" dirty="0" smtClean="0"/>
              <a:t> </a:t>
            </a:r>
            <a:r>
              <a:rPr lang="en-IE" dirty="0" err="1" smtClean="0"/>
              <a:t>cheist</a:t>
            </a:r>
            <a:r>
              <a:rPr lang="en-IE" dirty="0" smtClean="0"/>
              <a:t> sin </a:t>
            </a:r>
            <a:r>
              <a:rPr lang="en-IE" dirty="0" err="1" smtClean="0"/>
              <a:t>anois</a:t>
            </a:r>
            <a:r>
              <a:rPr lang="en-IE" dirty="0" smtClean="0"/>
              <a:t>.</a:t>
            </a:r>
            <a:endParaRPr lang="en-IE" dirty="0" smtClean="0"/>
          </a:p>
          <a:p>
            <a:endParaRPr lang="en-IE" sz="1000" dirty="0"/>
          </a:p>
          <a:p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mheánshuim</a:t>
            </a:r>
            <a:r>
              <a:rPr lang="en-IE" dirty="0" smtClean="0"/>
              <a:t> </a:t>
            </a:r>
            <a:r>
              <a:rPr lang="en-IE" dirty="0" err="1" smtClean="0"/>
              <a:t>airgid</a:t>
            </a:r>
            <a:r>
              <a:rPr lang="en-IE" dirty="0" smtClean="0"/>
              <a:t> </a:t>
            </a:r>
            <a:r>
              <a:rPr lang="en-IE" dirty="0" err="1" smtClean="0"/>
              <a:t>atá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gcuntas</a:t>
            </a:r>
            <a:r>
              <a:rPr lang="en-IE" dirty="0" smtClean="0"/>
              <a:t> </a:t>
            </a:r>
            <a:r>
              <a:rPr lang="en-IE" dirty="0" err="1" smtClean="0"/>
              <a:t>Bherni</a:t>
            </a:r>
            <a:r>
              <a:rPr lang="en-IE" dirty="0" smtClean="0"/>
              <a:t>?</a:t>
            </a:r>
            <a:endParaRPr lang="en-IE" dirty="0" smtClean="0"/>
          </a:p>
          <a:p>
            <a:endParaRPr lang="en-IE" sz="1000" dirty="0"/>
          </a:p>
          <a:p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chaoi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ríomh</a:t>
            </a:r>
            <a:r>
              <a:rPr lang="en-IE" dirty="0" smtClean="0"/>
              <a:t> </a:t>
            </a:r>
            <a:r>
              <a:rPr lang="en-IE" dirty="0" err="1" smtClean="0"/>
              <a:t>tú</a:t>
            </a:r>
            <a:r>
              <a:rPr lang="en-IE" dirty="0" smtClean="0"/>
              <a:t> an </a:t>
            </a:r>
            <a:r>
              <a:rPr lang="en-IE" dirty="0" err="1" smtClean="0"/>
              <a:t>mheánmhéid</a:t>
            </a:r>
            <a:r>
              <a:rPr lang="en-IE" dirty="0" smtClean="0"/>
              <a:t> </a:t>
            </a:r>
            <a:r>
              <a:rPr lang="en-IE" dirty="0" err="1" smtClean="0"/>
              <a:t>airgid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gcuntas</a:t>
            </a:r>
            <a:r>
              <a:rPr lang="en-IE" dirty="0" smtClean="0"/>
              <a:t> </a:t>
            </a:r>
            <a:r>
              <a:rPr lang="en-IE" dirty="0" err="1" smtClean="0"/>
              <a:t>Bherni</a:t>
            </a:r>
            <a:r>
              <a:rPr lang="en-IE" dirty="0" smtClean="0"/>
              <a:t>? </a:t>
            </a:r>
          </a:p>
          <a:p>
            <a:endParaRPr lang="en-IE" dirty="0"/>
          </a:p>
          <a:p>
            <a:r>
              <a:rPr lang="en-IE" dirty="0" smtClean="0"/>
              <a:t>An </a:t>
            </a:r>
            <a:r>
              <a:rPr lang="en-IE" dirty="0" err="1" smtClean="0"/>
              <a:t>mbeifeá</a:t>
            </a:r>
            <a:r>
              <a:rPr lang="en-IE" dirty="0" smtClean="0"/>
              <a:t> in </a:t>
            </a:r>
            <a:r>
              <a:rPr lang="en-IE" dirty="0" err="1" smtClean="0"/>
              <a:t>ann</a:t>
            </a:r>
            <a:r>
              <a:rPr lang="en-IE" dirty="0" smtClean="0"/>
              <a:t> an </a:t>
            </a:r>
            <a:r>
              <a:rPr lang="en-IE" dirty="0" err="1" smtClean="0"/>
              <a:t>próiseas</a:t>
            </a:r>
            <a:r>
              <a:rPr lang="en-IE" dirty="0" smtClean="0"/>
              <a:t> sin a </a:t>
            </a:r>
            <a:r>
              <a:rPr lang="en-IE" dirty="0" err="1" smtClean="0"/>
              <a:t>scríobh</a:t>
            </a:r>
            <a:r>
              <a:rPr lang="en-IE" dirty="0" smtClean="0"/>
              <a:t> </a:t>
            </a:r>
            <a:r>
              <a:rPr lang="en-IE" dirty="0" err="1" smtClean="0"/>
              <a:t>síos</a:t>
            </a:r>
            <a:r>
              <a:rPr lang="en-IE" dirty="0" smtClean="0"/>
              <a:t> le </a:t>
            </a:r>
            <a:r>
              <a:rPr lang="en-IE" dirty="0" err="1" smtClean="0"/>
              <a:t>nodaireacht</a:t>
            </a:r>
            <a:r>
              <a:rPr lang="en-IE" dirty="0" smtClean="0"/>
              <a:t> </a:t>
            </a:r>
            <a:r>
              <a:rPr lang="en-IE" dirty="0" err="1" smtClean="0"/>
              <a:t>mhatamaiticiúil</a:t>
            </a:r>
            <a:r>
              <a:rPr lang="en-IE" dirty="0" smtClean="0"/>
              <a:t>? </a:t>
            </a:r>
            <a:endParaRPr lang="en-IE" dirty="0" smtClean="0"/>
          </a:p>
          <a:p>
            <a:endParaRPr lang="en-IE" sz="1000" dirty="0"/>
          </a:p>
          <a:p>
            <a:endParaRPr lang="en-IE" dirty="0" smtClean="0"/>
          </a:p>
          <a:p>
            <a:endParaRPr lang="en-IE" dirty="0"/>
          </a:p>
          <a:p>
            <a:endParaRPr lang="en-IE" sz="1400" dirty="0" smtClean="0"/>
          </a:p>
          <a:p>
            <a:r>
              <a:rPr lang="en-IE" dirty="0" smtClean="0"/>
              <a:t>Cad é </a:t>
            </a:r>
            <a:r>
              <a:rPr lang="en-IE" dirty="0" err="1" smtClean="0"/>
              <a:t>meánteocht</a:t>
            </a:r>
            <a:r>
              <a:rPr lang="en-IE" dirty="0" smtClean="0"/>
              <a:t> an </a:t>
            </a:r>
            <a:r>
              <a:rPr lang="en-IE" dirty="0" err="1" smtClean="0"/>
              <a:t>aeir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gCorcaigh</a:t>
            </a:r>
            <a:r>
              <a:rPr lang="en-IE" dirty="0" smtClean="0"/>
              <a:t> an </a:t>
            </a:r>
            <a:r>
              <a:rPr lang="en-IE" dirty="0" err="1" smtClean="0"/>
              <a:t>lá</a:t>
            </a:r>
            <a:r>
              <a:rPr lang="en-IE" dirty="0" smtClean="0"/>
              <a:t> </a:t>
            </a:r>
            <a:r>
              <a:rPr lang="en-IE" dirty="0" err="1" smtClean="0"/>
              <a:t>áirithe</a:t>
            </a:r>
            <a:r>
              <a:rPr lang="en-IE" dirty="0" smtClean="0"/>
              <a:t> sin?</a:t>
            </a:r>
            <a:endParaRPr lang="en-IE" dirty="0" smtClean="0"/>
          </a:p>
          <a:p>
            <a:endParaRPr lang="en-IE" sz="1000" dirty="0"/>
          </a:p>
          <a:p>
            <a:r>
              <a:rPr lang="en-IE" dirty="0" smtClean="0"/>
              <a:t>Cad a </a:t>
            </a:r>
            <a:r>
              <a:rPr lang="en-IE" dirty="0" err="1" smtClean="0"/>
              <a:t>rinne</a:t>
            </a:r>
            <a:r>
              <a:rPr lang="en-IE" dirty="0" smtClean="0"/>
              <a:t> </a:t>
            </a:r>
            <a:r>
              <a:rPr lang="en-IE" dirty="0" err="1" smtClean="0"/>
              <a:t>tú</a:t>
            </a:r>
            <a:r>
              <a:rPr lang="en-IE" dirty="0" smtClean="0"/>
              <a:t>?</a:t>
            </a:r>
            <a:endParaRPr lang="en-I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518383" y="3399105"/>
                <a:ext cx="3793924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𝑀𝑒</m:t>
                      </m:r>
                      <m:r>
                        <a:rPr lang="en-GB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á</m:t>
                      </m:r>
                      <m:r>
                        <a:rPr lang="en-GB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𝑛</m:t>
                      </m:r>
                      <m:r>
                        <a:rPr lang="en-IE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E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𝑆𝑢𝑚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𝑛𝑎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𝑠𝑢𝑖𝑚𝑒𝑎𝑛𝑛𝑎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𝑎𝑖𝑟𝑔𝑖𝑑</m:t>
                          </m:r>
                        </m:num>
                        <m:den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𝐿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í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𝑜𝑛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𝑀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í</m:t>
                          </m:r>
                          <m:r>
                            <a:rPr lang="en-GB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𝑜𝑛𝑛𝑎</m:t>
                          </m:r>
                        </m:den>
                      </m:f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383" y="3399105"/>
                <a:ext cx="3793924" cy="61831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190791" y="3057919"/>
            <a:ext cx="2617191" cy="1163169"/>
            <a:chOff x="5364088" y="4095926"/>
            <a:chExt cx="2617191" cy="116316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364088" y="4623472"/>
                  <a:ext cx="2617191" cy="6356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𝑀𝑒</m:t>
                        </m:r>
                        <m:r>
                          <a:rPr lang="en-GB" b="0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á</m:t>
                        </m:r>
                        <m:r>
                          <a:rPr lang="en-GB" b="0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IE" b="0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IE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</m:ctrlPr>
                          </m:fPr>
                          <m:num/>
                          <m:den>
                            <m:r>
                              <a:rPr lang="en-IE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               7            </m:t>
                            </m:r>
                          </m:den>
                        </m:f>
                      </m:oMath>
                    </m:oMathPara>
                  </a14:m>
                  <a:endParaRPr lang="en-IE" dirty="0">
                    <a:solidFill>
                      <a:srgbClr val="990033"/>
                    </a:solidFill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4088" y="4623472"/>
                  <a:ext cx="2617191" cy="635623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660232" y="4095926"/>
                  <a:ext cx="1270604" cy="86953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IE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IE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IE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IE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7</m:t>
                            </m:r>
                          </m:sup>
                          <m:e>
                            <m:r>
                              <a:rPr lang="en-GB" b="0" i="1" smtClean="0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𝐴𝑖𝑟𝑔𝑖𝑑</m:t>
                            </m:r>
                          </m:e>
                        </m:nary>
                      </m:oMath>
                    </m:oMathPara>
                  </a14:m>
                  <a:endParaRPr lang="en-IE" dirty="0">
                    <a:solidFill>
                      <a:srgbClr val="990033"/>
                    </a:solidFill>
                  </a:endParaRPr>
                </a:p>
              </p:txBody>
            </p:sp>
          </mc:Choice>
          <mc:Fallback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0232" y="4095926"/>
                  <a:ext cx="1270604" cy="86953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53136"/>
            <a:ext cx="2114550" cy="18764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820472" y="763772"/>
            <a:ext cx="7271610" cy="5457826"/>
            <a:chOff x="777015" y="700087"/>
            <a:chExt cx="7271610" cy="5457826"/>
          </a:xfrm>
        </p:grpSpPr>
        <p:pic>
          <p:nvPicPr>
            <p:cNvPr id="1843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75" y="700088"/>
              <a:ext cx="695325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248966" y="1228136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8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0" y="2204864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smtClean="0"/>
              <a:t>An </a:t>
            </a:r>
            <a:r>
              <a:rPr lang="en-IE" dirty="0" err="1" smtClean="0"/>
              <a:t>féidir</a:t>
            </a:r>
            <a:r>
              <a:rPr lang="en-IE" dirty="0" smtClean="0"/>
              <a:t> an </a:t>
            </a:r>
            <a:r>
              <a:rPr lang="en-IE" dirty="0" err="1" smtClean="0"/>
              <a:t>mheánteocht</a:t>
            </a:r>
            <a:r>
              <a:rPr lang="en-IE" dirty="0" smtClean="0"/>
              <a:t> a </a:t>
            </a:r>
            <a:r>
              <a:rPr lang="en-IE" dirty="0" err="1" smtClean="0"/>
              <a:t>ríomh</a:t>
            </a:r>
            <a:r>
              <a:rPr lang="en-IE" dirty="0" smtClean="0"/>
              <a:t> ó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luachanna</a:t>
            </a:r>
            <a:r>
              <a:rPr lang="en-IE" dirty="0" smtClean="0"/>
              <a:t> sin?</a:t>
            </a:r>
            <a:endParaRPr lang="en-IE" dirty="0" smtClean="0"/>
          </a:p>
          <a:p>
            <a:endParaRPr lang="en-IE" sz="1000" dirty="0"/>
          </a:p>
          <a:p>
            <a:r>
              <a:rPr lang="en-IE" dirty="0" smtClean="0"/>
              <a:t>An </a:t>
            </a:r>
            <a:r>
              <a:rPr lang="en-IE" dirty="0" err="1" smtClean="0"/>
              <a:t>bhfeiceann</a:t>
            </a:r>
            <a:r>
              <a:rPr lang="en-IE" dirty="0" smtClean="0"/>
              <a:t> </a:t>
            </a:r>
            <a:r>
              <a:rPr lang="en-IE" dirty="0" err="1" smtClean="0"/>
              <a:t>éinne</a:t>
            </a:r>
            <a:r>
              <a:rPr lang="en-IE" dirty="0" smtClean="0"/>
              <a:t> an </a:t>
            </a:r>
            <a:r>
              <a:rPr lang="en-IE" dirty="0" err="1" smtClean="0"/>
              <a:t>laige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chur</a:t>
            </a:r>
            <a:r>
              <a:rPr lang="en-IE" dirty="0" smtClean="0"/>
              <a:t> </a:t>
            </a:r>
            <a:r>
              <a:rPr lang="en-IE" dirty="0" err="1" smtClean="0"/>
              <a:t>chuige</a:t>
            </a:r>
            <a:r>
              <a:rPr lang="en-IE" dirty="0" smtClean="0"/>
              <a:t> sin?</a:t>
            </a:r>
          </a:p>
          <a:p>
            <a:endParaRPr lang="en-IE" sz="1000" dirty="0" smtClean="0"/>
          </a:p>
          <a:p>
            <a:r>
              <a:rPr lang="en-IE" dirty="0" err="1" smtClean="0"/>
              <a:t>Fadhb</a:t>
            </a:r>
            <a:r>
              <a:rPr lang="en-IE" dirty="0" smtClean="0"/>
              <a:t>. </a:t>
            </a:r>
            <a:r>
              <a:rPr lang="en-IE" dirty="0" err="1" smtClean="0"/>
              <a:t>Nuair</a:t>
            </a:r>
            <a:r>
              <a:rPr lang="en-IE" dirty="0" smtClean="0"/>
              <a:t> </a:t>
            </a:r>
            <a:r>
              <a:rPr lang="en-IE" dirty="0" err="1" smtClean="0"/>
              <a:t>atá</a:t>
            </a:r>
            <a:r>
              <a:rPr lang="en-IE" dirty="0" smtClean="0"/>
              <a:t> </a:t>
            </a:r>
            <a:r>
              <a:rPr lang="en-IE" dirty="0" err="1" smtClean="0"/>
              <a:t>muid</a:t>
            </a:r>
            <a:r>
              <a:rPr lang="en-IE" dirty="0" smtClean="0"/>
              <a:t> ag </a:t>
            </a:r>
            <a:r>
              <a:rPr lang="en-IE" dirty="0" err="1" smtClean="0"/>
              <a:t>déileáil</a:t>
            </a:r>
            <a:r>
              <a:rPr lang="en-IE" dirty="0" smtClean="0"/>
              <a:t> le </a:t>
            </a:r>
            <a:r>
              <a:rPr lang="en-IE" dirty="0" err="1" smtClean="0"/>
              <a:t>cainníocht</a:t>
            </a:r>
            <a:r>
              <a:rPr lang="en-IE" dirty="0" smtClean="0"/>
              <a:t> a </a:t>
            </a:r>
            <a:r>
              <a:rPr lang="en-IE" dirty="0" err="1" smtClean="0"/>
              <a:t>athraíonn</a:t>
            </a:r>
            <a:r>
              <a:rPr lang="en-IE" dirty="0" smtClean="0"/>
              <a:t> go </a:t>
            </a:r>
            <a:r>
              <a:rPr lang="en-IE" dirty="0" err="1" smtClean="0"/>
              <a:t>leanúnach</a:t>
            </a:r>
            <a:r>
              <a:rPr lang="en-IE" dirty="0" smtClean="0"/>
              <a:t>, </a:t>
            </a:r>
            <a:r>
              <a:rPr lang="en-IE" dirty="0" err="1" smtClean="0"/>
              <a:t>níl</a:t>
            </a:r>
            <a:r>
              <a:rPr lang="en-IE" dirty="0" smtClean="0"/>
              <a:t> </a:t>
            </a:r>
            <a:r>
              <a:rPr lang="en-IE" dirty="0" err="1" smtClean="0"/>
              <a:t>aon</a:t>
            </a:r>
            <a:r>
              <a:rPr lang="en-IE" dirty="0" smtClean="0"/>
              <a:t> </a:t>
            </a:r>
            <a:r>
              <a:rPr lang="en-IE" dirty="0" err="1" smtClean="0"/>
              <a:t>tslí</a:t>
            </a:r>
            <a:r>
              <a:rPr lang="en-IE" dirty="0" smtClean="0"/>
              <a:t> </a:t>
            </a:r>
            <a:r>
              <a:rPr lang="en-IE" dirty="0" err="1" smtClean="0"/>
              <a:t>bheacht</a:t>
            </a:r>
            <a:r>
              <a:rPr lang="en-IE" dirty="0" smtClean="0"/>
              <a:t> </a:t>
            </a:r>
            <a:r>
              <a:rPr lang="en-IE" dirty="0" err="1" smtClean="0"/>
              <a:t>againn</a:t>
            </a:r>
            <a:r>
              <a:rPr lang="en-IE" dirty="0" smtClean="0"/>
              <a:t> leis an </a:t>
            </a:r>
            <a:r>
              <a:rPr lang="en-IE" dirty="0" err="1" smtClean="0"/>
              <a:t>meán</a:t>
            </a:r>
            <a:r>
              <a:rPr lang="en-IE" dirty="0" smtClean="0"/>
              <a:t> a </a:t>
            </a:r>
            <a:r>
              <a:rPr lang="en-IE" dirty="0" err="1" smtClean="0"/>
              <a:t>ríomh</a:t>
            </a:r>
            <a:r>
              <a:rPr lang="en-IE" dirty="0" smtClean="0"/>
              <a:t>. 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?</a:t>
            </a:r>
            <a:endParaRPr lang="en-IE" dirty="0"/>
          </a:p>
          <a:p>
            <a:endParaRPr lang="en-IE" sz="1000" dirty="0" smtClean="0"/>
          </a:p>
          <a:p>
            <a:r>
              <a:rPr lang="en-IE" dirty="0" err="1" smtClean="0"/>
              <a:t>Caithfimid</a:t>
            </a:r>
            <a:r>
              <a:rPr lang="en-IE" dirty="0" smtClean="0"/>
              <a:t> an </a:t>
            </a:r>
            <a:r>
              <a:rPr lang="en-IE" dirty="0" err="1" smtClean="0"/>
              <a:t>tsuim</a:t>
            </a:r>
            <a:r>
              <a:rPr lang="en-IE" dirty="0" smtClean="0"/>
              <a:t> a </a:t>
            </a:r>
            <a:r>
              <a:rPr lang="en-IE" dirty="0" err="1" smtClean="0"/>
              <a:t>fháil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shlí</a:t>
            </a:r>
            <a:r>
              <a:rPr lang="en-IE" dirty="0" smtClean="0"/>
              <a:t> </a:t>
            </a:r>
            <a:r>
              <a:rPr lang="en-IE" dirty="0" err="1" smtClean="0"/>
              <a:t>eile</a:t>
            </a:r>
            <a:r>
              <a:rPr lang="en-IE" dirty="0" smtClean="0"/>
              <a:t>.</a:t>
            </a:r>
          </a:p>
          <a:p>
            <a:endParaRPr lang="en-IE" dirty="0" smtClean="0"/>
          </a:p>
          <a:p>
            <a:endParaRPr lang="en-IE" sz="1000" dirty="0" smtClean="0"/>
          </a:p>
          <a:p>
            <a:r>
              <a:rPr lang="en-IE" dirty="0" err="1" smtClean="0"/>
              <a:t>Breathnaimis</a:t>
            </a:r>
            <a:r>
              <a:rPr lang="en-IE" dirty="0" smtClean="0"/>
              <a:t> </a:t>
            </a:r>
            <a:r>
              <a:rPr lang="en-IE" dirty="0" err="1" smtClean="0"/>
              <a:t>cuntas</a:t>
            </a:r>
            <a:r>
              <a:rPr lang="en-IE" dirty="0" smtClean="0"/>
              <a:t> </a:t>
            </a:r>
            <a:r>
              <a:rPr lang="en-IE" dirty="0" err="1" smtClean="0"/>
              <a:t>choigiltis</a:t>
            </a:r>
            <a:r>
              <a:rPr lang="en-IE" dirty="0" smtClean="0"/>
              <a:t> </a:t>
            </a:r>
            <a:r>
              <a:rPr lang="en-IE" dirty="0" err="1" smtClean="0"/>
              <a:t>Bherni</a:t>
            </a:r>
            <a:r>
              <a:rPr lang="en-IE" dirty="0" smtClean="0"/>
              <a:t> </a:t>
            </a:r>
            <a:r>
              <a:rPr lang="en-IE" dirty="0" err="1" smtClean="0"/>
              <a:t>arís</a:t>
            </a:r>
            <a:r>
              <a:rPr lang="en-IE" dirty="0" smtClean="0"/>
              <a:t>. </a:t>
            </a:r>
            <a:r>
              <a:rPr lang="en-IE" dirty="0" err="1" smtClean="0"/>
              <a:t>Léiriú</a:t>
            </a:r>
            <a:r>
              <a:rPr lang="en-IE" dirty="0" smtClean="0"/>
              <a:t> </a:t>
            </a:r>
            <a:r>
              <a:rPr lang="en-IE" dirty="0" err="1" smtClean="0"/>
              <a:t>grafach</a:t>
            </a:r>
            <a:r>
              <a:rPr lang="en-IE" dirty="0" smtClean="0"/>
              <a:t> den </a:t>
            </a:r>
            <a:r>
              <a:rPr lang="en-IE" dirty="0" err="1" smtClean="0"/>
              <a:t>choigilteas</a:t>
            </a:r>
            <a:r>
              <a:rPr lang="en-IE" dirty="0" smtClean="0"/>
              <a:t> a </a:t>
            </a:r>
            <a:r>
              <a:rPr lang="en-IE" dirty="0" err="1" smtClean="0"/>
              <a:t>úsáidfimid</a:t>
            </a:r>
            <a:r>
              <a:rPr lang="en-IE" dirty="0" smtClean="0"/>
              <a:t> an </a:t>
            </a:r>
            <a:r>
              <a:rPr lang="en-IE" dirty="0" err="1" smtClean="0"/>
              <a:t>uair</a:t>
            </a:r>
            <a:r>
              <a:rPr lang="en-IE" dirty="0" smtClean="0"/>
              <a:t> </a:t>
            </a:r>
            <a:r>
              <a:rPr lang="en-IE" dirty="0" err="1" smtClean="0"/>
              <a:t>seo</a:t>
            </a:r>
            <a:r>
              <a:rPr lang="en-IE" dirty="0" smtClean="0"/>
              <a:t>. 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467544" y="693703"/>
            <a:ext cx="54863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difríocht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faoi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chuntas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bainc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Bherni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bhféadfainn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roinnt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luachanna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teochta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31567" y="2525989"/>
            <a:ext cx="7006919" cy="4010962"/>
            <a:chOff x="733433" y="409233"/>
            <a:chExt cx="7472354" cy="5276851"/>
          </a:xfrm>
        </p:grpSpPr>
        <p:pic>
          <p:nvPicPr>
            <p:cNvPr id="1853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2037" y="409234"/>
              <a:ext cx="7143750" cy="527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 rot="16200000">
              <a:off x="205384" y="937282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31568" y="1151531"/>
            <a:ext cx="7338285" cy="5000626"/>
            <a:chOff x="805590" y="3140967"/>
            <a:chExt cx="7338285" cy="5000626"/>
          </a:xfrm>
        </p:grpSpPr>
        <p:pic>
          <p:nvPicPr>
            <p:cNvPr id="1853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3950" y="3140968"/>
              <a:ext cx="7019925" cy="5000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 rot="16200000">
              <a:off x="277541" y="3669016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24175" y="-99392"/>
            <a:ext cx="7376385" cy="5438776"/>
            <a:chOff x="767490" y="1700807"/>
            <a:chExt cx="7376385" cy="5438776"/>
          </a:xfrm>
        </p:grpSpPr>
        <p:pic>
          <p:nvPicPr>
            <p:cNvPr id="1853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1700808"/>
              <a:ext cx="7058025" cy="543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 rot="16200000">
              <a:off x="239441" y="2228856"/>
              <a:ext cx="1374457" cy="31836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85349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1510"/>
            <a:ext cx="2290563" cy="2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2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22010" y="488410"/>
            <a:ext cx="4995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n-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iarrfainn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oraibh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úsáid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airgid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Mheitheamh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Iúil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Lúnasa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shuimiú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chaoi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ndéanfadh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é? 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smtClean="0"/>
              <a:t>An </a:t>
            </a:r>
            <a:r>
              <a:rPr lang="en-IE" dirty="0" err="1" smtClean="0"/>
              <a:t>féidir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suimeanna</a:t>
            </a:r>
            <a:r>
              <a:rPr lang="en-IE" dirty="0" smtClean="0"/>
              <a:t> </a:t>
            </a:r>
            <a:r>
              <a:rPr lang="en-IE" dirty="0" err="1" smtClean="0"/>
              <a:t>airgid</a:t>
            </a:r>
            <a:r>
              <a:rPr lang="en-IE" dirty="0" smtClean="0"/>
              <a:t> </a:t>
            </a:r>
            <a:r>
              <a:rPr lang="en-IE" dirty="0" err="1" smtClean="0"/>
              <a:t>uile</a:t>
            </a:r>
            <a:r>
              <a:rPr lang="en-IE" dirty="0" smtClean="0"/>
              <a:t> ó thus </a:t>
            </a:r>
            <a:r>
              <a:rPr lang="en-IE" dirty="0" err="1" smtClean="0"/>
              <a:t>Aibreáin</a:t>
            </a:r>
            <a:r>
              <a:rPr lang="en-IE" dirty="0" smtClean="0"/>
              <a:t> go </a:t>
            </a:r>
            <a:r>
              <a:rPr lang="en-IE" dirty="0" err="1" smtClean="0"/>
              <a:t>dtí</a:t>
            </a:r>
            <a:r>
              <a:rPr lang="en-IE" dirty="0" smtClean="0"/>
              <a:t> </a:t>
            </a:r>
            <a:r>
              <a:rPr lang="en-IE" dirty="0" err="1" smtClean="0"/>
              <a:t>deireadh</a:t>
            </a:r>
            <a:r>
              <a:rPr lang="en-IE" dirty="0" smtClean="0"/>
              <a:t> </a:t>
            </a:r>
            <a:r>
              <a:rPr lang="en-IE" dirty="0" err="1" smtClean="0"/>
              <a:t>Dheireadh</a:t>
            </a:r>
            <a:r>
              <a:rPr lang="en-IE" dirty="0" smtClean="0"/>
              <a:t> </a:t>
            </a:r>
            <a:r>
              <a:rPr lang="en-IE" dirty="0" err="1" smtClean="0"/>
              <a:t>Fómhair</a:t>
            </a:r>
            <a:r>
              <a:rPr lang="en-IE" dirty="0" smtClean="0"/>
              <a:t> a </a:t>
            </a:r>
            <a:r>
              <a:rPr lang="en-IE" dirty="0" err="1" smtClean="0"/>
              <a:t>shuimiú</a:t>
            </a:r>
            <a:r>
              <a:rPr lang="en-IE" dirty="0" smtClean="0"/>
              <a:t> </a:t>
            </a:r>
            <a:r>
              <a:rPr lang="en-IE" dirty="0" err="1" smtClean="0"/>
              <a:t>anois</a:t>
            </a:r>
            <a:r>
              <a:rPr lang="en-IE" dirty="0" smtClean="0"/>
              <a:t> </a:t>
            </a:r>
            <a:r>
              <a:rPr lang="en-IE" dirty="0" err="1" smtClean="0"/>
              <a:t>ón</a:t>
            </a:r>
            <a:r>
              <a:rPr lang="en-IE" dirty="0" smtClean="0"/>
              <a:t> </a:t>
            </a:r>
            <a:r>
              <a:rPr lang="en-IE" dirty="0" err="1" smtClean="0"/>
              <a:t>ngraf</a:t>
            </a:r>
            <a:r>
              <a:rPr lang="en-IE" dirty="0" smtClean="0"/>
              <a:t>?</a:t>
            </a:r>
            <a:endParaRPr lang="en-IE" dirty="0" smtClean="0"/>
          </a:p>
          <a:p>
            <a:pPr marL="0" indent="0">
              <a:buNone/>
            </a:pPr>
            <a:endParaRPr lang="en-IE" sz="1000" dirty="0" smtClean="0"/>
          </a:p>
          <a:p>
            <a:r>
              <a:rPr lang="en-IE" dirty="0" err="1" smtClean="0"/>
              <a:t>Fillimis</a:t>
            </a:r>
            <a:r>
              <a:rPr lang="en-IE" dirty="0" smtClean="0"/>
              <a:t> </a:t>
            </a:r>
            <a:r>
              <a:rPr lang="en-IE" dirty="0" err="1" smtClean="0"/>
              <a:t>anois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</a:t>
            </a:r>
            <a:r>
              <a:rPr lang="en-IE" dirty="0" err="1" smtClean="0"/>
              <a:t>bhfadhb</a:t>
            </a:r>
            <a:r>
              <a:rPr lang="en-IE" dirty="0" smtClean="0"/>
              <a:t> </a:t>
            </a:r>
            <a:r>
              <a:rPr lang="en-IE" dirty="0" err="1" smtClean="0"/>
              <a:t>faoin</a:t>
            </a:r>
            <a:r>
              <a:rPr lang="en-IE" dirty="0"/>
              <a:t> </a:t>
            </a:r>
            <a:r>
              <a:rPr lang="en-IE" dirty="0" err="1" smtClean="0"/>
              <a:t>meánteocht</a:t>
            </a:r>
            <a:r>
              <a:rPr lang="en-IE" dirty="0" smtClean="0"/>
              <a:t>,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breathnaimis</a:t>
            </a:r>
            <a:r>
              <a:rPr lang="en-IE" dirty="0" smtClean="0"/>
              <a:t> </a:t>
            </a:r>
            <a:r>
              <a:rPr lang="en-IE" dirty="0" err="1" smtClean="0"/>
              <a:t>léiriú</a:t>
            </a:r>
            <a:r>
              <a:rPr lang="en-IE" dirty="0" smtClean="0"/>
              <a:t> </a:t>
            </a:r>
            <a:r>
              <a:rPr lang="en-IE" dirty="0" err="1" smtClean="0"/>
              <a:t>grafach</a:t>
            </a:r>
            <a:r>
              <a:rPr lang="en-IE" dirty="0" smtClean="0"/>
              <a:t> den </a:t>
            </a:r>
            <a:r>
              <a:rPr lang="en-IE" dirty="0" err="1" smtClean="0"/>
              <a:t>fhadhb</a:t>
            </a:r>
            <a:r>
              <a:rPr lang="en-IE" dirty="0" smtClean="0"/>
              <a:t> sin </a:t>
            </a:r>
            <a:r>
              <a:rPr lang="en-IE" dirty="0" err="1" smtClean="0"/>
              <a:t>freisin</a:t>
            </a:r>
            <a:r>
              <a:rPr lang="en-IE" dirty="0" smtClean="0"/>
              <a:t>.</a:t>
            </a:r>
            <a:endParaRPr lang="en-IE" dirty="0" smtClean="0"/>
          </a:p>
          <a:p>
            <a:endParaRPr lang="en-IE" sz="1000" dirty="0" smtClean="0"/>
          </a:p>
          <a:p>
            <a:r>
              <a:rPr lang="en-IE" dirty="0" err="1" smtClean="0"/>
              <a:t>Nuair</a:t>
            </a:r>
            <a:r>
              <a:rPr lang="en-IE" dirty="0" smtClean="0"/>
              <a:t> a </a:t>
            </a:r>
            <a:r>
              <a:rPr lang="en-IE" dirty="0" err="1" smtClean="0"/>
              <a:t>thugamar</a:t>
            </a:r>
            <a:r>
              <a:rPr lang="en-IE" dirty="0" smtClean="0"/>
              <a:t> </a:t>
            </a:r>
            <a:r>
              <a:rPr lang="en-IE" dirty="0" err="1" smtClean="0"/>
              <a:t>faoin</a:t>
            </a:r>
            <a:r>
              <a:rPr lang="en-IE" dirty="0" smtClean="0"/>
              <a:t> </a:t>
            </a:r>
            <a:r>
              <a:rPr lang="en-IE" dirty="0" err="1" smtClean="0"/>
              <a:t>gceist</a:t>
            </a:r>
            <a:r>
              <a:rPr lang="en-IE" dirty="0" smtClean="0"/>
              <a:t> sin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dtús</a:t>
            </a:r>
            <a:r>
              <a:rPr lang="en-IE" dirty="0" smtClean="0"/>
              <a:t>, 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deacracht</a:t>
            </a:r>
            <a:r>
              <a:rPr lang="en-IE" dirty="0" smtClean="0"/>
              <a:t> a </a:t>
            </a:r>
            <a:r>
              <a:rPr lang="en-IE" dirty="0" err="1" smtClean="0"/>
              <a:t>thugamar</a:t>
            </a:r>
            <a:r>
              <a:rPr lang="en-IE" dirty="0" smtClean="0"/>
              <a:t> </a:t>
            </a:r>
            <a:r>
              <a:rPr lang="en-IE" dirty="0" err="1" smtClean="0"/>
              <a:t>faoi</a:t>
            </a:r>
            <a:r>
              <a:rPr lang="en-IE" dirty="0" smtClean="0"/>
              <a:t> </a:t>
            </a:r>
            <a:r>
              <a:rPr lang="en-IE" dirty="0" err="1" smtClean="0"/>
              <a:t>deara</a:t>
            </a:r>
            <a:r>
              <a:rPr lang="en-IE" dirty="0" smtClean="0"/>
              <a:t> leis an </a:t>
            </a:r>
            <a:r>
              <a:rPr lang="en-IE" dirty="0" err="1" smtClean="0"/>
              <a:t>meánteocht</a:t>
            </a:r>
            <a:r>
              <a:rPr lang="en-IE" dirty="0" smtClean="0"/>
              <a:t>? </a:t>
            </a:r>
            <a:endParaRPr lang="en-IE" dirty="0" smtClean="0"/>
          </a:p>
          <a:p>
            <a:endParaRPr lang="en-IE" sz="1000" dirty="0"/>
          </a:p>
          <a:p>
            <a:r>
              <a:rPr lang="en-IE" dirty="0" err="1" smtClean="0"/>
              <a:t>Cá</a:t>
            </a:r>
            <a:r>
              <a:rPr lang="en-IE" dirty="0" smtClean="0"/>
              <a:t> </a:t>
            </a:r>
            <a:r>
              <a:rPr lang="en-IE" dirty="0" err="1" smtClean="0"/>
              <a:t>háit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</a:t>
            </a:r>
            <a:r>
              <a:rPr lang="en-IE" dirty="0" err="1" smtClean="0"/>
              <a:t>ngraf</a:t>
            </a:r>
            <a:r>
              <a:rPr lang="en-IE" dirty="0" smtClean="0"/>
              <a:t> den </a:t>
            </a:r>
            <a:r>
              <a:rPr lang="en-IE" dirty="0" err="1" smtClean="0"/>
              <a:t>fheidhm</a:t>
            </a:r>
            <a:r>
              <a:rPr lang="en-IE" dirty="0" smtClean="0"/>
              <a:t> </a:t>
            </a:r>
            <a:r>
              <a:rPr lang="en-IE" dirty="0" err="1" smtClean="0"/>
              <a:t>teochta</a:t>
            </a:r>
            <a:r>
              <a:rPr lang="en-IE" dirty="0" smtClean="0"/>
              <a:t> a </a:t>
            </a:r>
            <a:r>
              <a:rPr lang="en-IE" dirty="0" err="1" smtClean="0"/>
              <a:t>léirítear</a:t>
            </a:r>
            <a:r>
              <a:rPr lang="en-IE" dirty="0" smtClean="0"/>
              <a:t> </a:t>
            </a:r>
            <a:r>
              <a:rPr lang="en-IE" dirty="0" err="1" smtClean="0"/>
              <a:t>suim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luachanna</a:t>
            </a:r>
            <a:r>
              <a:rPr lang="en-IE" dirty="0" smtClean="0"/>
              <a:t> </a:t>
            </a:r>
            <a:r>
              <a:rPr lang="en-IE" dirty="0" err="1" smtClean="0"/>
              <a:t>uilig</a:t>
            </a:r>
            <a:r>
              <a:rPr lang="en-IE" dirty="0" smtClean="0"/>
              <a:t>? </a:t>
            </a:r>
            <a:endParaRPr lang="en-IE" dirty="0" smtClean="0"/>
          </a:p>
          <a:p>
            <a:endParaRPr lang="en-IE" sz="1000" dirty="0"/>
          </a:p>
          <a:p>
            <a:r>
              <a:rPr lang="en-IE" dirty="0" err="1" smtClean="0"/>
              <a:t>Cá</a:t>
            </a:r>
            <a:r>
              <a:rPr lang="en-IE" dirty="0" smtClean="0"/>
              <a:t> </a:t>
            </a:r>
            <a:r>
              <a:rPr lang="en-IE" dirty="0" err="1" smtClean="0"/>
              <a:t>háit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</a:t>
            </a:r>
            <a:r>
              <a:rPr lang="en-IE" dirty="0" err="1" smtClean="0"/>
              <a:t>ngraf</a:t>
            </a:r>
            <a:r>
              <a:rPr lang="en-IE" dirty="0" smtClean="0"/>
              <a:t> den </a:t>
            </a:r>
            <a:r>
              <a:rPr lang="en-IE" dirty="0" err="1" smtClean="0"/>
              <a:t>fheidhm</a:t>
            </a:r>
            <a:r>
              <a:rPr lang="en-IE" dirty="0" smtClean="0"/>
              <a:t> </a:t>
            </a:r>
            <a:r>
              <a:rPr lang="en-IE" dirty="0" err="1" smtClean="0"/>
              <a:t>teochta</a:t>
            </a:r>
            <a:r>
              <a:rPr lang="en-IE" dirty="0" smtClean="0"/>
              <a:t> a </a:t>
            </a:r>
            <a:r>
              <a:rPr lang="en-IE" dirty="0" err="1" smtClean="0"/>
              <a:t>léirítear</a:t>
            </a:r>
            <a:r>
              <a:rPr lang="en-IE" dirty="0" smtClean="0"/>
              <a:t> an </a:t>
            </a:r>
            <a:r>
              <a:rPr lang="en-IE" dirty="0" err="1" smtClean="0"/>
              <a:t>líon</a:t>
            </a:r>
            <a:r>
              <a:rPr lang="en-IE" dirty="0" smtClean="0"/>
              <a:t> </a:t>
            </a:r>
            <a:r>
              <a:rPr lang="en-IE" dirty="0" err="1" smtClean="0"/>
              <a:t>uaireanta</a:t>
            </a:r>
            <a:r>
              <a:rPr lang="en-IE" dirty="0" smtClean="0"/>
              <a:t> an </a:t>
            </a:r>
            <a:r>
              <a:rPr lang="en-IE" dirty="0" err="1" smtClean="0"/>
              <a:t>chloig</a:t>
            </a:r>
            <a:r>
              <a:rPr lang="en-IE" dirty="0" smtClean="0"/>
              <a:t>? </a:t>
            </a:r>
            <a:endParaRPr lang="en-IE" sz="900" dirty="0"/>
          </a:p>
          <a:p>
            <a:r>
              <a:rPr lang="en-IE" dirty="0" smtClean="0"/>
              <a:t>An </a:t>
            </a:r>
            <a:r>
              <a:rPr lang="en-IE" dirty="0" err="1" smtClean="0"/>
              <a:t>raibh</a:t>
            </a:r>
            <a:r>
              <a:rPr lang="en-IE" dirty="0" smtClean="0"/>
              <a:t> </a:t>
            </a:r>
            <a:r>
              <a:rPr lang="en-IE" dirty="0" err="1" smtClean="0"/>
              <a:t>sibh</a:t>
            </a:r>
            <a:r>
              <a:rPr lang="en-IE" dirty="0" smtClean="0"/>
              <a:t> </a:t>
            </a:r>
            <a:r>
              <a:rPr lang="en-IE" dirty="0" err="1" smtClean="0"/>
              <a:t>ábalta</a:t>
            </a:r>
            <a:r>
              <a:rPr lang="en-IE" dirty="0" smtClean="0"/>
              <a:t> an </a:t>
            </a:r>
            <a:r>
              <a:rPr lang="en-IE" dirty="0" err="1" smtClean="0"/>
              <a:t>mheánteocht</a:t>
            </a:r>
            <a:r>
              <a:rPr lang="en-IE" dirty="0" smtClean="0"/>
              <a:t> a </a:t>
            </a:r>
            <a:r>
              <a:rPr lang="en-IE" dirty="0" err="1" smtClean="0"/>
              <a:t>ríomh</a:t>
            </a:r>
            <a:r>
              <a:rPr lang="en-IE" dirty="0" smtClean="0"/>
              <a:t>?</a:t>
            </a:r>
            <a:endParaRPr lang="en-IE" dirty="0" smtClean="0"/>
          </a:p>
          <a:p>
            <a:endParaRPr lang="en-IE" sz="100" dirty="0" smtClean="0"/>
          </a:p>
          <a:p>
            <a:r>
              <a:rPr lang="en-IE" dirty="0" err="1" smtClean="0"/>
              <a:t>Conas</a:t>
            </a:r>
            <a:r>
              <a:rPr lang="en-IE" dirty="0" smtClean="0"/>
              <a:t> a </a:t>
            </a:r>
            <a:r>
              <a:rPr lang="en-IE" dirty="0" err="1" smtClean="0"/>
              <a:t>fuair</a:t>
            </a:r>
            <a:r>
              <a:rPr lang="en-IE" dirty="0" smtClean="0"/>
              <a:t> </a:t>
            </a:r>
            <a:r>
              <a:rPr lang="en-IE" dirty="0" err="1" smtClean="0"/>
              <a:t>sibh</a:t>
            </a:r>
            <a:r>
              <a:rPr lang="en-IE" dirty="0" smtClean="0"/>
              <a:t> an t-</a:t>
            </a:r>
            <a:r>
              <a:rPr lang="en-IE" dirty="0" err="1" smtClean="0"/>
              <a:t>achar</a:t>
            </a:r>
            <a:r>
              <a:rPr lang="en-IE" dirty="0" smtClean="0"/>
              <a:t> </a:t>
            </a:r>
            <a:r>
              <a:rPr lang="en-IE" dirty="0" err="1" smtClean="0"/>
              <a:t>faoin</a:t>
            </a:r>
            <a:r>
              <a:rPr lang="en-IE" dirty="0" smtClean="0"/>
              <a:t> </a:t>
            </a:r>
            <a:r>
              <a:rPr lang="en-IE" dirty="0" err="1" smtClean="0"/>
              <a:t>bhfeidhm</a:t>
            </a:r>
            <a:r>
              <a:rPr lang="en-IE" dirty="0" smtClean="0"/>
              <a:t>? </a:t>
            </a:r>
            <a:endParaRPr lang="en-I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943"/>
            <a:ext cx="3084758" cy="18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6330843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solidFill>
                <a:srgbClr val="990033">
                  <a:alpha val="59000"/>
                </a:srgbClr>
              </a:solidFill>
              <a:ln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latin typeface="Cambria Math"/>
                        </a:rPr>
                        <m:t>𝐴𝑟𝑒𝑎</m:t>
                      </m:r>
                      <m:r>
                        <a:rPr lang="en-IE" i="1" dirty="0" smtClean="0">
                          <a:latin typeface="Cambria Math"/>
                        </a:rPr>
                        <m:t> =98000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843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990033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12" y="0"/>
            <a:ext cx="2527092" cy="184094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36512" y="-171400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</a:t>
            </a:r>
            <a:endParaRPr lang="en-IE" dirty="0"/>
          </a:p>
        </p:txBody>
      </p:sp>
      <p:grpSp>
        <p:nvGrpSpPr>
          <p:cNvPr id="2" name="Group 1"/>
          <p:cNvGrpSpPr/>
          <p:nvPr/>
        </p:nvGrpSpPr>
        <p:grpSpPr>
          <a:xfrm>
            <a:off x="8928743" y="1390296"/>
            <a:ext cx="8108988" cy="5467704"/>
            <a:chOff x="392033" y="628650"/>
            <a:chExt cx="8061405" cy="5600700"/>
          </a:xfrm>
        </p:grpSpPr>
        <p:pic>
          <p:nvPicPr>
            <p:cNvPr id="18637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8650"/>
              <a:ext cx="7762875" cy="560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 rot="16200000">
              <a:off x="18932" y="1001751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928742" y="1583591"/>
            <a:ext cx="6948304" cy="4533900"/>
            <a:chOff x="952684" y="1162050"/>
            <a:chExt cx="6948304" cy="4533900"/>
          </a:xfrm>
        </p:grpSpPr>
        <p:pic>
          <p:nvPicPr>
            <p:cNvPr id="18637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1162050"/>
              <a:ext cx="6657975" cy="453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 rot="16200000">
              <a:off x="579583" y="2376724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937718" y="1045783"/>
            <a:ext cx="8518605" cy="4848225"/>
            <a:chOff x="163433" y="1004888"/>
            <a:chExt cx="8518605" cy="4848225"/>
          </a:xfrm>
        </p:grpSpPr>
        <p:pic>
          <p:nvPicPr>
            <p:cNvPr id="186372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1004888"/>
              <a:ext cx="8220075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 rot="16200000">
              <a:off x="-209668" y="3802101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937718" y="1017962"/>
            <a:ext cx="6956505" cy="4529137"/>
            <a:chOff x="944483" y="1166813"/>
            <a:chExt cx="6956505" cy="4529137"/>
          </a:xfrm>
        </p:grpSpPr>
        <p:pic>
          <p:nvPicPr>
            <p:cNvPr id="186373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1166813"/>
              <a:ext cx="6657975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 rot="16200000">
              <a:off x="571382" y="5024319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14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animBg="1"/>
      <p:bldP spid="10" grpId="1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7544" y="1898823"/>
            <a:ext cx="81642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háit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léirítear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gur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ionann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t-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airgid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Mheán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Fómhair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Deireadh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Sómhair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shuimiú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ón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273048"/>
            <a:ext cx="8229600" cy="1143000"/>
          </a:xfrm>
        </p:spPr>
        <p:txBody>
          <a:bodyPr/>
          <a:lstStyle/>
          <a:p>
            <a:pPr algn="l"/>
            <a:r>
              <a:rPr lang="en-IE" dirty="0" smtClean="0"/>
              <a:t>	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 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1" y="596337"/>
            <a:ext cx="5328000" cy="1368000"/>
          </a:xfrm>
        </p:spPr>
        <p:txBody>
          <a:bodyPr>
            <a:noAutofit/>
          </a:bodyPr>
          <a:lstStyle/>
          <a:p>
            <a:r>
              <a:rPr lang="en-IE" dirty="0" err="1"/>
              <a:t>Breathnaimis</a:t>
            </a:r>
            <a:r>
              <a:rPr lang="en-IE" dirty="0"/>
              <a:t> </a:t>
            </a:r>
            <a:r>
              <a:rPr lang="en-IE" dirty="0" err="1"/>
              <a:t>cuntas</a:t>
            </a:r>
            <a:r>
              <a:rPr lang="en-IE" dirty="0"/>
              <a:t> </a:t>
            </a:r>
            <a:r>
              <a:rPr lang="en-IE" dirty="0" err="1"/>
              <a:t>choigiltis</a:t>
            </a:r>
            <a:r>
              <a:rPr lang="en-IE" dirty="0"/>
              <a:t> </a:t>
            </a:r>
            <a:r>
              <a:rPr lang="en-IE" dirty="0" err="1"/>
              <a:t>Bherni</a:t>
            </a:r>
            <a:r>
              <a:rPr lang="en-IE" dirty="0"/>
              <a:t> </a:t>
            </a:r>
            <a:r>
              <a:rPr lang="en-IE" dirty="0" err="1"/>
              <a:t>arís</a:t>
            </a:r>
            <a:r>
              <a:rPr lang="en-IE" dirty="0"/>
              <a:t>. </a:t>
            </a:r>
            <a:r>
              <a:rPr lang="en-IE" dirty="0" err="1"/>
              <a:t>Léiriú</a:t>
            </a:r>
            <a:r>
              <a:rPr lang="en-IE" dirty="0"/>
              <a:t> </a:t>
            </a:r>
            <a:r>
              <a:rPr lang="en-IE" dirty="0" err="1"/>
              <a:t>grafach</a:t>
            </a:r>
            <a:r>
              <a:rPr lang="en-IE" dirty="0"/>
              <a:t> den </a:t>
            </a:r>
            <a:r>
              <a:rPr lang="en-IE" dirty="0" err="1"/>
              <a:t>choigilteas</a:t>
            </a:r>
            <a:r>
              <a:rPr lang="en-IE" dirty="0"/>
              <a:t> a </a:t>
            </a:r>
            <a:r>
              <a:rPr lang="en-IE" dirty="0" err="1"/>
              <a:t>úsáidfimid</a:t>
            </a:r>
            <a:r>
              <a:rPr lang="en-IE" dirty="0"/>
              <a:t> an </a:t>
            </a:r>
            <a:r>
              <a:rPr lang="en-IE" dirty="0" err="1"/>
              <a:t>uair</a:t>
            </a:r>
            <a:r>
              <a:rPr lang="en-IE" dirty="0"/>
              <a:t> </a:t>
            </a:r>
            <a:r>
              <a:rPr lang="en-IE" dirty="0" err="1"/>
              <a:t>seo</a:t>
            </a:r>
            <a:r>
              <a:rPr lang="en-IE" dirty="0"/>
              <a:t>. </a:t>
            </a:r>
            <a:endParaRPr lang="en-I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944"/>
            <a:ext cx="3076283" cy="179505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Freeform 3"/>
              <p:cNvSpPr/>
              <p:nvPr/>
            </p:nvSpPr>
            <p:spPr>
              <a:xfrm>
                <a:off x="6333431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solidFill>
                <a:srgbClr val="990033">
                  <a:alpha val="59000"/>
                </a:srgbClr>
              </a:solidFill>
              <a:ln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latin typeface="Cambria Math"/>
                        </a:rPr>
                        <m:t>𝐴𝑟𝑒𝑎</m:t>
                      </m:r>
                      <m:r>
                        <a:rPr lang="en-IE" i="1" dirty="0" smtClean="0">
                          <a:latin typeface="Cambria Math"/>
                        </a:rPr>
                        <m:t> =98000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4" name="Freeform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3431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990033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37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12257" y="567928"/>
            <a:ext cx="4563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arís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ngraf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smtClean="0"/>
              <a:t>An </a:t>
            </a:r>
            <a:r>
              <a:rPr lang="en-IE" dirty="0" err="1" smtClean="0"/>
              <a:t>dtig</a:t>
            </a:r>
            <a:r>
              <a:rPr lang="en-IE" dirty="0" smtClean="0"/>
              <a:t> </a:t>
            </a:r>
            <a:r>
              <a:rPr lang="en-IE" dirty="0" err="1" smtClean="0"/>
              <a:t>libh</a:t>
            </a:r>
            <a:r>
              <a:rPr lang="en-IE" dirty="0" smtClean="0"/>
              <a:t> cur </a:t>
            </a:r>
            <a:r>
              <a:rPr lang="en-IE" dirty="0" err="1" smtClean="0"/>
              <a:t>síos</a:t>
            </a:r>
            <a:r>
              <a:rPr lang="en-IE" dirty="0" smtClean="0"/>
              <a:t> </a:t>
            </a:r>
            <a:r>
              <a:rPr lang="en-IE" dirty="0" err="1" smtClean="0"/>
              <a:t>anois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phróiseas</a:t>
            </a:r>
            <a:r>
              <a:rPr lang="en-IE" dirty="0" smtClean="0"/>
              <a:t> </a:t>
            </a:r>
            <a:r>
              <a:rPr lang="en-IE" dirty="0" err="1" smtClean="0"/>
              <a:t>grafach</a:t>
            </a:r>
            <a:r>
              <a:rPr lang="en-IE" dirty="0" smtClean="0"/>
              <a:t> a </a:t>
            </a:r>
            <a:r>
              <a:rPr lang="en-IE" dirty="0" err="1" smtClean="0"/>
              <a:t>thabharfadh</a:t>
            </a:r>
            <a:r>
              <a:rPr lang="en-IE" dirty="0" smtClean="0"/>
              <a:t> an </a:t>
            </a:r>
            <a:r>
              <a:rPr lang="en-IE" dirty="0" err="1" smtClean="0"/>
              <a:t>mheánsuim</a:t>
            </a:r>
            <a:r>
              <a:rPr lang="en-IE" dirty="0" smtClean="0"/>
              <a:t> </a:t>
            </a:r>
            <a:r>
              <a:rPr lang="en-IE" dirty="0" err="1" smtClean="0"/>
              <a:t>airgid</a:t>
            </a:r>
            <a:r>
              <a:rPr lang="en-IE" dirty="0" smtClean="0"/>
              <a:t> </a:t>
            </a:r>
            <a:r>
              <a:rPr lang="en-IE" dirty="0" err="1" smtClean="0"/>
              <a:t>i</a:t>
            </a:r>
            <a:r>
              <a:rPr lang="en-IE" dirty="0" smtClean="0"/>
              <a:t> </a:t>
            </a:r>
            <a:r>
              <a:rPr lang="en-IE" dirty="0" err="1" smtClean="0"/>
              <a:t>gcuntas</a:t>
            </a:r>
            <a:r>
              <a:rPr lang="en-IE" dirty="0" smtClean="0"/>
              <a:t> </a:t>
            </a:r>
            <a:r>
              <a:rPr lang="en-IE" dirty="0" err="1" smtClean="0"/>
              <a:t>bainc</a:t>
            </a:r>
            <a:r>
              <a:rPr lang="en-IE" dirty="0" smtClean="0"/>
              <a:t> </a:t>
            </a:r>
            <a:r>
              <a:rPr lang="en-IE" dirty="0" err="1" smtClean="0"/>
              <a:t>Bherni</a:t>
            </a:r>
            <a:r>
              <a:rPr lang="en-IE" dirty="0" smtClean="0"/>
              <a:t>?</a:t>
            </a:r>
            <a:endParaRPr lang="en-IE" dirty="0" smtClean="0"/>
          </a:p>
          <a:p>
            <a:pPr marL="0" indent="0">
              <a:buNone/>
            </a:pPr>
            <a:endParaRPr lang="en-IE" sz="1000" dirty="0" smtClean="0"/>
          </a:p>
          <a:p>
            <a:r>
              <a:rPr lang="en-IE" dirty="0" err="1" smtClean="0"/>
              <a:t>Fillimis</a:t>
            </a:r>
            <a:r>
              <a:rPr lang="en-IE" dirty="0" smtClean="0"/>
              <a:t> </a:t>
            </a:r>
            <a:r>
              <a:rPr lang="en-IE" dirty="0" err="1" smtClean="0"/>
              <a:t>anois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</a:t>
            </a:r>
            <a:r>
              <a:rPr lang="en-IE" dirty="0" err="1" smtClean="0"/>
              <a:t>bhfadhb</a:t>
            </a:r>
            <a:r>
              <a:rPr lang="en-IE" dirty="0" smtClean="0"/>
              <a:t> </a:t>
            </a:r>
            <a:r>
              <a:rPr lang="en-IE" dirty="0" err="1" smtClean="0"/>
              <a:t>faoin</a:t>
            </a:r>
            <a:r>
              <a:rPr lang="en-IE" dirty="0" smtClean="0"/>
              <a:t> </a:t>
            </a:r>
            <a:r>
              <a:rPr lang="en-IE" dirty="0" err="1" smtClean="0"/>
              <a:t>mheánteocht</a:t>
            </a:r>
            <a:r>
              <a:rPr lang="en-IE" dirty="0" smtClean="0"/>
              <a:t>,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breathnaimis</a:t>
            </a:r>
            <a:r>
              <a:rPr lang="en-IE" dirty="0" smtClean="0"/>
              <a:t> </a:t>
            </a:r>
            <a:r>
              <a:rPr lang="en-IE" dirty="0" err="1" smtClean="0"/>
              <a:t>léiriú</a:t>
            </a:r>
            <a:r>
              <a:rPr lang="en-IE" dirty="0" smtClean="0"/>
              <a:t> </a:t>
            </a:r>
            <a:r>
              <a:rPr lang="en-IE" dirty="0" err="1" smtClean="0"/>
              <a:t>grafach</a:t>
            </a:r>
            <a:r>
              <a:rPr lang="en-IE" dirty="0" smtClean="0"/>
              <a:t> den </a:t>
            </a:r>
            <a:r>
              <a:rPr lang="en-IE" dirty="0" err="1" smtClean="0"/>
              <a:t>fhadhb</a:t>
            </a:r>
            <a:r>
              <a:rPr lang="en-IE" dirty="0" smtClean="0"/>
              <a:t> sin </a:t>
            </a:r>
            <a:r>
              <a:rPr lang="en-IE" dirty="0" err="1" smtClean="0"/>
              <a:t>freisin</a:t>
            </a:r>
            <a:r>
              <a:rPr lang="en-IE" dirty="0" smtClean="0"/>
              <a:t>.</a:t>
            </a:r>
            <a:endParaRPr lang="en-IE" dirty="0" smtClean="0"/>
          </a:p>
          <a:p>
            <a:endParaRPr lang="en-IE" sz="1000" dirty="0" smtClean="0"/>
          </a:p>
          <a:p>
            <a:r>
              <a:rPr lang="en-IE" dirty="0" err="1"/>
              <a:t>Nuair</a:t>
            </a:r>
            <a:r>
              <a:rPr lang="en-IE" dirty="0"/>
              <a:t> a </a:t>
            </a:r>
            <a:r>
              <a:rPr lang="en-IE" dirty="0" err="1"/>
              <a:t>thugamar</a:t>
            </a:r>
            <a:r>
              <a:rPr lang="en-IE" dirty="0"/>
              <a:t> </a:t>
            </a:r>
            <a:r>
              <a:rPr lang="en-IE" dirty="0" err="1"/>
              <a:t>faoin</a:t>
            </a:r>
            <a:r>
              <a:rPr lang="en-IE" dirty="0"/>
              <a:t> </a:t>
            </a:r>
            <a:r>
              <a:rPr lang="en-IE" dirty="0" err="1"/>
              <a:t>gceist</a:t>
            </a:r>
            <a:r>
              <a:rPr lang="en-IE" dirty="0"/>
              <a:t> sin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dtús</a:t>
            </a:r>
            <a:r>
              <a:rPr lang="en-IE" dirty="0"/>
              <a:t>, </a:t>
            </a:r>
            <a:r>
              <a:rPr lang="en-IE" dirty="0" err="1"/>
              <a:t>cén</a:t>
            </a:r>
            <a:r>
              <a:rPr lang="en-IE" dirty="0"/>
              <a:t> </a:t>
            </a:r>
            <a:r>
              <a:rPr lang="en-IE" dirty="0" err="1"/>
              <a:t>deacracht</a:t>
            </a:r>
            <a:r>
              <a:rPr lang="en-IE" dirty="0"/>
              <a:t> a </a:t>
            </a:r>
            <a:r>
              <a:rPr lang="en-IE" dirty="0" err="1"/>
              <a:t>thugamar</a:t>
            </a:r>
            <a:r>
              <a:rPr lang="en-IE" dirty="0"/>
              <a:t> </a:t>
            </a:r>
            <a:r>
              <a:rPr lang="en-IE" dirty="0" err="1"/>
              <a:t>faoi</a:t>
            </a:r>
            <a:r>
              <a:rPr lang="en-IE" dirty="0"/>
              <a:t> </a:t>
            </a:r>
            <a:r>
              <a:rPr lang="en-IE" dirty="0" err="1"/>
              <a:t>deara</a:t>
            </a:r>
            <a:r>
              <a:rPr lang="en-IE" dirty="0"/>
              <a:t> leis an </a:t>
            </a:r>
            <a:r>
              <a:rPr lang="en-IE" dirty="0" err="1"/>
              <a:t>meánteocht</a:t>
            </a:r>
            <a:r>
              <a:rPr lang="en-IE" dirty="0"/>
              <a:t>? </a:t>
            </a:r>
          </a:p>
          <a:p>
            <a:endParaRPr lang="en-IE" sz="1000" dirty="0"/>
          </a:p>
          <a:p>
            <a:r>
              <a:rPr lang="en-IE" dirty="0" err="1"/>
              <a:t>Cá</a:t>
            </a:r>
            <a:r>
              <a:rPr lang="en-IE" dirty="0"/>
              <a:t> </a:t>
            </a:r>
            <a:r>
              <a:rPr lang="en-IE" dirty="0" err="1"/>
              <a:t>háit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ngraf</a:t>
            </a:r>
            <a:r>
              <a:rPr lang="en-IE" dirty="0"/>
              <a:t> den </a:t>
            </a:r>
            <a:r>
              <a:rPr lang="en-IE" dirty="0" err="1"/>
              <a:t>fheidhm</a:t>
            </a:r>
            <a:r>
              <a:rPr lang="en-IE" dirty="0"/>
              <a:t> </a:t>
            </a:r>
            <a:r>
              <a:rPr lang="en-IE" dirty="0" err="1"/>
              <a:t>teochta</a:t>
            </a:r>
            <a:r>
              <a:rPr lang="en-IE" dirty="0"/>
              <a:t> a </a:t>
            </a:r>
            <a:r>
              <a:rPr lang="en-IE" dirty="0" err="1"/>
              <a:t>léirítear</a:t>
            </a:r>
            <a:r>
              <a:rPr lang="en-IE" dirty="0"/>
              <a:t> </a:t>
            </a:r>
            <a:r>
              <a:rPr lang="en-IE" dirty="0" err="1"/>
              <a:t>suim</a:t>
            </a:r>
            <a:r>
              <a:rPr lang="en-IE" dirty="0"/>
              <a:t> </a:t>
            </a:r>
            <a:r>
              <a:rPr lang="en-IE" dirty="0" err="1"/>
              <a:t>na</a:t>
            </a:r>
            <a:r>
              <a:rPr lang="en-IE" dirty="0"/>
              <a:t> </a:t>
            </a:r>
            <a:r>
              <a:rPr lang="en-IE" dirty="0" err="1"/>
              <a:t>luachanna</a:t>
            </a:r>
            <a:r>
              <a:rPr lang="en-IE" dirty="0"/>
              <a:t> </a:t>
            </a:r>
            <a:r>
              <a:rPr lang="en-IE" dirty="0" err="1"/>
              <a:t>uilig</a:t>
            </a:r>
            <a:r>
              <a:rPr lang="en-IE" dirty="0"/>
              <a:t>? </a:t>
            </a:r>
          </a:p>
          <a:p>
            <a:endParaRPr lang="en-IE" sz="1000" dirty="0"/>
          </a:p>
          <a:p>
            <a:r>
              <a:rPr lang="en-IE" dirty="0" err="1"/>
              <a:t>Cá</a:t>
            </a:r>
            <a:r>
              <a:rPr lang="en-IE" dirty="0"/>
              <a:t> </a:t>
            </a:r>
            <a:r>
              <a:rPr lang="en-IE" dirty="0" err="1"/>
              <a:t>háit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an </a:t>
            </a:r>
            <a:r>
              <a:rPr lang="en-IE" dirty="0" err="1"/>
              <a:t>ngraf</a:t>
            </a:r>
            <a:r>
              <a:rPr lang="en-IE" dirty="0"/>
              <a:t> den </a:t>
            </a:r>
            <a:r>
              <a:rPr lang="en-IE" dirty="0" err="1"/>
              <a:t>fheidhm</a:t>
            </a:r>
            <a:r>
              <a:rPr lang="en-IE" dirty="0"/>
              <a:t> </a:t>
            </a:r>
            <a:r>
              <a:rPr lang="en-IE" dirty="0" err="1"/>
              <a:t>teochta</a:t>
            </a:r>
            <a:r>
              <a:rPr lang="en-IE" dirty="0"/>
              <a:t> a </a:t>
            </a:r>
            <a:r>
              <a:rPr lang="en-IE" dirty="0" err="1"/>
              <a:t>léirítear</a:t>
            </a:r>
            <a:r>
              <a:rPr lang="en-IE" dirty="0"/>
              <a:t> an </a:t>
            </a:r>
            <a:r>
              <a:rPr lang="en-IE" dirty="0" err="1"/>
              <a:t>líon</a:t>
            </a:r>
            <a:r>
              <a:rPr lang="en-IE" dirty="0"/>
              <a:t> </a:t>
            </a:r>
            <a:r>
              <a:rPr lang="en-IE" dirty="0" err="1"/>
              <a:t>uaireanta</a:t>
            </a:r>
            <a:r>
              <a:rPr lang="en-IE" dirty="0"/>
              <a:t> an </a:t>
            </a:r>
            <a:r>
              <a:rPr lang="en-IE" dirty="0" err="1"/>
              <a:t>chloig</a:t>
            </a:r>
            <a:r>
              <a:rPr lang="en-IE" dirty="0"/>
              <a:t>? </a:t>
            </a:r>
            <a:endParaRPr lang="en-IE" sz="900" dirty="0"/>
          </a:p>
          <a:p>
            <a:r>
              <a:rPr lang="en-IE" dirty="0"/>
              <a:t>An </a:t>
            </a:r>
            <a:r>
              <a:rPr lang="en-IE" dirty="0" err="1"/>
              <a:t>raibh</a:t>
            </a:r>
            <a:r>
              <a:rPr lang="en-IE" dirty="0"/>
              <a:t> </a:t>
            </a:r>
            <a:r>
              <a:rPr lang="en-IE" dirty="0" err="1"/>
              <a:t>sibh</a:t>
            </a:r>
            <a:r>
              <a:rPr lang="en-IE" dirty="0"/>
              <a:t> </a:t>
            </a:r>
            <a:r>
              <a:rPr lang="en-IE" dirty="0" err="1"/>
              <a:t>ábalta</a:t>
            </a:r>
            <a:r>
              <a:rPr lang="en-IE" dirty="0"/>
              <a:t> an </a:t>
            </a:r>
            <a:r>
              <a:rPr lang="en-IE" dirty="0" err="1"/>
              <a:t>mheánteocht</a:t>
            </a:r>
            <a:r>
              <a:rPr lang="en-IE" dirty="0"/>
              <a:t> a </a:t>
            </a:r>
            <a:r>
              <a:rPr lang="en-IE" dirty="0" err="1" smtClean="0"/>
              <a:t>ríomh?Cén</a:t>
            </a:r>
            <a:r>
              <a:rPr lang="en-IE" dirty="0" smtClean="0"/>
              <a:t> </a:t>
            </a:r>
            <a:r>
              <a:rPr lang="en-IE" dirty="0" err="1" smtClean="0"/>
              <a:t>luach</a:t>
            </a:r>
            <a:r>
              <a:rPr lang="en-IE" dirty="0" smtClean="0"/>
              <a:t> a </a:t>
            </a:r>
            <a:r>
              <a:rPr lang="en-IE" dirty="0" err="1" smtClean="0"/>
              <a:t>fuair</a:t>
            </a:r>
            <a:r>
              <a:rPr lang="en-IE" dirty="0" smtClean="0"/>
              <a:t> </a:t>
            </a:r>
            <a:r>
              <a:rPr lang="en-IE" dirty="0" err="1" smtClean="0"/>
              <a:t>sibh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943"/>
            <a:ext cx="3084758" cy="18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Freeform 9"/>
              <p:cNvSpPr/>
              <p:nvPr/>
            </p:nvSpPr>
            <p:spPr>
              <a:xfrm>
                <a:off x="6330843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solidFill>
                <a:srgbClr val="990033">
                  <a:alpha val="59000"/>
                </a:srgbClr>
              </a:solidFill>
              <a:ln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latin typeface="Cambria Math"/>
                        </a:rPr>
                        <m:t>𝐴𝑟𝑒𝑎</m:t>
                      </m:r>
                      <m:r>
                        <a:rPr lang="en-IE" i="1" dirty="0" smtClean="0">
                          <a:latin typeface="Cambria Math"/>
                        </a:rPr>
                        <m:t> =98000</m:t>
                      </m:r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10" name="Freeform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843" y="125772"/>
                <a:ext cx="2236710" cy="1264524"/>
              </a:xfrm>
              <a:custGeom>
                <a:avLst/>
                <a:gdLst>
                  <a:gd name="connsiteX0" fmla="*/ 0 w 2236710"/>
                  <a:gd name="connsiteY0" fmla="*/ 1257725 h 1264524"/>
                  <a:gd name="connsiteX1" fmla="*/ 0 w 2236710"/>
                  <a:gd name="connsiteY1" fmla="*/ 696848 h 1264524"/>
                  <a:gd name="connsiteX2" fmla="*/ 326328 w 2236710"/>
                  <a:gd name="connsiteY2" fmla="*/ 703647 h 1264524"/>
                  <a:gd name="connsiteX3" fmla="*/ 319530 w 2236710"/>
                  <a:gd name="connsiteY3" fmla="*/ 0 h 1264524"/>
                  <a:gd name="connsiteX4" fmla="*/ 642459 w 2236710"/>
                  <a:gd name="connsiteY4" fmla="*/ 6799 h 1264524"/>
                  <a:gd name="connsiteX5" fmla="*/ 645858 w 2236710"/>
                  <a:gd name="connsiteY5" fmla="*/ 139370 h 1264524"/>
                  <a:gd name="connsiteX6" fmla="*/ 1601049 w 2236710"/>
                  <a:gd name="connsiteY6" fmla="*/ 149568 h 1264524"/>
                  <a:gd name="connsiteX7" fmla="*/ 1604449 w 2236710"/>
                  <a:gd name="connsiteY7" fmla="*/ 428307 h 1264524"/>
                  <a:gd name="connsiteX8" fmla="*/ 2236710 w 2236710"/>
                  <a:gd name="connsiteY8" fmla="*/ 421508 h 1264524"/>
                  <a:gd name="connsiteX9" fmla="*/ 2236710 w 2236710"/>
                  <a:gd name="connsiteY9" fmla="*/ 1264524 h 1264524"/>
                  <a:gd name="connsiteX10" fmla="*/ 0 w 2236710"/>
                  <a:gd name="connsiteY10" fmla="*/ 1257725 h 126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36710" h="1264524">
                    <a:moveTo>
                      <a:pt x="0" y="1257725"/>
                    </a:moveTo>
                    <a:lnTo>
                      <a:pt x="0" y="696848"/>
                    </a:lnTo>
                    <a:lnTo>
                      <a:pt x="326328" y="703647"/>
                    </a:lnTo>
                    <a:lnTo>
                      <a:pt x="319530" y="0"/>
                    </a:lnTo>
                    <a:lnTo>
                      <a:pt x="642459" y="6799"/>
                    </a:lnTo>
                    <a:lnTo>
                      <a:pt x="645858" y="139370"/>
                    </a:lnTo>
                    <a:lnTo>
                      <a:pt x="1601049" y="149568"/>
                    </a:lnTo>
                    <a:cubicBezTo>
                      <a:pt x="1602182" y="242481"/>
                      <a:pt x="1603316" y="335394"/>
                      <a:pt x="1604449" y="428307"/>
                    </a:cubicBezTo>
                    <a:lnTo>
                      <a:pt x="2236710" y="421508"/>
                    </a:lnTo>
                    <a:lnTo>
                      <a:pt x="2236710" y="1264524"/>
                    </a:lnTo>
                    <a:lnTo>
                      <a:pt x="0" y="1257725"/>
                    </a:lnTo>
                    <a:close/>
                  </a:path>
                </a:pathLst>
              </a:custGeom>
              <a:blipFill rotWithShape="1">
                <a:blip r:embed="rId3"/>
                <a:stretch>
                  <a:fillRect/>
                </a:stretch>
              </a:blipFill>
              <a:ln>
                <a:solidFill>
                  <a:srgbClr val="990033"/>
                </a:solidFill>
              </a:ln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12" y="0"/>
            <a:ext cx="2527092" cy="184094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36512" y="-2730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90033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IE" dirty="0" smtClean="0"/>
              <a:t>	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</a:t>
            </a:r>
            <a:endParaRPr lang="en-IE" dirty="0"/>
          </a:p>
        </p:txBody>
      </p:sp>
      <p:grpSp>
        <p:nvGrpSpPr>
          <p:cNvPr id="20" name="Group 19"/>
          <p:cNvGrpSpPr/>
          <p:nvPr/>
        </p:nvGrpSpPr>
        <p:grpSpPr>
          <a:xfrm>
            <a:off x="8928743" y="1390296"/>
            <a:ext cx="8108988" cy="5467704"/>
            <a:chOff x="392033" y="628650"/>
            <a:chExt cx="8061405" cy="56007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63" y="628650"/>
              <a:ext cx="7762875" cy="560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 rot="16200000">
              <a:off x="18932" y="1001751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28742" y="1583591"/>
            <a:ext cx="6948304" cy="4533900"/>
            <a:chOff x="952684" y="1162050"/>
            <a:chExt cx="6948304" cy="4533900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1162050"/>
              <a:ext cx="6657975" cy="453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 rot="16200000">
              <a:off x="579583" y="2376724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937718" y="1045783"/>
            <a:ext cx="8518605" cy="4848225"/>
            <a:chOff x="163433" y="1004888"/>
            <a:chExt cx="8518605" cy="4848225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63" y="1004888"/>
              <a:ext cx="8220075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 rot="16200000">
              <a:off x="-209668" y="3802101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937718" y="1017962"/>
            <a:ext cx="6956505" cy="4529137"/>
            <a:chOff x="944483" y="1166813"/>
            <a:chExt cx="6956505" cy="4529137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3013" y="1166813"/>
              <a:ext cx="6657975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 rot="16200000">
              <a:off x="571382" y="5024319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87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" grpId="0" build="p"/>
      <p:bldP spid="10" grpId="0" animBg="1"/>
      <p:bldP spid="1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dirty="0" smtClean="0"/>
              <a:t>	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fáth</a:t>
            </a:r>
            <a:r>
              <a:rPr lang="en-IE" dirty="0" smtClean="0"/>
              <a:t> </a:t>
            </a:r>
            <a:r>
              <a:rPr lang="en-IE" dirty="0" err="1" smtClean="0"/>
              <a:t>achar</a:t>
            </a:r>
            <a:r>
              <a:rPr lang="en-IE" dirty="0" smtClean="0"/>
              <a:t>?</a:t>
            </a:r>
            <a:endParaRPr lang="en-IE" dirty="0"/>
          </a:p>
        </p:txBody>
      </p:sp>
      <p:sp>
        <p:nvSpPr>
          <p:cNvPr id="8" name="Rectangle 7"/>
          <p:cNvSpPr/>
          <p:nvPr/>
        </p:nvSpPr>
        <p:spPr>
          <a:xfrm>
            <a:off x="512257" y="567928"/>
            <a:ext cx="4851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neart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rudaí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úsáideacha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faighte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ngníomhaíocht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Achoimhre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príomhphointí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foghlama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48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err="1" smtClean="0"/>
              <a:t>Dá</a:t>
            </a:r>
            <a:r>
              <a:rPr lang="en-IE" dirty="0" smtClean="0"/>
              <a:t> </a:t>
            </a:r>
            <a:r>
              <a:rPr lang="en-IE" dirty="0" err="1" smtClean="0"/>
              <a:t>dtabharfái</a:t>
            </a:r>
            <a:r>
              <a:rPr lang="en-IE" dirty="0" smtClean="0"/>
              <a:t> </a:t>
            </a:r>
            <a:r>
              <a:rPr lang="en-IE" dirty="0" err="1" smtClean="0"/>
              <a:t>feidhm</a:t>
            </a:r>
            <a:r>
              <a:rPr lang="en-IE" dirty="0" smtClean="0"/>
              <a:t> </a:t>
            </a:r>
            <a:r>
              <a:rPr lang="en-IE" dirty="0" err="1" smtClean="0"/>
              <a:t>leanúnach</a:t>
            </a:r>
            <a:r>
              <a:rPr lang="en-IE" dirty="0" smtClean="0"/>
              <a:t> </a:t>
            </a:r>
            <a:r>
              <a:rPr lang="en-IE" dirty="0" err="1" smtClean="0"/>
              <a:t>éigin</a:t>
            </a:r>
            <a:r>
              <a:rPr lang="en-IE" dirty="0" smtClean="0"/>
              <a:t> </a:t>
            </a:r>
            <a:r>
              <a:rPr lang="en-IE" dirty="0" err="1" smtClean="0"/>
              <a:t>duit</a:t>
            </a:r>
            <a:r>
              <a:rPr lang="en-IE" dirty="0" smtClean="0"/>
              <a:t> </a:t>
            </a:r>
            <a:r>
              <a:rPr lang="en-IE" dirty="0" err="1" smtClean="0"/>
              <a:t>agus</a:t>
            </a:r>
            <a:r>
              <a:rPr lang="en-IE" dirty="0" smtClean="0"/>
              <a:t> </a:t>
            </a:r>
            <a:r>
              <a:rPr lang="en-IE" dirty="0" err="1" smtClean="0"/>
              <a:t>gur</a:t>
            </a:r>
            <a:r>
              <a:rPr lang="en-IE" dirty="0" smtClean="0"/>
              <a:t> </a:t>
            </a:r>
            <a:r>
              <a:rPr lang="en-IE" dirty="0" err="1" smtClean="0"/>
              <a:t>iarraidh</a:t>
            </a:r>
            <a:r>
              <a:rPr lang="en-IE" dirty="0" smtClean="0"/>
              <a:t> ort </a:t>
            </a:r>
            <a:r>
              <a:rPr lang="en-IE" dirty="0" err="1" smtClean="0"/>
              <a:t>meánluach</a:t>
            </a:r>
            <a:r>
              <a:rPr lang="en-IE" dirty="0" smtClean="0"/>
              <a:t> </a:t>
            </a:r>
            <a:r>
              <a:rPr lang="en-IE" dirty="0" err="1" smtClean="0"/>
              <a:t>na</a:t>
            </a:r>
            <a:r>
              <a:rPr lang="en-IE" dirty="0" smtClean="0"/>
              <a:t> </a:t>
            </a:r>
            <a:r>
              <a:rPr lang="en-IE" dirty="0" err="1" smtClean="0"/>
              <a:t>feidhme</a:t>
            </a:r>
            <a:r>
              <a:rPr lang="en-IE" dirty="0" smtClean="0"/>
              <a:t> sin a </a:t>
            </a:r>
            <a:r>
              <a:rPr lang="en-IE" dirty="0" err="1" smtClean="0"/>
              <a:t>fháil</a:t>
            </a:r>
            <a:r>
              <a:rPr lang="en-IE" dirty="0" smtClean="0"/>
              <a:t> – an </a:t>
            </a:r>
            <a:r>
              <a:rPr lang="en-IE" dirty="0" err="1" smtClean="0"/>
              <a:t>mbeifeá</a:t>
            </a:r>
            <a:r>
              <a:rPr lang="en-IE" dirty="0" smtClean="0"/>
              <a:t> in </a:t>
            </a:r>
            <a:r>
              <a:rPr lang="en-IE" dirty="0" err="1" smtClean="0"/>
              <a:t>ann</a:t>
            </a:r>
            <a:r>
              <a:rPr lang="en-IE" dirty="0" smtClean="0"/>
              <a:t> é a </a:t>
            </a:r>
            <a:r>
              <a:rPr lang="en-IE" dirty="0" err="1" smtClean="0"/>
              <a:t>dhéanamh</a:t>
            </a:r>
            <a:r>
              <a:rPr lang="en-IE" dirty="0" smtClean="0"/>
              <a:t>?</a:t>
            </a:r>
            <a:endParaRPr lang="en-IE" dirty="0" smtClean="0"/>
          </a:p>
          <a:p>
            <a:endParaRPr lang="en-IE" dirty="0"/>
          </a:p>
          <a:p>
            <a:r>
              <a:rPr lang="en-IE" dirty="0" smtClean="0"/>
              <a:t>An </a:t>
            </a:r>
            <a:r>
              <a:rPr lang="en-IE" dirty="0" err="1" smtClean="0"/>
              <a:t>dtig</a:t>
            </a:r>
            <a:r>
              <a:rPr lang="en-IE" dirty="0" smtClean="0"/>
              <a:t> </a:t>
            </a:r>
            <a:r>
              <a:rPr lang="en-IE" dirty="0" err="1" smtClean="0"/>
              <a:t>leat</a:t>
            </a:r>
            <a:r>
              <a:rPr lang="en-IE" dirty="0" smtClean="0"/>
              <a:t> </a:t>
            </a:r>
            <a:r>
              <a:rPr lang="en-IE" dirty="0" err="1" smtClean="0"/>
              <a:t>cuntas</a:t>
            </a:r>
            <a:r>
              <a:rPr lang="en-IE" dirty="0" smtClean="0"/>
              <a:t> a </a:t>
            </a:r>
            <a:r>
              <a:rPr lang="en-IE" dirty="0" err="1" smtClean="0"/>
              <a:t>thabhairt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do </a:t>
            </a:r>
            <a:r>
              <a:rPr lang="en-IE" dirty="0" err="1" smtClean="0"/>
              <a:t>chur</a:t>
            </a:r>
            <a:r>
              <a:rPr lang="en-IE" dirty="0" smtClean="0"/>
              <a:t> </a:t>
            </a:r>
            <a:r>
              <a:rPr lang="en-IE" dirty="0" err="1" smtClean="0"/>
              <a:t>chuige</a:t>
            </a:r>
            <a:r>
              <a:rPr lang="en-IE" dirty="0" smtClean="0"/>
              <a:t>, le </a:t>
            </a:r>
            <a:r>
              <a:rPr lang="en-IE" dirty="0" err="1" smtClean="0"/>
              <a:t>nodaireacht</a:t>
            </a:r>
            <a:r>
              <a:rPr lang="en-IE" dirty="0" smtClean="0"/>
              <a:t> </a:t>
            </a:r>
            <a:r>
              <a:rPr lang="en-IE" dirty="0" err="1" smtClean="0"/>
              <a:t>mhatamaiticiúil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" r="11281"/>
          <a:stretch/>
        </p:blipFill>
        <p:spPr bwMode="auto">
          <a:xfrm>
            <a:off x="5800634" y="126124"/>
            <a:ext cx="2923120" cy="1985548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71800" y="4077072"/>
            <a:ext cx="3960440" cy="1728192"/>
            <a:chOff x="2771800" y="4077072"/>
            <a:chExt cx="3960440" cy="1728192"/>
          </a:xfrm>
        </p:grpSpPr>
        <p:sp>
          <p:nvSpPr>
            <p:cNvPr id="3" name="Rounded Rectangle 2"/>
            <p:cNvSpPr/>
            <p:nvPr/>
          </p:nvSpPr>
          <p:spPr>
            <a:xfrm>
              <a:off x="2771800" y="4077072"/>
              <a:ext cx="3960440" cy="1728192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898507" y="4269214"/>
              <a:ext cx="3518912" cy="1260021"/>
              <a:chOff x="5364088" y="4000036"/>
              <a:chExt cx="3518912" cy="1260021"/>
            </a:xfrm>
            <a:noFill/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364088" y="4623472"/>
                    <a:ext cx="3518912" cy="636585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𝑴𝒆</m:t>
                          </m:r>
                          <m:r>
                            <a:rPr lang="en-GB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á</m:t>
                          </m:r>
                          <m:r>
                            <a:rPr lang="en-GB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𝒏𝒍𝒖𝒂𝒄𝒉</m:t>
                          </m:r>
                          <m:r>
                            <a:rPr lang="en-GB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       =</m:t>
                          </m:r>
                          <m:f>
                            <m:fPr>
                              <m:ctrlP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fPr>
                            <m:num/>
                            <m:den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         </m:t>
                              </m:r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𝒃</m:t>
                              </m:r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      </m:t>
                              </m:r>
                            </m:den>
                          </m:f>
                        </m:oMath>
                      </m:oMathPara>
                    </a14:m>
                    <a:endParaRPr lang="en-IE" b="1" dirty="0">
                      <a:solidFill>
                        <a:srgbClr val="990033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64088" y="4623472"/>
                    <a:ext cx="3518912" cy="636585"/>
                  </a:xfrm>
                  <a:prstGeom prst="rect">
                    <a:avLst/>
                  </a:prstGeom>
                  <a:blipFill rotWithShape="1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477182" y="4000036"/>
                    <a:ext cx="1205908" cy="938014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limLoc m:val="undOvr"/>
                              <m:ctrlP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𝒃</m:t>
                              </m:r>
                            </m:sup>
                            <m:e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𝒇</m:t>
                              </m:r>
                              <m:d>
                                <m:dPr>
                                  <m:ctrlPr>
                                    <a:rPr lang="en-IE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IE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𝒅𝒙</m:t>
                              </m:r>
                            </m:e>
                          </m:nary>
                        </m:oMath>
                      </m:oMathPara>
                    </a14:m>
                    <a:endParaRPr lang="en-IE" b="1" dirty="0">
                      <a:solidFill>
                        <a:srgbClr val="990033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77182" y="4000036"/>
                    <a:ext cx="1205908" cy="938014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I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9" name="Group 8"/>
          <p:cNvGrpSpPr/>
          <p:nvPr/>
        </p:nvGrpSpPr>
        <p:grpSpPr>
          <a:xfrm>
            <a:off x="8831567" y="1300053"/>
            <a:ext cx="7219442" cy="5476875"/>
            <a:chOff x="8831567" y="1300053"/>
            <a:chExt cx="7219442" cy="5476875"/>
          </a:xfrm>
        </p:grpSpPr>
        <p:pic>
          <p:nvPicPr>
            <p:cNvPr id="1873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3959" y="1300053"/>
              <a:ext cx="6877050" cy="547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16200000">
              <a:off x="8458466" y="2899090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58863" y="786167"/>
            <a:ext cx="6971398" cy="4524375"/>
            <a:chOff x="8858863" y="786167"/>
            <a:chExt cx="6971398" cy="4524375"/>
          </a:xfrm>
        </p:grpSpPr>
        <p:pic>
          <p:nvPicPr>
            <p:cNvPr id="1873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3236" y="786167"/>
              <a:ext cx="6677025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 rot="16200000">
              <a:off x="8485762" y="1854358"/>
              <a:ext cx="1044732" cy="29853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1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67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051720" y="3533092"/>
            <a:ext cx="5904656" cy="1576256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4525963"/>
          </a:xfrm>
        </p:spPr>
        <p:txBody>
          <a:bodyPr>
            <a:noAutofit/>
          </a:bodyPr>
          <a:lstStyle/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Tuigimid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gur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oibriú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siar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ón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Cé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focail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chuireann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bpróiseas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sin? 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Nuair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atá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bhfaigheann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ráta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athraithe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feidhme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–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thugtar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bpróiseas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sin?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thugtar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bhfeidhm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nua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díorthaíodh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–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insíonn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ráta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athraithe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nódaireacht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úsáidtear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don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lenar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thosaigh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don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díorthach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4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1000" dirty="0"/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dirty="0" smtClean="0">
              <a:solidFill>
                <a:srgbClr val="990033"/>
              </a:solidFill>
            </a:endParaRPr>
          </a:p>
          <a:p>
            <a:r>
              <a:rPr lang="en-IE" dirty="0" err="1" smtClean="0">
                <a:solidFill>
                  <a:srgbClr val="990033"/>
                </a:solidFill>
              </a:rPr>
              <a:t>Abair</a:t>
            </a:r>
            <a:r>
              <a:rPr lang="en-IE" dirty="0" smtClean="0">
                <a:solidFill>
                  <a:srgbClr val="990033"/>
                </a:solidFill>
              </a:rPr>
              <a:t> go </a:t>
            </a:r>
            <a:r>
              <a:rPr lang="en-IE" dirty="0" err="1" smtClean="0">
                <a:solidFill>
                  <a:srgbClr val="990033"/>
                </a:solidFill>
              </a:rPr>
              <a:t>dtosaimid</a:t>
            </a:r>
            <a:r>
              <a:rPr lang="en-IE" dirty="0" smtClean="0">
                <a:solidFill>
                  <a:srgbClr val="990033"/>
                </a:solidFill>
              </a:rPr>
              <a:t> leis an </a:t>
            </a:r>
            <a:r>
              <a:rPr lang="en-IE" dirty="0" err="1" smtClean="0">
                <a:solidFill>
                  <a:srgbClr val="990033"/>
                </a:solidFill>
              </a:rPr>
              <a:t>díorthach</a:t>
            </a:r>
            <a:r>
              <a:rPr lang="en-IE" dirty="0" smtClean="0">
                <a:solidFill>
                  <a:srgbClr val="990033"/>
                </a:solidFill>
              </a:rPr>
              <a:t> </a:t>
            </a:r>
            <a:r>
              <a:rPr lang="en-IE" dirty="0" err="1" smtClean="0">
                <a:solidFill>
                  <a:srgbClr val="990033"/>
                </a:solidFill>
              </a:rPr>
              <a:t>agus</a:t>
            </a:r>
            <a:r>
              <a:rPr lang="en-IE" dirty="0" smtClean="0">
                <a:solidFill>
                  <a:srgbClr val="990033"/>
                </a:solidFill>
              </a:rPr>
              <a:t> </a:t>
            </a:r>
            <a:r>
              <a:rPr lang="en-IE" dirty="0" err="1" smtClean="0">
                <a:solidFill>
                  <a:srgbClr val="990033"/>
                </a:solidFill>
              </a:rPr>
              <a:t>muid</a:t>
            </a:r>
            <a:r>
              <a:rPr lang="en-IE" dirty="0" smtClean="0">
                <a:solidFill>
                  <a:srgbClr val="990033"/>
                </a:solidFill>
              </a:rPr>
              <a:t> ag </a:t>
            </a:r>
            <a:r>
              <a:rPr lang="en-IE" dirty="0" err="1" smtClean="0">
                <a:solidFill>
                  <a:srgbClr val="990033"/>
                </a:solidFill>
              </a:rPr>
              <a:t>oibriú</a:t>
            </a:r>
            <a:r>
              <a:rPr lang="en-IE" dirty="0" smtClean="0">
                <a:solidFill>
                  <a:srgbClr val="990033"/>
                </a:solidFill>
              </a:rPr>
              <a:t> </a:t>
            </a:r>
            <a:r>
              <a:rPr lang="en-IE" dirty="0" err="1" smtClean="0"/>
              <a:t>siar</a:t>
            </a:r>
            <a:r>
              <a:rPr lang="en-IE" dirty="0" smtClean="0"/>
              <a:t> </a:t>
            </a:r>
            <a:r>
              <a:rPr lang="en-IE" dirty="0" err="1" smtClean="0"/>
              <a:t>ón</a:t>
            </a:r>
            <a:r>
              <a:rPr lang="en-IE" dirty="0" smtClean="0"/>
              <a:t> </a:t>
            </a:r>
            <a:r>
              <a:rPr lang="en-IE" dirty="0" err="1" smtClean="0"/>
              <a:t>difreáil</a:t>
            </a:r>
            <a:r>
              <a:rPr lang="en-IE" dirty="0" smtClean="0"/>
              <a:t>, ag </a:t>
            </a:r>
            <a:r>
              <a:rPr lang="en-IE" dirty="0" err="1" smtClean="0"/>
              <a:t>aisdifreáil</a:t>
            </a:r>
            <a:r>
              <a:rPr lang="en-IE" dirty="0" smtClean="0"/>
              <a:t>. 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fhoclaíocht</a:t>
            </a:r>
            <a:r>
              <a:rPr lang="en-IE" dirty="0" smtClean="0"/>
              <a:t> a </a:t>
            </a:r>
            <a:r>
              <a:rPr lang="en-IE" dirty="0" err="1" smtClean="0"/>
              <a:t>chuirfeadh</a:t>
            </a:r>
            <a:r>
              <a:rPr lang="en-IE" dirty="0" smtClean="0"/>
              <a:t> </a:t>
            </a:r>
            <a:r>
              <a:rPr lang="en-IE" dirty="0" err="1" smtClean="0"/>
              <a:t>síos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an </a:t>
            </a:r>
            <a:r>
              <a:rPr lang="en-IE" dirty="0" err="1" smtClean="0"/>
              <a:t>bpróiseas</a:t>
            </a:r>
            <a:r>
              <a:rPr lang="en-IE" dirty="0" smtClean="0"/>
              <a:t> sin? </a:t>
            </a: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Má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ionsaíonn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víreas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do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ríomhaire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úsáidtear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fáil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réidh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drochiarmhairtí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víris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51758" y="4187018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 b="1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67744" y="4187018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" pitchFamily="34" charset="0"/>
              </a:rPr>
              <a:t>Feidhm</a:t>
            </a:r>
            <a:endParaRPr lang="en-IE" sz="2400" b="1" dirty="0">
              <a:latin typeface="Calibri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51758" y="4187018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" pitchFamily="34" charset="0"/>
              </a:rPr>
              <a:t>Díorthach</a:t>
            </a:r>
            <a:endParaRPr lang="en-IE" sz="2400" b="1" dirty="0" smtClean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 err="1" smtClean="0"/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>
                <a:solidFill>
                  <a:srgbClr val="990033"/>
                </a:solidFill>
                <a:latin typeface="Calibri" pitchFamily="34" charset="0"/>
              </a:rPr>
              <a:t>A: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815744" y="3597260"/>
            <a:ext cx="2520000" cy="72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2267744" y="4187018"/>
                <a:ext cx="1548000" cy="720000"/>
              </a:xfrm>
              <a:prstGeom prst="roundRect">
                <a:avLst/>
              </a:prstGeom>
              <a:solidFill>
                <a:srgbClr val="99003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2400" b="1" dirty="0" err="1" smtClean="0">
                    <a:latin typeface="Calibri" pitchFamily="34" charset="0"/>
                  </a:rPr>
                  <a:t>Feidhm</a:t>
                </a:r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𝒇</m:t>
                    </m:r>
                    <m:r>
                      <a:rPr lang="en-IE" sz="2400" b="1" i="1" dirty="0" smtClean="0">
                        <a:latin typeface="Cambria Math"/>
                      </a:rPr>
                      <m:t>(</m:t>
                    </m:r>
                    <m:r>
                      <a:rPr lang="en-IE" sz="2400" b="1" i="1" dirty="0" smtClean="0">
                        <a:latin typeface="Cambria Math"/>
                      </a:rPr>
                      <m:t>𝒙</m:t>
                    </m:r>
                    <m:r>
                      <a:rPr lang="en-IE" sz="2400" b="1" i="1" dirty="0" smtClean="0">
                        <a:latin typeface="Cambria Math"/>
                      </a:rPr>
                      <m:t>)</m:t>
                    </m:r>
                  </m:oMath>
                </a14:m>
                <a:endParaRPr lang="en-IE" sz="2400" b="1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4187018"/>
                <a:ext cx="1548000" cy="720000"/>
              </a:xfrm>
              <a:prstGeom prst="roundRect">
                <a:avLst/>
              </a:prstGeom>
              <a:blipFill rotWithShape="1">
                <a:blip r:embed="rId3"/>
                <a:stretch>
                  <a:fillRect t="-12295" b="-16393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151758" y="4187762"/>
                <a:ext cx="1548000" cy="720000"/>
              </a:xfrm>
              <a:prstGeom prst="roundRect">
                <a:avLst/>
              </a:prstGeom>
              <a:solidFill>
                <a:srgbClr val="99003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2400" b="1" dirty="0" err="1" smtClean="0">
                    <a:latin typeface="Calibri" pitchFamily="34" charset="0"/>
                  </a:rPr>
                  <a:t>Díorthach</a:t>
                </a:r>
                <a:endParaRPr lang="en-IE" sz="2400" b="1" dirty="0" smtClean="0">
                  <a:latin typeface="Calibri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>
                          <a:latin typeface="Cambria Math"/>
                        </a:rPr>
                        <m:t>𝒇</m:t>
                      </m:r>
                      <m:r>
                        <a:rPr lang="en-IE" sz="2400" b="1" i="1" dirty="0" smtClean="0">
                          <a:latin typeface="Cambria Math"/>
                        </a:rPr>
                        <m:t>′</m:t>
                      </m:r>
                      <m:r>
                        <a:rPr lang="en-IE" sz="2400" b="1" i="1" dirty="0">
                          <a:latin typeface="Cambria Math"/>
                        </a:rPr>
                        <m:t>(</m:t>
                      </m:r>
                      <m:r>
                        <a:rPr lang="en-IE" sz="2400" b="1" i="1" dirty="0">
                          <a:latin typeface="Cambria Math"/>
                        </a:rPr>
                        <m:t>𝒙</m:t>
                      </m:r>
                      <m:r>
                        <a:rPr lang="en-IE" sz="2400" b="1" i="1" dirty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58" y="4187762"/>
                <a:ext cx="1548000" cy="720000"/>
              </a:xfrm>
              <a:prstGeom prst="roundRect">
                <a:avLst/>
              </a:prstGeom>
              <a:blipFill rotWithShape="1">
                <a:blip r:embed="rId4"/>
                <a:stretch>
                  <a:fillRect l="-1938" t="-11475" r="-1550" b="-17213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89610" y="490052"/>
            <a:ext cx="7932375" cy="5876926"/>
            <a:chOff x="8789610" y="490052"/>
            <a:chExt cx="7932375" cy="5876926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7860176" y="1419486"/>
              <a:ext cx="2218867" cy="3599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6998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610" y="490053"/>
              <a:ext cx="7572375" cy="58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66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8" grpId="0" uiExpand="1" build="p"/>
      <p:bldP spid="13" grpId="0" animBg="1"/>
      <p:bldP spid="10" grpId="0" animBg="1"/>
      <p:bldP spid="11" grpId="0" animBg="1"/>
      <p:bldP spid="6" grpId="0" animBg="1"/>
      <p:bldP spid="7" grpId="0" animBg="1"/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Sonraí</a:t>
            </a:r>
            <a:r>
              <a:rPr lang="en-IE" dirty="0" smtClean="0"/>
              <a:t> </a:t>
            </a:r>
            <a:r>
              <a:rPr lang="en-IE" dirty="0" err="1" smtClean="0"/>
              <a:t>Teagmhála</a:t>
            </a:r>
            <a:endParaRPr lang="en-IE" dirty="0"/>
          </a:p>
        </p:txBody>
      </p:sp>
      <p:sp>
        <p:nvSpPr>
          <p:cNvPr id="3" name="Rounded Rectangle 2"/>
          <p:cNvSpPr/>
          <p:nvPr/>
        </p:nvSpPr>
        <p:spPr>
          <a:xfrm>
            <a:off x="899592" y="1844824"/>
            <a:ext cx="7632848" cy="2808312"/>
          </a:xfrm>
          <a:prstGeom prst="roundRect">
            <a:avLst/>
          </a:prstGeom>
          <a:ln>
            <a:solidFill>
              <a:srgbClr val="99003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rgbClr val="990033"/>
                </a:solidFill>
              </a:rPr>
              <a:t>kieransweeney@projectmaths.ie </a:t>
            </a:r>
            <a:endParaRPr lang="en-GB" sz="40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1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>
            <a:noAutofit/>
          </a:bodyPr>
          <a:lstStyle/>
          <a:p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ritheann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foclaíocht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leat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chuirfeadh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oibriú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siar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as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próiseas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difreála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thosaíonn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dhéanann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ansin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thabharfaí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nua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sin?</a:t>
            </a: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f(x)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frithdhifreálaimid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í. F(x)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nodaireacht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nua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frithdhíorthach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</a:p>
          <a:p>
            <a:endParaRPr lang="en-IE" sz="1000" dirty="0"/>
          </a:p>
          <a:p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IE" sz="1000" dirty="0"/>
          </a:p>
          <a:p>
            <a:pPr marL="0" indent="0">
              <a:buNone/>
            </a:pPr>
            <a:endParaRPr lang="en-IE" sz="1000" dirty="0" smtClean="0"/>
          </a:p>
          <a:p>
            <a:pPr marL="0" indent="0">
              <a:buNone/>
            </a:pPr>
            <a:endParaRPr lang="en-IE" sz="1000" dirty="0"/>
          </a:p>
          <a:p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réir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mbeadh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p(h)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nodaireacht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bhfrithdhíorthach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pt-BR" dirty="0" smtClean="0"/>
              <a:t>Tá </a:t>
            </a:r>
            <a:r>
              <a:rPr lang="pt-BR" dirty="0"/>
              <a:t>a fhios againn anois gur féidir oibriú siar </a:t>
            </a:r>
            <a:r>
              <a:rPr lang="pt-BR" dirty="0" smtClean="0"/>
              <a:t>ó phróiseas </a:t>
            </a:r>
            <a:r>
              <a:rPr lang="pt-BR" dirty="0"/>
              <a:t>na difreála agus tá </a:t>
            </a:r>
            <a:r>
              <a:rPr lang="pt-BR" dirty="0" smtClean="0"/>
              <a:t>focail </a:t>
            </a:r>
            <a:r>
              <a:rPr lang="pt-BR" dirty="0"/>
              <a:t>againn </a:t>
            </a:r>
            <a:r>
              <a:rPr lang="pt-BR" dirty="0" smtClean="0"/>
              <a:t>a </a:t>
            </a:r>
            <a:r>
              <a:rPr lang="en-GB" dirty="0" err="1" smtClean="0"/>
              <a:t>chuireann</a:t>
            </a:r>
            <a:r>
              <a:rPr lang="en-GB" dirty="0" smtClean="0"/>
              <a:t> </a:t>
            </a:r>
            <a:r>
              <a:rPr lang="en-GB" dirty="0" err="1"/>
              <a:t>síos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an </a:t>
            </a:r>
            <a:r>
              <a:rPr lang="en-GB" dirty="0" err="1"/>
              <a:t>bpróiseas</a:t>
            </a:r>
            <a:r>
              <a:rPr lang="en-GB" dirty="0"/>
              <a:t>. </a:t>
            </a:r>
            <a:r>
              <a:rPr lang="en-GB" dirty="0" err="1"/>
              <a:t>Féachfaimid</a:t>
            </a:r>
            <a:r>
              <a:rPr lang="en-GB" dirty="0"/>
              <a:t> </a:t>
            </a:r>
            <a:r>
              <a:rPr lang="en-GB" dirty="0" err="1" smtClean="0"/>
              <a:t>anois</a:t>
            </a:r>
            <a:r>
              <a:rPr lang="en-GB" dirty="0" smtClean="0"/>
              <a:t> le  </a:t>
            </a:r>
            <a:r>
              <a:rPr lang="en-GB" dirty="0" err="1" smtClean="0"/>
              <a:t>frithdhíorthach</a:t>
            </a:r>
            <a:r>
              <a:rPr lang="en-GB" dirty="0" smtClean="0"/>
              <a:t> </a:t>
            </a:r>
            <a:r>
              <a:rPr lang="en-GB" dirty="0" err="1"/>
              <a:t>feidhme</a:t>
            </a:r>
            <a:r>
              <a:rPr lang="en-GB" dirty="0"/>
              <a:t> a </a:t>
            </a:r>
            <a:r>
              <a:rPr lang="en-GB" dirty="0" err="1"/>
              <a:t>fháil</a:t>
            </a:r>
            <a:r>
              <a:rPr lang="en-GB" dirty="0"/>
              <a:t> </a:t>
            </a:r>
            <a:r>
              <a:rPr lang="en-GB" dirty="0" err="1"/>
              <a:t>agus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tada</a:t>
            </a:r>
            <a:r>
              <a:rPr lang="en-GB" dirty="0"/>
              <a:t> </a:t>
            </a:r>
            <a:r>
              <a:rPr lang="en-GB" dirty="0" smtClean="0"/>
              <a:t>in </a:t>
            </a:r>
            <a:r>
              <a:rPr lang="en-GB" dirty="0" err="1" smtClean="0"/>
              <a:t>úsáid</a:t>
            </a:r>
            <a:r>
              <a:rPr lang="en-GB" dirty="0" smtClean="0"/>
              <a:t> </a:t>
            </a:r>
            <a:r>
              <a:rPr lang="en-GB" dirty="0" err="1"/>
              <a:t>againn</a:t>
            </a:r>
            <a:r>
              <a:rPr lang="en-GB" dirty="0"/>
              <a:t> ach </a:t>
            </a:r>
            <a:r>
              <a:rPr lang="en-GB" dirty="0" err="1"/>
              <a:t>ár</a:t>
            </a:r>
            <a:r>
              <a:rPr lang="en-GB" dirty="0"/>
              <a:t> </a:t>
            </a:r>
            <a:r>
              <a:rPr lang="en-GB" dirty="0" err="1"/>
              <a:t>gcuid</a:t>
            </a:r>
            <a:r>
              <a:rPr lang="en-GB" dirty="0"/>
              <a:t> </a:t>
            </a:r>
            <a:r>
              <a:rPr lang="en-GB" dirty="0" err="1" smtClean="0"/>
              <a:t>eolais</a:t>
            </a:r>
            <a:r>
              <a:rPr lang="en-GB" dirty="0" smtClean="0"/>
              <a:t> </a:t>
            </a:r>
            <a:r>
              <a:rPr lang="en-GB" dirty="0" err="1"/>
              <a:t>ar</a:t>
            </a:r>
            <a:r>
              <a:rPr lang="en-GB" dirty="0"/>
              <a:t> an </a:t>
            </a:r>
            <a:r>
              <a:rPr lang="en-GB" dirty="0" err="1"/>
              <a:t>difreáil</a:t>
            </a:r>
            <a:r>
              <a:rPr lang="en-GB" dirty="0"/>
              <a:t>, </a:t>
            </a:r>
            <a:r>
              <a:rPr lang="en-GB" dirty="0" smtClean="0"/>
              <a:t>mar </a:t>
            </a:r>
            <a:r>
              <a:rPr lang="en-GB" dirty="0" err="1" smtClean="0"/>
              <a:t>aon</a:t>
            </a:r>
            <a:r>
              <a:rPr lang="en-GB" dirty="0" smtClean="0"/>
              <a:t> </a:t>
            </a:r>
            <a:r>
              <a:rPr lang="en-GB" dirty="0"/>
              <a:t>le </a:t>
            </a:r>
            <a:r>
              <a:rPr lang="en-GB" dirty="0" err="1"/>
              <a:t>straitéis</a:t>
            </a:r>
            <a:r>
              <a:rPr lang="en-GB" dirty="0"/>
              <a:t> </a:t>
            </a:r>
            <a:r>
              <a:rPr lang="en-GB" dirty="0" err="1"/>
              <a:t>fadhbréitigh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a </a:t>
            </a:r>
            <a:r>
              <a:rPr lang="en-GB" dirty="0" err="1"/>
              <a:t>dtugtar</a:t>
            </a:r>
            <a:r>
              <a:rPr lang="en-GB" dirty="0"/>
              <a:t> </a:t>
            </a:r>
            <a:r>
              <a:rPr lang="en-GB" dirty="0" err="1"/>
              <a:t>triail</a:t>
            </a:r>
            <a:r>
              <a:rPr lang="en-GB" dirty="0"/>
              <a:t> </a:t>
            </a:r>
            <a:r>
              <a:rPr lang="en-GB" dirty="0" err="1" smtClean="0"/>
              <a:t>agus</a:t>
            </a:r>
            <a:r>
              <a:rPr lang="en-GB" dirty="0" smtClean="0"/>
              <a:t> </a:t>
            </a:r>
            <a:r>
              <a:rPr lang="en-GB" dirty="0" err="1" smtClean="0"/>
              <a:t>feabhsú</a:t>
            </a:r>
            <a:r>
              <a:rPr lang="en-GB" dirty="0"/>
              <a:t>.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99592" y="2924944"/>
            <a:ext cx="6984776" cy="133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ounded Rectangle 11"/>
          <p:cNvSpPr/>
          <p:nvPr/>
        </p:nvSpPr>
        <p:spPr>
          <a:xfrm>
            <a:off x="1187624" y="3436920"/>
            <a:ext cx="2196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 b="1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b="1" dirty="0" err="1" smtClean="0"/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>
                <a:solidFill>
                  <a:srgbClr val="990033"/>
                </a:solidFill>
                <a:latin typeface="Calibri" pitchFamily="34" charset="0"/>
              </a:rPr>
              <a:t>A: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Gníómhaíocht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Dhaltaí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87624" y="3436920"/>
            <a:ext cx="2196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 smtClean="0">
                <a:latin typeface="Calibri" pitchFamily="34" charset="0"/>
              </a:rPr>
              <a:t>Frithdhíorthach</a:t>
            </a:r>
            <a:endParaRPr lang="en-IE" sz="2000" b="1" dirty="0">
              <a:latin typeface="Calibri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863726" y="3450534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" pitchFamily="34" charset="0"/>
              </a:rPr>
              <a:t>Feidhm</a:t>
            </a:r>
            <a:endParaRPr lang="en-IE" sz="2400" b="1" dirty="0" smtClean="0"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863726" y="3450534"/>
                <a:ext cx="1548000" cy="720000"/>
              </a:xfrm>
              <a:prstGeom prst="roundRect">
                <a:avLst/>
              </a:prstGeom>
              <a:solidFill>
                <a:srgbClr val="99003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2400" b="1" dirty="0" smtClean="0">
                    <a:latin typeface="Calibri" pitchFamily="34" charset="0"/>
                  </a:rPr>
                  <a:t>Feidhm</a:t>
                </a:r>
                <a14:m>
                  <m:oMath xmlns:m="http://schemas.openxmlformats.org/officeDocument/2006/math">
                    <m:r>
                      <a:rPr lang="en-IE" sz="2400" b="1" i="1" dirty="0" smtClean="0">
                        <a:latin typeface="Cambria Math"/>
                      </a:rPr>
                      <m:t>𝒇</m:t>
                    </m:r>
                    <m:r>
                      <a:rPr lang="en-IE" sz="2400" b="1" i="1" dirty="0" smtClean="0">
                        <a:latin typeface="Cambria Math"/>
                      </a:rPr>
                      <m:t>(</m:t>
                    </m:r>
                    <m:r>
                      <a:rPr lang="en-IE" sz="2400" b="1" i="1" dirty="0" smtClean="0">
                        <a:latin typeface="Cambria Math"/>
                      </a:rPr>
                      <m:t>𝒙</m:t>
                    </m:r>
                    <m:r>
                      <a:rPr lang="en-IE" sz="2400" b="1" i="1" dirty="0" smtClean="0">
                        <a:latin typeface="Cambria Math"/>
                      </a:rPr>
                      <m:t>)</m:t>
                    </m:r>
                  </m:oMath>
                </a14:m>
                <a:endParaRPr lang="en-IE" sz="2400" b="1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3726" y="3450534"/>
                <a:ext cx="1548000" cy="720000"/>
              </a:xfrm>
              <a:prstGeom prst="roundRect">
                <a:avLst/>
              </a:prstGeom>
              <a:blipFill rotWithShape="1">
                <a:blip r:embed="rId3"/>
                <a:stretch>
                  <a:fillRect t="-11475" b="-17213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1187624" y="3436920"/>
                <a:ext cx="2196000" cy="720000"/>
              </a:xfrm>
              <a:prstGeom prst="roundRect">
                <a:avLst/>
              </a:prstGeom>
              <a:solidFill>
                <a:srgbClr val="990033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E" sz="2000" b="1" dirty="0" err="1" smtClean="0">
                    <a:latin typeface="Calibri" pitchFamily="34" charset="0"/>
                  </a:rPr>
                  <a:t>Frithdhíorthach</a:t>
                </a:r>
                <a:endParaRPr lang="en-IE" sz="2000" b="1" dirty="0" smtClean="0">
                  <a:latin typeface="Calibri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dirty="0" smtClean="0">
                          <a:latin typeface="Cambria Math"/>
                        </a:rPr>
                        <m:t>𝑭</m:t>
                      </m:r>
                      <m:r>
                        <a:rPr lang="en-IE" sz="2400" b="1" i="1" dirty="0">
                          <a:latin typeface="Cambria Math"/>
                        </a:rPr>
                        <m:t>(</m:t>
                      </m:r>
                      <m:r>
                        <a:rPr lang="en-IE" sz="2400" b="1" i="1" dirty="0">
                          <a:latin typeface="Cambria Math"/>
                        </a:rPr>
                        <m:t>𝒙</m:t>
                      </m:r>
                      <m:r>
                        <a:rPr lang="en-IE" sz="2400" b="1" i="1" dirty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436920"/>
                <a:ext cx="2196000" cy="720000"/>
              </a:xfrm>
              <a:prstGeom prst="roundRect">
                <a:avLst/>
              </a:prstGeom>
              <a:blipFill rotWithShape="1">
                <a:blip r:embed="rId4"/>
                <a:stretch>
                  <a:fillRect t="-5738" b="-12295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Arrow 10"/>
          <p:cNvSpPr/>
          <p:nvPr/>
        </p:nvSpPr>
        <p:spPr>
          <a:xfrm>
            <a:off x="3312000" y="2924944"/>
            <a:ext cx="2520000" cy="720000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84001" y="0"/>
            <a:ext cx="8360999" cy="5095875"/>
            <a:chOff x="8784001" y="0"/>
            <a:chExt cx="8360999" cy="5095875"/>
          </a:xfrm>
        </p:grpSpPr>
        <p:pic>
          <p:nvPicPr>
            <p:cNvPr id="1710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0"/>
              <a:ext cx="8001000" cy="509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16200000">
              <a:off x="7854567" y="929434"/>
              <a:ext cx="2218867" cy="3599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84001" y="2060742"/>
            <a:ext cx="9044650" cy="4753983"/>
            <a:chOff x="8784000" y="4797152"/>
            <a:chExt cx="9044650" cy="4753983"/>
          </a:xfrm>
        </p:grpSpPr>
        <p:pic>
          <p:nvPicPr>
            <p:cNvPr id="171011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797152"/>
              <a:ext cx="8684650" cy="475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7854566" y="5726586"/>
              <a:ext cx="2218867" cy="3599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8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animBg="1"/>
      <p:bldP spid="12" grpId="0" animBg="1"/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>
                <a:solidFill>
                  <a:srgbClr val="990033"/>
                </a:solidFill>
                <a:latin typeface="Calibri" pitchFamily="34" charset="0"/>
              </a:rPr>
              <a:t>A: </a:t>
            </a:r>
            <a:r>
              <a:rPr lang="en-IE" b="1" dirty="0" err="1" smtClean="0"/>
              <a:t>Gníomhaíocht</a:t>
            </a:r>
            <a:r>
              <a:rPr lang="en-IE" b="1" dirty="0" smtClean="0"/>
              <a:t> </a:t>
            </a:r>
            <a:r>
              <a:rPr lang="en-IE" b="1" dirty="0" err="1" smtClean="0"/>
              <a:t>Daltaí</a:t>
            </a:r>
            <a:r>
              <a:rPr lang="en-IE" b="1" dirty="0" smtClean="0"/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2400" dirty="0" smtClean="0"/>
                  <a:t>Abair</a:t>
                </a:r>
                <a:r>
                  <a:rPr lang="en-GB" sz="2400" dirty="0"/>
                  <a:t> </a:t>
                </a:r>
                <a:r>
                  <a:rPr lang="en-GB" sz="2400" dirty="0" err="1"/>
                  <a:t>gur</a:t>
                </a:r>
                <a:r>
                  <a:rPr lang="en-GB" sz="2400" dirty="0"/>
                  <a:t> </a:t>
                </a:r>
                <a:r>
                  <a:rPr lang="en-GB" sz="2400" dirty="0" err="1"/>
                  <a:t>iarradh</a:t>
                </a:r>
                <a:r>
                  <a:rPr lang="en-GB" sz="2400" dirty="0"/>
                  <a:t> ort </a:t>
                </a:r>
                <a:r>
                  <a:rPr lang="en-GB" sz="2400" dirty="0" err="1"/>
                  <a:t>frithdhíorthach</a:t>
                </a:r>
                <a:r>
                  <a:rPr lang="en-GB" sz="2400" dirty="0"/>
                  <a:t> </a:t>
                </a:r>
                <a:r>
                  <a:rPr lang="en-GB" sz="2400" i="1" dirty="0"/>
                  <a:t>d </a:t>
                </a:r>
                <a:r>
                  <a:rPr lang="en-GB" sz="2400" dirty="0"/>
                  <a:t>(</a:t>
                </a:r>
                <a:r>
                  <a:rPr lang="en-GB" sz="2400" i="1" dirty="0"/>
                  <a:t>x</a:t>
                </a:r>
                <a:r>
                  <a:rPr lang="en-GB" sz="2400" dirty="0"/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 </a:t>
                </a:r>
                <a:r>
                  <a:rPr lang="en-GB" sz="2400" dirty="0" smtClean="0"/>
                  <a:t>a </a:t>
                </a:r>
                <a:r>
                  <a:rPr lang="en-GB" sz="2400" dirty="0" err="1" smtClean="0"/>
                  <a:t>fhail</a:t>
                </a:r>
                <a:r>
                  <a:rPr lang="en-GB" sz="2400" dirty="0"/>
                  <a:t>. An </a:t>
                </a:r>
                <a:r>
                  <a:rPr lang="en-GB" sz="2400" dirty="0" err="1"/>
                  <a:t>mbeifeá</a:t>
                </a:r>
                <a:r>
                  <a:rPr lang="en-GB" sz="2400" dirty="0"/>
                  <a:t> in </a:t>
                </a:r>
                <a:r>
                  <a:rPr lang="en-GB" sz="2400" dirty="0" err="1"/>
                  <a:t>ann</a:t>
                </a:r>
                <a:r>
                  <a:rPr lang="en-GB" sz="2400" dirty="0"/>
                  <a:t> é a </a:t>
                </a:r>
                <a:r>
                  <a:rPr lang="en-GB" sz="2400" dirty="0" err="1"/>
                  <a:t>dhéanamh</a:t>
                </a:r>
                <a:r>
                  <a:rPr lang="en-GB" sz="2400" dirty="0" smtClean="0"/>
                  <a:t>?</a:t>
                </a:r>
              </a:p>
              <a:p>
                <a:r>
                  <a:rPr lang="de-DE" sz="2400" dirty="0" smtClean="0"/>
                  <a:t>An </a:t>
                </a:r>
                <a:r>
                  <a:rPr lang="de-DE" sz="2400" dirty="0"/>
                  <a:t>dtuigeann tú an cheist? An mbeifeá in ann </a:t>
                </a:r>
                <a:r>
                  <a:rPr lang="de-DE" sz="2400" dirty="0" smtClean="0"/>
                  <a:t>an </a:t>
                </a:r>
                <a:r>
                  <a:rPr lang="en-GB" sz="2400" dirty="0" err="1" smtClean="0"/>
                  <a:t>cheist</a:t>
                </a:r>
                <a:r>
                  <a:rPr lang="en-GB" sz="2400" dirty="0" smtClean="0"/>
                  <a:t> </a:t>
                </a:r>
                <a:r>
                  <a:rPr lang="en-GB" sz="2400" dirty="0"/>
                  <a:t>a </a:t>
                </a:r>
                <a:r>
                  <a:rPr lang="en-GB" sz="2400" dirty="0" err="1"/>
                  <a:t>athscríobh</a:t>
                </a:r>
                <a:r>
                  <a:rPr lang="en-GB" sz="2400" dirty="0"/>
                  <a:t> </a:t>
                </a:r>
                <a:r>
                  <a:rPr lang="en-GB" sz="2400" dirty="0" err="1"/>
                  <a:t>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d’fhocail</a:t>
                </a:r>
                <a:r>
                  <a:rPr lang="en-GB" sz="2400" dirty="0"/>
                  <a:t> </a:t>
                </a:r>
                <a:r>
                  <a:rPr lang="en-GB" sz="2400" dirty="0" err="1"/>
                  <a:t>féin</a:t>
                </a:r>
                <a:r>
                  <a:rPr lang="en-GB" sz="2400" dirty="0"/>
                  <a:t>? </a:t>
                </a:r>
                <a:r>
                  <a:rPr lang="en-GB" sz="2400" dirty="0" err="1"/>
                  <a:t>Céard</a:t>
                </a:r>
                <a:r>
                  <a:rPr lang="en-GB" sz="2400" dirty="0"/>
                  <a:t> is </a:t>
                </a:r>
                <a:r>
                  <a:rPr lang="en-GB" sz="2400" dirty="0" err="1"/>
                  <a:t>brí</a:t>
                </a:r>
                <a:r>
                  <a:rPr lang="en-GB" sz="2400" dirty="0"/>
                  <a:t> </a:t>
                </a:r>
                <a:r>
                  <a:rPr lang="en-GB" sz="2400" dirty="0" smtClean="0"/>
                  <a:t>le </a:t>
                </a:r>
                <a:r>
                  <a:rPr lang="en-GB" sz="2400" dirty="0" err="1" smtClean="0"/>
                  <a:t>frithdhíorthach</a:t>
                </a:r>
                <a:r>
                  <a:rPr lang="en-GB" sz="2400" dirty="0"/>
                  <a:t>?</a:t>
                </a:r>
              </a:p>
              <a:p>
                <a:r>
                  <a:rPr lang="en-GB" sz="2400" dirty="0" err="1" smtClean="0"/>
                  <a:t>Abair</a:t>
                </a:r>
                <a:r>
                  <a:rPr lang="en-GB" sz="2400" dirty="0" smtClean="0"/>
                  <a:t> </a:t>
                </a:r>
                <a:r>
                  <a:rPr lang="en-GB" sz="2400" dirty="0" err="1"/>
                  <a:t>gur</a:t>
                </a:r>
                <a:r>
                  <a:rPr lang="en-GB" sz="2400" dirty="0"/>
                  <a:t> thug </a:t>
                </a:r>
                <a:r>
                  <a:rPr lang="en-GB" sz="2400" dirty="0" err="1"/>
                  <a:t>mé</a:t>
                </a:r>
                <a:r>
                  <a:rPr lang="en-GB" sz="2400" dirty="0"/>
                  <a:t> </a:t>
                </a:r>
                <a:r>
                  <a:rPr lang="en-GB" sz="2400" dirty="0" err="1"/>
                  <a:t>buille</a:t>
                </a:r>
                <a:r>
                  <a:rPr lang="en-GB" sz="2400" dirty="0"/>
                  <a:t> </a:t>
                </a:r>
                <a:r>
                  <a:rPr lang="en-GB" sz="2400" dirty="0" err="1"/>
                  <a:t>faoi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thuairim</a:t>
                </a:r>
                <a:r>
                  <a:rPr lang="en-GB" sz="2400" dirty="0"/>
                  <a:t> </a:t>
                </a:r>
                <a:r>
                  <a:rPr lang="en-GB" sz="2400" dirty="0" err="1"/>
                  <a:t>agus</a:t>
                </a:r>
                <a:r>
                  <a:rPr lang="en-GB" sz="2400" dirty="0"/>
                  <a:t> </a:t>
                </a:r>
                <a:r>
                  <a:rPr lang="en-GB" sz="2400" dirty="0" err="1" smtClean="0"/>
                  <a:t>gur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thomhais</a:t>
                </a:r>
                <a:r>
                  <a:rPr lang="en-GB" sz="2400" dirty="0" smtClean="0"/>
                  <a:t> </a:t>
                </a:r>
                <a:r>
                  <a:rPr lang="en-GB" sz="2400" dirty="0" err="1"/>
                  <a:t>mé</a:t>
                </a:r>
                <a:r>
                  <a:rPr lang="en-GB" sz="2400" dirty="0"/>
                  <a:t> an </a:t>
                </a:r>
                <a:r>
                  <a:rPr lang="en-GB" sz="2400" dirty="0" err="1"/>
                  <a:t>frithdhíorthach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/>
                      </a:rPr>
                      <m:t>2</m:t>
                    </m:r>
                    <m:r>
                      <a:rPr lang="en-GB" sz="2400" b="0" i="1" dirty="0" smtClean="0">
                        <a:latin typeface="Cambria Math"/>
                      </a:rPr>
                      <m:t>𝑥</m:t>
                    </m:r>
                    <m:r>
                      <a:rPr lang="en-GB" sz="2400" b="0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GB" sz="2400" dirty="0"/>
                  <a:t>. An </a:t>
                </a:r>
                <a:r>
                  <a:rPr lang="en-GB" sz="2400" dirty="0" err="1"/>
                  <a:t>bhfuil</a:t>
                </a:r>
                <a:r>
                  <a:rPr lang="en-GB" sz="2400" dirty="0"/>
                  <a:t> </a:t>
                </a:r>
                <a:r>
                  <a:rPr lang="en-GB" sz="2400" dirty="0" err="1" smtClean="0"/>
                  <a:t>aon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slí</a:t>
                </a:r>
                <a:r>
                  <a:rPr lang="en-GB" sz="2400" dirty="0" smtClean="0"/>
                  <a:t> </a:t>
                </a:r>
                <a:r>
                  <a:rPr lang="en-GB" sz="2400" dirty="0"/>
                  <a:t>a </a:t>
                </a:r>
                <a:r>
                  <a:rPr lang="en-GB" sz="2400" dirty="0" err="1"/>
                  <a:t>bhféadfainn</a:t>
                </a:r>
                <a:r>
                  <a:rPr lang="en-GB" sz="2400" dirty="0"/>
                  <a:t> a </a:t>
                </a:r>
                <a:r>
                  <a:rPr lang="en-GB" sz="2400" dirty="0" err="1"/>
                  <a:t>sheiceáil</a:t>
                </a:r>
                <a:r>
                  <a:rPr lang="en-GB" sz="2400" dirty="0"/>
                  <a:t> </a:t>
                </a:r>
                <a:r>
                  <a:rPr lang="en-GB" sz="2400" dirty="0" err="1"/>
                  <a:t>gur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thomhais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mé</a:t>
                </a:r>
                <a:r>
                  <a:rPr lang="en-GB" sz="2400" dirty="0"/>
                  <a:t> </a:t>
                </a:r>
                <a:r>
                  <a:rPr lang="en-GB" sz="2400" dirty="0" err="1" smtClean="0"/>
                  <a:t>i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gceart</a:t>
                </a:r>
                <a:r>
                  <a:rPr lang="en-GB" sz="2400" dirty="0"/>
                  <a:t>?</a:t>
                </a:r>
              </a:p>
              <a:p>
                <a:r>
                  <a:rPr lang="en-GB" sz="2400" dirty="0" smtClean="0"/>
                  <a:t>An </a:t>
                </a:r>
                <a:r>
                  <a:rPr lang="en-GB" sz="2400" dirty="0"/>
                  <a:t>é 2</a:t>
                </a:r>
                <a:r>
                  <a:rPr lang="en-GB" sz="2400" i="1" dirty="0"/>
                  <a:t>x </a:t>
                </a:r>
                <a:r>
                  <a:rPr lang="en-GB" sz="2400" dirty="0" err="1"/>
                  <a:t>frithdhíorthach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/>
                  <a:t>?</a:t>
                </a:r>
              </a:p>
              <a:p>
                <a:r>
                  <a:rPr lang="en-GB" sz="2400" dirty="0" err="1" smtClean="0"/>
                  <a:t>Seans</a:t>
                </a:r>
                <a:r>
                  <a:rPr lang="en-GB" sz="2400" dirty="0" smtClean="0"/>
                  <a:t> </a:t>
                </a:r>
                <a:r>
                  <a:rPr lang="en-GB" sz="2400" dirty="0"/>
                  <a:t>go </a:t>
                </a:r>
                <a:r>
                  <a:rPr lang="en-GB" sz="2400" dirty="0" err="1"/>
                  <a:t>dtógfadh</a:t>
                </a:r>
                <a:r>
                  <a:rPr lang="en-GB" sz="2400" dirty="0"/>
                  <a:t> </a:t>
                </a:r>
                <a:r>
                  <a:rPr lang="en-GB" sz="2400" dirty="0" err="1"/>
                  <a:t>sé</a:t>
                </a:r>
                <a:r>
                  <a:rPr lang="en-GB" sz="2400" dirty="0"/>
                  <a:t> </a:t>
                </a:r>
                <a:r>
                  <a:rPr lang="en-GB" sz="2400" dirty="0" err="1"/>
                  <a:t>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bhfad</a:t>
                </a:r>
                <a:r>
                  <a:rPr lang="en-GB" sz="2400" dirty="0"/>
                  <a:t> an </a:t>
                </a:r>
                <a:r>
                  <a:rPr lang="en-GB" sz="2400" dirty="0" err="1" smtClean="0"/>
                  <a:t>frithdhíorthach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ceart</a:t>
                </a:r>
                <a:r>
                  <a:rPr lang="en-GB" sz="2400" dirty="0" smtClean="0"/>
                  <a:t> </a:t>
                </a:r>
                <a:r>
                  <a:rPr lang="en-GB" sz="2400" dirty="0"/>
                  <a:t>a </a:t>
                </a:r>
                <a:r>
                  <a:rPr lang="en-GB" sz="2400" dirty="0" err="1"/>
                  <a:t>thomhas</a:t>
                </a:r>
                <a:r>
                  <a:rPr lang="en-GB" sz="2400" dirty="0"/>
                  <a:t> le </a:t>
                </a:r>
                <a:r>
                  <a:rPr lang="en-GB" sz="2400" dirty="0" err="1"/>
                  <a:t>straitéis</a:t>
                </a:r>
                <a:r>
                  <a:rPr lang="en-GB" sz="2400" dirty="0"/>
                  <a:t> sin an </a:t>
                </a:r>
                <a:r>
                  <a:rPr lang="en-GB" sz="2400" dirty="0" err="1"/>
                  <a:t>buille</a:t>
                </a:r>
                <a:r>
                  <a:rPr lang="en-GB" sz="2400" dirty="0"/>
                  <a:t> </a:t>
                </a:r>
                <a:r>
                  <a:rPr lang="en-GB" sz="2400" dirty="0" err="1" smtClean="0"/>
                  <a:t>faoi</a:t>
                </a:r>
                <a:r>
                  <a:rPr lang="en-GB" sz="2400" dirty="0" smtClean="0"/>
                  <a:t> </a:t>
                </a:r>
                <a:r>
                  <a:rPr lang="en-GB" sz="2400" dirty="0" err="1" smtClean="0"/>
                  <a:t>thuairim</a:t>
                </a:r>
                <a:r>
                  <a:rPr lang="en-GB" sz="2400" dirty="0"/>
                  <a:t>. </a:t>
                </a:r>
                <a:r>
                  <a:rPr lang="en-GB" sz="2400" dirty="0" err="1"/>
                  <a:t>B’fhearr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tomhas</a:t>
                </a:r>
                <a:r>
                  <a:rPr lang="en-GB" sz="2400" dirty="0"/>
                  <a:t> a </a:t>
                </a:r>
                <a:r>
                  <a:rPr lang="en-GB" sz="2400" dirty="0" err="1"/>
                  <a:t>mbeadh</a:t>
                </a:r>
                <a:r>
                  <a:rPr lang="en-GB" sz="2400" dirty="0"/>
                  <a:t> </a:t>
                </a:r>
                <a:r>
                  <a:rPr lang="en-GB" sz="2400" dirty="0" err="1"/>
                  <a:t>bunús</a:t>
                </a:r>
                <a:r>
                  <a:rPr lang="en-GB" sz="2400" dirty="0"/>
                  <a:t> leis.</a:t>
                </a:r>
              </a:p>
              <a:p>
                <a:r>
                  <a:rPr lang="en-GB" sz="2400" dirty="0" err="1" smtClean="0"/>
                  <a:t>Féach</a:t>
                </a:r>
                <a:r>
                  <a:rPr lang="en-GB" sz="2400" dirty="0" smtClean="0"/>
                  <a:t> </a:t>
                </a:r>
                <a:r>
                  <a:rPr lang="en-GB" sz="2400" dirty="0" err="1"/>
                  <a:t>feidhm</a:t>
                </a:r>
                <a:r>
                  <a:rPr lang="en-GB" sz="2400" dirty="0"/>
                  <a:t> </a:t>
                </a:r>
                <a:r>
                  <a:rPr lang="en-GB" sz="2400" dirty="0" err="1"/>
                  <a:t>iltéarmach</a:t>
                </a:r>
                <a:r>
                  <a:rPr lang="en-GB" sz="2400" dirty="0"/>
                  <a:t> </a:t>
                </a:r>
                <a:r>
                  <a:rPr lang="en-GB" sz="2400" dirty="0" err="1"/>
                  <a:t>ar</a:t>
                </a:r>
                <a:r>
                  <a:rPr lang="en-GB" sz="2400" dirty="0"/>
                  <a:t> </a:t>
                </a:r>
                <a:r>
                  <a:rPr lang="en-GB" sz="2400" dirty="0" err="1"/>
                  <a:t>nós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4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2400" b="0" i="1" dirty="0" smtClean="0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GB" sz="2400" dirty="0"/>
                  <a:t>. </a:t>
                </a:r>
                <a:r>
                  <a:rPr lang="en-GB" sz="2400" dirty="0" err="1"/>
                  <a:t>Difreáil</a:t>
                </a:r>
                <a:r>
                  <a:rPr lang="en-GB" sz="2400" dirty="0"/>
                  <a:t> í. </a:t>
                </a:r>
                <a:r>
                  <a:rPr lang="en-GB" sz="2400" dirty="0" err="1" smtClean="0"/>
                  <a:t>Céard</a:t>
                </a:r>
                <a:r>
                  <a:rPr lang="en-GB" sz="2400" dirty="0" smtClean="0"/>
                  <a:t> é </a:t>
                </a:r>
                <a:r>
                  <a:rPr lang="en-GB" sz="2400" dirty="0"/>
                  <a:t>an </a:t>
                </a:r>
                <a:r>
                  <a:rPr lang="en-GB" sz="2400" dirty="0" err="1"/>
                  <a:t>freagra</a:t>
                </a:r>
                <a:r>
                  <a:rPr lang="en-GB" sz="2400" dirty="0" smtClean="0"/>
                  <a:t>?</a:t>
                </a:r>
                <a:endParaRPr lang="en-IE" sz="2400" dirty="0" smtClean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963" t="-1077" b="-18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8784001" y="0"/>
            <a:ext cx="8360999" cy="5095875"/>
            <a:chOff x="8784001" y="0"/>
            <a:chExt cx="8360999" cy="509587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0"/>
              <a:ext cx="8001000" cy="509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 rot="16200000">
              <a:off x="7854567" y="929434"/>
              <a:ext cx="2218867" cy="3599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47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3600" dirty="0" smtClean="0"/>
                  <a:t>An 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GB" sz="3600" dirty="0"/>
                  <a:t> </a:t>
                </a:r>
                <a:r>
                  <a:rPr lang="en-GB" sz="3600" dirty="0" err="1"/>
                  <a:t>frithdhíorthach</a:t>
                </a:r>
                <a:r>
                  <a:rPr lang="en-GB" sz="3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 smtClean="0"/>
                  <a:t>?</a:t>
                </a:r>
                <a:endParaRPr lang="en-GB" sz="3600" dirty="0"/>
              </a:p>
              <a:p>
                <a:r>
                  <a:rPr lang="en-GB" sz="3600" dirty="0" err="1" smtClean="0"/>
                  <a:t>Cá</a:t>
                </a:r>
                <a:r>
                  <a:rPr lang="en-GB" sz="3600" dirty="0" smtClean="0"/>
                  <a:t> </a:t>
                </a:r>
                <a:r>
                  <a:rPr lang="en-GB" sz="3600" dirty="0" err="1"/>
                  <a:t>bhfuil</a:t>
                </a:r>
                <a:r>
                  <a:rPr lang="en-GB" sz="3600" dirty="0"/>
                  <a:t> an </a:t>
                </a:r>
                <a:r>
                  <a:rPr lang="en-GB" sz="3600" dirty="0" err="1" smtClean="0"/>
                  <a:t>botún</a:t>
                </a:r>
                <a:r>
                  <a:rPr lang="en-GB" sz="3600" dirty="0" smtClean="0"/>
                  <a:t>,</a:t>
                </a:r>
                <a:r>
                  <a:rPr lang="pt-BR" sz="3600" dirty="0" smtClean="0"/>
                  <a:t>má </a:t>
                </a:r>
                <a:r>
                  <a:rPr lang="pt-BR" sz="3600" dirty="0"/>
                  <a:t>deirtear gurb é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pt-BR" sz="3600" dirty="0" smtClean="0"/>
                  <a:t> </a:t>
                </a:r>
                <a:r>
                  <a:rPr lang="en-GB" sz="3600" dirty="0" err="1" smtClean="0"/>
                  <a:t>frithdhíorthach</a:t>
                </a:r>
                <a:r>
                  <a:rPr lang="en-GB" sz="36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 smtClean="0"/>
                  <a:t>?</a:t>
                </a:r>
                <a:endParaRPr lang="en-GB" sz="3600" dirty="0"/>
              </a:p>
              <a:p>
                <a:r>
                  <a:rPr lang="en-GB" sz="3600" dirty="0" smtClean="0"/>
                  <a:t>An </a:t>
                </a:r>
                <a:r>
                  <a:rPr lang="en-GB" sz="3600" dirty="0" err="1"/>
                  <a:t>bhféadfaí</a:t>
                </a:r>
                <a:r>
                  <a:rPr lang="en-GB" sz="3600" dirty="0"/>
                  <a:t> </a:t>
                </a:r>
                <a:r>
                  <a:rPr lang="en-GB" sz="3600" dirty="0" err="1"/>
                  <a:t>tomhas</a:t>
                </a:r>
                <a:r>
                  <a:rPr lang="en-GB" sz="3600" dirty="0"/>
                  <a:t> </a:t>
                </a:r>
                <a:r>
                  <a:rPr lang="en-GB" sz="3600" dirty="0" err="1" smtClean="0"/>
                  <a:t>níos</a:t>
                </a:r>
                <a:r>
                  <a:rPr lang="en-GB" sz="3600" dirty="0" smtClean="0"/>
                  <a:t> </a:t>
                </a:r>
                <a:r>
                  <a:rPr lang="en-GB" sz="3600" dirty="0" err="1" smtClean="0"/>
                  <a:t>cruinne</a:t>
                </a:r>
                <a:r>
                  <a:rPr lang="en-GB" sz="3600" dirty="0" smtClean="0"/>
                  <a:t> </a:t>
                </a:r>
                <a:r>
                  <a:rPr lang="en-GB" sz="3600" dirty="0"/>
                  <a:t>a </a:t>
                </a:r>
                <a:r>
                  <a:rPr lang="en-GB" sz="3600" dirty="0" err="1"/>
                  <a:t>thabhairt</a:t>
                </a:r>
                <a:r>
                  <a:rPr lang="en-GB" sz="3600" dirty="0"/>
                  <a:t> </a:t>
                </a:r>
                <a:r>
                  <a:rPr lang="en-GB" sz="3600" dirty="0" err="1" smtClean="0"/>
                  <a:t>ar</a:t>
                </a:r>
                <a:r>
                  <a:rPr lang="en-GB" sz="3600" dirty="0" smtClean="0"/>
                  <a:t> </a:t>
                </a:r>
                <a:r>
                  <a:rPr lang="en-GB" sz="3600" dirty="0" err="1" smtClean="0"/>
                  <a:t>fhrithdhíorthach</a:t>
                </a:r>
                <a:r>
                  <a:rPr lang="en-GB" sz="36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/>
                  <a:t>? An</a:t>
                </a:r>
              </a:p>
              <a:p>
                <a:r>
                  <a:rPr lang="en-GB" sz="3600" dirty="0" err="1"/>
                  <a:t>bhféadfaí</a:t>
                </a:r>
                <a:r>
                  <a:rPr lang="en-GB" sz="3600" dirty="0"/>
                  <a:t> an </a:t>
                </a:r>
                <a:r>
                  <a:rPr lang="en-GB" sz="3600" dirty="0" err="1"/>
                  <a:t>tomhas</a:t>
                </a:r>
                <a:r>
                  <a:rPr lang="en-GB" sz="3600" dirty="0"/>
                  <a:t> sin </a:t>
                </a:r>
                <a:r>
                  <a:rPr lang="en-GB" sz="3600" dirty="0" smtClean="0"/>
                  <a:t>a </a:t>
                </a:r>
                <a:r>
                  <a:rPr lang="en-GB" sz="3600" dirty="0" err="1" smtClean="0"/>
                  <a:t>sheiceáil</a:t>
                </a:r>
                <a:r>
                  <a:rPr lang="en-GB" sz="3600" dirty="0"/>
                  <a:t>?</a:t>
                </a:r>
              </a:p>
              <a:p>
                <a:r>
                  <a:rPr lang="de-DE" sz="3600" dirty="0" smtClean="0"/>
                  <a:t>An </a:t>
                </a:r>
                <a:r>
                  <a:rPr lang="de-DE" sz="3600" dirty="0"/>
                  <a:t>é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600" b="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36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GB" sz="3600" b="0" i="1" dirty="0" smtClean="0">
                            <a:latin typeface="Cambria Math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GB" sz="36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de-DE" sz="3600" dirty="0"/>
                  <a:t>an </a:t>
                </a:r>
                <a:r>
                  <a:rPr lang="de-DE" sz="3600" dirty="0" smtClean="0"/>
                  <a:t>t-aon </a:t>
                </a:r>
                <a:r>
                  <a:rPr lang="en-GB" sz="3600" dirty="0" err="1" smtClean="0"/>
                  <a:t>frithdhíorthach</a:t>
                </a:r>
                <a:r>
                  <a:rPr lang="en-GB" sz="3600" dirty="0" smtClean="0"/>
                  <a:t> </a:t>
                </a:r>
                <a:r>
                  <a:rPr lang="en-GB" sz="3600" dirty="0" err="1"/>
                  <a:t>atá</a:t>
                </a:r>
                <a:r>
                  <a:rPr lang="en-GB" sz="3600" dirty="0"/>
                  <a:t> ag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3600" b="0" i="1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36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 smtClean="0"/>
                  <a:t>?</a:t>
                </a:r>
                <a:endParaRPr lang="en-IE" sz="3600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2000" t="-1884" b="-19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84000" y="548680"/>
            <a:ext cx="7669320" cy="6309320"/>
            <a:chOff x="8784000" y="548680"/>
            <a:chExt cx="7027500" cy="5257800"/>
          </a:xfrm>
        </p:grpSpPr>
        <p:pic>
          <p:nvPicPr>
            <p:cNvPr id="1720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548680"/>
              <a:ext cx="66675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6200000">
              <a:off x="7854566" y="1478114"/>
              <a:ext cx="2218867" cy="3599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280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pt-BR" sz="2800" dirty="0" smtClean="0"/>
                  <a:t>Cén chaoi ar féidir tacar </a:t>
                </a:r>
                <a:r>
                  <a:rPr lang="en-GB" sz="2800" dirty="0" err="1" smtClean="0"/>
                  <a:t>iomlán</a:t>
                </a:r>
                <a:r>
                  <a:rPr lang="en-GB" sz="2800" dirty="0" smtClean="0"/>
                  <a:t> </a:t>
                </a:r>
                <a:r>
                  <a:rPr lang="en-GB" sz="2800" dirty="0" err="1"/>
                  <a:t>na</a:t>
                </a:r>
                <a:r>
                  <a:rPr lang="en-GB" sz="2800" dirty="0"/>
                  <a:t> </a:t>
                </a:r>
                <a:r>
                  <a:rPr lang="en-GB" sz="2800" dirty="0" err="1" smtClean="0"/>
                  <a:t>bhfrithdhíorthach</a:t>
                </a:r>
                <a:r>
                  <a:rPr lang="en-GB" sz="2800" dirty="0" smtClean="0"/>
                  <a:t> de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b="0" i="1" dirty="0" smtClean="0">
                            <a:latin typeface="Cambria Math"/>
                          </a:rPr>
                          <m:t> </m:t>
                        </m:r>
                        <m:r>
                          <a:rPr lang="en-GB" sz="2800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28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800" dirty="0"/>
                  <a:t>a </a:t>
                </a:r>
                <a:r>
                  <a:rPr lang="en-GB" sz="2800" dirty="0" err="1"/>
                  <a:t>scríobh</a:t>
                </a:r>
                <a:r>
                  <a:rPr lang="en-GB" sz="2800" dirty="0"/>
                  <a:t>?</a:t>
                </a:r>
              </a:p>
              <a:p>
                <a:r>
                  <a:rPr lang="en-GB" sz="2800" dirty="0" smtClean="0"/>
                  <a:t>An </a:t>
                </a:r>
                <a:r>
                  <a:rPr lang="en-GB" sz="2800" dirty="0" err="1"/>
                  <a:t>fhoirm</a:t>
                </a:r>
                <a:r>
                  <a:rPr lang="en-GB" sz="2800" dirty="0"/>
                  <a:t> </a:t>
                </a:r>
                <a:r>
                  <a:rPr lang="en-GB" sz="2800" dirty="0" err="1" smtClean="0"/>
                  <a:t>éigríochta</a:t>
                </a:r>
                <a:r>
                  <a:rPr lang="en-GB" sz="2800" dirty="0" smtClean="0"/>
                  <a:t> den </a:t>
                </a:r>
                <a:r>
                  <a:rPr lang="en-GB" sz="2800" dirty="0" err="1"/>
                  <a:t>fhrithdhíorthach</a:t>
                </a:r>
                <a:r>
                  <a:rPr lang="en-GB" sz="2800" dirty="0"/>
                  <a:t> </a:t>
                </a:r>
                <a:r>
                  <a:rPr lang="en-GB" sz="2800" dirty="0" smtClean="0"/>
                  <a:t>a </a:t>
                </a:r>
                <a:r>
                  <a:rPr lang="pt-BR" sz="2800" dirty="0" smtClean="0"/>
                  <a:t>thugtar </a:t>
                </a:r>
                <a:r>
                  <a:rPr lang="pt-BR" sz="2800" dirty="0"/>
                  <a:t>ar thacar iomlán na</a:t>
                </a:r>
              </a:p>
              <a:p>
                <a:r>
                  <a:rPr lang="en-GB" sz="2800" dirty="0" err="1"/>
                  <a:t>bhfrithdhíorthach</a:t>
                </a:r>
                <a:r>
                  <a:rPr lang="en-GB" sz="2800" dirty="0"/>
                  <a:t> </a:t>
                </a:r>
                <a:r>
                  <a:rPr lang="en-GB" sz="2800" dirty="0" err="1" smtClean="0"/>
                  <a:t>féideartha</a:t>
                </a:r>
                <a:r>
                  <a:rPr lang="en-GB" sz="2800" dirty="0" smtClean="0"/>
                  <a:t> </a:t>
                </a:r>
                <a:r>
                  <a:rPr lang="pt-BR" sz="2800" dirty="0" smtClean="0"/>
                  <a:t>atá </a:t>
                </a:r>
                <a:r>
                  <a:rPr lang="pt-BR" sz="2800" dirty="0"/>
                  <a:t>ag feidhm (mar níl a </a:t>
                </a:r>
                <a:r>
                  <a:rPr lang="pt-BR" sz="2800" dirty="0" smtClean="0"/>
                  <a:t>fhios </a:t>
                </a:r>
                <a:r>
                  <a:rPr lang="en-GB" sz="2800" dirty="0" err="1" smtClean="0"/>
                  <a:t>againn</a:t>
                </a:r>
                <a:r>
                  <a:rPr lang="en-GB" sz="2800" dirty="0" smtClean="0"/>
                  <a:t> </a:t>
                </a:r>
                <a:r>
                  <a:rPr lang="en-GB" sz="2800" dirty="0" err="1"/>
                  <a:t>luach</a:t>
                </a:r>
                <a:r>
                  <a:rPr lang="en-GB" sz="2800" dirty="0"/>
                  <a:t> </a:t>
                </a:r>
                <a:r>
                  <a:rPr lang="en-GB" sz="2800" i="1" dirty="0"/>
                  <a:t>C</a:t>
                </a:r>
                <a:r>
                  <a:rPr lang="en-GB" sz="2800" dirty="0"/>
                  <a:t>).</a:t>
                </a:r>
              </a:p>
              <a:p>
                <a:r>
                  <a:rPr lang="en-GB" sz="2800" dirty="0" err="1" smtClean="0"/>
                  <a:t>Thosaíomar</a:t>
                </a:r>
                <a:r>
                  <a:rPr lang="en-GB" sz="2800" dirty="0" smtClean="0"/>
                  <a:t> </a:t>
                </a:r>
                <a:r>
                  <a:rPr lang="en-GB" sz="2800" dirty="0"/>
                  <a:t>leis an </a:t>
                </a:r>
                <a:r>
                  <a:rPr lang="en-GB" sz="2800" dirty="0" err="1" smtClean="0"/>
                  <a:t>bhfeidhm</a:t>
                </a:r>
                <a:r>
                  <a:rPr lang="en-GB" sz="2800" dirty="0" smtClean="0"/>
                  <a:t> </a:t>
                </a:r>
                <a:r>
                  <a:rPr lang="en-GB" sz="2800" i="1" dirty="0" smtClean="0"/>
                  <a:t>d</a:t>
                </a:r>
                <a:r>
                  <a:rPr lang="en-GB" sz="2800" dirty="0" smtClean="0"/>
                  <a:t>(</a:t>
                </a:r>
                <a:r>
                  <a:rPr lang="en-GB" sz="2800" i="1" dirty="0" smtClean="0"/>
                  <a:t>x</a:t>
                </a:r>
                <a:r>
                  <a:rPr lang="en-GB" sz="2800" dirty="0"/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GB" sz="2800" i="1" dirty="0">
                            <a:latin typeface="Cambria Math"/>
                          </a:rPr>
                          <m:t> </m:t>
                        </m:r>
                        <m:r>
                          <a:rPr lang="en-GB" sz="2800" i="1" dirty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sz="2800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800" dirty="0"/>
                  <a:t> </a:t>
                </a:r>
                <a:r>
                  <a:rPr lang="en-GB" sz="2800" dirty="0" err="1"/>
                  <a:t>agus</a:t>
                </a:r>
                <a:r>
                  <a:rPr lang="en-GB" sz="2800" dirty="0"/>
                  <a:t> </a:t>
                </a:r>
                <a:r>
                  <a:rPr lang="en-GB" sz="2800" dirty="0" err="1"/>
                  <a:t>fuaireamar</a:t>
                </a:r>
                <a:r>
                  <a:rPr lang="en-GB" sz="2800" dirty="0"/>
                  <a:t> </a:t>
                </a:r>
                <a:r>
                  <a:rPr lang="en-GB" sz="2800" dirty="0" smtClean="0"/>
                  <a:t>an </a:t>
                </a:r>
                <a:r>
                  <a:rPr lang="en-GB" sz="2800" dirty="0" err="1" smtClean="0"/>
                  <a:t>frithdhíorthach</a:t>
                </a:r>
                <a:r>
                  <a:rPr lang="en-GB" sz="2800" dirty="0"/>
                  <a:t>. </a:t>
                </a:r>
                <a:r>
                  <a:rPr lang="en-GB" sz="2800" dirty="0" err="1"/>
                  <a:t>Cén</a:t>
                </a:r>
                <a:r>
                  <a:rPr lang="en-GB" sz="2800" dirty="0"/>
                  <a:t> </a:t>
                </a:r>
                <a:r>
                  <a:rPr lang="en-GB" sz="2800" dirty="0" err="1" smtClean="0"/>
                  <a:t>lipéadú</a:t>
                </a:r>
                <a:r>
                  <a:rPr lang="en-GB" sz="2800" dirty="0" smtClean="0"/>
                  <a:t> </a:t>
                </a:r>
                <a:r>
                  <a:rPr lang="en-GB" sz="2800" dirty="0" err="1" smtClean="0"/>
                  <a:t>atá</a:t>
                </a:r>
                <a:r>
                  <a:rPr lang="en-GB" sz="2800" dirty="0" smtClean="0"/>
                  <a:t> </a:t>
                </a:r>
                <a:r>
                  <a:rPr lang="en-GB" sz="2800" dirty="0" err="1"/>
                  <a:t>ar</a:t>
                </a:r>
                <a:r>
                  <a:rPr lang="en-GB" sz="2800" dirty="0"/>
                  <a:t> an </a:t>
                </a:r>
                <a:r>
                  <a:rPr lang="en-GB" sz="2800" dirty="0" err="1"/>
                  <a:t>bhfrithdhíorthach</a:t>
                </a:r>
                <a:r>
                  <a:rPr lang="en-GB" sz="2800" dirty="0"/>
                  <a:t>?</a:t>
                </a:r>
              </a:p>
              <a:p>
                <a:r>
                  <a:rPr lang="pt-BR" sz="2800" dirty="0" smtClean="0"/>
                  <a:t>Téimis </a:t>
                </a:r>
                <a:r>
                  <a:rPr lang="pt-BR" sz="2800" dirty="0"/>
                  <a:t>siar ar a bhfuil </a:t>
                </a:r>
                <a:r>
                  <a:rPr lang="pt-BR" sz="2800" dirty="0" smtClean="0"/>
                  <a:t>déanta </a:t>
                </a:r>
                <a:r>
                  <a:rPr lang="en-GB" sz="2800" dirty="0" smtClean="0"/>
                  <a:t>go </a:t>
                </a:r>
                <a:r>
                  <a:rPr lang="en-GB" sz="2800" dirty="0" err="1"/>
                  <a:t>dtí</a:t>
                </a:r>
                <a:r>
                  <a:rPr lang="en-GB" sz="2800" dirty="0"/>
                  <a:t> </a:t>
                </a:r>
                <a:r>
                  <a:rPr lang="en-GB" sz="2800" dirty="0" err="1"/>
                  <a:t>seo</a:t>
                </a:r>
                <a:r>
                  <a:rPr lang="en-GB" sz="2800" dirty="0"/>
                  <a:t>.</a:t>
                </a:r>
              </a:p>
              <a:p>
                <a:r>
                  <a:rPr lang="pt-BR" sz="2800" dirty="0" smtClean="0"/>
                  <a:t>Cé </a:t>
                </a:r>
                <a:r>
                  <a:rPr lang="pt-BR" sz="2800" dirty="0"/>
                  <a:t>na príomhphointí a bhí </a:t>
                </a:r>
                <a:r>
                  <a:rPr lang="pt-BR" sz="2800" dirty="0" smtClean="0"/>
                  <a:t>sa </a:t>
                </a:r>
                <a:r>
                  <a:rPr lang="en-GB" sz="2800" dirty="0" err="1" smtClean="0"/>
                  <a:t>cheacht</a:t>
                </a:r>
                <a:r>
                  <a:rPr lang="en-GB" sz="2800" dirty="0" smtClean="0"/>
                  <a:t> </a:t>
                </a:r>
                <a:r>
                  <a:rPr lang="en-GB" sz="2800" dirty="0" err="1"/>
                  <a:t>seo</a:t>
                </a:r>
                <a:r>
                  <a:rPr lang="en-GB" sz="2800" dirty="0"/>
                  <a:t>?</a:t>
                </a:r>
                <a:endParaRPr lang="en-IE" sz="2800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t="-1211" r="-1630" b="-18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8773892" y="476672"/>
            <a:ext cx="8761438" cy="5295900"/>
            <a:chOff x="8751122" y="2335188"/>
            <a:chExt cx="8761438" cy="5295900"/>
          </a:xfrm>
        </p:grpSpPr>
        <p:sp>
          <p:nvSpPr>
            <p:cNvPr id="7" name="Rounded Rectangle 6"/>
            <p:cNvSpPr/>
            <p:nvPr/>
          </p:nvSpPr>
          <p:spPr>
            <a:xfrm rot="16200000">
              <a:off x="7616249" y="3483753"/>
              <a:ext cx="2662624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7305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610" y="2335188"/>
              <a:ext cx="8362950" cy="529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49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2646"/>
            <a:ext cx="9144000" cy="4087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516216" y="1124744"/>
            <a:ext cx="2259827" cy="747902"/>
          </a:xfrm>
          <a:prstGeom prst="roundRect">
            <a:avLst/>
          </a:prstGeom>
          <a:solidFill>
            <a:srgbClr val="D1282E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/>
              <a:t>Díorthach</a:t>
            </a:r>
            <a:r>
              <a:rPr lang="en-IE" sz="2400" dirty="0" smtClean="0"/>
              <a:t> f’(x)</a:t>
            </a:r>
            <a:endParaRPr lang="en-IE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1331640" y="1124744"/>
            <a:ext cx="2160240" cy="747902"/>
          </a:xfrm>
          <a:prstGeom prst="roundRect">
            <a:avLst/>
          </a:prstGeom>
          <a:solidFill>
            <a:srgbClr val="DCCE18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solidFill>
                  <a:schemeClr val="tx1"/>
                </a:solidFill>
              </a:rPr>
              <a:t>Feidhm</a:t>
            </a:r>
            <a:r>
              <a:rPr lang="en-IE" sz="2400" dirty="0" smtClean="0">
                <a:solidFill>
                  <a:schemeClr val="tx1"/>
                </a:solidFill>
              </a:rPr>
              <a:t> f(x)</a:t>
            </a:r>
            <a:endParaRPr lang="en-I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2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400" b="1" dirty="0"/>
              <a:t>Nuair a chuirtear scil nua </a:t>
            </a:r>
            <a:r>
              <a:rPr lang="pt-BR" sz="2400" b="1" dirty="0" smtClean="0"/>
              <a:t>i  </a:t>
            </a:r>
            <a:r>
              <a:rPr lang="en-GB" sz="2400" b="1" dirty="0" err="1" smtClean="0"/>
              <a:t>láthair</a:t>
            </a:r>
            <a:r>
              <a:rPr lang="en-GB" sz="2400" b="1" dirty="0" smtClean="0"/>
              <a:t> </a:t>
            </a:r>
            <a:r>
              <a:rPr lang="en-GB" sz="2400" b="1" dirty="0"/>
              <a:t>in </a:t>
            </a:r>
            <a:r>
              <a:rPr lang="en-GB" sz="2400" b="1" dirty="0" err="1"/>
              <a:t>aon</a:t>
            </a:r>
            <a:r>
              <a:rPr lang="en-GB" sz="2400" b="1" dirty="0"/>
              <a:t> </a:t>
            </a:r>
            <a:r>
              <a:rPr lang="en-GB" sz="2400" b="1" dirty="0" err="1"/>
              <a:t>réimse</a:t>
            </a:r>
            <a:r>
              <a:rPr lang="en-GB" sz="2400" b="1" dirty="0"/>
              <a:t> </a:t>
            </a:r>
            <a:r>
              <a:rPr lang="en-GB" sz="2400" b="1" dirty="0" err="1"/>
              <a:t>saoil</a:t>
            </a:r>
            <a:r>
              <a:rPr lang="en-GB" sz="2400" b="1" dirty="0"/>
              <a:t>, </a:t>
            </a:r>
            <a:r>
              <a:rPr lang="en-GB" sz="2400" b="1" dirty="0" err="1" smtClean="0"/>
              <a:t>bíonn</a:t>
            </a:r>
            <a:r>
              <a:rPr lang="en-GB" sz="2400" b="1" dirty="0" smtClean="0"/>
              <a:t> ort </a:t>
            </a:r>
            <a:r>
              <a:rPr lang="en-GB" sz="2400" b="1" dirty="0"/>
              <a:t>í a </a:t>
            </a:r>
            <a:r>
              <a:rPr lang="en-GB" sz="2400" b="1" dirty="0" err="1"/>
              <a:t>chleachtadh</a:t>
            </a:r>
            <a:r>
              <a:rPr lang="en-GB" sz="2400" b="1" dirty="0"/>
              <a:t> </a:t>
            </a:r>
            <a:r>
              <a:rPr lang="en-GB" sz="2400" b="1" dirty="0" err="1"/>
              <a:t>ionas</a:t>
            </a:r>
            <a:r>
              <a:rPr lang="en-GB" sz="2400" b="1" dirty="0"/>
              <a:t> </a:t>
            </a:r>
            <a:r>
              <a:rPr lang="en-GB" sz="2400" b="1" dirty="0" smtClean="0"/>
              <a:t>go </a:t>
            </a:r>
            <a:r>
              <a:rPr lang="es-ES" sz="2400" b="1" dirty="0" err="1" smtClean="0"/>
              <a:t>mbeidh</a:t>
            </a:r>
            <a:r>
              <a:rPr lang="es-ES" sz="2400" b="1" dirty="0" smtClean="0"/>
              <a:t> </a:t>
            </a:r>
            <a:r>
              <a:rPr lang="es-ES" sz="2400" b="1" dirty="0"/>
              <a:t>sí </a:t>
            </a:r>
            <a:r>
              <a:rPr lang="es-ES" sz="2400" b="1" dirty="0" err="1"/>
              <a:t>agat</a:t>
            </a:r>
            <a:r>
              <a:rPr lang="es-ES" sz="2400" b="1" dirty="0"/>
              <a:t> </a:t>
            </a:r>
            <a:r>
              <a:rPr lang="es-ES" sz="2400" b="1" dirty="0" err="1"/>
              <a:t>níos</a:t>
            </a:r>
            <a:r>
              <a:rPr lang="es-ES" sz="2400" b="1" dirty="0"/>
              <a:t> </a:t>
            </a:r>
            <a:r>
              <a:rPr lang="es-ES" sz="2400" b="1" dirty="0" err="1"/>
              <a:t>fearr</a:t>
            </a:r>
            <a:r>
              <a:rPr lang="es-ES" sz="2400" b="1" dirty="0"/>
              <a:t>. Mar </a:t>
            </a:r>
            <a:r>
              <a:rPr lang="es-ES" sz="2400" b="1" dirty="0" err="1" smtClean="0"/>
              <a:t>an</a:t>
            </a:r>
            <a:r>
              <a:rPr lang="es-ES" sz="2400" b="1" dirty="0" smtClean="0"/>
              <a:t> </a:t>
            </a:r>
            <a:r>
              <a:rPr lang="en-GB" sz="2400" b="1" dirty="0" err="1" smtClean="0"/>
              <a:t>gcéanna</a:t>
            </a:r>
            <a:r>
              <a:rPr lang="en-GB" sz="2400" b="1" dirty="0" smtClean="0"/>
              <a:t> </a:t>
            </a:r>
            <a:r>
              <a:rPr lang="en-GB" sz="2400" b="1" dirty="0"/>
              <a:t>leis an </a:t>
            </a:r>
            <a:r>
              <a:rPr lang="en-GB" sz="2400" b="1" dirty="0" err="1"/>
              <a:t>bhfrithdhifreáil</a:t>
            </a:r>
            <a:r>
              <a:rPr lang="en-GB" sz="2400" b="1" dirty="0" smtClean="0"/>
              <a:t>. </a:t>
            </a:r>
            <a:endParaRPr lang="en-GB" sz="2400" b="1" dirty="0"/>
          </a:p>
          <a:p>
            <a:r>
              <a:rPr lang="en-GB" sz="2400" b="1" dirty="0" err="1"/>
              <a:t>Déanaimis</a:t>
            </a:r>
            <a:r>
              <a:rPr lang="en-GB" sz="2400" b="1" dirty="0"/>
              <a:t> </a:t>
            </a:r>
            <a:r>
              <a:rPr lang="en-GB" sz="2400" b="1" dirty="0" err="1"/>
              <a:t>beagán</a:t>
            </a:r>
            <a:r>
              <a:rPr lang="en-GB" sz="2400" b="1" dirty="0"/>
              <a:t> </a:t>
            </a:r>
            <a:r>
              <a:rPr lang="en-GB" sz="2400" b="1" dirty="0" err="1"/>
              <a:t>cleachtadh</a:t>
            </a:r>
            <a:r>
              <a:rPr lang="en-GB" sz="2400" b="1" dirty="0"/>
              <a:t> </a:t>
            </a:r>
            <a:r>
              <a:rPr lang="en-GB" sz="2400" b="1" dirty="0" err="1" smtClean="0"/>
              <a:t>ar</a:t>
            </a:r>
            <a:r>
              <a:rPr lang="en-GB" sz="2400" b="1" dirty="0" smtClean="0"/>
              <a:t> an </a:t>
            </a:r>
            <a:r>
              <a:rPr lang="en-GB" sz="2400" b="1" dirty="0" err="1"/>
              <a:t>bhfrithdhifreáil</a:t>
            </a:r>
            <a:r>
              <a:rPr lang="en-GB" sz="2400" b="1" dirty="0"/>
              <a:t>, an </a:t>
            </a:r>
            <a:r>
              <a:rPr lang="en-GB" sz="2400" b="1" dirty="0" err="1"/>
              <a:t>scil</a:t>
            </a:r>
            <a:r>
              <a:rPr lang="en-GB" sz="2400" b="1" dirty="0"/>
              <a:t> </a:t>
            </a:r>
            <a:r>
              <a:rPr lang="en-GB" sz="2400" b="1" dirty="0" err="1" smtClean="0"/>
              <a:t>nua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seo</a:t>
            </a:r>
            <a:r>
              <a:rPr lang="en-GB" sz="2400" b="1" dirty="0"/>
              <a:t>, </a:t>
            </a:r>
            <a:r>
              <a:rPr lang="en-GB" sz="2400" b="1" dirty="0" err="1"/>
              <a:t>anois</a:t>
            </a:r>
            <a:r>
              <a:rPr lang="en-GB" sz="2400" b="1" dirty="0"/>
              <a:t>.</a:t>
            </a:r>
          </a:p>
          <a:p>
            <a:r>
              <a:rPr lang="en-GB" sz="2400" b="1" dirty="0" err="1" smtClean="0"/>
              <a:t>Tá</a:t>
            </a:r>
            <a:r>
              <a:rPr lang="en-GB" sz="2400" b="1" dirty="0" smtClean="0"/>
              <a:t> </a:t>
            </a:r>
            <a:r>
              <a:rPr lang="en-GB" sz="2400" b="1" dirty="0" err="1"/>
              <a:t>sé</a:t>
            </a:r>
            <a:r>
              <a:rPr lang="en-GB" sz="2400" b="1" dirty="0"/>
              <a:t> </a:t>
            </a:r>
            <a:r>
              <a:rPr lang="en-GB" sz="2400" b="1" dirty="0" err="1"/>
              <a:t>tábhachtach</a:t>
            </a:r>
            <a:r>
              <a:rPr lang="en-GB" sz="2400" b="1" dirty="0"/>
              <a:t> a </a:t>
            </a:r>
            <a:r>
              <a:rPr lang="en-GB" sz="2400" b="1" dirty="0" err="1"/>
              <a:t>chinntiú</a:t>
            </a:r>
            <a:r>
              <a:rPr lang="en-GB" sz="2400" b="1" dirty="0"/>
              <a:t> </a:t>
            </a:r>
            <a:r>
              <a:rPr lang="en-GB" sz="2400" b="1" dirty="0" smtClean="0"/>
              <a:t>go </a:t>
            </a:r>
            <a:r>
              <a:rPr lang="en-GB" sz="2400" b="1" dirty="0" err="1" smtClean="0"/>
              <a:t>bhforbraíonn</a:t>
            </a:r>
            <a:r>
              <a:rPr lang="en-GB" sz="2400" b="1" dirty="0" smtClean="0"/>
              <a:t> </a:t>
            </a:r>
            <a:r>
              <a:rPr lang="en-GB" sz="2400" b="1" dirty="0" err="1"/>
              <a:t>na</a:t>
            </a:r>
            <a:r>
              <a:rPr lang="en-GB" sz="2400" b="1" dirty="0"/>
              <a:t> </a:t>
            </a:r>
            <a:r>
              <a:rPr lang="en-GB" sz="2400" b="1" dirty="0" err="1"/>
              <a:t>daltaí</a:t>
            </a:r>
            <a:r>
              <a:rPr lang="en-GB" sz="2400" b="1" dirty="0"/>
              <a:t> </a:t>
            </a:r>
            <a:r>
              <a:rPr lang="en-GB" sz="2400" b="1" dirty="0" err="1" smtClean="0"/>
              <a:t>scileanna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ionas</a:t>
            </a:r>
            <a:r>
              <a:rPr lang="en-GB" sz="2400" b="1" dirty="0" smtClean="0"/>
              <a:t> </a:t>
            </a:r>
            <a:r>
              <a:rPr lang="en-GB" sz="2400" b="1" dirty="0"/>
              <a:t>go </a:t>
            </a:r>
            <a:r>
              <a:rPr lang="en-GB" sz="2400" b="1" dirty="0" err="1"/>
              <a:t>mbeidh</a:t>
            </a:r>
            <a:r>
              <a:rPr lang="en-GB" sz="2400" b="1" dirty="0"/>
              <a:t> </a:t>
            </a:r>
            <a:r>
              <a:rPr lang="en-GB" sz="2400" b="1" dirty="0" err="1"/>
              <a:t>siad</a:t>
            </a:r>
            <a:r>
              <a:rPr lang="en-GB" sz="2400" b="1" dirty="0"/>
              <a:t> in </a:t>
            </a:r>
            <a:r>
              <a:rPr lang="en-GB" sz="2400" b="1" dirty="0" err="1"/>
              <a:t>ann</a:t>
            </a:r>
            <a:r>
              <a:rPr lang="en-GB" sz="2400" b="1" dirty="0"/>
              <a:t> </a:t>
            </a:r>
            <a:r>
              <a:rPr lang="en-GB" sz="2400" b="1" dirty="0" err="1" smtClean="0"/>
              <a:t>na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céimeanna</a:t>
            </a:r>
            <a:r>
              <a:rPr lang="en-GB" sz="2400" b="1" dirty="0" smtClean="0"/>
              <a:t> </a:t>
            </a:r>
            <a:r>
              <a:rPr lang="en-GB" sz="2400" b="1" dirty="0" err="1"/>
              <a:t>difriúla</a:t>
            </a:r>
            <a:r>
              <a:rPr lang="en-GB" sz="2400" b="1" dirty="0"/>
              <a:t> a </a:t>
            </a:r>
            <a:r>
              <a:rPr lang="en-GB" sz="2400" b="1" dirty="0" err="1" smtClean="0"/>
              <a:t>dhéanamh</a:t>
            </a:r>
            <a:r>
              <a:rPr lang="en-GB" sz="2400" b="1" dirty="0" smtClean="0"/>
              <a:t> </a:t>
            </a:r>
            <a:r>
              <a:rPr lang="pt-BR" sz="2400" b="1" dirty="0" smtClean="0"/>
              <a:t>go </a:t>
            </a:r>
            <a:r>
              <a:rPr lang="pt-BR" sz="2400" b="1" dirty="0"/>
              <a:t>beacht agus de réir mar </a:t>
            </a:r>
            <a:r>
              <a:rPr lang="pt-BR" sz="2400" b="1" dirty="0" smtClean="0"/>
              <a:t>a </a:t>
            </a:r>
            <a:r>
              <a:rPr lang="en-GB" sz="2400" b="1" dirty="0" err="1" smtClean="0"/>
              <a:t>oireann</a:t>
            </a:r>
            <a:r>
              <a:rPr lang="en-GB" sz="2400" b="1" dirty="0"/>
              <a:t>.</a:t>
            </a:r>
          </a:p>
          <a:p>
            <a:r>
              <a:rPr lang="en-GB" sz="2400" b="1" dirty="0" err="1" smtClean="0"/>
              <a:t>Oibrigí</a:t>
            </a:r>
            <a:r>
              <a:rPr lang="en-GB" sz="2400" b="1" dirty="0" smtClean="0"/>
              <a:t> </a:t>
            </a:r>
            <a:r>
              <a:rPr lang="en-GB" sz="2400" b="1" dirty="0" err="1"/>
              <a:t>i</a:t>
            </a:r>
            <a:r>
              <a:rPr lang="en-GB" sz="2400" b="1" dirty="0"/>
              <a:t> </a:t>
            </a:r>
            <a:r>
              <a:rPr lang="en-GB" sz="2400" b="1" dirty="0" err="1"/>
              <a:t>mbeirteanna</a:t>
            </a:r>
            <a:r>
              <a:rPr lang="en-GB" sz="2400" b="1" dirty="0"/>
              <a:t> </a:t>
            </a:r>
            <a:r>
              <a:rPr lang="en-GB" sz="2400" b="1" dirty="0" err="1" smtClean="0"/>
              <a:t>agus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déanaigí</a:t>
            </a:r>
            <a:r>
              <a:rPr lang="en-GB" sz="2400" b="1" dirty="0" smtClean="0"/>
              <a:t> </a:t>
            </a:r>
            <a:r>
              <a:rPr lang="en-GB" sz="2400" b="1" dirty="0" err="1"/>
              <a:t>Roinn</a:t>
            </a:r>
            <a:r>
              <a:rPr lang="en-GB" sz="2400" b="1" dirty="0"/>
              <a:t> A: </a:t>
            </a:r>
            <a:r>
              <a:rPr lang="en-GB" sz="2400" b="1" dirty="0" err="1" smtClean="0"/>
              <a:t>Gníomhaíocht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Daltaí</a:t>
            </a:r>
            <a:r>
              <a:rPr lang="en-GB" sz="2400" b="1" dirty="0" smtClean="0"/>
              <a:t> </a:t>
            </a:r>
            <a:r>
              <a:rPr lang="en-GB" sz="2400" b="1" dirty="0"/>
              <a:t>2. De </a:t>
            </a:r>
            <a:r>
              <a:rPr lang="en-GB" sz="2400" b="1" dirty="0" err="1"/>
              <a:t>réir</a:t>
            </a:r>
            <a:r>
              <a:rPr lang="en-GB" sz="2400" b="1" dirty="0"/>
              <a:t> mar </a:t>
            </a:r>
            <a:r>
              <a:rPr lang="en-GB" sz="2400" b="1" dirty="0" smtClean="0"/>
              <a:t>a </a:t>
            </a:r>
            <a:r>
              <a:rPr lang="en-GB" sz="2400" b="1" dirty="0" err="1" smtClean="0"/>
              <a:t>fhaigheann</a:t>
            </a:r>
            <a:r>
              <a:rPr lang="en-GB" sz="2400" b="1" dirty="0" smtClean="0"/>
              <a:t> </a:t>
            </a:r>
            <a:r>
              <a:rPr lang="en-GB" sz="2400" b="1" dirty="0" err="1"/>
              <a:t>tú</a:t>
            </a:r>
            <a:r>
              <a:rPr lang="en-GB" sz="2400" b="1" dirty="0"/>
              <a:t> </a:t>
            </a:r>
            <a:r>
              <a:rPr lang="en-GB" sz="2400" b="1" dirty="0" err="1"/>
              <a:t>frithdhíorthach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seiceáil</a:t>
            </a:r>
            <a:r>
              <a:rPr lang="en-GB" sz="2400" b="1" dirty="0" smtClean="0"/>
              <a:t> </a:t>
            </a:r>
            <a:r>
              <a:rPr lang="en-GB" sz="2400" b="1" dirty="0"/>
              <a:t>an </a:t>
            </a:r>
            <a:r>
              <a:rPr lang="en-GB" sz="2400" b="1" dirty="0" err="1"/>
              <a:t>réiteach</a:t>
            </a:r>
            <a:r>
              <a:rPr lang="en-GB" sz="2400" b="1" dirty="0"/>
              <a:t> sin. </a:t>
            </a:r>
            <a:r>
              <a:rPr lang="en-GB" sz="2400" b="1" dirty="0" err="1"/>
              <a:t>Tá</a:t>
            </a:r>
            <a:r>
              <a:rPr lang="en-GB" sz="2400" b="1" dirty="0"/>
              <a:t> </a:t>
            </a:r>
            <a:r>
              <a:rPr lang="en-GB" sz="2400" b="1" dirty="0" smtClean="0"/>
              <a:t>an </a:t>
            </a:r>
            <a:r>
              <a:rPr lang="en-GB" sz="2400" b="1" dirty="0" err="1" smtClean="0"/>
              <a:t>chéad</a:t>
            </a:r>
            <a:r>
              <a:rPr lang="en-GB" sz="2400" b="1" dirty="0" smtClean="0"/>
              <a:t> </a:t>
            </a:r>
            <a:r>
              <a:rPr lang="en-GB" sz="2400" b="1" dirty="0" err="1"/>
              <a:t>cheist</a:t>
            </a:r>
            <a:r>
              <a:rPr lang="en-GB" sz="2400" b="1" dirty="0"/>
              <a:t> </a:t>
            </a:r>
            <a:r>
              <a:rPr lang="en-GB" sz="2400" b="1" dirty="0" err="1"/>
              <a:t>déanta</a:t>
            </a:r>
            <a:r>
              <a:rPr lang="en-GB" sz="2400" b="1" dirty="0"/>
              <a:t> </a:t>
            </a:r>
            <a:r>
              <a:rPr lang="en-GB" sz="2400" b="1" dirty="0" err="1"/>
              <a:t>cheana</a:t>
            </a:r>
            <a:r>
              <a:rPr lang="en-GB" sz="2400" b="1" dirty="0"/>
              <a:t> </a:t>
            </a:r>
            <a:r>
              <a:rPr lang="en-GB" sz="2400" b="1" dirty="0" err="1"/>
              <a:t>féin</a:t>
            </a:r>
            <a:r>
              <a:rPr lang="en-GB" sz="2400" b="1" dirty="0"/>
              <a:t>.</a:t>
            </a:r>
            <a:endParaRPr lang="en-IE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773892" y="459160"/>
            <a:ext cx="8000202" cy="5814434"/>
            <a:chOff x="8773892" y="459160"/>
            <a:chExt cx="8000202" cy="5814434"/>
          </a:xfrm>
        </p:grpSpPr>
        <p:pic>
          <p:nvPicPr>
            <p:cNvPr id="17408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1246" y="459160"/>
              <a:ext cx="7632848" cy="581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6200000">
              <a:off x="7639019" y="1625237"/>
              <a:ext cx="2662624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536504" cy="599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8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2230971"/>
              </p:ext>
            </p:extLst>
          </p:nvPr>
        </p:nvGraphicFramePr>
        <p:xfrm>
          <a:off x="5220072" y="1628800"/>
          <a:ext cx="3319373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4" name="Equation" r:id="rId3" imgW="774360" imgH="228600" progId="Equation.DSMT4">
                  <p:embed/>
                </p:oleObj>
              </mc:Choice>
              <mc:Fallback>
                <p:oleObj name="Equation" r:id="rId3" imgW="7743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0072" y="1628800"/>
                        <a:ext cx="3319373" cy="979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3695"/>
              </p:ext>
            </p:extLst>
          </p:nvPr>
        </p:nvGraphicFramePr>
        <p:xfrm>
          <a:off x="4631184" y="2852936"/>
          <a:ext cx="4405312" cy="179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75" name="Equation" r:id="rId5" imgW="1028520" imgH="419040" progId="Equation.DSMT4">
                  <p:embed/>
                </p:oleObj>
              </mc:Choice>
              <mc:Fallback>
                <p:oleObj name="Equation" r:id="rId5" imgW="10285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1184" y="2852936"/>
                        <a:ext cx="4405312" cy="1797050"/>
                      </a:xfrm>
                      <a:prstGeom prst="rect">
                        <a:avLst/>
                      </a:prstGeom>
                      <a:noFill/>
                      <a:ln w="76200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49" y="838181"/>
            <a:ext cx="3816424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347864" y="5589240"/>
            <a:ext cx="5616624" cy="108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err="1">
                <a:solidFill>
                  <a:srgbClr val="FF0000"/>
                </a:solidFill>
              </a:rPr>
              <a:t>Déanaigí</a:t>
            </a:r>
            <a:r>
              <a:rPr lang="en-IE" sz="2800" dirty="0">
                <a:solidFill>
                  <a:srgbClr val="FF0000"/>
                </a:solidFill>
              </a:rPr>
              <a:t> cur </a:t>
            </a:r>
            <a:r>
              <a:rPr lang="en-IE" sz="2800" dirty="0" err="1">
                <a:solidFill>
                  <a:srgbClr val="FF0000"/>
                </a:solidFill>
              </a:rPr>
              <a:t>síos</a:t>
            </a:r>
            <a:r>
              <a:rPr lang="en-IE" sz="2800" dirty="0">
                <a:solidFill>
                  <a:srgbClr val="FF0000"/>
                </a:solidFill>
              </a:rPr>
              <a:t> </a:t>
            </a:r>
            <a:r>
              <a:rPr lang="en-IE" sz="2800" dirty="0" err="1">
                <a:solidFill>
                  <a:srgbClr val="FF0000"/>
                </a:solidFill>
              </a:rPr>
              <a:t>ar</a:t>
            </a:r>
            <a:r>
              <a:rPr lang="en-IE" sz="2800" dirty="0">
                <a:solidFill>
                  <a:srgbClr val="FF0000"/>
                </a:solidFill>
              </a:rPr>
              <a:t> an </a:t>
            </a:r>
            <a:r>
              <a:rPr lang="en-IE" sz="2800" dirty="0" err="1">
                <a:solidFill>
                  <a:srgbClr val="FF0000"/>
                </a:solidFill>
              </a:rPr>
              <a:t>riail</a:t>
            </a:r>
            <a:r>
              <a:rPr lang="en-IE" sz="2800" dirty="0">
                <a:solidFill>
                  <a:srgbClr val="FF0000"/>
                </a:solidFill>
              </a:rPr>
              <a:t> </a:t>
            </a:r>
            <a:r>
              <a:rPr lang="en-IE" sz="2800" dirty="0" err="1">
                <a:solidFill>
                  <a:srgbClr val="FF0000"/>
                </a:solidFill>
              </a:rPr>
              <a:t>ghinearálta</a:t>
            </a:r>
            <a:r>
              <a:rPr lang="en-IE" sz="2800" dirty="0">
                <a:solidFill>
                  <a:srgbClr val="FF0000"/>
                </a:solidFill>
              </a:rPr>
              <a:t> </a:t>
            </a:r>
            <a:r>
              <a:rPr lang="en-IE" sz="2800" dirty="0" err="1">
                <a:solidFill>
                  <a:srgbClr val="FF0000"/>
                </a:solidFill>
              </a:rPr>
              <a:t>chun</a:t>
            </a:r>
            <a:r>
              <a:rPr lang="en-IE" sz="2800" dirty="0">
                <a:solidFill>
                  <a:srgbClr val="FF0000"/>
                </a:solidFill>
              </a:rPr>
              <a:t> an </a:t>
            </a:r>
            <a:r>
              <a:rPr lang="en-IE" sz="2800" dirty="0" err="1">
                <a:solidFill>
                  <a:srgbClr val="FF0000"/>
                </a:solidFill>
              </a:rPr>
              <a:t>frithdhíorthach</a:t>
            </a:r>
            <a:r>
              <a:rPr lang="en-IE" sz="2800" dirty="0">
                <a:solidFill>
                  <a:srgbClr val="FF0000"/>
                </a:solidFill>
              </a:rPr>
              <a:t> </a:t>
            </a:r>
            <a:r>
              <a:rPr lang="en-IE" sz="2800" dirty="0" err="1">
                <a:solidFill>
                  <a:srgbClr val="FF0000"/>
                </a:solidFill>
              </a:rPr>
              <a:t>d’fheidhm</a:t>
            </a:r>
            <a:r>
              <a:rPr lang="en-IE" sz="2800" dirty="0">
                <a:solidFill>
                  <a:srgbClr val="FF0000"/>
                </a:solidFill>
              </a:rPr>
              <a:t> </a:t>
            </a:r>
            <a:r>
              <a:rPr lang="en-IE" sz="2800" dirty="0" err="1">
                <a:solidFill>
                  <a:srgbClr val="FF0000"/>
                </a:solidFill>
              </a:rPr>
              <a:t>iltéarmach</a:t>
            </a:r>
            <a:r>
              <a:rPr lang="en-IE" sz="2800" dirty="0">
                <a:solidFill>
                  <a:srgbClr val="FF0000"/>
                </a:solidFill>
              </a:rPr>
              <a:t> a </a:t>
            </a:r>
            <a:r>
              <a:rPr lang="en-IE" sz="2800" dirty="0" err="1">
                <a:solidFill>
                  <a:srgbClr val="FF0000"/>
                </a:solidFill>
              </a:rPr>
              <a:t>fháil</a:t>
            </a:r>
            <a:r>
              <a:rPr lang="en-IE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16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418" y="0"/>
            <a:ext cx="8229600" cy="1143000"/>
          </a:xfrm>
        </p:spPr>
        <p:txBody>
          <a:bodyPr/>
          <a:lstStyle/>
          <a:p>
            <a:r>
              <a:rPr lang="en-IE" b="1" dirty="0" err="1" smtClean="0"/>
              <a:t>Innéacs</a:t>
            </a:r>
            <a:endParaRPr lang="en-IE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696112"/>
              </p:ext>
            </p:extLst>
          </p:nvPr>
        </p:nvGraphicFramePr>
        <p:xfrm>
          <a:off x="1290464" y="1661160"/>
          <a:ext cx="6563072" cy="3535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6224"/>
                <a:gridCol w="4546848"/>
              </a:tblGrid>
              <a:tr h="370840">
                <a:tc>
                  <a:txBody>
                    <a:bodyPr/>
                    <a:lstStyle/>
                    <a:p>
                      <a:r>
                        <a:rPr lang="en-IE" sz="28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Roinn</a:t>
                      </a:r>
                      <a:r>
                        <a:rPr lang="en-IE" sz="2800" b="1" i="0" u="none" strike="noStrike" kern="120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A :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800" b="1" i="0" u="none" strike="noStrike" kern="120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An </a:t>
                      </a:r>
                      <a:r>
                        <a:rPr lang="en-IE" sz="28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Frithdhíorthach</a:t>
                      </a:r>
                      <a:endParaRPr lang="en-IE" sz="2800" b="1" dirty="0" smtClean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  <a:p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B: 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Suimeáil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C: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An </a:t>
                      </a:r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Fheidhm</a:t>
                      </a:r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Achair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D: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sz="2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Achar</a:t>
                      </a:r>
                      <a:r>
                        <a:rPr lang="en-IE" sz="2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mar</a:t>
                      </a:r>
                      <a:r>
                        <a:rPr lang="en-IE" sz="2800" b="1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800" b="1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Shuim</a:t>
                      </a:r>
                      <a:endParaRPr lang="en-IE" sz="2800" b="1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8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2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 smtClean="0"/>
                  <a:t>An bhfuil </a:t>
                </a:r>
                <a:r>
                  <a:rPr lang="de-DE" dirty="0"/>
                  <a:t>sibh mórán níos fearr ag </a:t>
                </a:r>
                <a:r>
                  <a:rPr lang="de-DE" dirty="0" smtClean="0"/>
                  <a:t>an </a:t>
                </a:r>
                <a:r>
                  <a:rPr lang="en-GB" dirty="0" err="1" smtClean="0"/>
                  <a:t>bhfrithdhifreáil</a:t>
                </a:r>
                <a:r>
                  <a:rPr lang="en-GB" dirty="0" smtClean="0"/>
                  <a:t> </a:t>
                </a:r>
                <a:r>
                  <a:rPr lang="en-GB" dirty="0" err="1"/>
                  <a:t>anois</a:t>
                </a:r>
                <a:r>
                  <a:rPr lang="en-GB" dirty="0"/>
                  <a:t>? </a:t>
                </a:r>
                <a:r>
                  <a:rPr lang="en-GB" dirty="0" err="1"/>
                  <a:t>Seo</a:t>
                </a:r>
                <a:r>
                  <a:rPr lang="en-GB" dirty="0"/>
                  <a:t> </a:t>
                </a:r>
                <a:r>
                  <a:rPr lang="en-GB" dirty="0" err="1"/>
                  <a:t>feidhm</a:t>
                </a:r>
                <a:endParaRPr lang="en-GB" dirty="0"/>
              </a:p>
              <a:p>
                <a:r>
                  <a:rPr lang="pt-BR" dirty="0"/>
                  <a:t>iltéarmach, oibrigí i ngrúpaí agus </a:t>
                </a:r>
                <a:r>
                  <a:rPr lang="pt-BR" dirty="0" smtClean="0"/>
                  <a:t>ar </a:t>
                </a:r>
                <a:r>
                  <a:rPr lang="en-GB" dirty="0" err="1" smtClean="0"/>
                  <a:t>mhiste</a:t>
                </a:r>
                <a:r>
                  <a:rPr lang="en-GB" dirty="0" smtClean="0"/>
                  <a:t> </a:t>
                </a:r>
                <a:r>
                  <a:rPr lang="en-GB" dirty="0" err="1"/>
                  <a:t>libh</a:t>
                </a:r>
                <a:r>
                  <a:rPr lang="en-GB" dirty="0"/>
                  <a:t> an </a:t>
                </a:r>
                <a:r>
                  <a:rPr lang="en-GB" dirty="0" err="1"/>
                  <a:t>frithdhíorthach</a:t>
                </a:r>
                <a:r>
                  <a:rPr lang="en-GB" dirty="0"/>
                  <a:t> a </a:t>
                </a:r>
                <a:r>
                  <a:rPr lang="en-GB" dirty="0" err="1" smtClean="0"/>
                  <a:t>scríobh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ar</a:t>
                </a:r>
                <a:r>
                  <a:rPr lang="en-GB" dirty="0" smtClean="0"/>
                  <a:t> </a:t>
                </a:r>
                <a:r>
                  <a:rPr lang="en-GB" dirty="0"/>
                  <a:t>an </a:t>
                </a:r>
                <a:r>
                  <a:rPr lang="en-GB" dirty="0" err="1"/>
                  <a:t>gclár</a:t>
                </a:r>
                <a:r>
                  <a:rPr lang="en-GB" dirty="0"/>
                  <a:t> </a:t>
                </a:r>
                <a:r>
                  <a:rPr lang="en-GB" dirty="0" err="1"/>
                  <a:t>bán</a:t>
                </a:r>
                <a:r>
                  <a:rPr lang="en-GB" dirty="0"/>
                  <a:t>. Is </a:t>
                </a:r>
                <a:r>
                  <a:rPr lang="en-GB" dirty="0" err="1"/>
                  <a:t>féidir</a:t>
                </a:r>
                <a:r>
                  <a:rPr lang="en-GB" dirty="0"/>
                  <a:t> an </a:t>
                </a:r>
                <a:r>
                  <a:rPr lang="en-GB" dirty="0" err="1"/>
                  <a:t>clár</a:t>
                </a:r>
                <a:r>
                  <a:rPr lang="en-GB" dirty="0"/>
                  <a:t> a </a:t>
                </a:r>
                <a:r>
                  <a:rPr lang="en-GB" dirty="0" err="1" smtClean="0"/>
                  <a:t>chur</a:t>
                </a:r>
                <a:r>
                  <a:rPr lang="en-GB" dirty="0" smtClean="0"/>
                  <a:t> in </a:t>
                </a:r>
                <a:r>
                  <a:rPr lang="en-GB" dirty="0" err="1"/>
                  <a:t>airde</a:t>
                </a:r>
                <a:r>
                  <a:rPr lang="en-GB" dirty="0"/>
                  <a:t> </a:t>
                </a:r>
                <a:r>
                  <a:rPr lang="en-GB" dirty="0" err="1"/>
                  <a:t>nuair</a:t>
                </a:r>
                <a:r>
                  <a:rPr lang="en-GB" dirty="0"/>
                  <a:t> a </a:t>
                </a:r>
                <a:r>
                  <a:rPr lang="en-GB" dirty="0" err="1"/>
                  <a:t>bheidh</a:t>
                </a:r>
                <a:r>
                  <a:rPr lang="en-GB" dirty="0"/>
                  <a:t> sin </a:t>
                </a:r>
                <a:r>
                  <a:rPr lang="en-GB" dirty="0" err="1"/>
                  <a:t>déanta</a:t>
                </a:r>
                <a:r>
                  <a:rPr lang="en-GB" dirty="0" smtClean="0"/>
                  <a:t>. </a:t>
                </a:r>
                <a:r>
                  <a:rPr lang="en-GB" dirty="0" err="1" smtClean="0"/>
                  <a:t>Seo</a:t>
                </a:r>
                <a:r>
                  <a:rPr lang="en-GB" dirty="0" smtClean="0"/>
                  <a:t> </a:t>
                </a:r>
                <a:r>
                  <a:rPr lang="en-GB" dirty="0"/>
                  <a:t>an </a:t>
                </a:r>
                <a:r>
                  <a:rPr lang="en-GB" dirty="0" err="1"/>
                  <a:t>fheidhm</a:t>
                </a:r>
                <a:r>
                  <a:rPr lang="en-GB" dirty="0"/>
                  <a:t> </a:t>
                </a:r>
                <a:r>
                  <a:rPr lang="en-GB" i="1" dirty="0"/>
                  <a:t>q </a:t>
                </a:r>
                <a:r>
                  <a:rPr lang="en-GB" dirty="0"/>
                  <a:t>(</a:t>
                </a:r>
                <a:r>
                  <a:rPr lang="en-GB" i="1" dirty="0"/>
                  <a:t>x</a:t>
                </a:r>
                <a:r>
                  <a:rPr lang="en-GB" dirty="0"/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b="0" i="1" dirty="0" smtClean="0">
                            <a:latin typeface="Cambria Math"/>
                          </a:rPr>
                          <m:t>17</m:t>
                        </m:r>
                      </m:sup>
                    </m:sSup>
                  </m:oMath>
                </a14:m>
                <a:r>
                  <a:rPr lang="en-GB" dirty="0"/>
                  <a:t>. </a:t>
                </a:r>
                <a:r>
                  <a:rPr lang="en-GB" dirty="0" err="1" smtClean="0"/>
                  <a:t>Scríobhaigí</a:t>
                </a:r>
                <a:r>
                  <a:rPr lang="en-GB" dirty="0" smtClean="0"/>
                  <a:t> an </a:t>
                </a:r>
                <a:r>
                  <a:rPr lang="en-GB" dirty="0" err="1"/>
                  <a:t>frithdhíorthach</a:t>
                </a:r>
                <a:r>
                  <a:rPr lang="en-GB" dirty="0"/>
                  <a:t>.</a:t>
                </a:r>
              </a:p>
              <a:p>
                <a:r>
                  <a:rPr lang="de-DE" dirty="0" smtClean="0"/>
                  <a:t>Bhí </a:t>
                </a:r>
                <a:r>
                  <a:rPr lang="de-DE" dirty="0"/>
                  <a:t>sibh an-sciobtha leis </a:t>
                </a:r>
                <a:r>
                  <a:rPr lang="de-DE" dirty="0" smtClean="0"/>
                  <a:t>an </a:t>
                </a:r>
                <a:r>
                  <a:rPr lang="en-GB" dirty="0" err="1" smtClean="0"/>
                  <a:t>bhfrithdhíorthach</a:t>
                </a:r>
                <a:r>
                  <a:rPr lang="en-GB" dirty="0" smtClean="0"/>
                  <a:t> </a:t>
                </a:r>
                <a:r>
                  <a:rPr lang="en-GB" dirty="0"/>
                  <a:t>sin. </a:t>
                </a:r>
                <a:r>
                  <a:rPr lang="en-GB" dirty="0" err="1"/>
                  <a:t>Cén</a:t>
                </a:r>
                <a:r>
                  <a:rPr lang="en-GB" dirty="0"/>
                  <a:t> </a:t>
                </a:r>
                <a:r>
                  <a:rPr lang="en-GB" dirty="0" err="1"/>
                  <a:t>chaoi</a:t>
                </a:r>
                <a:r>
                  <a:rPr lang="en-GB" dirty="0"/>
                  <a:t> </a:t>
                </a:r>
                <a:r>
                  <a:rPr lang="en-GB" dirty="0" err="1" smtClean="0"/>
                  <a:t>ar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éirigh</a:t>
                </a:r>
                <a:r>
                  <a:rPr lang="en-GB" dirty="0" smtClean="0"/>
                  <a:t> </a:t>
                </a:r>
                <a:r>
                  <a:rPr lang="en-GB" dirty="0" err="1"/>
                  <a:t>libh</a:t>
                </a:r>
                <a:r>
                  <a:rPr lang="en-GB" dirty="0"/>
                  <a:t> é a </a:t>
                </a:r>
                <a:r>
                  <a:rPr lang="en-GB" dirty="0" err="1"/>
                  <a:t>scríobh</a:t>
                </a:r>
                <a:r>
                  <a:rPr lang="en-GB" dirty="0"/>
                  <a:t> </a:t>
                </a:r>
                <a:r>
                  <a:rPr lang="en-GB" dirty="0" err="1"/>
                  <a:t>chomh</a:t>
                </a:r>
                <a:r>
                  <a:rPr lang="en-GB" dirty="0"/>
                  <a:t> </a:t>
                </a:r>
                <a:r>
                  <a:rPr lang="en-GB" dirty="0" err="1" smtClean="0"/>
                  <a:t>sciobtha</a:t>
                </a:r>
                <a:r>
                  <a:rPr lang="en-GB" dirty="0" smtClean="0"/>
                  <a:t> sin</a:t>
                </a:r>
                <a:r>
                  <a:rPr lang="en-GB" dirty="0"/>
                  <a:t>?</a:t>
                </a:r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r>
                  <a:rPr lang="en-GB" dirty="0" err="1"/>
                  <a:t>Maidir</a:t>
                </a:r>
                <a:r>
                  <a:rPr lang="en-GB" dirty="0"/>
                  <a:t> leis an </a:t>
                </a:r>
                <a:r>
                  <a:rPr lang="en-GB" dirty="0" err="1" smtClean="0"/>
                  <a:t>bhfeidhm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iltéarmach</a:t>
                </a:r>
                <a:r>
                  <a:rPr lang="en-GB" dirty="0" smtClean="0"/>
                  <a:t> </a:t>
                </a:r>
                <a:r>
                  <a:rPr lang="en-GB" dirty="0" err="1"/>
                  <a:t>ghinearálta</a:t>
                </a:r>
                <a:r>
                  <a:rPr lang="en-GB" dirty="0"/>
                  <a:t>, </a:t>
                </a:r>
                <a:r>
                  <a:rPr lang="en-GB" i="1" dirty="0"/>
                  <a:t>f</a:t>
                </a:r>
                <a:r>
                  <a:rPr lang="en-GB" dirty="0"/>
                  <a:t>(</a:t>
                </a:r>
                <a:r>
                  <a:rPr lang="en-GB" i="1" dirty="0"/>
                  <a:t>x</a:t>
                </a:r>
                <a:r>
                  <a:rPr lang="en-GB" dirty="0"/>
                  <a:t>)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GB" b="0" i="1" dirty="0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dirty="0" smtClean="0"/>
                  <a:t>, </a:t>
                </a:r>
                <a:r>
                  <a:rPr lang="en-GB" dirty="0" err="1" smtClean="0"/>
                  <a:t>ar</a:t>
                </a:r>
                <a:r>
                  <a:rPr lang="en-GB" dirty="0" smtClean="0"/>
                  <a:t> </a:t>
                </a:r>
                <a:r>
                  <a:rPr lang="en-GB" dirty="0" err="1"/>
                  <a:t>mhiste</a:t>
                </a:r>
                <a:r>
                  <a:rPr lang="en-GB" dirty="0"/>
                  <a:t> </a:t>
                </a:r>
                <a:r>
                  <a:rPr lang="en-GB" dirty="0" err="1"/>
                  <a:t>libh</a:t>
                </a:r>
                <a:r>
                  <a:rPr lang="en-GB" dirty="0"/>
                  <a:t> an </a:t>
                </a:r>
                <a:r>
                  <a:rPr lang="en-GB" dirty="0" err="1" smtClean="0"/>
                  <a:t>frithdhíorthach</a:t>
                </a:r>
                <a:r>
                  <a:rPr lang="en-GB" dirty="0" smtClean="0"/>
                  <a:t> a </a:t>
                </a:r>
                <a:r>
                  <a:rPr lang="en-GB" dirty="0" err="1"/>
                  <a:t>scríobh</a:t>
                </a:r>
                <a:r>
                  <a:rPr lang="en-GB" dirty="0"/>
                  <a:t>?</a:t>
                </a:r>
              </a:p>
              <a:p>
                <a:r>
                  <a:rPr lang="en-GB" dirty="0"/>
                  <a:t>Sin </a:t>
                </a:r>
                <a:r>
                  <a:rPr lang="en-GB" dirty="0" err="1"/>
                  <a:t>riail</a:t>
                </a:r>
                <a:r>
                  <a:rPr lang="en-GB" dirty="0"/>
                  <a:t> </a:t>
                </a:r>
                <a:r>
                  <a:rPr lang="en-GB" dirty="0" err="1"/>
                  <a:t>thapa</a:t>
                </a:r>
                <a:r>
                  <a:rPr lang="en-GB" dirty="0"/>
                  <a:t> </a:t>
                </a:r>
                <a:r>
                  <a:rPr lang="en-GB" dirty="0" err="1"/>
                  <a:t>chun</a:t>
                </a:r>
                <a:r>
                  <a:rPr lang="en-GB" dirty="0"/>
                  <a:t> </a:t>
                </a:r>
                <a:r>
                  <a:rPr lang="en-GB" dirty="0" smtClean="0"/>
                  <a:t>an </a:t>
                </a:r>
                <a:r>
                  <a:rPr lang="en-GB" dirty="0" err="1" smtClean="0"/>
                  <a:t>frithdhíorthach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d’fheidhm</a:t>
                </a:r>
                <a:r>
                  <a:rPr lang="en-GB" dirty="0" smtClean="0"/>
                  <a:t> </a:t>
                </a:r>
                <a:r>
                  <a:rPr lang="pt-BR" dirty="0" smtClean="0"/>
                  <a:t>iltéarmach </a:t>
                </a:r>
                <a:r>
                  <a:rPr lang="pt-BR" dirty="0"/>
                  <a:t>a fháil. Nuair </a:t>
                </a:r>
                <a:r>
                  <a:rPr lang="pt-BR" dirty="0" smtClean="0"/>
                  <a:t>a </a:t>
                </a:r>
                <a:r>
                  <a:rPr lang="en-GB" dirty="0" err="1" smtClean="0"/>
                  <a:t>dhéantar</a:t>
                </a:r>
                <a:r>
                  <a:rPr lang="en-GB" dirty="0" smtClean="0"/>
                  <a:t> </a:t>
                </a:r>
                <a:r>
                  <a:rPr lang="en-GB" dirty="0" err="1"/>
                  <a:t>frithdhifreáil</a:t>
                </a:r>
                <a:r>
                  <a:rPr lang="en-GB" dirty="0"/>
                  <a:t> </a:t>
                </a:r>
                <a:r>
                  <a:rPr lang="en-GB" dirty="0" err="1" smtClean="0"/>
                  <a:t>ar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chineálacha</a:t>
                </a:r>
                <a:r>
                  <a:rPr lang="en-GB" dirty="0" smtClean="0"/>
                  <a:t> </a:t>
                </a:r>
                <a:r>
                  <a:rPr lang="en-GB" dirty="0" err="1"/>
                  <a:t>eile</a:t>
                </a:r>
                <a:r>
                  <a:rPr lang="en-GB" dirty="0"/>
                  <a:t> </a:t>
                </a:r>
                <a:r>
                  <a:rPr lang="en-GB" dirty="0" err="1" smtClean="0"/>
                  <a:t>feidhmeanna</a:t>
                </a:r>
                <a:r>
                  <a:rPr lang="en-GB" dirty="0" smtClean="0"/>
                  <a:t> leis </a:t>
                </a:r>
                <a:r>
                  <a:rPr lang="en-GB" dirty="0"/>
                  <a:t>an </a:t>
                </a:r>
                <a:r>
                  <a:rPr lang="en-GB" dirty="0" err="1"/>
                  <a:t>riail</a:t>
                </a:r>
                <a:r>
                  <a:rPr lang="en-GB" dirty="0"/>
                  <a:t> sin “</a:t>
                </a:r>
                <a:r>
                  <a:rPr lang="en-GB" dirty="0" err="1"/>
                  <a:t>oibrigh</a:t>
                </a:r>
                <a:r>
                  <a:rPr lang="en-GB" dirty="0"/>
                  <a:t> </a:t>
                </a:r>
                <a:r>
                  <a:rPr lang="en-GB" dirty="0" err="1"/>
                  <a:t>siar</a:t>
                </a:r>
                <a:r>
                  <a:rPr lang="en-GB" dirty="0" smtClean="0"/>
                  <a:t>” (</a:t>
                </a:r>
                <a:r>
                  <a:rPr lang="en-GB" dirty="0" err="1"/>
                  <a:t>feidhmeanna</a:t>
                </a:r>
                <a:r>
                  <a:rPr lang="en-GB" dirty="0"/>
                  <a:t> </a:t>
                </a:r>
                <a:r>
                  <a:rPr lang="en-GB" dirty="0" err="1"/>
                  <a:t>na</a:t>
                </a:r>
                <a:r>
                  <a:rPr lang="en-GB" dirty="0"/>
                  <a:t> </a:t>
                </a:r>
                <a:r>
                  <a:rPr lang="en-GB" dirty="0" err="1"/>
                  <a:t>triantánachta</a:t>
                </a:r>
                <a:r>
                  <a:rPr lang="en-GB" dirty="0" smtClean="0"/>
                  <a:t>, </a:t>
                </a:r>
                <a:r>
                  <a:rPr lang="en-GB" dirty="0" err="1" smtClean="0"/>
                  <a:t>feidhmeanna</a:t>
                </a:r>
                <a:r>
                  <a:rPr lang="en-GB" dirty="0" smtClean="0"/>
                  <a:t> </a:t>
                </a:r>
                <a:r>
                  <a:rPr lang="en-GB" dirty="0" err="1"/>
                  <a:t>easpónantúla</a:t>
                </a:r>
                <a:r>
                  <a:rPr lang="en-GB" dirty="0"/>
                  <a:t>, </a:t>
                </a:r>
                <a:r>
                  <a:rPr lang="en-GB" dirty="0" err="1"/>
                  <a:t>srl</a:t>
                </a:r>
                <a:r>
                  <a:rPr lang="en-GB" dirty="0" smtClean="0"/>
                  <a:t>) </a:t>
                </a:r>
                <a:r>
                  <a:rPr lang="en-GB" dirty="0" err="1" smtClean="0"/>
                  <a:t>feicfidh</a:t>
                </a:r>
                <a:r>
                  <a:rPr lang="en-GB" dirty="0" smtClean="0"/>
                  <a:t> </a:t>
                </a:r>
                <a:r>
                  <a:rPr lang="en-GB" dirty="0" err="1"/>
                  <a:t>sibh</a:t>
                </a:r>
                <a:r>
                  <a:rPr lang="en-GB" dirty="0"/>
                  <a:t> go </a:t>
                </a:r>
                <a:r>
                  <a:rPr lang="en-GB" dirty="0" err="1"/>
                  <a:t>bhfuil</a:t>
                </a:r>
                <a:r>
                  <a:rPr lang="en-GB" dirty="0"/>
                  <a:t> </a:t>
                </a:r>
                <a:r>
                  <a:rPr lang="en-GB" dirty="0" err="1" smtClean="0"/>
                  <a:t>rialacha</a:t>
                </a:r>
                <a:r>
                  <a:rPr lang="en-GB" dirty="0" smtClean="0"/>
                  <a:t> den </a:t>
                </a:r>
                <a:r>
                  <a:rPr lang="en-GB" dirty="0" err="1"/>
                  <a:t>chineál</a:t>
                </a:r>
                <a:r>
                  <a:rPr lang="en-GB" dirty="0"/>
                  <a:t> </a:t>
                </a:r>
                <a:r>
                  <a:rPr lang="en-GB" dirty="0" err="1"/>
                  <a:t>céanna</a:t>
                </a:r>
                <a:r>
                  <a:rPr lang="en-GB" dirty="0"/>
                  <a:t> </a:t>
                </a:r>
                <a:r>
                  <a:rPr lang="en-GB" dirty="0" err="1"/>
                  <a:t>ann</a:t>
                </a:r>
                <a:r>
                  <a:rPr lang="en-GB" dirty="0"/>
                  <a:t> </a:t>
                </a:r>
                <a:r>
                  <a:rPr lang="en-GB" dirty="0" err="1" smtClean="0"/>
                  <a:t>ina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gcás</a:t>
                </a:r>
                <a:r>
                  <a:rPr lang="en-GB" dirty="0" smtClean="0"/>
                  <a:t> </a:t>
                </a:r>
                <a:r>
                  <a:rPr lang="en-GB" dirty="0" err="1"/>
                  <a:t>siúd</a:t>
                </a:r>
                <a:r>
                  <a:rPr lang="en-GB" dirty="0"/>
                  <a:t> </a:t>
                </a:r>
                <a:r>
                  <a:rPr lang="en-GB" dirty="0" err="1"/>
                  <a:t>freisin</a:t>
                </a:r>
                <a:r>
                  <a:rPr lang="en-GB" dirty="0"/>
                  <a:t>. Ach </a:t>
                </a:r>
                <a:r>
                  <a:rPr lang="en-GB" dirty="0" err="1"/>
                  <a:t>tógann</a:t>
                </a:r>
                <a:r>
                  <a:rPr lang="en-GB" dirty="0"/>
                  <a:t> </a:t>
                </a:r>
                <a:r>
                  <a:rPr lang="en-GB" dirty="0" err="1" smtClean="0"/>
                  <a:t>sé</a:t>
                </a:r>
                <a:r>
                  <a:rPr lang="en-GB" dirty="0" smtClean="0"/>
                  <a:t> </a:t>
                </a:r>
                <a:r>
                  <a:rPr lang="sv-SE" dirty="0" smtClean="0"/>
                  <a:t>i </a:t>
                </a:r>
                <a:r>
                  <a:rPr lang="sv-SE" dirty="0"/>
                  <a:t>bhfad. Sin an fáth a </a:t>
                </a:r>
                <a:r>
                  <a:rPr lang="sv-SE" dirty="0" smtClean="0"/>
                  <a:t>dtugtar </a:t>
                </a:r>
                <a:r>
                  <a:rPr lang="en-GB" dirty="0" err="1" smtClean="0"/>
                  <a:t>frithdhíorthaigh</a:t>
                </a:r>
                <a:r>
                  <a:rPr lang="en-GB" dirty="0" smtClean="0"/>
                  <a:t> </a:t>
                </a:r>
                <a:r>
                  <a:rPr lang="en-GB" dirty="0" err="1"/>
                  <a:t>cuid</a:t>
                </a:r>
                <a:r>
                  <a:rPr lang="en-GB" dirty="0"/>
                  <a:t> de </a:t>
                </a:r>
                <a:r>
                  <a:rPr lang="en-GB" dirty="0" err="1" smtClean="0"/>
                  <a:t>na</a:t>
                </a:r>
                <a:r>
                  <a:rPr lang="en-GB" dirty="0" smtClean="0"/>
                  <a:t> </a:t>
                </a:r>
                <a:r>
                  <a:rPr lang="pt-BR" dirty="0" smtClean="0"/>
                  <a:t>feidhmeanna </a:t>
                </a:r>
                <a:r>
                  <a:rPr lang="pt-BR" dirty="0"/>
                  <a:t>coitianta ar lch </a:t>
                </a:r>
                <a:r>
                  <a:rPr lang="pt-BR" dirty="0" smtClean="0"/>
                  <a:t>26 </a:t>
                </a:r>
                <a:r>
                  <a:rPr lang="en-GB" dirty="0" smtClean="0"/>
                  <a:t>de </a:t>
                </a:r>
                <a:r>
                  <a:rPr lang="en-GB" i="1" dirty="0" err="1"/>
                  <a:t>Foirmlí</a:t>
                </a:r>
                <a:r>
                  <a:rPr lang="en-GB" i="1" dirty="0"/>
                  <a:t> </a:t>
                </a:r>
                <a:r>
                  <a:rPr lang="en-GB" i="1" dirty="0" err="1"/>
                  <a:t>agus</a:t>
                </a:r>
                <a:r>
                  <a:rPr lang="en-GB" i="1" dirty="0"/>
                  <a:t> </a:t>
                </a:r>
                <a:r>
                  <a:rPr lang="en-GB" i="1" dirty="0" err="1"/>
                  <a:t>Táblaí</a:t>
                </a:r>
                <a:r>
                  <a:rPr lang="en-GB" dirty="0" smtClean="0"/>
                  <a:t>. </a:t>
                </a:r>
              </a:p>
              <a:p>
                <a:r>
                  <a:rPr lang="en-GB" dirty="0" err="1" smtClean="0"/>
                  <a:t>Breathnaimis</a:t>
                </a:r>
                <a:r>
                  <a:rPr lang="en-GB" dirty="0" smtClean="0"/>
                  <a:t> </a:t>
                </a:r>
                <a:r>
                  <a:rPr lang="en-GB" dirty="0" err="1"/>
                  <a:t>anois</a:t>
                </a:r>
                <a:r>
                  <a:rPr lang="en-GB" dirty="0"/>
                  <a:t> </a:t>
                </a:r>
                <a:r>
                  <a:rPr lang="en-GB" dirty="0" err="1"/>
                  <a:t>faoi</a:t>
                </a:r>
                <a:r>
                  <a:rPr lang="en-GB" dirty="0"/>
                  <a:t> </a:t>
                </a:r>
                <a:r>
                  <a:rPr lang="en-GB" dirty="0" smtClean="0"/>
                  <a:t>mar </a:t>
                </a:r>
                <a:r>
                  <a:rPr lang="pt-BR" dirty="0" smtClean="0"/>
                  <a:t>is </a:t>
                </a:r>
                <a:r>
                  <a:rPr lang="pt-BR" dirty="0"/>
                  <a:t>féidir </a:t>
                </a:r>
                <a:r>
                  <a:rPr lang="pt-BR" i="1" dirty="0"/>
                  <a:t>Foirmlí agus Táblaí </a:t>
                </a:r>
                <a:r>
                  <a:rPr lang="pt-BR" dirty="0" smtClean="0"/>
                  <a:t>a </a:t>
                </a:r>
                <a:r>
                  <a:rPr lang="en-GB" dirty="0" err="1" smtClean="0"/>
                  <a:t>úsáid</a:t>
                </a:r>
                <a:r>
                  <a:rPr lang="en-GB" dirty="0" smtClean="0"/>
                  <a:t> </a:t>
                </a:r>
                <a:r>
                  <a:rPr lang="en-GB" dirty="0" err="1"/>
                  <a:t>chun</a:t>
                </a:r>
                <a:r>
                  <a:rPr lang="en-GB" dirty="0"/>
                  <a:t> an </a:t>
                </a:r>
                <a:r>
                  <a:rPr lang="en-GB" dirty="0" err="1" smtClean="0"/>
                  <a:t>frithdhíorthach</a:t>
                </a:r>
                <a:r>
                  <a:rPr lang="en-GB" dirty="0" smtClean="0"/>
                  <a:t> </a:t>
                </a:r>
                <a:r>
                  <a:rPr lang="pt-BR" dirty="0" smtClean="0"/>
                  <a:t>a </a:t>
                </a:r>
                <a:r>
                  <a:rPr lang="pt-BR" dirty="0"/>
                  <a:t>fháil i gcás cineálacha </a:t>
                </a:r>
                <a:r>
                  <a:rPr lang="pt-BR" dirty="0" smtClean="0"/>
                  <a:t>áirithe </a:t>
                </a:r>
                <a:r>
                  <a:rPr lang="en-GB" dirty="0" err="1" smtClean="0"/>
                  <a:t>feidhmeanna</a:t>
                </a:r>
                <a:r>
                  <a:rPr lang="en-GB" dirty="0"/>
                  <a:t>. </a:t>
                </a:r>
                <a:r>
                  <a:rPr lang="en-GB" dirty="0" err="1"/>
                  <a:t>Ar</a:t>
                </a:r>
                <a:r>
                  <a:rPr lang="en-GB" dirty="0"/>
                  <a:t> </a:t>
                </a:r>
                <a:r>
                  <a:rPr lang="en-GB" dirty="0" err="1"/>
                  <a:t>mhiste</a:t>
                </a:r>
                <a:r>
                  <a:rPr lang="en-GB" dirty="0"/>
                  <a:t> </a:t>
                </a:r>
                <a:r>
                  <a:rPr lang="en-GB" dirty="0" err="1" smtClean="0"/>
                  <a:t>libh</a:t>
                </a:r>
                <a:r>
                  <a:rPr lang="en-GB" dirty="0" smtClean="0"/>
                  <a:t> </a:t>
                </a:r>
                <a:r>
                  <a:rPr lang="pt-BR" b="1" dirty="0" smtClean="0"/>
                  <a:t>Roinn </a:t>
                </a:r>
                <a:r>
                  <a:rPr lang="pt-BR" b="1" dirty="0"/>
                  <a:t>A: Gníomhaíocht Daltaí 3 </a:t>
                </a:r>
                <a:r>
                  <a:rPr lang="pt-BR" dirty="0" smtClean="0"/>
                  <a:t>a </a:t>
                </a:r>
                <a:r>
                  <a:rPr lang="en-GB" dirty="0" err="1" smtClean="0"/>
                  <a:t>dhéanamh</a:t>
                </a:r>
                <a:r>
                  <a:rPr lang="en-GB" dirty="0"/>
                  <a:t>, le </a:t>
                </a:r>
                <a:r>
                  <a:rPr lang="en-GB" dirty="0" err="1"/>
                  <a:t>bhur</a:t>
                </a:r>
                <a:r>
                  <a:rPr lang="en-GB" dirty="0"/>
                  <a:t> </a:t>
                </a:r>
                <a:r>
                  <a:rPr lang="en-GB" dirty="0" err="1"/>
                  <a:t>dtoil</a:t>
                </a:r>
                <a:r>
                  <a:rPr lang="en-GB" dirty="0"/>
                  <a:t>.</a:t>
                </a:r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593" t="-673" r="-1333" b="-255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773892" y="476672"/>
            <a:ext cx="7568477" cy="5561905"/>
            <a:chOff x="8773892" y="476672"/>
            <a:chExt cx="7568477" cy="5561905"/>
          </a:xfrm>
        </p:grpSpPr>
        <p:pic>
          <p:nvPicPr>
            <p:cNvPr id="17613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76672"/>
              <a:ext cx="7198369" cy="5561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7789045" y="1475211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82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2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25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26 de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táblaí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matamaitice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freagair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ceisteanna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seo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leanas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58859"/>
            <a:ext cx="3928839" cy="539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783960" y="620688"/>
            <a:ext cx="7134824" cy="4932040"/>
            <a:chOff x="8783960" y="620688"/>
            <a:chExt cx="7134824" cy="4932040"/>
          </a:xfrm>
        </p:grpSpPr>
        <p:sp>
          <p:nvSpPr>
            <p:cNvPr id="5" name="Snip Single Corner Rectangle 4"/>
            <p:cNvSpPr/>
            <p:nvPr/>
          </p:nvSpPr>
          <p:spPr>
            <a:xfrm flipH="1">
              <a:off x="8783960" y="620688"/>
              <a:ext cx="360040" cy="1044116"/>
            </a:xfrm>
            <a:prstGeom prst="snip1Rect">
              <a:avLst>
                <a:gd name="adj" fmla="val 27932"/>
              </a:avLst>
            </a:prstGeom>
            <a:solidFill>
              <a:srgbClr val="99003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IE" dirty="0" err="1" smtClean="0"/>
                <a:t>Lch</a:t>
              </a:r>
              <a:r>
                <a:rPr lang="en-IE" dirty="0" smtClean="0"/>
                <a:t>  26</a:t>
              </a:r>
              <a:endParaRPr lang="en-IE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7088" y="980728"/>
              <a:ext cx="6711696" cy="457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/>
          <p:cNvGrpSpPr/>
          <p:nvPr/>
        </p:nvGrpSpPr>
        <p:grpSpPr>
          <a:xfrm>
            <a:off x="8783960" y="1412776"/>
            <a:ext cx="7107104" cy="4572000"/>
            <a:chOff x="8783960" y="1412776"/>
            <a:chExt cx="7107104" cy="4572000"/>
          </a:xfrm>
        </p:grpSpPr>
        <p:sp>
          <p:nvSpPr>
            <p:cNvPr id="9" name="Snip Single Corner Rectangle 8"/>
            <p:cNvSpPr/>
            <p:nvPr/>
          </p:nvSpPr>
          <p:spPr>
            <a:xfrm flipH="1">
              <a:off x="8783960" y="1691092"/>
              <a:ext cx="360040" cy="1044116"/>
            </a:xfrm>
            <a:prstGeom prst="snip1Rect">
              <a:avLst>
                <a:gd name="adj" fmla="val 27932"/>
              </a:avLst>
            </a:prstGeom>
            <a:solidFill>
              <a:srgbClr val="990033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IE" dirty="0" err="1" smtClean="0"/>
                <a:t>Lch</a:t>
              </a:r>
              <a:r>
                <a:rPr lang="en-IE" dirty="0" smtClean="0"/>
                <a:t> 25</a:t>
              </a:r>
              <a:endParaRPr lang="en-IE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6800" y="1412776"/>
              <a:ext cx="6684264" cy="45720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80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93386 0.0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385 0.00393 L 0.00018 1.4814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93386 0.003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385 0.00393 L 0.00018 1.4814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4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800" dirty="0" err="1"/>
              <a:t>Nuair</a:t>
            </a:r>
            <a:r>
              <a:rPr lang="en-GB" sz="2800" dirty="0"/>
              <a:t> a </a:t>
            </a:r>
            <a:r>
              <a:rPr lang="en-GB" sz="2800" dirty="0" err="1"/>
              <a:t>iarradh</a:t>
            </a:r>
            <a:r>
              <a:rPr lang="en-GB" sz="2800" dirty="0"/>
              <a:t> </a:t>
            </a:r>
            <a:r>
              <a:rPr lang="en-GB" sz="2800" dirty="0" err="1" smtClean="0"/>
              <a:t>orainn</a:t>
            </a:r>
            <a:r>
              <a:rPr lang="en-GB" sz="2800" dirty="0" smtClean="0"/>
              <a:t> </a:t>
            </a:r>
            <a:r>
              <a:rPr lang="en-GB" sz="2800" dirty="0" err="1" smtClean="0"/>
              <a:t>frithdhíorthach</a:t>
            </a:r>
            <a:r>
              <a:rPr lang="en-GB" sz="2800" dirty="0" smtClean="0"/>
              <a:t> </a:t>
            </a:r>
            <a:r>
              <a:rPr lang="en-GB" sz="2800" dirty="0" err="1" smtClean="0"/>
              <a:t>feidhme</a:t>
            </a:r>
            <a:r>
              <a:rPr lang="en-GB" sz="2800" dirty="0" smtClean="0"/>
              <a:t> a </a:t>
            </a:r>
            <a:r>
              <a:rPr lang="en-GB" sz="2800" dirty="0" err="1"/>
              <a:t>fháil</a:t>
            </a:r>
            <a:r>
              <a:rPr lang="en-GB" sz="2800" dirty="0"/>
              <a:t> go </a:t>
            </a:r>
            <a:r>
              <a:rPr lang="en-GB" sz="2800" dirty="0" err="1"/>
              <a:t>dtí</a:t>
            </a:r>
            <a:r>
              <a:rPr lang="en-GB" sz="2800" dirty="0"/>
              <a:t> </a:t>
            </a:r>
            <a:r>
              <a:rPr lang="en-GB" sz="2800" dirty="0" err="1"/>
              <a:t>seo</a:t>
            </a:r>
            <a:r>
              <a:rPr lang="en-GB" sz="2800" dirty="0"/>
              <a:t>, is </a:t>
            </a:r>
            <a:r>
              <a:rPr lang="en-GB" sz="2800" dirty="0" err="1" smtClean="0"/>
              <a:t>foirm</a:t>
            </a:r>
            <a:r>
              <a:rPr lang="en-GB" sz="2800" dirty="0" smtClean="0"/>
              <a:t> </a:t>
            </a:r>
            <a:r>
              <a:rPr lang="en-GB" sz="2800" dirty="0" err="1" smtClean="0"/>
              <a:t>éiginnte</a:t>
            </a:r>
            <a:r>
              <a:rPr lang="en-GB" sz="2800" dirty="0" smtClean="0"/>
              <a:t> </a:t>
            </a:r>
            <a:r>
              <a:rPr lang="en-GB" sz="2800" dirty="0"/>
              <a:t>an </a:t>
            </a:r>
            <a:r>
              <a:rPr lang="en-GB" sz="2800" dirty="0" err="1" smtClean="0"/>
              <a:t>fhrithdhíorthaigh</a:t>
            </a:r>
            <a:r>
              <a:rPr lang="en-GB" sz="2800" dirty="0" smtClean="0"/>
              <a:t> </a:t>
            </a:r>
            <a:r>
              <a:rPr lang="pt-BR" sz="2800" dirty="0" smtClean="0"/>
              <a:t>a </a:t>
            </a:r>
            <a:r>
              <a:rPr lang="pt-BR" sz="2800" dirty="0"/>
              <a:t>bhíodh á scríobh </a:t>
            </a:r>
            <a:r>
              <a:rPr lang="pt-BR" sz="2800" dirty="0" smtClean="0"/>
              <a:t>síos againn</a:t>
            </a:r>
            <a:r>
              <a:rPr lang="pt-BR" sz="2800" dirty="0"/>
              <a:t>, is é sin, tacar </a:t>
            </a:r>
            <a:r>
              <a:rPr lang="pt-BR" sz="2800" dirty="0" smtClean="0"/>
              <a:t>na </a:t>
            </a:r>
            <a:r>
              <a:rPr lang="en-GB" sz="2800" dirty="0" err="1" smtClean="0"/>
              <a:t>bhfrithdhíorthach</a:t>
            </a:r>
            <a:r>
              <a:rPr lang="en-GB" sz="2800" dirty="0" smtClean="0"/>
              <a:t> </a:t>
            </a:r>
            <a:r>
              <a:rPr lang="en-GB" sz="2800" dirty="0" err="1"/>
              <a:t>uile</a:t>
            </a:r>
            <a:r>
              <a:rPr lang="en-GB" sz="2800" dirty="0"/>
              <a:t> </a:t>
            </a:r>
            <a:r>
              <a:rPr lang="en-GB" sz="2800" dirty="0" smtClean="0"/>
              <a:t>a </a:t>
            </a:r>
            <a:r>
              <a:rPr lang="en-GB" sz="2800" dirty="0" err="1" smtClean="0"/>
              <a:t>d’fhéadfadh</a:t>
            </a:r>
            <a:r>
              <a:rPr lang="en-GB" sz="2800" dirty="0" smtClean="0"/>
              <a:t> </a:t>
            </a:r>
            <a:r>
              <a:rPr lang="en-GB" sz="2800" dirty="0"/>
              <a:t>a </a:t>
            </a:r>
            <a:r>
              <a:rPr lang="en-GB" sz="2800" dirty="0" err="1"/>
              <a:t>bheith</a:t>
            </a:r>
            <a:r>
              <a:rPr lang="en-GB" sz="2800" dirty="0"/>
              <a:t> </a:t>
            </a:r>
            <a:r>
              <a:rPr lang="en-GB" sz="2800" dirty="0" smtClean="0"/>
              <a:t>ag an </a:t>
            </a:r>
            <a:r>
              <a:rPr lang="en-GB" sz="2800" dirty="0" err="1"/>
              <a:t>bhfeidhm</a:t>
            </a:r>
            <a:r>
              <a:rPr lang="en-GB" sz="2800" dirty="0"/>
              <a:t>. </a:t>
            </a:r>
            <a:r>
              <a:rPr lang="en-GB" sz="2800" dirty="0" err="1"/>
              <a:t>Anois</a:t>
            </a:r>
            <a:r>
              <a:rPr lang="en-GB" sz="2800" dirty="0"/>
              <a:t> </a:t>
            </a:r>
            <a:r>
              <a:rPr lang="en-GB" sz="2800" dirty="0" err="1" smtClean="0"/>
              <a:t>áfach</a:t>
            </a:r>
            <a:r>
              <a:rPr lang="en-GB" sz="2800" dirty="0" smtClean="0"/>
              <a:t> </a:t>
            </a:r>
            <a:r>
              <a:rPr lang="en-GB" sz="2800" dirty="0" err="1" smtClean="0"/>
              <a:t>déanfaimid</a:t>
            </a:r>
            <a:r>
              <a:rPr lang="en-GB" sz="2800" dirty="0" smtClean="0"/>
              <a:t> </a:t>
            </a:r>
            <a:r>
              <a:rPr lang="en-GB" sz="2800" dirty="0" err="1"/>
              <a:t>rud</a:t>
            </a:r>
            <a:r>
              <a:rPr lang="en-GB" sz="2800" dirty="0"/>
              <a:t> </a:t>
            </a:r>
            <a:r>
              <a:rPr lang="en-GB" sz="2800" dirty="0" err="1"/>
              <a:t>difriúil</a:t>
            </a:r>
            <a:r>
              <a:rPr lang="en-GB" sz="2800" dirty="0"/>
              <a:t>.</a:t>
            </a:r>
          </a:p>
          <a:p>
            <a:r>
              <a:rPr lang="en-GB" sz="2800" dirty="0" err="1" smtClean="0"/>
              <a:t>Caithigí</a:t>
            </a:r>
            <a:r>
              <a:rPr lang="en-GB" sz="2800" dirty="0" smtClean="0"/>
              <a:t> </a:t>
            </a:r>
            <a:r>
              <a:rPr lang="en-GB" sz="2800" dirty="0" err="1"/>
              <a:t>cúpla</a:t>
            </a:r>
            <a:r>
              <a:rPr lang="en-GB" sz="2800" dirty="0"/>
              <a:t> </a:t>
            </a:r>
            <a:r>
              <a:rPr lang="en-GB" sz="2800" dirty="0" err="1"/>
              <a:t>nóiméad</a:t>
            </a:r>
            <a:r>
              <a:rPr lang="en-GB" sz="2800" dirty="0"/>
              <a:t> </a:t>
            </a:r>
            <a:r>
              <a:rPr lang="en-GB" sz="2800" dirty="0" smtClean="0"/>
              <a:t>ag </a:t>
            </a:r>
            <a:r>
              <a:rPr lang="en-GB" sz="2800" dirty="0" err="1" smtClean="0"/>
              <a:t>léamh</a:t>
            </a:r>
            <a:r>
              <a:rPr lang="en-GB" sz="2800" dirty="0" smtClean="0"/>
              <a:t> </a:t>
            </a:r>
            <a:r>
              <a:rPr lang="en-GB" sz="2800" b="1" dirty="0" err="1"/>
              <a:t>Roinn</a:t>
            </a:r>
            <a:r>
              <a:rPr lang="en-GB" sz="2800" b="1" dirty="0"/>
              <a:t> A: </a:t>
            </a:r>
            <a:r>
              <a:rPr lang="en-GB" sz="2800" b="1" dirty="0" err="1" smtClean="0"/>
              <a:t>Gníomhaíocht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Daltaí</a:t>
            </a:r>
            <a:r>
              <a:rPr lang="en-GB" sz="2800" b="1" dirty="0" smtClean="0"/>
              <a:t> </a:t>
            </a:r>
            <a:r>
              <a:rPr lang="en-GB" sz="2800" b="1" dirty="0"/>
              <a:t>4</a:t>
            </a:r>
            <a:r>
              <a:rPr lang="en-GB" sz="2800" dirty="0"/>
              <a:t>.</a:t>
            </a:r>
          </a:p>
          <a:p>
            <a:r>
              <a:rPr lang="pt-BR" sz="2800" dirty="0" smtClean="0"/>
              <a:t>Ar </a:t>
            </a:r>
            <a:r>
              <a:rPr lang="pt-BR" sz="2800" dirty="0"/>
              <a:t>mhiste libh míniú dá </a:t>
            </a:r>
            <a:r>
              <a:rPr lang="pt-BR" sz="2800" dirty="0" smtClean="0"/>
              <a:t>chéile </a:t>
            </a:r>
            <a:r>
              <a:rPr lang="en-GB" sz="2800" dirty="0" smtClean="0"/>
              <a:t>an </a:t>
            </a:r>
            <a:r>
              <a:rPr lang="en-GB" sz="2800" dirty="0" err="1"/>
              <a:t>rud</a:t>
            </a:r>
            <a:r>
              <a:rPr lang="en-GB" sz="2800" dirty="0"/>
              <a:t> </a:t>
            </a:r>
            <a:r>
              <a:rPr lang="en-GB" sz="2800" dirty="0" err="1"/>
              <a:t>atá</a:t>
            </a:r>
            <a:r>
              <a:rPr lang="en-GB" sz="2800" dirty="0"/>
              <a:t> </a:t>
            </a:r>
            <a:r>
              <a:rPr lang="en-GB" sz="2800" dirty="0" err="1"/>
              <a:t>sibh</a:t>
            </a:r>
            <a:r>
              <a:rPr lang="en-GB" sz="2800" dirty="0"/>
              <a:t> </a:t>
            </a:r>
            <a:r>
              <a:rPr lang="en-GB" sz="2800" dirty="0" err="1"/>
              <a:t>ceaptha</a:t>
            </a:r>
            <a:r>
              <a:rPr lang="en-GB" sz="2800" dirty="0"/>
              <a:t> </a:t>
            </a:r>
            <a:r>
              <a:rPr lang="en-GB" sz="2800" dirty="0" smtClean="0"/>
              <a:t>a </a:t>
            </a:r>
            <a:r>
              <a:rPr lang="en-GB" sz="2800" dirty="0" err="1" smtClean="0"/>
              <a:t>dhéanamh</a:t>
            </a:r>
            <a:r>
              <a:rPr lang="en-GB" sz="2800" dirty="0"/>
              <a:t>, le </a:t>
            </a:r>
            <a:r>
              <a:rPr lang="en-GB" sz="2800" dirty="0" err="1"/>
              <a:t>bhur</a:t>
            </a:r>
            <a:r>
              <a:rPr lang="en-GB" sz="2800" dirty="0"/>
              <a:t> </a:t>
            </a:r>
            <a:r>
              <a:rPr lang="en-GB" sz="2800" dirty="0" err="1"/>
              <a:t>dtoil</a:t>
            </a:r>
            <a:r>
              <a:rPr lang="en-GB" sz="2800" dirty="0"/>
              <a:t>?</a:t>
            </a:r>
          </a:p>
          <a:p>
            <a:r>
              <a:rPr lang="en-GB" sz="2800" dirty="0" err="1" smtClean="0"/>
              <a:t>Cén</a:t>
            </a:r>
            <a:r>
              <a:rPr lang="en-GB" sz="2800" dirty="0" smtClean="0"/>
              <a:t> </a:t>
            </a:r>
            <a:r>
              <a:rPr lang="en-GB" sz="2800" dirty="0" err="1"/>
              <a:t>difríocht</a:t>
            </a:r>
            <a:r>
              <a:rPr lang="en-GB" sz="2800" dirty="0"/>
              <a:t> </a:t>
            </a:r>
            <a:r>
              <a:rPr lang="en-GB" sz="2800" dirty="0" err="1"/>
              <a:t>atá</a:t>
            </a:r>
            <a:r>
              <a:rPr lang="en-GB" sz="2800" dirty="0"/>
              <a:t> </a:t>
            </a:r>
            <a:r>
              <a:rPr lang="en-GB" sz="2800" dirty="0" err="1"/>
              <a:t>idir</a:t>
            </a:r>
            <a:r>
              <a:rPr lang="en-GB" sz="2800" dirty="0"/>
              <a:t> an </a:t>
            </a:r>
            <a:r>
              <a:rPr lang="en-GB" sz="2800" dirty="0" err="1" smtClean="0"/>
              <a:t>tasc</a:t>
            </a:r>
            <a:r>
              <a:rPr lang="en-GB" sz="2800" dirty="0" smtClean="0"/>
              <a:t> sin </a:t>
            </a:r>
            <a:r>
              <a:rPr lang="en-GB" sz="2800" dirty="0" err="1"/>
              <a:t>agus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/>
              <a:t>tascanna</a:t>
            </a:r>
            <a:r>
              <a:rPr lang="en-GB" sz="2800" dirty="0"/>
              <a:t> a </a:t>
            </a:r>
            <a:r>
              <a:rPr lang="en-GB" sz="2800" dirty="0" err="1" smtClean="0"/>
              <a:t>bhí</a:t>
            </a:r>
            <a:r>
              <a:rPr lang="en-GB" sz="2800" dirty="0" smtClean="0"/>
              <a:t> </a:t>
            </a:r>
            <a:r>
              <a:rPr lang="en-GB" sz="2800" dirty="0" err="1" smtClean="0"/>
              <a:t>againn</a:t>
            </a:r>
            <a:r>
              <a:rPr lang="en-GB" sz="2800" dirty="0" smtClean="0"/>
              <a:t> </a:t>
            </a:r>
            <a:r>
              <a:rPr lang="en-GB" sz="2800" dirty="0"/>
              <a:t>go </a:t>
            </a:r>
            <a:r>
              <a:rPr lang="en-GB" sz="2800" dirty="0" err="1"/>
              <a:t>dtí</a:t>
            </a:r>
            <a:r>
              <a:rPr lang="en-GB" sz="2800" dirty="0"/>
              <a:t> </a:t>
            </a:r>
            <a:r>
              <a:rPr lang="en-GB" sz="2800" dirty="0" err="1"/>
              <a:t>seo</a:t>
            </a:r>
            <a:r>
              <a:rPr lang="en-GB" sz="2800" dirty="0"/>
              <a:t> </a:t>
            </a:r>
            <a:r>
              <a:rPr lang="en-GB" sz="2800" dirty="0" err="1" smtClean="0"/>
              <a:t>ina</a:t>
            </a:r>
            <a:r>
              <a:rPr lang="en-GB" sz="2800" dirty="0" smtClean="0"/>
              <a:t> </a:t>
            </a:r>
            <a:r>
              <a:rPr lang="en-GB" sz="2800" dirty="0" err="1" smtClean="0"/>
              <a:t>raibh</a:t>
            </a:r>
            <a:r>
              <a:rPr lang="en-GB" sz="2800" dirty="0" smtClean="0"/>
              <a:t> </a:t>
            </a:r>
            <a:r>
              <a:rPr lang="en-GB" sz="2800" dirty="0" err="1" smtClean="0"/>
              <a:t>frithdhíorthaigh</a:t>
            </a:r>
            <a:r>
              <a:rPr lang="en-GB" sz="2800" dirty="0"/>
              <a:t>?</a:t>
            </a:r>
          </a:p>
          <a:p>
            <a:r>
              <a:rPr lang="en-GB" sz="2800" dirty="0" err="1" smtClean="0"/>
              <a:t>Oibrigí</a:t>
            </a:r>
            <a:r>
              <a:rPr lang="en-GB" sz="2800" dirty="0" smtClean="0"/>
              <a:t> </a:t>
            </a:r>
            <a:r>
              <a:rPr lang="en-GB" sz="2800" dirty="0"/>
              <a:t>in </a:t>
            </a:r>
            <a:r>
              <a:rPr lang="en-GB" sz="2800" dirty="0" err="1"/>
              <a:t>bhur</a:t>
            </a:r>
            <a:r>
              <a:rPr lang="en-GB" sz="2800" dirty="0"/>
              <a:t> </a:t>
            </a:r>
            <a:r>
              <a:rPr lang="en-GB" sz="2800" dirty="0" err="1" smtClean="0"/>
              <a:t>mbeirteanna</a:t>
            </a:r>
            <a:r>
              <a:rPr lang="en-GB" sz="2800" dirty="0" smtClean="0"/>
              <a:t> </a:t>
            </a:r>
            <a:r>
              <a:rPr lang="en-GB" sz="2800" dirty="0" err="1" smtClean="0"/>
              <a:t>agus</a:t>
            </a:r>
            <a:r>
              <a:rPr lang="en-GB" sz="2800" dirty="0" smtClean="0"/>
              <a:t> </a:t>
            </a:r>
            <a:r>
              <a:rPr lang="en-GB" sz="2800" dirty="0" err="1"/>
              <a:t>déanaigí</a:t>
            </a:r>
            <a:r>
              <a:rPr lang="en-GB" sz="2800" dirty="0"/>
              <a:t> </a:t>
            </a:r>
            <a:r>
              <a:rPr lang="en-GB" sz="2800" dirty="0" err="1"/>
              <a:t>na</a:t>
            </a:r>
            <a:r>
              <a:rPr lang="en-GB" sz="2800" dirty="0"/>
              <a:t> </a:t>
            </a:r>
            <a:r>
              <a:rPr lang="en-GB" sz="2800" dirty="0" err="1" smtClean="0"/>
              <a:t>ceisteanna</a:t>
            </a:r>
            <a:r>
              <a:rPr lang="en-GB" sz="2800" dirty="0" smtClean="0"/>
              <a:t> </a:t>
            </a:r>
            <a:r>
              <a:rPr lang="en-GB" sz="2800" dirty="0" err="1" smtClean="0"/>
              <a:t>uile</a:t>
            </a:r>
            <a:r>
              <a:rPr lang="en-GB" sz="2800" dirty="0" smtClean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b="1" dirty="0" err="1"/>
              <a:t>Roinn</a:t>
            </a:r>
            <a:r>
              <a:rPr lang="en-GB" sz="2800" b="1" dirty="0"/>
              <a:t> A: </a:t>
            </a:r>
            <a:r>
              <a:rPr lang="en-GB" sz="2800" b="1" dirty="0" err="1" smtClean="0"/>
              <a:t>Gníomhaíocht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Daltaí</a:t>
            </a:r>
            <a:r>
              <a:rPr lang="en-GB" sz="2800" b="1" dirty="0" smtClean="0"/>
              <a:t> </a:t>
            </a:r>
            <a:r>
              <a:rPr lang="en-GB" sz="2800" b="1" dirty="0"/>
              <a:t>4</a:t>
            </a:r>
            <a:r>
              <a:rPr lang="en-GB" sz="2800" dirty="0"/>
              <a:t>.</a:t>
            </a:r>
            <a:endParaRPr lang="en-IE" sz="2800" dirty="0">
              <a:solidFill>
                <a:srgbClr val="9900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73892" y="490364"/>
            <a:ext cx="7742458" cy="5886450"/>
            <a:chOff x="8773892" y="490364"/>
            <a:chExt cx="7742458" cy="5886450"/>
          </a:xfrm>
        </p:grpSpPr>
        <p:pic>
          <p:nvPicPr>
            <p:cNvPr id="1638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90364"/>
              <a:ext cx="7372350" cy="588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6200000">
              <a:off x="7789045" y="1475211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2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4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5" name="Picture 15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6" y="3544313"/>
            <a:ext cx="3622150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6" y="3544313"/>
            <a:ext cx="3622150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53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3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6" y="3544313"/>
            <a:ext cx="3622150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3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6" y="3544313"/>
            <a:ext cx="3622150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3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3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53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53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39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54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54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75" y="3544313"/>
            <a:ext cx="3622151" cy="3060000"/>
          </a:xfrm>
          <a:prstGeom prst="rect">
            <a:avLst/>
          </a:prstGeom>
          <a:noFill/>
          <a:ln w="1905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773892" y="461987"/>
            <a:ext cx="7732933" cy="5876925"/>
            <a:chOff x="8773892" y="461987"/>
            <a:chExt cx="7732933" cy="5876925"/>
          </a:xfrm>
        </p:grpSpPr>
        <p:pic>
          <p:nvPicPr>
            <p:cNvPr id="164866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461987"/>
              <a:ext cx="7362825" cy="5876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 rot="16200000">
              <a:off x="7789045" y="1475211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766961"/>
            <a:ext cx="5472608" cy="398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4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692696"/>
            <a:ext cx="8147248" cy="4669979"/>
          </a:xfrm>
        </p:spPr>
        <p:txBody>
          <a:bodyPr>
            <a:noAutofit/>
          </a:bodyPr>
          <a:lstStyle/>
          <a:p>
            <a:r>
              <a:rPr lang="en-GB" b="1" dirty="0"/>
              <a:t>Sa </a:t>
            </a:r>
            <a:r>
              <a:rPr lang="en-GB" b="1" dirty="0" err="1"/>
              <a:t>tasc</a:t>
            </a:r>
            <a:r>
              <a:rPr lang="en-GB" b="1" dirty="0"/>
              <a:t> </a:t>
            </a:r>
            <a:r>
              <a:rPr lang="en-GB" b="1" dirty="0" err="1"/>
              <a:t>seo</a:t>
            </a:r>
            <a:r>
              <a:rPr lang="en-GB" b="1" dirty="0"/>
              <a:t> </a:t>
            </a:r>
            <a:r>
              <a:rPr lang="en-GB" b="1" dirty="0" err="1"/>
              <a:t>iarradh</a:t>
            </a:r>
            <a:r>
              <a:rPr lang="en-GB" b="1" dirty="0"/>
              <a:t> </a:t>
            </a:r>
            <a:r>
              <a:rPr lang="en-GB" b="1" dirty="0" err="1" smtClean="0"/>
              <a:t>orainn</a:t>
            </a:r>
            <a:r>
              <a:rPr lang="en-GB" b="1" dirty="0" smtClean="0"/>
              <a:t> </a:t>
            </a:r>
            <a:r>
              <a:rPr lang="en-GB" b="1" dirty="0" err="1" smtClean="0"/>
              <a:t>frithdhíorthach</a:t>
            </a:r>
            <a:r>
              <a:rPr lang="en-GB" b="1" dirty="0" smtClean="0"/>
              <a:t> </a:t>
            </a:r>
            <a:r>
              <a:rPr lang="en-GB" b="1" dirty="0" err="1"/>
              <a:t>áirithe</a:t>
            </a:r>
            <a:r>
              <a:rPr lang="en-GB" b="1" dirty="0"/>
              <a:t> a </a:t>
            </a:r>
            <a:r>
              <a:rPr lang="en-GB" b="1" dirty="0" err="1"/>
              <a:t>fháil</a:t>
            </a:r>
            <a:r>
              <a:rPr lang="en-GB" b="1" dirty="0" smtClean="0"/>
              <a:t>. </a:t>
            </a:r>
            <a:r>
              <a:rPr lang="pt-BR" b="1" dirty="0" smtClean="0"/>
              <a:t>Céard </a:t>
            </a:r>
            <a:r>
              <a:rPr lang="pt-BR" b="1" dirty="0"/>
              <a:t>a chuir ar ár gcumas </a:t>
            </a:r>
            <a:r>
              <a:rPr lang="pt-BR" b="1" dirty="0" smtClean="0"/>
              <a:t>é </a:t>
            </a:r>
            <a:r>
              <a:rPr lang="es-ES" b="1" dirty="0" smtClean="0"/>
              <a:t>sin </a:t>
            </a:r>
            <a:r>
              <a:rPr lang="es-ES" b="1" dirty="0"/>
              <a:t>a </a:t>
            </a:r>
            <a:r>
              <a:rPr lang="es-ES" b="1" dirty="0" err="1"/>
              <a:t>dhéanamh</a:t>
            </a:r>
            <a:r>
              <a:rPr lang="es-ES" b="1" dirty="0"/>
              <a:t>? </a:t>
            </a:r>
            <a:r>
              <a:rPr lang="es-ES" b="1" dirty="0" err="1"/>
              <a:t>Nó</a:t>
            </a:r>
            <a:r>
              <a:rPr lang="es-ES" b="1" dirty="0"/>
              <a:t> </a:t>
            </a:r>
            <a:r>
              <a:rPr lang="es-ES" b="1" dirty="0" err="1"/>
              <a:t>lena</a:t>
            </a:r>
            <a:r>
              <a:rPr lang="es-ES" b="1" dirty="0"/>
              <a:t> </a:t>
            </a:r>
            <a:r>
              <a:rPr lang="es-ES" b="1" dirty="0" err="1"/>
              <a:t>rá</a:t>
            </a:r>
            <a:r>
              <a:rPr lang="es-ES" b="1" dirty="0"/>
              <a:t> </a:t>
            </a:r>
            <a:r>
              <a:rPr lang="es-ES" b="1" dirty="0" err="1" smtClean="0"/>
              <a:t>ar</a:t>
            </a:r>
            <a:r>
              <a:rPr lang="es-ES" b="1" dirty="0" smtClean="0"/>
              <a:t> </a:t>
            </a:r>
            <a:r>
              <a:rPr lang="pt-BR" b="1" dirty="0" smtClean="0"/>
              <a:t>bhealach </a:t>
            </a:r>
            <a:r>
              <a:rPr lang="pt-BR" b="1" dirty="0"/>
              <a:t>eile, céard a chuir </a:t>
            </a:r>
            <a:r>
              <a:rPr lang="pt-BR" b="1" dirty="0" smtClean="0"/>
              <a:t>ar </a:t>
            </a:r>
            <a:r>
              <a:rPr lang="en-GB" b="1" dirty="0" err="1" smtClean="0"/>
              <a:t>ár</a:t>
            </a:r>
            <a:r>
              <a:rPr lang="en-GB" b="1" dirty="0" smtClean="0"/>
              <a:t> </a:t>
            </a:r>
            <a:r>
              <a:rPr lang="en-GB" b="1" dirty="0" err="1"/>
              <a:t>gcumas</a:t>
            </a:r>
            <a:r>
              <a:rPr lang="en-GB" b="1" dirty="0"/>
              <a:t> </a:t>
            </a:r>
            <a:r>
              <a:rPr lang="en-GB" b="1" dirty="0" err="1"/>
              <a:t>foirm</a:t>
            </a:r>
            <a:r>
              <a:rPr lang="en-GB" b="1" dirty="0"/>
              <a:t> </a:t>
            </a:r>
            <a:r>
              <a:rPr lang="en-GB" b="1" dirty="0" err="1"/>
              <a:t>éiginnte</a:t>
            </a:r>
            <a:r>
              <a:rPr lang="en-GB" b="1" dirty="0"/>
              <a:t> </a:t>
            </a:r>
            <a:r>
              <a:rPr lang="en-GB" b="1" dirty="0" smtClean="0"/>
              <a:t>an </a:t>
            </a:r>
            <a:r>
              <a:rPr lang="en-GB" b="1" dirty="0" err="1" smtClean="0"/>
              <a:t>fhrithdhíorthaigh</a:t>
            </a:r>
            <a:r>
              <a:rPr lang="en-GB" b="1" dirty="0" smtClean="0"/>
              <a:t> </a:t>
            </a:r>
            <a:r>
              <a:rPr lang="en-GB" b="1" dirty="0"/>
              <a:t>a </a:t>
            </a:r>
            <a:r>
              <a:rPr lang="en-GB" b="1" dirty="0" err="1"/>
              <a:t>athrú</a:t>
            </a:r>
            <a:r>
              <a:rPr lang="en-GB" b="1" dirty="0"/>
              <a:t> </a:t>
            </a:r>
            <a:r>
              <a:rPr lang="en-GB" b="1" dirty="0" err="1" smtClean="0"/>
              <a:t>ina</a:t>
            </a:r>
            <a:r>
              <a:rPr lang="en-GB" b="1" dirty="0" smtClean="0"/>
              <a:t> </a:t>
            </a:r>
            <a:r>
              <a:rPr lang="en-GB" b="1" dirty="0" err="1" smtClean="0"/>
              <a:t>fhrithdhíorthach</a:t>
            </a:r>
            <a:r>
              <a:rPr lang="en-GB" b="1" dirty="0" smtClean="0"/>
              <a:t>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err="1"/>
              <a:t>leith</a:t>
            </a:r>
            <a:r>
              <a:rPr lang="en-GB" b="1" dirty="0"/>
              <a:t>?</a:t>
            </a:r>
          </a:p>
          <a:p>
            <a:r>
              <a:rPr lang="en-GB" b="1" dirty="0" smtClean="0"/>
              <a:t>An </a:t>
            </a:r>
            <a:r>
              <a:rPr lang="en-GB" b="1" dirty="0" err="1"/>
              <a:t>túschoinníoll</a:t>
            </a:r>
            <a:r>
              <a:rPr lang="en-GB" b="1" dirty="0"/>
              <a:t> </a:t>
            </a:r>
            <a:r>
              <a:rPr lang="en-GB" b="1" dirty="0" err="1"/>
              <a:t>nó</a:t>
            </a:r>
            <a:r>
              <a:rPr lang="en-GB" b="1" dirty="0"/>
              <a:t> an </a:t>
            </a:r>
            <a:r>
              <a:rPr lang="en-GB" b="1" dirty="0" err="1" smtClean="0"/>
              <a:t>coinníoll</a:t>
            </a:r>
            <a:r>
              <a:rPr lang="en-GB" b="1" dirty="0" smtClean="0"/>
              <a:t> </a:t>
            </a:r>
            <a:r>
              <a:rPr lang="en-GB" b="1" dirty="0" err="1" smtClean="0"/>
              <a:t>tosaigh</a:t>
            </a:r>
            <a:r>
              <a:rPr lang="en-GB" b="1" dirty="0" smtClean="0"/>
              <a:t> </a:t>
            </a:r>
            <a:r>
              <a:rPr lang="en-GB" b="1" dirty="0"/>
              <a:t>a </a:t>
            </a:r>
            <a:r>
              <a:rPr lang="en-GB" b="1" dirty="0" err="1"/>
              <a:t>thugtar</a:t>
            </a:r>
            <a:r>
              <a:rPr lang="en-GB" b="1" dirty="0"/>
              <a:t> </a:t>
            </a:r>
            <a:r>
              <a:rPr lang="en-GB" b="1" dirty="0" err="1"/>
              <a:t>ar</a:t>
            </a:r>
            <a:r>
              <a:rPr lang="en-GB" b="1" dirty="0"/>
              <a:t> an </a:t>
            </a:r>
            <a:r>
              <a:rPr lang="en-GB" b="1" dirty="0" err="1" smtClean="0"/>
              <a:t>eolas</a:t>
            </a:r>
            <a:r>
              <a:rPr lang="en-GB" b="1" dirty="0" smtClean="0"/>
              <a:t> </a:t>
            </a:r>
            <a:r>
              <a:rPr lang="es-ES" b="1" dirty="0" smtClean="0"/>
              <a:t>sin </a:t>
            </a:r>
            <a:r>
              <a:rPr lang="es-ES" b="1" dirty="0" err="1"/>
              <a:t>uaireanta</a:t>
            </a:r>
            <a:r>
              <a:rPr lang="es-ES" b="1" dirty="0"/>
              <a:t>. </a:t>
            </a:r>
            <a:r>
              <a:rPr lang="es-ES" b="1" dirty="0" err="1"/>
              <a:t>Agus</a:t>
            </a:r>
            <a:r>
              <a:rPr lang="es-ES" b="1" dirty="0"/>
              <a:t> </a:t>
            </a:r>
            <a:r>
              <a:rPr lang="es-ES" b="1" dirty="0" err="1"/>
              <a:t>cuireann</a:t>
            </a:r>
            <a:r>
              <a:rPr lang="es-ES" b="1" dirty="0"/>
              <a:t> </a:t>
            </a:r>
            <a:r>
              <a:rPr lang="es-ES" b="1" dirty="0" smtClean="0"/>
              <a:t>sé </a:t>
            </a:r>
            <a:r>
              <a:rPr lang="pt-BR" b="1" dirty="0" smtClean="0"/>
              <a:t>ar </a:t>
            </a:r>
            <a:r>
              <a:rPr lang="pt-BR" b="1" dirty="0"/>
              <a:t>ár gcumas foirm éiginnte </a:t>
            </a:r>
            <a:r>
              <a:rPr lang="pt-BR" b="1" dirty="0" smtClean="0"/>
              <a:t>an </a:t>
            </a:r>
            <a:r>
              <a:rPr lang="en-GB" b="1" dirty="0" err="1" smtClean="0"/>
              <a:t>fhrithdhíorthaigh</a:t>
            </a:r>
            <a:r>
              <a:rPr lang="en-GB" b="1" dirty="0" smtClean="0"/>
              <a:t> </a:t>
            </a:r>
            <a:r>
              <a:rPr lang="en-GB" b="1" dirty="0"/>
              <a:t>a </a:t>
            </a:r>
            <a:r>
              <a:rPr lang="en-GB" b="1" dirty="0" err="1"/>
              <a:t>athrú</a:t>
            </a:r>
            <a:r>
              <a:rPr lang="en-GB" b="1" dirty="0"/>
              <a:t> </a:t>
            </a:r>
            <a:r>
              <a:rPr lang="en-GB" b="1" dirty="0" err="1" smtClean="0"/>
              <a:t>ina</a:t>
            </a:r>
            <a:r>
              <a:rPr lang="en-GB" b="1" dirty="0" smtClean="0"/>
              <a:t> </a:t>
            </a:r>
            <a:r>
              <a:rPr lang="en-GB" b="1" dirty="0" err="1" smtClean="0"/>
              <a:t>fhrithdhíorthach</a:t>
            </a:r>
            <a:r>
              <a:rPr lang="en-GB" b="1" dirty="0" smtClean="0"/>
              <a:t>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err="1" smtClean="0"/>
              <a:t>leith</a:t>
            </a:r>
            <a:r>
              <a:rPr lang="en-GB" b="1" dirty="0" smtClean="0"/>
              <a:t>.</a:t>
            </a:r>
            <a:r>
              <a:rPr lang="en-IE" b="1" dirty="0" smtClean="0">
                <a:solidFill>
                  <a:srgbClr val="990033"/>
                </a:solidFill>
              </a:rPr>
              <a:t> </a:t>
            </a:r>
            <a:endParaRPr lang="en-IE" sz="1000" b="1" dirty="0">
              <a:solidFill>
                <a:srgbClr val="990033"/>
              </a:solidFill>
            </a:endParaRPr>
          </a:p>
          <a:p>
            <a:r>
              <a:rPr lang="en-GB" b="1" dirty="0" err="1"/>
              <a:t>Tá</a:t>
            </a:r>
            <a:r>
              <a:rPr lang="en-GB" b="1" dirty="0"/>
              <a:t> a </a:t>
            </a:r>
            <a:r>
              <a:rPr lang="en-GB" b="1" dirty="0" err="1"/>
              <a:t>fhios</a:t>
            </a:r>
            <a:r>
              <a:rPr lang="en-GB" b="1" dirty="0"/>
              <a:t> </a:t>
            </a:r>
            <a:r>
              <a:rPr lang="en-GB" b="1" dirty="0" err="1"/>
              <a:t>againn</a:t>
            </a:r>
            <a:r>
              <a:rPr lang="en-GB" b="1" dirty="0"/>
              <a:t> </a:t>
            </a:r>
            <a:r>
              <a:rPr lang="en-GB" b="1" dirty="0" err="1" smtClean="0"/>
              <a:t>gur</a:t>
            </a:r>
            <a:r>
              <a:rPr lang="en-GB" b="1" dirty="0" smtClean="0"/>
              <a:t> </a:t>
            </a:r>
            <a:r>
              <a:rPr lang="en-GB" b="1" dirty="0" err="1" smtClean="0"/>
              <a:t>foirm</a:t>
            </a:r>
            <a:r>
              <a:rPr lang="en-GB" b="1" dirty="0" smtClean="0"/>
              <a:t> </a:t>
            </a:r>
            <a:r>
              <a:rPr lang="en-GB" b="1" dirty="0" err="1"/>
              <a:t>éiginnte</a:t>
            </a:r>
            <a:r>
              <a:rPr lang="en-GB" b="1" dirty="0"/>
              <a:t> </a:t>
            </a:r>
            <a:r>
              <a:rPr lang="en-GB" b="1" dirty="0" smtClean="0"/>
              <a:t>an </a:t>
            </a:r>
            <a:r>
              <a:rPr lang="en-GB" b="1" dirty="0" err="1" smtClean="0"/>
              <a:t>fhrithdhíorthaigh</a:t>
            </a:r>
            <a:r>
              <a:rPr lang="en-GB" b="1" dirty="0" smtClean="0"/>
              <a:t> a </a:t>
            </a:r>
            <a:r>
              <a:rPr lang="en-GB" b="1" dirty="0" err="1" smtClean="0"/>
              <a:t>thugtar</a:t>
            </a:r>
            <a:r>
              <a:rPr lang="en-GB" b="1" dirty="0" smtClean="0"/>
              <a:t>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smtClean="0"/>
              <a:t> </a:t>
            </a:r>
            <a:r>
              <a:rPr lang="en-GB" b="1" dirty="0" err="1" smtClean="0"/>
              <a:t>thacar</a:t>
            </a:r>
            <a:r>
              <a:rPr lang="en-GB" b="1" dirty="0" smtClean="0"/>
              <a:t> </a:t>
            </a:r>
            <a:r>
              <a:rPr lang="en-GB" b="1" dirty="0" err="1" smtClean="0"/>
              <a:t>na</a:t>
            </a:r>
            <a:r>
              <a:rPr lang="en-GB" b="1" dirty="0" smtClean="0"/>
              <a:t> </a:t>
            </a:r>
            <a:r>
              <a:rPr lang="en-GB" b="1" dirty="0" err="1" smtClean="0"/>
              <a:t>bhfrithdhíorthach</a:t>
            </a:r>
            <a:r>
              <a:rPr lang="en-GB" b="1" dirty="0" smtClean="0"/>
              <a:t> </a:t>
            </a:r>
            <a:r>
              <a:rPr lang="en-GB" b="1" dirty="0" err="1" smtClean="0"/>
              <a:t>féideartha</a:t>
            </a:r>
            <a:r>
              <a:rPr lang="en-GB" b="1" dirty="0" smtClean="0"/>
              <a:t> </a:t>
            </a:r>
            <a:r>
              <a:rPr lang="en-GB" b="1" dirty="0" err="1"/>
              <a:t>uile</a:t>
            </a:r>
            <a:r>
              <a:rPr lang="en-GB" b="1" dirty="0"/>
              <a:t> </a:t>
            </a:r>
            <a:r>
              <a:rPr lang="en-GB" b="1" dirty="0" err="1"/>
              <a:t>d’fheidhm</a:t>
            </a:r>
            <a:r>
              <a:rPr lang="en-GB" b="1" dirty="0" smtClean="0"/>
              <a:t>. </a:t>
            </a:r>
            <a:r>
              <a:rPr lang="en-GB" b="1" dirty="0" err="1" smtClean="0"/>
              <a:t>Céard</a:t>
            </a:r>
            <a:r>
              <a:rPr lang="en-GB" b="1" dirty="0" smtClean="0"/>
              <a:t> </a:t>
            </a:r>
            <a:r>
              <a:rPr lang="en-GB" b="1" dirty="0"/>
              <a:t>a </a:t>
            </a:r>
            <a:r>
              <a:rPr lang="en-GB" b="1" dirty="0" err="1"/>
              <a:t>thabharfaí</a:t>
            </a:r>
            <a:r>
              <a:rPr lang="en-GB" b="1" dirty="0"/>
              <a:t>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smtClean="0"/>
              <a:t>an </a:t>
            </a:r>
            <a:r>
              <a:rPr lang="en-GB" b="1" dirty="0" err="1" smtClean="0"/>
              <a:t>bhfrithdhíorthach</a:t>
            </a:r>
            <a:r>
              <a:rPr lang="en-GB" b="1" dirty="0" smtClean="0"/>
              <a:t> </a:t>
            </a:r>
            <a:r>
              <a:rPr lang="en-GB" b="1" dirty="0" err="1" smtClean="0"/>
              <a:t>áirithe</a:t>
            </a:r>
            <a:r>
              <a:rPr lang="en-GB" b="1" dirty="0" smtClean="0"/>
              <a:t> </a:t>
            </a:r>
            <a:r>
              <a:rPr lang="pt-BR" b="1" dirty="0" smtClean="0"/>
              <a:t>seo </a:t>
            </a:r>
            <a:r>
              <a:rPr lang="pt-BR" b="1" dirty="0"/>
              <a:t>más ea? Cé na focail </a:t>
            </a:r>
            <a:r>
              <a:rPr lang="pt-BR" b="1" dirty="0" smtClean="0"/>
              <a:t>a </a:t>
            </a:r>
            <a:r>
              <a:rPr lang="en-GB" b="1" dirty="0" err="1" smtClean="0"/>
              <a:t>d’úsáidfí</a:t>
            </a:r>
            <a:r>
              <a:rPr lang="en-GB" b="1" dirty="0" smtClean="0"/>
              <a:t> </a:t>
            </a:r>
            <a:r>
              <a:rPr lang="en-GB" b="1" dirty="0" err="1"/>
              <a:t>chun</a:t>
            </a:r>
            <a:r>
              <a:rPr lang="en-GB" b="1" dirty="0"/>
              <a:t> cur </a:t>
            </a:r>
            <a:r>
              <a:rPr lang="en-GB" b="1" dirty="0" err="1"/>
              <a:t>síos</a:t>
            </a:r>
            <a:r>
              <a:rPr lang="en-GB" b="1" dirty="0"/>
              <a:t> </a:t>
            </a:r>
            <a:r>
              <a:rPr lang="en-GB" b="1" dirty="0" err="1" smtClean="0"/>
              <a:t>ar</a:t>
            </a:r>
            <a:r>
              <a:rPr lang="en-GB" b="1" dirty="0" smtClean="0"/>
              <a:t> </a:t>
            </a:r>
            <a:r>
              <a:rPr lang="en-GB" b="1" dirty="0" err="1" smtClean="0"/>
              <a:t>rud</a:t>
            </a:r>
            <a:r>
              <a:rPr lang="en-GB" b="1" dirty="0" smtClean="0"/>
              <a:t> </a:t>
            </a:r>
            <a:r>
              <a:rPr lang="en-GB" b="1" dirty="0" err="1"/>
              <a:t>amháin</a:t>
            </a:r>
            <a:r>
              <a:rPr lang="en-GB" b="1" dirty="0"/>
              <a:t>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 smtClean="0"/>
              <a:t>gcomhthéacs</a:t>
            </a:r>
            <a:r>
              <a:rPr lang="en-GB" b="1" dirty="0" smtClean="0"/>
              <a:t> </a:t>
            </a:r>
            <a:r>
              <a:rPr lang="en-GB" b="1" dirty="0" err="1" smtClean="0"/>
              <a:t>grúpa</a:t>
            </a:r>
            <a:r>
              <a:rPr lang="en-GB" b="1" dirty="0" smtClean="0"/>
              <a:t> </a:t>
            </a:r>
            <a:r>
              <a:rPr lang="en-GB" b="1" dirty="0" err="1"/>
              <a:t>níos</a:t>
            </a:r>
            <a:r>
              <a:rPr lang="en-GB" b="1" dirty="0"/>
              <a:t> </a:t>
            </a:r>
            <a:r>
              <a:rPr lang="en-GB" b="1" dirty="0" err="1"/>
              <a:t>mó</a:t>
            </a:r>
            <a:r>
              <a:rPr lang="en-GB" b="1" dirty="0"/>
              <a:t>? </a:t>
            </a:r>
            <a:r>
              <a:rPr lang="en-GB" b="1" dirty="0" smtClean="0"/>
              <a:t>An </a:t>
            </a:r>
            <a:r>
              <a:rPr lang="en-GB" b="1" dirty="0" err="1" smtClean="0"/>
              <a:t>rithfeadh</a:t>
            </a:r>
            <a:r>
              <a:rPr lang="en-GB" b="1" dirty="0" smtClean="0"/>
              <a:t> </a:t>
            </a:r>
            <a:r>
              <a:rPr lang="en-GB" b="1" dirty="0" err="1"/>
              <a:t>focail</a:t>
            </a:r>
            <a:r>
              <a:rPr lang="en-GB" b="1" dirty="0"/>
              <a:t> </a:t>
            </a:r>
            <a:r>
              <a:rPr lang="en-GB" b="1" dirty="0" err="1"/>
              <a:t>leat</a:t>
            </a:r>
            <a:r>
              <a:rPr lang="en-GB" b="1" dirty="0"/>
              <a:t>/</a:t>
            </a:r>
            <a:r>
              <a:rPr lang="en-GB" b="1" dirty="0" err="1"/>
              <a:t>libh</a:t>
            </a:r>
            <a:r>
              <a:rPr lang="en-GB" b="1" dirty="0" smtClean="0"/>
              <a:t>? </a:t>
            </a:r>
            <a:endParaRPr lang="en-GB" b="1" dirty="0"/>
          </a:p>
          <a:p>
            <a:r>
              <a:rPr lang="pt-BR" b="1" dirty="0" smtClean="0"/>
              <a:t>Is </a:t>
            </a:r>
            <a:r>
              <a:rPr lang="pt-BR" b="1" dirty="0"/>
              <a:t>iad seo a leanas </a:t>
            </a:r>
            <a:r>
              <a:rPr lang="pt-BR" b="1" dirty="0" smtClean="0"/>
              <a:t>na </a:t>
            </a:r>
            <a:r>
              <a:rPr lang="en-GB" b="1" dirty="0" err="1" smtClean="0"/>
              <a:t>hainmneacha</a:t>
            </a:r>
            <a:r>
              <a:rPr lang="en-GB" b="1" dirty="0" smtClean="0"/>
              <a:t> </a:t>
            </a:r>
            <a:r>
              <a:rPr lang="en-GB" b="1" dirty="0"/>
              <a:t>is </a:t>
            </a:r>
            <a:r>
              <a:rPr lang="en-GB" b="1" dirty="0" err="1"/>
              <a:t>coitianta</a:t>
            </a:r>
            <a:r>
              <a:rPr lang="en-GB" b="1" dirty="0"/>
              <a:t> </a:t>
            </a:r>
            <a:r>
              <a:rPr lang="en-GB" b="1" dirty="0" err="1" smtClean="0"/>
              <a:t>ar</a:t>
            </a:r>
            <a:r>
              <a:rPr lang="en-GB" b="1" dirty="0" smtClean="0"/>
              <a:t> </a:t>
            </a:r>
            <a:r>
              <a:rPr lang="en-GB" b="1" dirty="0" err="1" smtClean="0"/>
              <a:t>fhrithdhíorthach</a:t>
            </a:r>
            <a:r>
              <a:rPr lang="en-GB" b="1" dirty="0" smtClean="0"/>
              <a:t> </a:t>
            </a:r>
            <a:r>
              <a:rPr lang="en-GB" b="1" dirty="0" err="1"/>
              <a:t>ar</a:t>
            </a:r>
            <a:r>
              <a:rPr lang="en-GB" b="1" dirty="0"/>
              <a:t> </a:t>
            </a:r>
            <a:r>
              <a:rPr lang="en-GB" b="1" dirty="0" err="1"/>
              <a:t>leith</a:t>
            </a:r>
            <a:r>
              <a:rPr lang="en-GB" b="1" dirty="0" smtClean="0"/>
              <a:t>: </a:t>
            </a:r>
            <a:r>
              <a:rPr lang="en-GB" b="1" dirty="0" err="1" smtClean="0"/>
              <a:t>frithdhíorthach</a:t>
            </a:r>
            <a:r>
              <a:rPr lang="en-GB" b="1" dirty="0" smtClean="0"/>
              <a:t> </a:t>
            </a:r>
            <a:r>
              <a:rPr lang="en-GB" b="1" dirty="0" err="1" smtClean="0"/>
              <a:t>sonrach</a:t>
            </a:r>
            <a:r>
              <a:rPr lang="en-GB" b="1" dirty="0" smtClean="0"/>
              <a:t> (“</a:t>
            </a:r>
            <a:r>
              <a:rPr lang="en-GB" b="1" dirty="0"/>
              <a:t>distinct”), </a:t>
            </a:r>
            <a:r>
              <a:rPr lang="en-GB" b="1" dirty="0" err="1" smtClean="0"/>
              <a:t>frithdhíorthach</a:t>
            </a:r>
            <a:r>
              <a:rPr lang="en-GB" b="1" dirty="0" smtClean="0"/>
              <a:t> </a:t>
            </a:r>
            <a:r>
              <a:rPr lang="en-GB" b="1" dirty="0" err="1" smtClean="0"/>
              <a:t>sainiúil</a:t>
            </a:r>
            <a:r>
              <a:rPr lang="en-GB" b="1" dirty="0" smtClean="0"/>
              <a:t> </a:t>
            </a:r>
            <a:r>
              <a:rPr lang="en-GB" b="1" dirty="0"/>
              <a:t>(“specific”),* </a:t>
            </a:r>
            <a:r>
              <a:rPr lang="en-GB" b="1" dirty="0" smtClean="0"/>
              <a:t> </a:t>
            </a:r>
            <a:r>
              <a:rPr lang="en-GB" b="1" dirty="0" err="1" smtClean="0"/>
              <a:t>agus</a:t>
            </a:r>
            <a:r>
              <a:rPr lang="en-GB" b="1" dirty="0" smtClean="0"/>
              <a:t> </a:t>
            </a:r>
            <a:r>
              <a:rPr lang="en-GB" b="1" dirty="0" err="1" smtClean="0"/>
              <a:t>frithdhíorthach</a:t>
            </a:r>
            <a:r>
              <a:rPr lang="en-GB" b="1" dirty="0" smtClean="0"/>
              <a:t> </a:t>
            </a:r>
            <a:r>
              <a:rPr lang="en-GB" b="1" dirty="0" err="1" smtClean="0"/>
              <a:t>cinnte</a:t>
            </a:r>
            <a:r>
              <a:rPr lang="en-GB" b="1" dirty="0" smtClean="0"/>
              <a:t> (“</a:t>
            </a:r>
            <a:r>
              <a:rPr lang="en-GB" b="1" dirty="0"/>
              <a:t>definite</a:t>
            </a:r>
            <a:r>
              <a:rPr lang="en-GB" b="1" dirty="0" smtClean="0"/>
              <a:t>”)*</a:t>
            </a:r>
            <a:endParaRPr lang="en-IE" b="1" dirty="0">
              <a:solidFill>
                <a:srgbClr val="990033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73892" y="490364"/>
            <a:ext cx="7555034" cy="5167486"/>
            <a:chOff x="8773892" y="490364"/>
            <a:chExt cx="7555034" cy="5167486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6126" y="514350"/>
              <a:ext cx="71628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 rot="16200000">
              <a:off x="7789045" y="1475211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73892" y="2743200"/>
            <a:ext cx="7555034" cy="4114800"/>
            <a:chOff x="8773892" y="2743200"/>
            <a:chExt cx="7040684" cy="3771900"/>
          </a:xfrm>
        </p:grpSpPr>
        <p:pic>
          <p:nvPicPr>
            <p:cNvPr id="1669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6126" y="2743200"/>
              <a:ext cx="6648450" cy="377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7789045" y="37280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9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779170" y="3135410"/>
            <a:ext cx="5473167" cy="290191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4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fhios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gan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stró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Ach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mbeimis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ag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iarraidh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aon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nós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praiticiúil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/>
              <a:t>bith</a:t>
            </a:r>
            <a:r>
              <a:rPr lang="en-IE" dirty="0" smtClean="0"/>
              <a:t> </a:t>
            </a:r>
            <a:r>
              <a:rPr lang="en-IE" dirty="0" err="1" smtClean="0"/>
              <a:t>ann</a:t>
            </a:r>
            <a:r>
              <a:rPr lang="en-IE" dirty="0" smtClean="0"/>
              <a:t> le </a:t>
            </a:r>
            <a:r>
              <a:rPr lang="en-IE" dirty="0" err="1" smtClean="0"/>
              <a:t>bheith</a:t>
            </a:r>
            <a:r>
              <a:rPr lang="en-IE" dirty="0" smtClean="0"/>
              <a:t> ag </a:t>
            </a:r>
            <a:r>
              <a:rPr lang="en-IE" dirty="0" err="1" smtClean="0"/>
              <a:t>iarraidh</a:t>
            </a:r>
            <a:r>
              <a:rPr lang="en-IE" dirty="0" smtClean="0"/>
              <a:t> </a:t>
            </a:r>
            <a:r>
              <a:rPr lang="en-IE" dirty="0" err="1" smtClean="0"/>
              <a:t>frithdhifreáil</a:t>
            </a:r>
            <a:r>
              <a:rPr lang="en-IE" dirty="0" smtClean="0"/>
              <a:t>? </a:t>
            </a: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Nuair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d’fhoghlaim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smtClean="0"/>
              <a:t>an </a:t>
            </a:r>
            <a:r>
              <a:rPr lang="en-IE" dirty="0" err="1" smtClean="0"/>
              <a:t>difreáil</a:t>
            </a:r>
            <a:r>
              <a:rPr lang="en-IE" dirty="0" smtClean="0"/>
              <a:t> </a:t>
            </a:r>
            <a:r>
              <a:rPr lang="en-IE" dirty="0" err="1" smtClean="0"/>
              <a:t>ar</a:t>
            </a:r>
            <a:r>
              <a:rPr lang="en-IE" dirty="0" smtClean="0"/>
              <a:t> </a:t>
            </a:r>
            <a:r>
              <a:rPr lang="en-IE" dirty="0" err="1" smtClean="0"/>
              <a:t>dtús</a:t>
            </a:r>
            <a:r>
              <a:rPr lang="en-IE" dirty="0" smtClean="0"/>
              <a:t>, </a:t>
            </a:r>
            <a:r>
              <a:rPr lang="en-IE" dirty="0" err="1" smtClean="0"/>
              <a:t>cén</a:t>
            </a:r>
            <a:r>
              <a:rPr lang="en-IE" dirty="0" smtClean="0"/>
              <a:t> </a:t>
            </a:r>
            <a:r>
              <a:rPr lang="en-IE" dirty="0" err="1" smtClean="0"/>
              <a:t>aidhm</a:t>
            </a:r>
            <a:r>
              <a:rPr lang="en-IE" dirty="0" smtClean="0"/>
              <a:t> a </a:t>
            </a:r>
            <a:r>
              <a:rPr lang="en-IE" dirty="0" err="1" smtClean="0"/>
              <a:t>bhí</a:t>
            </a:r>
            <a:r>
              <a:rPr lang="en-IE" dirty="0" smtClean="0"/>
              <a:t> </a:t>
            </a:r>
            <a:r>
              <a:rPr lang="en-IE" dirty="0" err="1" smtClean="0"/>
              <a:t>againn</a:t>
            </a:r>
            <a:r>
              <a:rPr lang="en-IE" dirty="0" smtClean="0"/>
              <a:t>? An </a:t>
            </a:r>
            <a:r>
              <a:rPr lang="en-IE" dirty="0" err="1" smtClean="0"/>
              <a:t>bhfuil</a:t>
            </a:r>
            <a:r>
              <a:rPr lang="en-IE" dirty="0" smtClean="0"/>
              <a:t> an </a:t>
            </a:r>
            <a:r>
              <a:rPr lang="en-IE" dirty="0" err="1" smtClean="0"/>
              <a:t>difreáil</a:t>
            </a:r>
            <a:r>
              <a:rPr lang="en-IE" dirty="0" smtClean="0"/>
              <a:t> </a:t>
            </a:r>
            <a:r>
              <a:rPr lang="en-IE" dirty="0" err="1" smtClean="0"/>
              <a:t>úsáideach</a:t>
            </a:r>
            <a:r>
              <a:rPr lang="en-IE" dirty="0" smtClean="0"/>
              <a:t> </a:t>
            </a:r>
            <a:r>
              <a:rPr lang="en-IE" dirty="0" err="1" smtClean="0"/>
              <a:t>sa</a:t>
            </a:r>
            <a:r>
              <a:rPr lang="en-IE" dirty="0" smtClean="0"/>
              <a:t> </a:t>
            </a:r>
            <a:r>
              <a:rPr lang="en-IE" dirty="0" err="1" smtClean="0"/>
              <a:t>saol</a:t>
            </a:r>
            <a:r>
              <a:rPr lang="en-IE" dirty="0" smtClean="0"/>
              <a:t> </a:t>
            </a:r>
            <a:r>
              <a:rPr lang="en-IE" dirty="0" err="1" smtClean="0"/>
              <a:t>íarbhir</a:t>
            </a:r>
            <a:r>
              <a:rPr lang="en-IE" dirty="0" smtClean="0"/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3312000" y="5157192"/>
            <a:ext cx="2520000" cy="720000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3312000" y="3356992"/>
            <a:ext cx="2520000" cy="720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71872" y="4149160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err="1" smtClean="0">
                <a:latin typeface="Calibri" pitchFamily="34" charset="0"/>
              </a:rPr>
              <a:t>Feidhm</a:t>
            </a:r>
            <a:endParaRPr lang="en-IE" sz="2400" b="1" dirty="0"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80112" y="4149160"/>
            <a:ext cx="1548000" cy="720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 smtClean="0">
                <a:latin typeface="Calibri" pitchFamily="34" charset="0"/>
              </a:rPr>
              <a:t>Díorthach</a:t>
            </a:r>
            <a:endParaRPr lang="en-IE" sz="2000" b="1" dirty="0"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73892" y="719137"/>
            <a:ext cx="9262316" cy="5419725"/>
            <a:chOff x="8773892" y="719137"/>
            <a:chExt cx="9262316" cy="5419725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8908" y="719137"/>
              <a:ext cx="8877300" cy="541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7789045" y="1757685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35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  <p:bldP spid="8" grpId="0" uiExpand="1" build="p"/>
      <p:bldP spid="3" grpId="0" animBg="1"/>
      <p:bldP spid="4" grpId="0" animBg="1"/>
      <p:bldP spid="5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5634704" y="3014000"/>
            <a:ext cx="3132000" cy="140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ounded Rectangle 2"/>
          <p:cNvSpPr/>
          <p:nvPr/>
        </p:nvSpPr>
        <p:spPr>
          <a:xfrm>
            <a:off x="5876608" y="1364650"/>
            <a:ext cx="2808000" cy="1404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28575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4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6983" y="751018"/>
            <a:ext cx="8229600" cy="4525963"/>
          </a:xfrm>
        </p:spPr>
        <p:txBody>
          <a:bodyPr>
            <a:noAutofit/>
          </a:bodyPr>
          <a:lstStyle/>
          <a:p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bhféadfadh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éinne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samplaí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saol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íarbhir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lua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ina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tábhacht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ráta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athraithe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1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800" dirty="0" err="1" smtClean="0">
                <a:solidFill>
                  <a:srgbClr val="990033"/>
                </a:solidFill>
              </a:rPr>
              <a:t>Cúrsaí</a:t>
            </a:r>
            <a:r>
              <a:rPr lang="en-IE" sz="2800" dirty="0" smtClean="0">
                <a:solidFill>
                  <a:srgbClr val="990033"/>
                </a:solidFill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</a:rPr>
              <a:t>luais</a:t>
            </a:r>
            <a:r>
              <a:rPr lang="en-IE" sz="2800" dirty="0" smtClean="0"/>
              <a:t>, </a:t>
            </a:r>
            <a:r>
              <a:rPr lang="en-IE" sz="2800" dirty="0" err="1" smtClean="0"/>
              <a:t>más</a:t>
            </a:r>
            <a:r>
              <a:rPr lang="en-IE" sz="2800" dirty="0" smtClean="0"/>
              <a:t> ea. </a:t>
            </a:r>
            <a:r>
              <a:rPr lang="en-IE" sz="2800" dirty="0" err="1" smtClean="0"/>
              <a:t>Cén</a:t>
            </a:r>
            <a:r>
              <a:rPr lang="en-IE" sz="2800" dirty="0" smtClean="0"/>
              <a:t> </a:t>
            </a:r>
            <a:r>
              <a:rPr lang="en-IE" sz="2800" dirty="0" err="1" smtClean="0"/>
              <a:t>fhaisnéis</a:t>
            </a:r>
            <a:endParaRPr lang="en-IE" sz="2800" dirty="0" smtClean="0"/>
          </a:p>
          <a:p>
            <a:pPr marL="0" indent="0">
              <a:buNone/>
            </a:pPr>
            <a:r>
              <a:rPr lang="en-IE" sz="2800" dirty="0"/>
              <a:t> </a:t>
            </a:r>
            <a:r>
              <a:rPr lang="en-IE" sz="2800" dirty="0" smtClean="0"/>
              <a:t>    a </a:t>
            </a:r>
            <a:r>
              <a:rPr lang="en-IE" sz="2800" dirty="0" err="1" smtClean="0"/>
              <a:t>theastaíonn</a:t>
            </a:r>
            <a:r>
              <a:rPr lang="en-IE" sz="2800" dirty="0" smtClean="0"/>
              <a:t> </a:t>
            </a:r>
            <a:r>
              <a:rPr lang="en-IE" sz="2800" dirty="0" err="1" smtClean="0"/>
              <a:t>chun</a:t>
            </a:r>
            <a:r>
              <a:rPr lang="en-IE" sz="2800" dirty="0" smtClean="0"/>
              <a:t> an </a:t>
            </a:r>
            <a:r>
              <a:rPr lang="en-IE" sz="2800" dirty="0" err="1" smtClean="0"/>
              <a:t>luas</a:t>
            </a:r>
            <a:r>
              <a:rPr lang="en-IE" sz="2800" dirty="0" smtClean="0"/>
              <a:t> a </a:t>
            </a:r>
            <a:r>
              <a:rPr lang="en-IE" sz="2800" dirty="0" err="1" smtClean="0"/>
              <a:t>oibriú</a:t>
            </a:r>
            <a:r>
              <a:rPr lang="en-IE" sz="2800" dirty="0" smtClean="0"/>
              <a:t> </a:t>
            </a:r>
            <a:r>
              <a:rPr lang="en-IE" sz="2800" dirty="0"/>
              <a:t>	</a:t>
            </a:r>
            <a:endParaRPr lang="en-IE" sz="2800" dirty="0" smtClean="0"/>
          </a:p>
          <a:p>
            <a:pPr marL="0" indent="0">
              <a:buNone/>
            </a:pPr>
            <a:r>
              <a:rPr lang="en-IE" sz="2800" dirty="0"/>
              <a:t> </a:t>
            </a:r>
            <a:r>
              <a:rPr lang="en-IE" sz="2800" dirty="0" smtClean="0"/>
              <a:t>    </a:t>
            </a:r>
            <a:r>
              <a:rPr lang="en-IE" sz="2800" dirty="0" err="1" smtClean="0"/>
              <a:t>amach</a:t>
            </a:r>
            <a:r>
              <a:rPr lang="en-IE" sz="2800" dirty="0" smtClean="0"/>
              <a:t>? </a:t>
            </a:r>
            <a:endParaRPr lang="en-IE" sz="2800" dirty="0" smtClean="0">
              <a:solidFill>
                <a:srgbClr val="990033"/>
              </a:solidFill>
            </a:endParaRPr>
          </a:p>
          <a:p>
            <a:endParaRPr lang="en-IE" sz="1100" dirty="0" smtClean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dhéanann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próiseas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</a:p>
          <a:p>
            <a:pPr marL="0" indent="0">
              <a:buNone/>
            </a:pPr>
            <a:r>
              <a:rPr lang="en-IE" sz="2800" dirty="0"/>
              <a:t> </a:t>
            </a:r>
            <a:r>
              <a:rPr lang="en-IE" sz="2800" dirty="0" smtClean="0"/>
              <a:t>  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difreála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1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Dá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mbeadh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sionn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agat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ina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raibh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luas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tugtha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dtéarmaí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ama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céard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dhéanfadh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dó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endParaRPr lang="en-IE" sz="1200" dirty="0" smtClean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ritheann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aon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samplaí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leat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ina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mbeadh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fhrithdhifreáil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úsáideach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in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áirimh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saol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dirty="0" err="1" smtClean="0">
                <a:solidFill>
                  <a:srgbClr val="990033"/>
                </a:solidFill>
                <a:latin typeface="Calibri" pitchFamily="34" charset="0"/>
              </a:rPr>
              <a:t>íarbhir</a:t>
            </a:r>
            <a:r>
              <a:rPr lang="en-IE" sz="28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8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6269768" y="2276872"/>
            <a:ext cx="2088000" cy="432000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254234" y="1412776"/>
            <a:ext cx="2088000" cy="43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75714" y="1841810"/>
            <a:ext cx="1152000" cy="468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smtClean="0">
                <a:latin typeface="Calibri" pitchFamily="34" charset="0"/>
              </a:rPr>
              <a:t>Fad </a:t>
            </a:r>
            <a:r>
              <a:rPr lang="en-IE" sz="2000" b="1" dirty="0" err="1" smtClean="0">
                <a:latin typeface="Calibri" pitchFamily="34" charset="0"/>
              </a:rPr>
              <a:t>Slí</a:t>
            </a:r>
            <a:endParaRPr lang="en-IE" sz="2000" b="1" dirty="0">
              <a:latin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68752" y="1844776"/>
            <a:ext cx="1152000" cy="468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 smtClean="0">
                <a:latin typeface="Calibri" pitchFamily="34" charset="0"/>
              </a:rPr>
              <a:t>Luas</a:t>
            </a:r>
            <a:endParaRPr lang="en-IE" sz="2000" b="1" dirty="0">
              <a:latin typeface="Calibri" pitchFamily="34" charset="0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6115110" y="3933104"/>
            <a:ext cx="2088000" cy="432000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Frithdhifreáil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099576" y="3069008"/>
            <a:ext cx="2088000" cy="432000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Difreáil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82830" y="3498042"/>
            <a:ext cx="1152000" cy="468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 smtClean="0">
                <a:latin typeface="Calibri" pitchFamily="34" charset="0"/>
              </a:rPr>
              <a:t>Luas</a:t>
            </a:r>
            <a:endParaRPr lang="en-IE" sz="2000" b="1" dirty="0">
              <a:latin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75868" y="3501008"/>
            <a:ext cx="1548000" cy="468000"/>
          </a:xfrm>
          <a:prstGeom prst="roundRect">
            <a:avLst/>
          </a:prstGeom>
          <a:solidFill>
            <a:srgbClr val="990033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dirty="0" err="1" smtClean="0">
                <a:latin typeface="Calibri" pitchFamily="34" charset="0"/>
              </a:rPr>
              <a:t>Luasghéarú</a:t>
            </a:r>
            <a:r>
              <a:rPr lang="en-IE" sz="2000" b="1" dirty="0" smtClean="0">
                <a:latin typeface="Calibri" pitchFamily="34" charset="0"/>
              </a:rPr>
              <a:t> </a:t>
            </a:r>
            <a:endParaRPr lang="en-IE" sz="2000" b="1" dirty="0">
              <a:latin typeface="Calibri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766704" y="934700"/>
            <a:ext cx="8346253" cy="5562600"/>
            <a:chOff x="8736889" y="0"/>
            <a:chExt cx="8346253" cy="5562600"/>
          </a:xfrm>
        </p:grpSpPr>
        <p:pic>
          <p:nvPicPr>
            <p:cNvPr id="1679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9767" y="0"/>
              <a:ext cx="7953375" cy="556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7752042" y="9848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1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  <p:bldP spid="8" grpId="0" uiExpand="1" build="p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5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89040" y="476672"/>
            <a:ext cx="550344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b="1" dirty="0" err="1" smtClean="0">
                <a:latin typeface="+mn-lt"/>
              </a:rPr>
              <a:t>Téann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balun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aeir</a:t>
            </a:r>
            <a:r>
              <a:rPr lang="en-GB" sz="2200" b="1" dirty="0">
                <a:latin typeface="+mn-lt"/>
              </a:rPr>
              <a:t> the in </a:t>
            </a:r>
            <a:r>
              <a:rPr lang="en-GB" sz="2200" b="1" dirty="0" err="1">
                <a:latin typeface="+mn-lt"/>
              </a:rPr>
              <a:t>airde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trid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smtClean="0">
                <a:latin typeface="+mn-lt"/>
              </a:rPr>
              <a:t>an </a:t>
            </a:r>
            <a:r>
              <a:rPr lang="pt-BR" sz="2200" b="1" dirty="0" smtClean="0">
                <a:latin typeface="+mn-lt"/>
              </a:rPr>
              <a:t>atmaisfear</a:t>
            </a:r>
            <a:r>
              <a:rPr lang="pt-BR" sz="2200" b="1" dirty="0">
                <a:latin typeface="+mn-lt"/>
              </a:rPr>
              <a:t>. </a:t>
            </a:r>
            <a:r>
              <a:rPr lang="pt-BR" sz="2200" b="1" dirty="0" smtClean="0">
                <a:latin typeface="+mn-lt"/>
              </a:rPr>
              <a:t> Agus </a:t>
            </a:r>
            <a:r>
              <a:rPr lang="pt-BR" sz="2200" b="1" dirty="0">
                <a:latin typeface="+mn-lt"/>
              </a:rPr>
              <a:t>e 80m os cionn talun</a:t>
            </a:r>
            <a:r>
              <a:rPr lang="pt-BR" sz="2200" b="1" dirty="0" smtClean="0">
                <a:latin typeface="+mn-lt"/>
              </a:rPr>
              <a:t>, </a:t>
            </a:r>
            <a:r>
              <a:rPr lang="en-GB" sz="2200" b="1" dirty="0" err="1" smtClean="0">
                <a:latin typeface="+mn-lt"/>
              </a:rPr>
              <a:t>scaoiltear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liathroid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 smtClean="0">
                <a:latin typeface="+mn-lt"/>
              </a:rPr>
              <a:t>snucair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amach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smtClean="0">
                <a:latin typeface="+mn-lt"/>
              </a:rPr>
              <a:t>as an </a:t>
            </a:r>
            <a:r>
              <a:rPr lang="en-GB" sz="2200" b="1" dirty="0" err="1">
                <a:latin typeface="+mn-lt"/>
              </a:rPr>
              <a:t>gcisean</a:t>
            </a:r>
            <a:r>
              <a:rPr lang="en-GB" sz="2200" b="1" dirty="0">
                <a:latin typeface="+mn-lt"/>
              </a:rPr>
              <a:t>. </a:t>
            </a:r>
            <a:r>
              <a:rPr lang="en-GB" sz="2200" b="1" dirty="0" err="1">
                <a:latin typeface="+mn-lt"/>
              </a:rPr>
              <a:t>Treoluas</a:t>
            </a:r>
            <a:r>
              <a:rPr lang="en-GB" sz="2200" b="1" dirty="0">
                <a:latin typeface="+mn-lt"/>
              </a:rPr>
              <a:t> 3.6 m/s </a:t>
            </a:r>
            <a:r>
              <a:rPr lang="en-GB" sz="2200" b="1" dirty="0" err="1" smtClean="0">
                <a:latin typeface="+mn-lt"/>
              </a:rPr>
              <a:t>atá</a:t>
            </a:r>
            <a:r>
              <a:rPr lang="en-GB" sz="2200" b="1" dirty="0" smtClean="0">
                <a:latin typeface="+mn-lt"/>
              </a:rPr>
              <a:t> ag an </a:t>
            </a:r>
            <a:r>
              <a:rPr lang="en-GB" sz="2200" b="1" dirty="0" err="1" smtClean="0">
                <a:latin typeface="+mn-lt"/>
              </a:rPr>
              <a:t>liathroid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nuair</a:t>
            </a:r>
            <a:r>
              <a:rPr lang="en-GB" sz="2200" b="1" dirty="0">
                <a:latin typeface="+mn-lt"/>
              </a:rPr>
              <a:t> a </a:t>
            </a:r>
            <a:r>
              <a:rPr lang="en-GB" sz="2200" b="1" dirty="0" err="1">
                <a:latin typeface="+mn-lt"/>
              </a:rPr>
              <a:t>scaoiltear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amach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i</a:t>
            </a:r>
            <a:r>
              <a:rPr lang="en-GB" sz="2200" b="1" dirty="0" smtClean="0">
                <a:latin typeface="+mn-lt"/>
              </a:rPr>
              <a:t>. </a:t>
            </a:r>
            <a:r>
              <a:rPr lang="en-GB" sz="2200" b="1" dirty="0" err="1" smtClean="0">
                <a:latin typeface="+mn-lt"/>
              </a:rPr>
              <a:t>Baineann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luach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tairiseach</a:t>
            </a:r>
            <a:r>
              <a:rPr lang="en-GB" sz="2200" b="1" dirty="0">
                <a:latin typeface="+mn-lt"/>
              </a:rPr>
              <a:t> -9.8 m/s2 leis </a:t>
            </a:r>
            <a:r>
              <a:rPr lang="en-GB" sz="2200" b="1" dirty="0" smtClean="0">
                <a:latin typeface="+mn-lt"/>
              </a:rPr>
              <a:t>an </a:t>
            </a:r>
            <a:r>
              <a:rPr lang="en-GB" sz="2200" b="1" dirty="0" err="1" smtClean="0">
                <a:latin typeface="+mn-lt"/>
              </a:rPr>
              <a:t>luasghearu</a:t>
            </a:r>
            <a:r>
              <a:rPr lang="en-GB" sz="2200" b="1" dirty="0" smtClean="0">
                <a:latin typeface="+mn-lt"/>
              </a:rPr>
              <a:t> </a:t>
            </a:r>
            <a:r>
              <a:rPr lang="en-GB" sz="2200" b="1" dirty="0">
                <a:latin typeface="+mn-lt"/>
              </a:rPr>
              <a:t>de </a:t>
            </a:r>
            <a:r>
              <a:rPr lang="en-GB" sz="2200" b="1" dirty="0" err="1">
                <a:latin typeface="+mn-lt"/>
              </a:rPr>
              <a:t>bharr</a:t>
            </a:r>
            <a:r>
              <a:rPr lang="en-GB" sz="2200" b="1" dirty="0">
                <a:latin typeface="+mn-lt"/>
              </a:rPr>
              <a:t> </a:t>
            </a:r>
            <a:r>
              <a:rPr lang="en-GB" sz="2200" b="1" dirty="0" err="1">
                <a:latin typeface="+mn-lt"/>
              </a:rPr>
              <a:t>domhantarraingthe</a:t>
            </a:r>
            <a:r>
              <a:rPr lang="en-GB" sz="2200" b="1" dirty="0">
                <a:latin typeface="+mn-lt"/>
              </a:rPr>
              <a:t> i</a:t>
            </a:r>
            <a:r>
              <a:rPr lang="en-GB" sz="2200" b="1" dirty="0" smtClean="0">
                <a:latin typeface="+mn-lt"/>
              </a:rPr>
              <a:t> </a:t>
            </a:r>
            <a:r>
              <a:rPr lang="pt-BR" sz="2200" b="1" dirty="0" smtClean="0">
                <a:latin typeface="+mn-lt"/>
              </a:rPr>
              <a:t>gcas  rud </a:t>
            </a:r>
            <a:r>
              <a:rPr lang="pt-BR" sz="2200" b="1" dirty="0">
                <a:latin typeface="+mn-lt"/>
              </a:rPr>
              <a:t>ata ag titim</a:t>
            </a:r>
            <a:r>
              <a:rPr lang="pt-BR" sz="2200" b="1" dirty="0" smtClean="0">
                <a:latin typeface="+mn-lt"/>
              </a:rPr>
              <a:t>. </a:t>
            </a:r>
            <a:endParaRPr lang="en-IE" sz="2200" b="1" dirty="0">
              <a:latin typeface="+mn-lt"/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2777480" cy="188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3140968"/>
            <a:ext cx="87484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990033"/>
                </a:solidFill>
              </a:rPr>
              <a:t>1. </a:t>
            </a:r>
            <a:r>
              <a:rPr lang="en-GB" sz="2200" b="1" dirty="0" err="1">
                <a:solidFill>
                  <a:srgbClr val="990033"/>
                </a:solidFill>
              </a:rPr>
              <a:t>Scriobh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slonn</a:t>
            </a:r>
            <a:r>
              <a:rPr lang="en-GB" sz="2200" b="1" dirty="0">
                <a:solidFill>
                  <a:srgbClr val="990033"/>
                </a:solidFill>
              </a:rPr>
              <a:t> do </a:t>
            </a:r>
            <a:r>
              <a:rPr lang="en-GB" sz="2200" b="1" dirty="0" err="1">
                <a:solidFill>
                  <a:srgbClr val="990033"/>
                </a:solidFill>
              </a:rPr>
              <a:t>luasghearu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na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liathroide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snucair</a:t>
            </a:r>
            <a:r>
              <a:rPr lang="en-GB" sz="2200" b="1" dirty="0">
                <a:solidFill>
                  <a:srgbClr val="990033"/>
                </a:solidFill>
              </a:rPr>
              <a:t> mar </a:t>
            </a:r>
            <a:r>
              <a:rPr lang="en-GB" sz="2200" b="1" dirty="0" err="1" smtClean="0">
                <a:solidFill>
                  <a:srgbClr val="990033"/>
                </a:solidFill>
              </a:rPr>
              <a:t>fheidhm</a:t>
            </a:r>
            <a:r>
              <a:rPr lang="en-GB" sz="2200" b="1" dirty="0" smtClean="0">
                <a:solidFill>
                  <a:srgbClr val="990033"/>
                </a:solidFill>
              </a:rPr>
              <a:t> </a:t>
            </a:r>
            <a:r>
              <a:rPr lang="en-GB" sz="2200" b="1" dirty="0" err="1" smtClean="0">
                <a:solidFill>
                  <a:srgbClr val="990033"/>
                </a:solidFill>
              </a:rPr>
              <a:t>ama</a:t>
            </a:r>
            <a:r>
              <a:rPr lang="en-GB" sz="2200" b="1" dirty="0">
                <a:solidFill>
                  <a:srgbClr val="990033"/>
                </a:solidFill>
              </a:rPr>
              <a:t>.</a:t>
            </a:r>
          </a:p>
          <a:p>
            <a:r>
              <a:rPr lang="de-DE" sz="2200" b="1" dirty="0">
                <a:solidFill>
                  <a:srgbClr val="990033"/>
                </a:solidFill>
              </a:rPr>
              <a:t>2. An mbeidh treoluas seasta 3.6 m/s ag an liathroid an t-am </a:t>
            </a:r>
            <a:r>
              <a:rPr lang="de-DE" sz="2200" b="1" dirty="0" smtClean="0">
                <a:solidFill>
                  <a:srgbClr val="990033"/>
                </a:solidFill>
              </a:rPr>
              <a:t>ar </a:t>
            </a:r>
            <a:r>
              <a:rPr lang="sv-SE" sz="2200" b="1" dirty="0" smtClean="0">
                <a:solidFill>
                  <a:srgbClr val="990033"/>
                </a:solidFill>
              </a:rPr>
              <a:t>fad </a:t>
            </a:r>
            <a:r>
              <a:rPr lang="sv-SE" sz="2200" b="1" dirty="0">
                <a:solidFill>
                  <a:srgbClr val="990033"/>
                </a:solidFill>
              </a:rPr>
              <a:t>agus i ag titim? Minigh.</a:t>
            </a:r>
          </a:p>
          <a:p>
            <a:r>
              <a:rPr lang="en-GB" sz="2200" b="1" dirty="0">
                <a:solidFill>
                  <a:srgbClr val="990033"/>
                </a:solidFill>
              </a:rPr>
              <a:t>3. </a:t>
            </a:r>
            <a:r>
              <a:rPr lang="en-GB" sz="2200" b="1" dirty="0" err="1">
                <a:solidFill>
                  <a:srgbClr val="990033"/>
                </a:solidFill>
              </a:rPr>
              <a:t>Scriobh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slonn</a:t>
            </a:r>
            <a:r>
              <a:rPr lang="en-GB" sz="2200" b="1" dirty="0">
                <a:solidFill>
                  <a:srgbClr val="990033"/>
                </a:solidFill>
              </a:rPr>
              <a:t> ag cur </a:t>
            </a:r>
            <a:r>
              <a:rPr lang="en-GB" sz="2200" b="1" dirty="0" err="1">
                <a:solidFill>
                  <a:srgbClr val="990033"/>
                </a:solidFill>
              </a:rPr>
              <a:t>sios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ar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threoluas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na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liathroide</a:t>
            </a:r>
            <a:r>
              <a:rPr lang="en-GB" sz="2200" b="1" dirty="0">
                <a:solidFill>
                  <a:srgbClr val="990033"/>
                </a:solidFill>
              </a:rPr>
              <a:t>, </a:t>
            </a:r>
            <a:r>
              <a:rPr lang="en-GB" sz="2200" b="1" dirty="0" smtClean="0">
                <a:solidFill>
                  <a:srgbClr val="990033"/>
                </a:solidFill>
              </a:rPr>
              <a:t>mar </a:t>
            </a:r>
            <a:r>
              <a:rPr lang="en-GB" sz="2200" b="1" dirty="0" err="1" smtClean="0">
                <a:solidFill>
                  <a:srgbClr val="990033"/>
                </a:solidFill>
              </a:rPr>
              <a:t>fheidhm</a:t>
            </a:r>
            <a:r>
              <a:rPr lang="en-GB" sz="2200" b="1" dirty="0" smtClean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ama</a:t>
            </a:r>
            <a:r>
              <a:rPr lang="en-GB" sz="2200" b="1" dirty="0" smtClean="0">
                <a:solidFill>
                  <a:srgbClr val="990033"/>
                </a:solidFill>
              </a:rPr>
              <a:t>.</a:t>
            </a:r>
          </a:p>
          <a:p>
            <a:r>
              <a:rPr lang="en-GB" sz="2200" b="1" dirty="0">
                <a:solidFill>
                  <a:srgbClr val="990033"/>
                </a:solidFill>
              </a:rPr>
              <a:t>4. </a:t>
            </a:r>
            <a:r>
              <a:rPr lang="en-GB" sz="2200" b="1" dirty="0" err="1">
                <a:solidFill>
                  <a:srgbClr val="990033"/>
                </a:solidFill>
              </a:rPr>
              <a:t>Scriobh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slonn</a:t>
            </a:r>
            <a:r>
              <a:rPr lang="en-GB" sz="2200" b="1" dirty="0">
                <a:solidFill>
                  <a:srgbClr val="990033"/>
                </a:solidFill>
              </a:rPr>
              <a:t> ag cur </a:t>
            </a:r>
            <a:r>
              <a:rPr lang="en-GB" sz="2200" b="1" dirty="0" err="1">
                <a:solidFill>
                  <a:srgbClr val="990033"/>
                </a:solidFill>
              </a:rPr>
              <a:t>sios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ar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airde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na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liathroide</a:t>
            </a:r>
            <a:r>
              <a:rPr lang="en-GB" sz="2200" b="1" dirty="0">
                <a:solidFill>
                  <a:srgbClr val="990033"/>
                </a:solidFill>
              </a:rPr>
              <a:t> mar </a:t>
            </a:r>
            <a:r>
              <a:rPr lang="en-GB" sz="2200" b="1" dirty="0" err="1" smtClean="0">
                <a:solidFill>
                  <a:srgbClr val="990033"/>
                </a:solidFill>
              </a:rPr>
              <a:t>fheidhm</a:t>
            </a:r>
            <a:r>
              <a:rPr lang="en-GB" sz="2200" b="1" dirty="0" smtClean="0">
                <a:solidFill>
                  <a:srgbClr val="990033"/>
                </a:solidFill>
              </a:rPr>
              <a:t> </a:t>
            </a:r>
            <a:r>
              <a:rPr lang="en-GB" sz="2200" b="1" dirty="0" err="1" smtClean="0">
                <a:solidFill>
                  <a:srgbClr val="990033"/>
                </a:solidFill>
              </a:rPr>
              <a:t>ama</a:t>
            </a:r>
            <a:r>
              <a:rPr lang="en-GB" sz="2200" b="1" dirty="0">
                <a:solidFill>
                  <a:srgbClr val="990033"/>
                </a:solidFill>
              </a:rPr>
              <a:t>.</a:t>
            </a:r>
          </a:p>
          <a:p>
            <a:r>
              <a:rPr lang="en-GB" sz="2200" b="1" dirty="0">
                <a:solidFill>
                  <a:srgbClr val="990033"/>
                </a:solidFill>
              </a:rPr>
              <a:t>5. Cen </a:t>
            </a:r>
            <a:r>
              <a:rPr lang="en-GB" sz="2200" b="1" dirty="0" err="1">
                <a:solidFill>
                  <a:srgbClr val="990033"/>
                </a:solidFill>
              </a:rPr>
              <a:t>airde</a:t>
            </a:r>
            <a:r>
              <a:rPr lang="en-GB" sz="2200" b="1" dirty="0">
                <a:solidFill>
                  <a:srgbClr val="990033"/>
                </a:solidFill>
              </a:rPr>
              <a:t> ag a </a:t>
            </a:r>
            <a:r>
              <a:rPr lang="en-GB" sz="2200" b="1" dirty="0" err="1">
                <a:solidFill>
                  <a:srgbClr val="990033"/>
                </a:solidFill>
              </a:rPr>
              <a:t>mbeidh</a:t>
            </a:r>
            <a:r>
              <a:rPr lang="en-GB" sz="2200" b="1" dirty="0">
                <a:solidFill>
                  <a:srgbClr val="990033"/>
                </a:solidFill>
              </a:rPr>
              <a:t> an </a:t>
            </a:r>
            <a:r>
              <a:rPr lang="en-GB" sz="2200" b="1" dirty="0" err="1">
                <a:solidFill>
                  <a:srgbClr val="990033"/>
                </a:solidFill>
              </a:rPr>
              <a:t>liathroid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snucair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nuair</a:t>
            </a:r>
            <a:r>
              <a:rPr lang="en-GB" sz="2200" b="1" dirty="0">
                <a:solidFill>
                  <a:srgbClr val="990033"/>
                </a:solidFill>
              </a:rPr>
              <a:t> a </a:t>
            </a:r>
            <a:r>
              <a:rPr lang="en-GB" sz="2200" b="1" dirty="0" err="1" smtClean="0">
                <a:solidFill>
                  <a:srgbClr val="990033"/>
                </a:solidFill>
              </a:rPr>
              <a:t>bhuaileann</a:t>
            </a:r>
            <a:r>
              <a:rPr lang="en-GB" sz="2200" b="1" dirty="0" smtClean="0">
                <a:solidFill>
                  <a:srgbClr val="990033"/>
                </a:solidFill>
              </a:rPr>
              <a:t> </a:t>
            </a:r>
            <a:r>
              <a:rPr lang="en-GB" sz="2200" b="1" dirty="0" err="1" smtClean="0">
                <a:solidFill>
                  <a:srgbClr val="990033"/>
                </a:solidFill>
              </a:rPr>
              <a:t>si</a:t>
            </a:r>
            <a:r>
              <a:rPr lang="en-GB" sz="2200" b="1" dirty="0" smtClean="0">
                <a:solidFill>
                  <a:srgbClr val="990033"/>
                </a:solidFill>
              </a:rPr>
              <a:t> </a:t>
            </a:r>
            <a:r>
              <a:rPr lang="en-GB" sz="2200" b="1" dirty="0">
                <a:solidFill>
                  <a:srgbClr val="990033"/>
                </a:solidFill>
              </a:rPr>
              <a:t>an </a:t>
            </a:r>
            <a:r>
              <a:rPr lang="en-GB" sz="2200" b="1" dirty="0" err="1">
                <a:solidFill>
                  <a:srgbClr val="990033"/>
                </a:solidFill>
              </a:rPr>
              <a:t>talamh</a:t>
            </a:r>
            <a:r>
              <a:rPr lang="en-GB" sz="2200" b="1" dirty="0">
                <a:solidFill>
                  <a:srgbClr val="990033"/>
                </a:solidFill>
              </a:rPr>
              <a:t>?</a:t>
            </a:r>
          </a:p>
          <a:p>
            <a:r>
              <a:rPr lang="en-GB" sz="2200" b="1" dirty="0">
                <a:solidFill>
                  <a:srgbClr val="990033"/>
                </a:solidFill>
              </a:rPr>
              <a:t>6. Cen fad </a:t>
            </a:r>
            <a:r>
              <a:rPr lang="en-GB" sz="2200" b="1" dirty="0" err="1">
                <a:solidFill>
                  <a:srgbClr val="990033"/>
                </a:solidFill>
              </a:rPr>
              <a:t>ama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ata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imithe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sula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err="1">
                <a:solidFill>
                  <a:srgbClr val="990033"/>
                </a:solidFill>
              </a:rPr>
              <a:t>mbuaileann</a:t>
            </a:r>
            <a:r>
              <a:rPr lang="en-GB" sz="2200" b="1" dirty="0">
                <a:solidFill>
                  <a:srgbClr val="990033"/>
                </a:solidFill>
              </a:rPr>
              <a:t> an </a:t>
            </a:r>
            <a:r>
              <a:rPr lang="en-GB" sz="2200" b="1" dirty="0" err="1">
                <a:solidFill>
                  <a:srgbClr val="990033"/>
                </a:solidFill>
              </a:rPr>
              <a:t>liathroid</a:t>
            </a:r>
            <a:r>
              <a:rPr lang="en-GB" sz="2200" b="1" dirty="0">
                <a:solidFill>
                  <a:srgbClr val="990033"/>
                </a:solidFill>
              </a:rPr>
              <a:t> </a:t>
            </a:r>
            <a:r>
              <a:rPr lang="en-GB" sz="2200" b="1" dirty="0" smtClean="0">
                <a:solidFill>
                  <a:srgbClr val="990033"/>
                </a:solidFill>
              </a:rPr>
              <a:t>an </a:t>
            </a:r>
            <a:r>
              <a:rPr lang="en-GB" sz="2200" b="1" dirty="0" err="1" smtClean="0">
                <a:solidFill>
                  <a:srgbClr val="990033"/>
                </a:solidFill>
              </a:rPr>
              <a:t>talamh</a:t>
            </a:r>
            <a:r>
              <a:rPr lang="en-GB" sz="2200" b="1" dirty="0" smtClean="0">
                <a:solidFill>
                  <a:srgbClr val="990033"/>
                </a:solidFill>
              </a:rPr>
              <a:t>?</a:t>
            </a:r>
            <a:endParaRPr lang="en-GB" sz="22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4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A : </a:t>
            </a:r>
            <a:r>
              <a:rPr lang="en-IE" b="1" dirty="0" err="1"/>
              <a:t>Gníomhaíocht</a:t>
            </a:r>
            <a:r>
              <a:rPr lang="en-IE" b="1" dirty="0"/>
              <a:t> </a:t>
            </a:r>
            <a:r>
              <a:rPr lang="en-IE" b="1" dirty="0" err="1"/>
              <a:t>Daltaí</a:t>
            </a:r>
            <a:r>
              <a:rPr lang="en-IE" b="1" dirty="0"/>
              <a:t> 5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7. Mar </a:t>
            </a:r>
            <a:r>
              <a:rPr lang="en-GB" dirty="0" err="1"/>
              <a:t>seo</a:t>
            </a:r>
            <a:r>
              <a:rPr lang="en-GB" dirty="0"/>
              <a:t> a </a:t>
            </a:r>
            <a:r>
              <a:rPr lang="en-GB" dirty="0" err="1"/>
              <a:t>chuaigh</a:t>
            </a:r>
            <a:r>
              <a:rPr lang="en-GB" dirty="0"/>
              <a:t> </a:t>
            </a:r>
            <a:r>
              <a:rPr lang="en-GB" dirty="0" err="1"/>
              <a:t>duine</a:t>
            </a:r>
            <a:r>
              <a:rPr lang="en-GB" dirty="0"/>
              <a:t> </a:t>
            </a:r>
            <a:r>
              <a:rPr lang="en-GB" dirty="0" err="1"/>
              <a:t>airithe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mbun</a:t>
            </a:r>
            <a:r>
              <a:rPr lang="en-GB" dirty="0"/>
              <a:t> </a:t>
            </a:r>
            <a:r>
              <a:rPr lang="en-GB" dirty="0" err="1"/>
              <a:t>oibre</a:t>
            </a:r>
            <a:r>
              <a:rPr lang="en-GB" dirty="0"/>
              <a:t> </a:t>
            </a:r>
            <a:r>
              <a:rPr lang="en-GB" dirty="0" err="1"/>
              <a:t>feachaint</a:t>
            </a:r>
            <a:r>
              <a:rPr lang="en-GB" dirty="0"/>
              <a:t> </a:t>
            </a:r>
            <a:r>
              <a:rPr lang="en-GB" dirty="0" err="1"/>
              <a:t>cen</a:t>
            </a:r>
            <a:r>
              <a:rPr lang="en-GB" dirty="0"/>
              <a:t> fad </a:t>
            </a:r>
            <a:r>
              <a:rPr lang="en-GB" dirty="0" err="1"/>
              <a:t>ama</a:t>
            </a:r>
            <a:r>
              <a:rPr lang="en-GB" dirty="0"/>
              <a:t> a </a:t>
            </a:r>
            <a:r>
              <a:rPr lang="en-GB" dirty="0" err="1"/>
              <a:t>thog</a:t>
            </a:r>
            <a:r>
              <a:rPr lang="en-GB" dirty="0"/>
              <a:t> se </a:t>
            </a:r>
            <a:r>
              <a:rPr lang="en-GB" dirty="0" err="1"/>
              <a:t>sular</a:t>
            </a:r>
            <a:r>
              <a:rPr lang="en-GB" dirty="0"/>
              <a:t> </a:t>
            </a:r>
            <a:r>
              <a:rPr lang="en-GB" dirty="0" err="1"/>
              <a:t>bhuail</a:t>
            </a:r>
            <a:r>
              <a:rPr lang="en-GB" dirty="0"/>
              <a:t> an </a:t>
            </a:r>
            <a:r>
              <a:rPr lang="en-GB" dirty="0" err="1"/>
              <a:t>liathroid</a:t>
            </a:r>
            <a:r>
              <a:rPr lang="en-GB" dirty="0"/>
              <a:t> in </a:t>
            </a:r>
            <a:r>
              <a:rPr lang="en-GB" dirty="0" err="1"/>
              <a:t>aghaidh</a:t>
            </a:r>
            <a:r>
              <a:rPr lang="en-GB" dirty="0"/>
              <a:t> </a:t>
            </a:r>
            <a:r>
              <a:rPr lang="en-GB" dirty="0" err="1"/>
              <a:t>talun</a:t>
            </a:r>
            <a:r>
              <a:rPr lang="en-GB" dirty="0"/>
              <a:t>. Ca </a:t>
            </a:r>
            <a:r>
              <a:rPr lang="en-GB" dirty="0" err="1"/>
              <a:t>bhfuil</a:t>
            </a:r>
            <a:r>
              <a:rPr lang="en-GB" dirty="0"/>
              <a:t> an </a:t>
            </a:r>
            <a:r>
              <a:rPr lang="en-GB" dirty="0" err="1"/>
              <a:t>botun</a:t>
            </a:r>
            <a:r>
              <a:rPr lang="en-GB" dirty="0"/>
              <a:t>?</a:t>
            </a:r>
            <a:endParaRPr lang="en-IE" dirty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162173"/>
            <a:ext cx="6532037" cy="342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44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0650" y="0"/>
            <a:ext cx="82296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b="1" dirty="0" err="1" smtClean="0">
                <a:solidFill>
                  <a:srgbClr val="990033"/>
                </a:solidFill>
              </a:rPr>
              <a:t>Smaointí</a:t>
            </a:r>
            <a:r>
              <a:rPr lang="en-IE" b="1" dirty="0" smtClean="0">
                <a:solidFill>
                  <a:srgbClr val="990033"/>
                </a:solidFill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</a:rPr>
              <a:t>Lárnacha</a:t>
            </a:r>
            <a:endParaRPr lang="en-IE" b="1" dirty="0">
              <a:solidFill>
                <a:srgbClr val="990033"/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18" y="1700808"/>
            <a:ext cx="6150863" cy="322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80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n-IE" b="1" dirty="0" err="1" smtClean="0"/>
              <a:t>Roinn</a:t>
            </a:r>
            <a:r>
              <a:rPr lang="en-IE" b="1" dirty="0" smtClean="0"/>
              <a:t> A </a:t>
            </a:r>
            <a:r>
              <a:rPr lang="en-IE" b="1" dirty="0" err="1" smtClean="0"/>
              <a:t>Innéacs</a:t>
            </a:r>
            <a:endParaRPr lang="en-IE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077537"/>
              </p:ext>
            </p:extLst>
          </p:nvPr>
        </p:nvGraphicFramePr>
        <p:xfrm>
          <a:off x="564704" y="620688"/>
          <a:ext cx="8579296" cy="6029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1328"/>
                <a:gridCol w="5807968"/>
              </a:tblGrid>
              <a:tr h="543272">
                <a:tc>
                  <a:txBody>
                    <a:bodyPr/>
                    <a:lstStyle/>
                    <a:p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Daltaí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1:</a:t>
                      </a:r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Meaitseáil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gach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feidhm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leis an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díorthach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ceart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43272">
                <a:tc>
                  <a:txBody>
                    <a:bodyPr/>
                    <a:lstStyle/>
                    <a:p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Daltaí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2:</a:t>
                      </a:r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Faigh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frithdhíorthach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 de …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Daltaí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 3:</a:t>
                      </a:r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Ag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baint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úsáide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as </a:t>
                      </a:r>
                      <a:r>
                        <a:rPr lang="en-IE" sz="2400" b="0" i="1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Foirmlí</a:t>
                      </a:r>
                      <a:r>
                        <a:rPr lang="en-IE" sz="2400" b="0" i="1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1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agus</a:t>
                      </a:r>
                      <a:r>
                        <a:rPr lang="en-IE" sz="2400" b="0" i="1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1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Táblaí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IE" sz="28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Daltaí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 4:</a:t>
                      </a:r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Foirm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éiginnte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den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fhrithdhíorthach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IE" sz="2400" b="1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IE" sz="28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1" i="0" u="none" strike="noStrike" kern="1200" baseline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Daltaí</a:t>
                      </a:r>
                      <a:r>
                        <a:rPr lang="en-IE" sz="2400" b="1" i="0" u="none" strike="noStrike" kern="1200" baseline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 5:</a:t>
                      </a:r>
                      <a:endParaRPr lang="en-IE" sz="2400" b="1" dirty="0" smtClean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Réiteach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fadhbanna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ón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mbria" panose="02040503050406030204" pitchFamily="18" charset="0"/>
                        </a:rPr>
                        <a:t>bhfíorshaol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87815" marR="8781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1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 smtClean="0"/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11560" y="703237"/>
            <a:ext cx="7920880" cy="1213595"/>
          </a:xfrm>
        </p:spPr>
        <p:txBody>
          <a:bodyPr>
            <a:noAutofit/>
          </a:bodyPr>
          <a:lstStyle/>
          <a:p>
            <a:r>
              <a:rPr lang="pt-BR" sz="3200" dirty="0"/>
              <a:t>Díreoimid anois ar cheann de </a:t>
            </a:r>
            <a:r>
              <a:rPr lang="pt-BR" sz="3200" dirty="0" smtClean="0"/>
              <a:t>na </a:t>
            </a:r>
            <a:r>
              <a:rPr lang="en-GB" sz="3200" dirty="0" err="1" smtClean="0"/>
              <a:t>croifhadhbanna</a:t>
            </a:r>
            <a:r>
              <a:rPr lang="en-GB" sz="3200" dirty="0" smtClean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chalcalas</a:t>
            </a:r>
            <a:r>
              <a:rPr lang="en-GB" sz="3200" dirty="0"/>
              <a:t>, is é sin</a:t>
            </a:r>
            <a:r>
              <a:rPr lang="en-GB" sz="3200" dirty="0" smtClean="0"/>
              <a:t>, a </a:t>
            </a:r>
            <a:r>
              <a:rPr lang="en-GB" sz="3200" dirty="0" err="1"/>
              <a:t>bheith</a:t>
            </a:r>
            <a:r>
              <a:rPr lang="en-GB" sz="3200" dirty="0"/>
              <a:t> in </a:t>
            </a:r>
            <a:r>
              <a:rPr lang="en-GB" sz="3200" dirty="0" err="1"/>
              <a:t>ann</a:t>
            </a:r>
            <a:r>
              <a:rPr lang="en-GB" sz="3200" dirty="0"/>
              <a:t> an t-</a:t>
            </a:r>
            <a:r>
              <a:rPr lang="en-GB" sz="3200" dirty="0" err="1"/>
              <a:t>achar</a:t>
            </a:r>
            <a:r>
              <a:rPr lang="en-GB" sz="3200" dirty="0"/>
              <a:t> </a:t>
            </a:r>
            <a:r>
              <a:rPr lang="en-GB" sz="3200" dirty="0" err="1"/>
              <a:t>taobh</a:t>
            </a:r>
            <a:r>
              <a:rPr lang="en-GB" sz="3200" dirty="0"/>
              <a:t> </a:t>
            </a:r>
            <a:r>
              <a:rPr lang="en-GB" sz="3200" dirty="0" err="1" smtClean="0"/>
              <a:t>thíos</a:t>
            </a:r>
            <a:r>
              <a:rPr lang="en-GB" sz="3200" dirty="0" smtClean="0"/>
              <a:t> </a:t>
            </a:r>
            <a:r>
              <a:rPr lang="en-GB" sz="3200" dirty="0" err="1" smtClean="0"/>
              <a:t>d’fheidhm</a:t>
            </a:r>
            <a:r>
              <a:rPr lang="en-GB" sz="3200" dirty="0" smtClean="0"/>
              <a:t> </a:t>
            </a:r>
            <a:r>
              <a:rPr lang="en-GB" sz="3200" dirty="0" err="1"/>
              <a:t>neamhlíneach</a:t>
            </a:r>
            <a:r>
              <a:rPr lang="en-GB" sz="3200" dirty="0"/>
              <a:t> a </a:t>
            </a:r>
            <a:r>
              <a:rPr lang="en-GB" sz="3200" dirty="0" err="1"/>
              <a:t>fháil</a:t>
            </a:r>
            <a:r>
              <a:rPr lang="en-GB" sz="3200" dirty="0" smtClean="0"/>
              <a:t>. </a:t>
            </a:r>
            <a:r>
              <a:rPr lang="en-GB" sz="3200" dirty="0" err="1" smtClean="0"/>
              <a:t>Feicfimid</a:t>
            </a:r>
            <a:r>
              <a:rPr lang="en-GB" sz="3200" dirty="0" smtClean="0"/>
              <a:t> </a:t>
            </a:r>
            <a:r>
              <a:rPr lang="en-GB" sz="3200" dirty="0"/>
              <a:t>an </a:t>
            </a:r>
            <a:r>
              <a:rPr lang="en-GB" sz="3200" dirty="0" err="1"/>
              <a:t>tábhacht</a:t>
            </a:r>
            <a:r>
              <a:rPr lang="en-GB" sz="3200" dirty="0"/>
              <a:t> </a:t>
            </a:r>
            <a:r>
              <a:rPr lang="en-GB" sz="3200" dirty="0" err="1"/>
              <a:t>atá</a:t>
            </a:r>
            <a:r>
              <a:rPr lang="en-GB" sz="3200" dirty="0"/>
              <a:t> leis </a:t>
            </a:r>
            <a:r>
              <a:rPr lang="en-GB" sz="3200" dirty="0" err="1"/>
              <a:t>níos</a:t>
            </a:r>
            <a:r>
              <a:rPr lang="en-GB" sz="3200" dirty="0"/>
              <a:t> </a:t>
            </a:r>
            <a:r>
              <a:rPr lang="en-GB" sz="3200" dirty="0" err="1" smtClean="0"/>
              <a:t>faide</a:t>
            </a:r>
            <a:r>
              <a:rPr lang="en-GB" sz="3200" dirty="0" smtClean="0"/>
              <a:t> </a:t>
            </a:r>
            <a:r>
              <a:rPr lang="en-GB" sz="3200" dirty="0" err="1" smtClean="0"/>
              <a:t>anonn</a:t>
            </a:r>
            <a:r>
              <a:rPr lang="en-GB" sz="3200" dirty="0" smtClean="0"/>
              <a:t> </a:t>
            </a:r>
            <a:r>
              <a:rPr lang="en-GB" sz="3200" dirty="0" err="1"/>
              <a:t>sa</a:t>
            </a:r>
            <a:r>
              <a:rPr lang="en-GB" sz="3200" dirty="0"/>
              <a:t> </a:t>
            </a:r>
            <a:r>
              <a:rPr lang="en-GB" sz="3200" dirty="0" err="1"/>
              <a:t>cheacht</a:t>
            </a:r>
            <a:r>
              <a:rPr lang="en-GB" sz="3200" dirty="0"/>
              <a:t>.</a:t>
            </a:r>
          </a:p>
          <a:p>
            <a:r>
              <a:rPr lang="en-GB" sz="3200" dirty="0" smtClean="0"/>
              <a:t>Chun </a:t>
            </a:r>
            <a:r>
              <a:rPr lang="en-GB" sz="3200" dirty="0"/>
              <a:t>go </a:t>
            </a:r>
            <a:r>
              <a:rPr lang="en-GB" sz="3200" dirty="0" err="1"/>
              <a:t>mbeidh</a:t>
            </a:r>
            <a:r>
              <a:rPr lang="en-GB" sz="3200" dirty="0"/>
              <a:t> </a:t>
            </a:r>
            <a:r>
              <a:rPr lang="en-GB" sz="3200" dirty="0" err="1"/>
              <a:t>sé</a:t>
            </a:r>
            <a:r>
              <a:rPr lang="en-GB" sz="3200" dirty="0"/>
              <a:t> </a:t>
            </a:r>
            <a:r>
              <a:rPr lang="en-GB" sz="3200" dirty="0" err="1"/>
              <a:t>níos</a:t>
            </a:r>
            <a:r>
              <a:rPr lang="en-GB" sz="3200" dirty="0"/>
              <a:t> </a:t>
            </a:r>
            <a:r>
              <a:rPr lang="en-GB" sz="3200" dirty="0" err="1"/>
              <a:t>fusa</a:t>
            </a:r>
            <a:r>
              <a:rPr lang="en-GB" sz="3200" dirty="0"/>
              <a:t> é </a:t>
            </a:r>
            <a:r>
              <a:rPr lang="en-GB" sz="3200" dirty="0" err="1"/>
              <a:t>seo</a:t>
            </a:r>
            <a:r>
              <a:rPr lang="en-GB" sz="3200" dirty="0"/>
              <a:t> </a:t>
            </a:r>
            <a:r>
              <a:rPr lang="en-GB" sz="3200" dirty="0" err="1" smtClean="0"/>
              <a:t>ar</a:t>
            </a:r>
            <a:r>
              <a:rPr lang="en-GB" sz="3200" dirty="0" smtClean="0"/>
              <a:t> fad </a:t>
            </a:r>
            <a:r>
              <a:rPr lang="en-GB" sz="3200" dirty="0"/>
              <a:t>a </a:t>
            </a:r>
            <a:r>
              <a:rPr lang="en-GB" sz="3200" dirty="0" err="1"/>
              <a:t>thuiscint</a:t>
            </a:r>
            <a:r>
              <a:rPr lang="en-GB" sz="3200" dirty="0"/>
              <a:t>, </a:t>
            </a:r>
            <a:r>
              <a:rPr lang="en-GB" sz="3200" dirty="0" err="1"/>
              <a:t>tógfaimid</a:t>
            </a:r>
            <a:r>
              <a:rPr lang="en-GB" sz="3200" dirty="0"/>
              <a:t> </a:t>
            </a:r>
            <a:r>
              <a:rPr lang="en-GB" sz="3200" dirty="0" err="1"/>
              <a:t>fadhb</a:t>
            </a:r>
            <a:r>
              <a:rPr lang="en-GB" sz="3200" dirty="0"/>
              <a:t> as </a:t>
            </a:r>
            <a:r>
              <a:rPr lang="en-GB" sz="3200" dirty="0" smtClean="0"/>
              <a:t>an </a:t>
            </a:r>
            <a:r>
              <a:rPr lang="en-GB" sz="3200" dirty="0" err="1" smtClean="0"/>
              <a:t>ngnáthshaol</a:t>
            </a:r>
            <a:r>
              <a:rPr lang="en-GB" sz="3200" dirty="0"/>
              <a:t>.</a:t>
            </a:r>
            <a:endParaRPr lang="en-IE" sz="3200" dirty="0" smtClean="0">
              <a:solidFill>
                <a:srgbClr val="9900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20472" y="548680"/>
            <a:ext cx="8565328" cy="5688632"/>
            <a:chOff x="92897" y="909638"/>
            <a:chExt cx="8565328" cy="5038725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909638"/>
              <a:ext cx="8172450" cy="503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6200000">
              <a:off x="-891950" y="1894485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70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dirty="0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363261" cy="529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189093"/>
            <a:ext cx="777825" cy="65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39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67"/>
            <a:ext cx="2386608" cy="1143000"/>
          </a:xfrm>
        </p:spPr>
        <p:txBody>
          <a:bodyPr>
            <a:normAutofit/>
          </a:bodyPr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5536" y="3644825"/>
            <a:ext cx="8384058" cy="3213175"/>
          </a:xfrm>
        </p:spPr>
        <p:txBody>
          <a:bodyPr>
            <a:noAutofit/>
          </a:bodyPr>
          <a:lstStyle/>
          <a:p>
            <a:r>
              <a:rPr lang="de-DE" sz="2400" b="1" dirty="0"/>
              <a:t>Féach éadan an fhoirgnimh. </a:t>
            </a:r>
            <a:r>
              <a:rPr lang="de-DE" sz="2400" b="1" dirty="0" smtClean="0"/>
              <a:t>An </a:t>
            </a:r>
            <a:r>
              <a:rPr lang="en-GB" sz="2400" b="1" dirty="0" err="1" smtClean="0"/>
              <a:t>bhfeiceann</a:t>
            </a:r>
            <a:r>
              <a:rPr lang="en-GB" sz="2400" b="1" dirty="0" smtClean="0"/>
              <a:t> </a:t>
            </a:r>
            <a:r>
              <a:rPr lang="en-GB" sz="2400" b="1" dirty="0" err="1"/>
              <a:t>sibh</a:t>
            </a:r>
            <a:r>
              <a:rPr lang="en-GB" sz="2400" b="1" dirty="0"/>
              <a:t> </a:t>
            </a:r>
            <a:r>
              <a:rPr lang="en-GB" sz="2400" b="1" dirty="0" err="1" smtClean="0"/>
              <a:t>na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deacrachtaí</a:t>
            </a:r>
            <a:r>
              <a:rPr lang="en-GB" sz="2400" b="1" dirty="0" smtClean="0"/>
              <a:t> </a:t>
            </a:r>
            <a:r>
              <a:rPr lang="en-GB" sz="2400" b="1" dirty="0"/>
              <a:t>leis </a:t>
            </a:r>
            <a:r>
              <a:rPr lang="en-GB" sz="2400" b="1" dirty="0" smtClean="0"/>
              <a:t>an </a:t>
            </a:r>
            <a:r>
              <a:rPr lang="en-GB" sz="2400" b="1" dirty="0" err="1" smtClean="0"/>
              <a:t>achar</a:t>
            </a:r>
            <a:r>
              <a:rPr lang="en-GB" sz="2400" b="1" dirty="0" smtClean="0"/>
              <a:t> </a:t>
            </a:r>
            <a:r>
              <a:rPr lang="en-GB" sz="2400" b="1" dirty="0"/>
              <a:t>a </a:t>
            </a:r>
            <a:r>
              <a:rPr lang="en-GB" sz="2400" b="1" dirty="0" err="1"/>
              <a:t>fháil</a:t>
            </a:r>
            <a:r>
              <a:rPr lang="en-GB" sz="2400" b="1" dirty="0"/>
              <a:t>?</a:t>
            </a:r>
          </a:p>
          <a:p>
            <a:r>
              <a:rPr lang="en-GB" sz="2400" b="1" dirty="0" smtClean="0"/>
              <a:t>An </a:t>
            </a:r>
            <a:r>
              <a:rPr lang="en-GB" sz="2400" b="1" dirty="0" err="1"/>
              <a:t>féidir</a:t>
            </a:r>
            <a:r>
              <a:rPr lang="en-GB" sz="2400" b="1" dirty="0"/>
              <a:t> </a:t>
            </a:r>
            <a:r>
              <a:rPr lang="en-GB" sz="2400" b="1" dirty="0" err="1"/>
              <a:t>achar</a:t>
            </a:r>
            <a:r>
              <a:rPr lang="en-GB" sz="2400" b="1" dirty="0"/>
              <a:t> </a:t>
            </a:r>
            <a:r>
              <a:rPr lang="en-GB" sz="2400" b="1" dirty="0" err="1"/>
              <a:t>éadan</a:t>
            </a:r>
            <a:r>
              <a:rPr lang="en-GB" sz="2400" b="1" dirty="0"/>
              <a:t> an </a:t>
            </a:r>
            <a:r>
              <a:rPr lang="en-GB" sz="2400" b="1" dirty="0" err="1"/>
              <a:t>fhoirgnimh</a:t>
            </a:r>
            <a:r>
              <a:rPr lang="en-GB" sz="2400" b="1" dirty="0"/>
              <a:t> </a:t>
            </a:r>
            <a:r>
              <a:rPr lang="en-GB" sz="2400" b="1" dirty="0" smtClean="0"/>
              <a:t>a </a:t>
            </a:r>
            <a:r>
              <a:rPr lang="en-GB" sz="2400" b="1" dirty="0" err="1" smtClean="0"/>
              <a:t>fháil</a:t>
            </a:r>
            <a:r>
              <a:rPr lang="en-GB" sz="2400" b="1" dirty="0"/>
              <a:t>?</a:t>
            </a:r>
          </a:p>
          <a:p>
            <a:r>
              <a:rPr lang="pt-BR" sz="2400" b="1" dirty="0" smtClean="0"/>
              <a:t>Cén </a:t>
            </a:r>
            <a:r>
              <a:rPr lang="pt-BR" sz="2400" b="1" dirty="0"/>
              <a:t>chaoi a bhfaighfeá é?</a:t>
            </a:r>
          </a:p>
          <a:p>
            <a:r>
              <a:rPr lang="pt-BR" sz="2400" b="1" dirty="0" smtClean="0"/>
              <a:t>Táimid </a:t>
            </a:r>
            <a:r>
              <a:rPr lang="pt-BR" sz="2400" b="1" dirty="0"/>
              <a:t>lenár gcuid eolais ar </a:t>
            </a:r>
            <a:r>
              <a:rPr lang="pt-BR" sz="2400" b="1" dirty="0" smtClean="0"/>
              <a:t>an </a:t>
            </a:r>
            <a:r>
              <a:rPr lang="en-GB" sz="2400" b="1" dirty="0" err="1" smtClean="0"/>
              <a:t>matamaitic</a:t>
            </a:r>
            <a:r>
              <a:rPr lang="en-GB" sz="2400" b="1" dirty="0" smtClean="0"/>
              <a:t> </a:t>
            </a:r>
            <a:r>
              <a:rPr lang="en-GB" sz="2400" b="1" dirty="0"/>
              <a:t>a </a:t>
            </a:r>
            <a:r>
              <a:rPr lang="en-GB" sz="2400" b="1" dirty="0" err="1"/>
              <a:t>fhorbairt</a:t>
            </a:r>
            <a:r>
              <a:rPr lang="en-GB" sz="2400" b="1" dirty="0"/>
              <a:t>, </a:t>
            </a:r>
            <a:r>
              <a:rPr lang="en-GB" sz="2400" b="1" dirty="0" err="1"/>
              <a:t>agus</a:t>
            </a:r>
            <a:r>
              <a:rPr lang="en-GB" sz="2400" b="1" dirty="0"/>
              <a:t> </a:t>
            </a:r>
            <a:r>
              <a:rPr lang="en-GB" sz="2400" b="1" dirty="0" err="1" smtClean="0"/>
              <a:t>measúnú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níos</a:t>
            </a:r>
            <a:r>
              <a:rPr lang="en-GB" sz="2400" b="1" dirty="0" smtClean="0"/>
              <a:t> </a:t>
            </a:r>
            <a:r>
              <a:rPr lang="en-GB" sz="2400" b="1" dirty="0" err="1"/>
              <a:t>beaichte</a:t>
            </a:r>
            <a:r>
              <a:rPr lang="en-GB" sz="2400" b="1" dirty="0"/>
              <a:t> a </a:t>
            </a:r>
            <a:r>
              <a:rPr lang="en-GB" sz="2400" b="1" dirty="0" err="1"/>
              <a:t>dhéanamh</a:t>
            </a:r>
            <a:r>
              <a:rPr lang="en-GB" sz="2400" b="1" dirty="0"/>
              <a:t>. Ba </a:t>
            </a:r>
            <a:r>
              <a:rPr lang="en-GB" sz="2400" b="1" dirty="0" err="1" smtClean="0"/>
              <a:t>mhaith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linn</a:t>
            </a:r>
            <a:r>
              <a:rPr lang="en-GB" sz="2400" b="1" dirty="0" smtClean="0"/>
              <a:t> </a:t>
            </a:r>
            <a:r>
              <a:rPr lang="en-GB" sz="2400" b="1" dirty="0"/>
              <a:t>a </a:t>
            </a:r>
            <a:r>
              <a:rPr lang="en-GB" sz="2400" b="1" dirty="0" err="1" smtClean="0"/>
              <a:t>bheith</a:t>
            </a:r>
            <a:r>
              <a:rPr lang="en-GB" sz="2400" b="1" dirty="0" smtClean="0"/>
              <a:t> in </a:t>
            </a:r>
            <a:r>
              <a:rPr lang="en-GB" sz="2400" b="1" dirty="0" err="1"/>
              <a:t>ann</a:t>
            </a:r>
            <a:r>
              <a:rPr lang="en-GB" sz="2400" b="1" dirty="0"/>
              <a:t> </a:t>
            </a:r>
            <a:r>
              <a:rPr lang="en-GB" sz="2400" b="1" dirty="0" err="1"/>
              <a:t>fíorachar</a:t>
            </a:r>
            <a:r>
              <a:rPr lang="en-GB" sz="2400" b="1" dirty="0"/>
              <a:t> an </a:t>
            </a:r>
            <a:r>
              <a:rPr lang="en-GB" sz="2400" b="1" dirty="0" err="1" smtClean="0"/>
              <a:t>éadain</a:t>
            </a:r>
            <a:r>
              <a:rPr lang="en-GB" sz="2400" b="1" dirty="0" smtClean="0"/>
              <a:t> </a:t>
            </a:r>
            <a:r>
              <a:rPr lang="pt-BR" sz="2400" b="1" dirty="0" smtClean="0"/>
              <a:t>foirgnimh </a:t>
            </a:r>
            <a:r>
              <a:rPr lang="pt-BR" sz="2400" b="1" dirty="0"/>
              <a:t>sin a fháil ar deireadh thiar.</a:t>
            </a:r>
            <a:endParaRPr lang="en-IE" sz="2400" b="1" dirty="0" smtClean="0">
              <a:solidFill>
                <a:srgbClr val="990033"/>
              </a:solidFill>
            </a:endParaRPr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1" y="6860"/>
            <a:ext cx="6272269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686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788801" y="182628"/>
            <a:ext cx="8565328" cy="5688632"/>
            <a:chOff x="92897" y="909638"/>
            <a:chExt cx="8565328" cy="503872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909638"/>
              <a:ext cx="8172450" cy="503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 rot="16200000">
              <a:off x="-891950" y="1894485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79594" y="1160618"/>
            <a:ext cx="9695635" cy="5716565"/>
            <a:chOff x="952869" y="852488"/>
            <a:chExt cx="6957644" cy="5153025"/>
          </a:xfrm>
        </p:grpSpPr>
        <p:pic>
          <p:nvPicPr>
            <p:cNvPr id="1679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852488"/>
              <a:ext cx="6677025" cy="515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 rot="16200000">
              <a:off x="-97667" y="4259420"/>
              <a:ext cx="2362572" cy="2614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63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67"/>
            <a:ext cx="2386608" cy="1143000"/>
          </a:xfrm>
        </p:spPr>
        <p:txBody>
          <a:bodyPr>
            <a:normAutofit/>
          </a:bodyPr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3563575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990033"/>
                </a:solidFill>
              </a:rPr>
              <a:t>D’fhéadfaí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éadan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an </a:t>
            </a:r>
            <a:r>
              <a:rPr lang="en-GB" sz="2400" b="1" dirty="0" err="1" smtClean="0">
                <a:solidFill>
                  <a:srgbClr val="990033"/>
                </a:solidFill>
              </a:rPr>
              <a:t>fhoirgnimh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>
                <a:solidFill>
                  <a:srgbClr val="990033"/>
                </a:solidFill>
              </a:rPr>
              <a:t>a </a:t>
            </a:r>
            <a:r>
              <a:rPr lang="en-GB" sz="2400" b="1" dirty="0" err="1">
                <a:solidFill>
                  <a:srgbClr val="990033"/>
                </a:solidFill>
              </a:rPr>
              <a:t>líonadh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le </a:t>
            </a:r>
            <a:r>
              <a:rPr lang="en-GB" sz="2400" b="1" dirty="0" err="1" smtClean="0">
                <a:solidFill>
                  <a:srgbClr val="990033"/>
                </a:solidFill>
              </a:rPr>
              <a:t>cruthanna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 err="1" smtClean="0">
                <a:solidFill>
                  <a:srgbClr val="990033"/>
                </a:solidFill>
              </a:rPr>
              <a:t>geoiméadracha</a:t>
            </a:r>
            <a:r>
              <a:rPr lang="en-GB" sz="2400" b="1" dirty="0" smtClean="0">
                <a:solidFill>
                  <a:srgbClr val="990033"/>
                </a:solidFill>
              </a:rPr>
              <a:t> de </a:t>
            </a:r>
            <a:r>
              <a:rPr lang="en-GB" sz="2400" b="1" dirty="0" err="1">
                <a:solidFill>
                  <a:srgbClr val="990033"/>
                </a:solidFill>
              </a:rPr>
              <a:t>chineál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ar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bith</a:t>
            </a:r>
            <a:r>
              <a:rPr lang="en-GB" sz="2400" b="1" dirty="0" smtClean="0">
                <a:solidFill>
                  <a:srgbClr val="990033"/>
                </a:solidFill>
              </a:rPr>
              <a:t>. </a:t>
            </a:r>
            <a:r>
              <a:rPr lang="fr-FR" sz="2400" b="1" dirty="0" err="1" smtClean="0">
                <a:solidFill>
                  <a:srgbClr val="990033"/>
                </a:solidFill>
              </a:rPr>
              <a:t>Ach</a:t>
            </a:r>
            <a:r>
              <a:rPr lang="fr-FR" sz="2400" b="1" dirty="0" smtClean="0">
                <a:solidFill>
                  <a:srgbClr val="990033"/>
                </a:solidFill>
              </a:rPr>
              <a:t> </a:t>
            </a:r>
            <a:r>
              <a:rPr lang="fr-FR" sz="2400" b="1" dirty="0" err="1">
                <a:solidFill>
                  <a:srgbClr val="990033"/>
                </a:solidFill>
              </a:rPr>
              <a:t>is</a:t>
            </a:r>
            <a:r>
              <a:rPr lang="fr-FR" sz="2400" b="1" dirty="0">
                <a:solidFill>
                  <a:srgbClr val="990033"/>
                </a:solidFill>
              </a:rPr>
              <a:t> fusa </a:t>
            </a:r>
            <a:r>
              <a:rPr lang="fr-FR" sz="2400" b="1" dirty="0" err="1">
                <a:solidFill>
                  <a:srgbClr val="990033"/>
                </a:solidFill>
              </a:rPr>
              <a:t>déileáil</a:t>
            </a:r>
            <a:r>
              <a:rPr lang="fr-FR" sz="2400" b="1" dirty="0">
                <a:solidFill>
                  <a:srgbClr val="990033"/>
                </a:solidFill>
              </a:rPr>
              <a:t> </a:t>
            </a:r>
            <a:r>
              <a:rPr lang="fr-FR" sz="2400" b="1" dirty="0" smtClean="0">
                <a:solidFill>
                  <a:srgbClr val="990033"/>
                </a:solidFill>
              </a:rPr>
              <a:t>le </a:t>
            </a:r>
            <a:r>
              <a:rPr lang="en-GB" sz="2400" b="1" dirty="0" err="1" smtClean="0">
                <a:solidFill>
                  <a:srgbClr val="990033"/>
                </a:solidFill>
              </a:rPr>
              <a:t>dronuilleoga</a:t>
            </a:r>
            <a:r>
              <a:rPr lang="en-GB" sz="2400" b="1" dirty="0">
                <a:solidFill>
                  <a:srgbClr val="990033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smtClean="0">
                <a:solidFill>
                  <a:srgbClr val="990033"/>
                </a:solidFill>
              </a:rPr>
              <a:t>Mura </a:t>
            </a:r>
            <a:r>
              <a:rPr lang="en-GB" sz="2400" b="1" dirty="0" err="1">
                <a:solidFill>
                  <a:srgbClr val="990033"/>
                </a:solidFill>
              </a:rPr>
              <a:t>mbeadh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ach </a:t>
            </a:r>
            <a:r>
              <a:rPr lang="en-GB" sz="2400" b="1" dirty="0" err="1" smtClean="0">
                <a:solidFill>
                  <a:srgbClr val="990033"/>
                </a:solidFill>
              </a:rPr>
              <a:t>dronuilleog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amháin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i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gceist</a:t>
            </a:r>
            <a:r>
              <a:rPr lang="en-GB" sz="2400" b="1" dirty="0" smtClean="0">
                <a:solidFill>
                  <a:srgbClr val="990033"/>
                </a:solidFill>
              </a:rPr>
              <a:t>, an </a:t>
            </a:r>
            <a:r>
              <a:rPr lang="en-GB" sz="2400" b="1" dirty="0" err="1">
                <a:solidFill>
                  <a:srgbClr val="990033"/>
                </a:solidFill>
              </a:rPr>
              <a:t>bhféadfá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meastachán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a </a:t>
            </a:r>
            <a:r>
              <a:rPr lang="en-GB" sz="2400" b="1" dirty="0" err="1" smtClean="0">
                <a:solidFill>
                  <a:srgbClr val="990033"/>
                </a:solidFill>
              </a:rPr>
              <a:t>scríobh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d’achar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éadan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an </a:t>
            </a:r>
            <a:r>
              <a:rPr lang="en-GB" sz="2400" b="1" dirty="0" err="1" smtClean="0">
                <a:solidFill>
                  <a:srgbClr val="990033"/>
                </a:solidFill>
              </a:rPr>
              <a:t>fhoirgnimh</a:t>
            </a:r>
            <a:r>
              <a:rPr lang="en-GB" sz="2400" b="1" dirty="0">
                <a:solidFill>
                  <a:srgbClr val="990033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990033"/>
                </a:solidFill>
              </a:rPr>
              <a:t>An </a:t>
            </a:r>
            <a:r>
              <a:rPr lang="de-DE" sz="2400" b="1" dirty="0">
                <a:solidFill>
                  <a:srgbClr val="990033"/>
                </a:solidFill>
              </a:rPr>
              <a:t>ionann an t-achar </a:t>
            </a:r>
            <a:r>
              <a:rPr lang="de-DE" sz="2400" b="1" dirty="0" smtClean="0">
                <a:solidFill>
                  <a:srgbClr val="990033"/>
                </a:solidFill>
              </a:rPr>
              <a:t>sin </a:t>
            </a:r>
            <a:r>
              <a:rPr lang="en-GB" sz="2400" b="1" dirty="0" err="1" smtClean="0">
                <a:solidFill>
                  <a:srgbClr val="990033"/>
                </a:solidFill>
              </a:rPr>
              <a:t>agus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fíorachar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éadan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smtClean="0">
                <a:solidFill>
                  <a:srgbClr val="990033"/>
                </a:solidFill>
              </a:rPr>
              <a:t>an </a:t>
            </a:r>
            <a:r>
              <a:rPr lang="en-GB" sz="2400" b="1" dirty="0" err="1" smtClean="0">
                <a:solidFill>
                  <a:srgbClr val="990033"/>
                </a:solidFill>
              </a:rPr>
              <a:t>fhoirgnimh</a:t>
            </a:r>
            <a:r>
              <a:rPr lang="en-GB" sz="2400" b="1" dirty="0">
                <a:solidFill>
                  <a:srgbClr val="990033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 err="1" smtClean="0">
                <a:solidFill>
                  <a:srgbClr val="990033"/>
                </a:solidFill>
              </a:rPr>
              <a:t>Cá</a:t>
            </a:r>
            <a:r>
              <a:rPr lang="en-GB" sz="2400" b="1" dirty="0" smtClean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bhfios</a:t>
            </a:r>
            <a:r>
              <a:rPr lang="en-GB" sz="2400" b="1" dirty="0">
                <a:solidFill>
                  <a:srgbClr val="990033"/>
                </a:solidFill>
              </a:rPr>
              <a:t> </a:t>
            </a:r>
            <a:r>
              <a:rPr lang="en-GB" sz="2400" b="1" dirty="0" err="1">
                <a:solidFill>
                  <a:srgbClr val="990033"/>
                </a:solidFill>
              </a:rPr>
              <a:t>duit</a:t>
            </a:r>
            <a:r>
              <a:rPr lang="en-GB" sz="2400" b="1" dirty="0">
                <a:solidFill>
                  <a:srgbClr val="990033"/>
                </a:solidFill>
              </a:rPr>
              <a:t>?</a:t>
            </a:r>
            <a:endParaRPr lang="en-IE" sz="2400" b="1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1" y="0"/>
            <a:ext cx="6272269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788801" y="182628"/>
            <a:ext cx="8565328" cy="5688632"/>
            <a:chOff x="92897" y="909638"/>
            <a:chExt cx="8565328" cy="503872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909638"/>
              <a:ext cx="8172450" cy="5038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rot="16200000">
              <a:off x="-891950" y="1894485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779594" y="1160618"/>
            <a:ext cx="9695635" cy="5716565"/>
            <a:chOff x="952869" y="852488"/>
            <a:chExt cx="6957644" cy="515302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852488"/>
              <a:ext cx="6677025" cy="515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-97667" y="4259420"/>
              <a:ext cx="2362572" cy="26149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9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67"/>
            <a:ext cx="2386608" cy="1143000"/>
          </a:xfrm>
        </p:spPr>
        <p:txBody>
          <a:bodyPr>
            <a:normAutofit/>
          </a:bodyPr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3512883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90033"/>
                </a:solidFill>
              </a:rPr>
              <a:t>An </a:t>
            </a:r>
            <a:r>
              <a:rPr lang="en-GB" sz="2000" b="1" dirty="0" err="1">
                <a:solidFill>
                  <a:srgbClr val="990033"/>
                </a:solidFill>
              </a:rPr>
              <a:t>bhféadfaí</a:t>
            </a:r>
            <a:r>
              <a:rPr lang="en-GB" sz="2000" b="1" dirty="0">
                <a:solidFill>
                  <a:srgbClr val="990033"/>
                </a:solidFill>
              </a:rPr>
              <a:t> an </a:t>
            </a:r>
            <a:r>
              <a:rPr lang="en-GB" sz="2000" b="1" dirty="0" err="1">
                <a:solidFill>
                  <a:srgbClr val="990033"/>
                </a:solidFill>
              </a:rPr>
              <a:t>meastachán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smtClean="0">
                <a:solidFill>
                  <a:srgbClr val="990033"/>
                </a:solidFill>
              </a:rPr>
              <a:t>a </a:t>
            </a:r>
            <a:r>
              <a:rPr lang="en-GB" sz="2000" b="1" dirty="0" err="1" smtClean="0">
                <a:solidFill>
                  <a:srgbClr val="990033"/>
                </a:solidFill>
              </a:rPr>
              <a:t>fheabhsú</a:t>
            </a:r>
            <a:r>
              <a:rPr lang="en-GB" sz="2000" b="1" dirty="0">
                <a:solidFill>
                  <a:srgbClr val="990033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990033"/>
                </a:solidFill>
              </a:rPr>
              <a:t>Ar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mhiste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libh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meastachán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feabhsaithe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pt-BR" sz="2000" b="1" dirty="0" smtClean="0">
                <a:solidFill>
                  <a:srgbClr val="990033"/>
                </a:solidFill>
              </a:rPr>
              <a:t>ar </a:t>
            </a:r>
            <a:r>
              <a:rPr lang="pt-BR" sz="2000" b="1" dirty="0">
                <a:solidFill>
                  <a:srgbClr val="990033"/>
                </a:solidFill>
              </a:rPr>
              <a:t>achar éadan an fhoirgnimh a </a:t>
            </a:r>
            <a:r>
              <a:rPr lang="pt-BR" sz="2000" b="1" dirty="0" smtClean="0">
                <a:solidFill>
                  <a:srgbClr val="990033"/>
                </a:solidFill>
              </a:rPr>
              <a:t>scríobh </a:t>
            </a:r>
            <a:r>
              <a:rPr lang="en-GB" sz="2000" b="1" dirty="0" err="1" smtClean="0">
                <a:solidFill>
                  <a:srgbClr val="990033"/>
                </a:solidFill>
              </a:rPr>
              <a:t>síos</a:t>
            </a:r>
            <a:r>
              <a:rPr lang="en-GB" sz="2000" b="1" dirty="0">
                <a:solidFill>
                  <a:srgbClr val="990033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err="1" smtClean="0">
                <a:solidFill>
                  <a:srgbClr val="990033"/>
                </a:solidFill>
              </a:rPr>
              <a:t>Bhí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muid</a:t>
            </a:r>
            <a:r>
              <a:rPr lang="en-GB" sz="2000" b="1" dirty="0">
                <a:solidFill>
                  <a:srgbClr val="990033"/>
                </a:solidFill>
              </a:rPr>
              <a:t> ag cur le </a:t>
            </a:r>
            <a:r>
              <a:rPr lang="en-GB" sz="2000" b="1" dirty="0" err="1">
                <a:solidFill>
                  <a:srgbClr val="990033"/>
                </a:solidFill>
              </a:rPr>
              <a:t>líon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na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gcruthanna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pt-BR" sz="2000" b="1" dirty="0" smtClean="0">
                <a:solidFill>
                  <a:srgbClr val="990033"/>
                </a:solidFill>
              </a:rPr>
              <a:t>chun </a:t>
            </a:r>
            <a:r>
              <a:rPr lang="pt-BR" sz="2000" b="1" dirty="0">
                <a:solidFill>
                  <a:srgbClr val="990033"/>
                </a:solidFill>
              </a:rPr>
              <a:t>achar a líonadh cheana. Cá háit</a:t>
            </a:r>
            <a:r>
              <a:rPr lang="pt-BR" sz="2000" b="1" dirty="0" smtClean="0">
                <a:solidFill>
                  <a:srgbClr val="990033"/>
                </a:solidFill>
              </a:rPr>
              <a:t>? </a:t>
            </a:r>
            <a:r>
              <a:rPr lang="en-GB" sz="2000" b="1" dirty="0" smtClean="0">
                <a:solidFill>
                  <a:srgbClr val="990033"/>
                </a:solidFill>
              </a:rPr>
              <a:t>An </a:t>
            </a:r>
            <a:r>
              <a:rPr lang="en-GB" sz="2000" b="1" dirty="0" err="1">
                <a:solidFill>
                  <a:srgbClr val="990033"/>
                </a:solidFill>
              </a:rPr>
              <a:t>cuimhin</a:t>
            </a:r>
            <a:r>
              <a:rPr lang="en-GB" sz="2000" b="1" dirty="0">
                <a:solidFill>
                  <a:srgbClr val="990033"/>
                </a:solidFill>
              </a:rPr>
              <a:t> le </a:t>
            </a:r>
            <a:r>
              <a:rPr lang="en-GB" sz="2000" b="1" dirty="0" err="1">
                <a:solidFill>
                  <a:srgbClr val="990033"/>
                </a:solidFill>
              </a:rPr>
              <a:t>héinne</a:t>
            </a:r>
            <a:r>
              <a:rPr lang="en-GB" sz="2000" b="1" dirty="0">
                <a:solidFill>
                  <a:srgbClr val="990033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990033"/>
                </a:solidFill>
              </a:rPr>
              <a:t>D’</a:t>
            </a:r>
            <a:r>
              <a:rPr lang="fr-FR" sz="2000" b="1" dirty="0" err="1" smtClean="0">
                <a:solidFill>
                  <a:srgbClr val="990033"/>
                </a:solidFill>
              </a:rPr>
              <a:t>fhéadfaimis</a:t>
            </a:r>
            <a:r>
              <a:rPr lang="fr-FR" sz="2000" b="1" dirty="0" smtClean="0">
                <a:solidFill>
                  <a:srgbClr val="990033"/>
                </a:solidFill>
              </a:rPr>
              <a:t> </a:t>
            </a:r>
            <a:r>
              <a:rPr lang="fr-FR" sz="2000" b="1" dirty="0" err="1">
                <a:solidFill>
                  <a:srgbClr val="990033"/>
                </a:solidFill>
              </a:rPr>
              <a:t>leanúint</a:t>
            </a:r>
            <a:r>
              <a:rPr lang="fr-FR" sz="2000" b="1" dirty="0">
                <a:solidFill>
                  <a:srgbClr val="990033"/>
                </a:solidFill>
              </a:rPr>
              <a:t> </a:t>
            </a:r>
            <a:r>
              <a:rPr lang="fr-FR" sz="2000" b="1" dirty="0" err="1">
                <a:solidFill>
                  <a:srgbClr val="990033"/>
                </a:solidFill>
              </a:rPr>
              <a:t>orainn</a:t>
            </a:r>
            <a:r>
              <a:rPr lang="fr-FR" sz="2000" b="1" dirty="0">
                <a:solidFill>
                  <a:srgbClr val="990033"/>
                </a:solidFill>
              </a:rPr>
              <a:t> ag </a:t>
            </a:r>
            <a:r>
              <a:rPr lang="fr-FR" sz="2000" b="1" dirty="0" err="1">
                <a:solidFill>
                  <a:srgbClr val="990033"/>
                </a:solidFill>
              </a:rPr>
              <a:t>cur</a:t>
            </a:r>
            <a:r>
              <a:rPr lang="fr-FR" sz="2000" b="1" dirty="0">
                <a:solidFill>
                  <a:srgbClr val="990033"/>
                </a:solidFill>
              </a:rPr>
              <a:t> </a:t>
            </a:r>
            <a:r>
              <a:rPr lang="fr-FR" sz="2000" b="1" dirty="0" smtClean="0">
                <a:solidFill>
                  <a:srgbClr val="990033"/>
                </a:solidFill>
              </a:rPr>
              <a:t>le </a:t>
            </a:r>
            <a:r>
              <a:rPr lang="pt-BR" sz="2000" b="1" dirty="0" smtClean="0">
                <a:solidFill>
                  <a:srgbClr val="990033"/>
                </a:solidFill>
              </a:rPr>
              <a:t>lion </a:t>
            </a:r>
            <a:r>
              <a:rPr lang="pt-BR" sz="2000" b="1" dirty="0">
                <a:solidFill>
                  <a:srgbClr val="990033"/>
                </a:solidFill>
              </a:rPr>
              <a:t>na ndronuilleog, agus na </a:t>
            </a:r>
            <a:r>
              <a:rPr lang="pt-BR" sz="2000" b="1" dirty="0" smtClean="0">
                <a:solidFill>
                  <a:srgbClr val="990033"/>
                </a:solidFill>
              </a:rPr>
              <a:t>hachair </a:t>
            </a:r>
            <a:r>
              <a:rPr lang="en-GB" sz="2000" b="1" dirty="0" smtClean="0">
                <a:solidFill>
                  <a:srgbClr val="990033"/>
                </a:solidFill>
              </a:rPr>
              <a:t>a </a:t>
            </a:r>
            <a:r>
              <a:rPr lang="en-GB" sz="2000" b="1" dirty="0" err="1">
                <a:solidFill>
                  <a:srgbClr val="990033"/>
                </a:solidFill>
              </a:rPr>
              <a:t>ríomh</a:t>
            </a:r>
            <a:r>
              <a:rPr lang="en-GB" sz="2000" b="1" dirty="0">
                <a:solidFill>
                  <a:srgbClr val="990033"/>
                </a:solidFill>
              </a:rPr>
              <a:t> go </a:t>
            </a:r>
            <a:r>
              <a:rPr lang="en-GB" sz="2000" b="1" dirty="0" err="1">
                <a:solidFill>
                  <a:srgbClr val="990033"/>
                </a:solidFill>
              </a:rPr>
              <a:t>huimhriúil</a:t>
            </a:r>
            <a:r>
              <a:rPr lang="en-GB" sz="2000" b="1" dirty="0">
                <a:solidFill>
                  <a:srgbClr val="990033"/>
                </a:solidFill>
              </a:rPr>
              <a:t>. Ach </a:t>
            </a:r>
            <a:r>
              <a:rPr lang="en-GB" sz="2000" b="1" dirty="0" err="1">
                <a:solidFill>
                  <a:srgbClr val="990033"/>
                </a:solidFill>
              </a:rPr>
              <a:t>má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táimid</a:t>
            </a:r>
            <a:r>
              <a:rPr lang="en-GB" sz="2000" b="1" dirty="0" smtClean="0">
                <a:solidFill>
                  <a:srgbClr val="990033"/>
                </a:solidFill>
              </a:rPr>
              <a:t> le </a:t>
            </a:r>
            <a:r>
              <a:rPr lang="en-GB" sz="2000" b="1" dirty="0" err="1">
                <a:solidFill>
                  <a:srgbClr val="990033"/>
                </a:solidFill>
              </a:rPr>
              <a:t>tuiscint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mhatamaiticiúil</a:t>
            </a:r>
            <a:r>
              <a:rPr lang="en-GB" sz="2000" b="1" dirty="0">
                <a:solidFill>
                  <a:srgbClr val="990033"/>
                </a:solidFill>
              </a:rPr>
              <a:t> a </a:t>
            </a:r>
            <a:r>
              <a:rPr lang="en-GB" sz="2000" b="1" dirty="0" err="1">
                <a:solidFill>
                  <a:srgbClr val="990033"/>
                </a:solidFill>
              </a:rPr>
              <a:t>fháil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ar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smtClean="0">
                <a:solidFill>
                  <a:srgbClr val="990033"/>
                </a:solidFill>
              </a:rPr>
              <a:t>a </a:t>
            </a:r>
            <a:r>
              <a:rPr lang="en-GB" sz="2000" b="1" dirty="0" err="1" smtClean="0">
                <a:solidFill>
                  <a:srgbClr val="990033"/>
                </a:solidFill>
              </a:rPr>
              <a:t>bhfuil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ar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siúl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agus</a:t>
            </a:r>
            <a:r>
              <a:rPr lang="en-GB" sz="2000" b="1" dirty="0">
                <a:solidFill>
                  <a:srgbClr val="990033"/>
                </a:solidFill>
              </a:rPr>
              <a:t> a </a:t>
            </a:r>
            <a:r>
              <a:rPr lang="en-GB" sz="2000" b="1" dirty="0" err="1">
                <a:solidFill>
                  <a:srgbClr val="990033"/>
                </a:solidFill>
              </a:rPr>
              <a:t>bheith</a:t>
            </a:r>
            <a:r>
              <a:rPr lang="en-GB" sz="2000" b="1" dirty="0">
                <a:solidFill>
                  <a:srgbClr val="990033"/>
                </a:solidFill>
              </a:rPr>
              <a:t> in </a:t>
            </a:r>
            <a:r>
              <a:rPr lang="en-GB" sz="2000" b="1" dirty="0" err="1">
                <a:solidFill>
                  <a:srgbClr val="990033"/>
                </a:solidFill>
              </a:rPr>
              <a:t>ann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smtClean="0">
                <a:solidFill>
                  <a:srgbClr val="990033"/>
                </a:solidFill>
              </a:rPr>
              <a:t>cur </a:t>
            </a:r>
            <a:r>
              <a:rPr lang="en-GB" sz="2000" b="1" dirty="0" err="1" smtClean="0">
                <a:solidFill>
                  <a:srgbClr val="990033"/>
                </a:solidFill>
              </a:rPr>
              <a:t>síos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>
                <a:solidFill>
                  <a:srgbClr val="990033"/>
                </a:solidFill>
              </a:rPr>
              <a:t>air go </a:t>
            </a:r>
            <a:r>
              <a:rPr lang="en-GB" sz="2000" b="1" dirty="0" err="1">
                <a:solidFill>
                  <a:srgbClr val="990033"/>
                </a:solidFill>
              </a:rPr>
              <a:t>matamaiticiúil</a:t>
            </a:r>
            <a:r>
              <a:rPr lang="en-GB" sz="2000" b="1" dirty="0">
                <a:solidFill>
                  <a:srgbClr val="990033"/>
                </a:solidFill>
              </a:rPr>
              <a:t>, </a:t>
            </a:r>
            <a:r>
              <a:rPr lang="en-GB" sz="2000" b="1" dirty="0" err="1">
                <a:solidFill>
                  <a:srgbClr val="990033"/>
                </a:solidFill>
              </a:rPr>
              <a:t>beidh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orainn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ginearálú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>
                <a:solidFill>
                  <a:srgbClr val="990033"/>
                </a:solidFill>
              </a:rPr>
              <a:t>a </a:t>
            </a:r>
            <a:r>
              <a:rPr lang="en-GB" sz="2000" b="1" dirty="0" err="1">
                <a:solidFill>
                  <a:srgbClr val="990033"/>
                </a:solidFill>
              </a:rPr>
              <a:t>dhéanamh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faoina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>
                <a:solidFill>
                  <a:srgbClr val="990033"/>
                </a:solidFill>
              </a:rPr>
              <a:t>bhfuil</a:t>
            </a:r>
            <a:r>
              <a:rPr lang="en-GB" sz="2000" b="1" dirty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ar</a:t>
            </a:r>
            <a:r>
              <a:rPr lang="en-GB" sz="2000" b="1" dirty="0" smtClean="0">
                <a:solidFill>
                  <a:srgbClr val="990033"/>
                </a:solidFill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</a:rPr>
              <a:t>siúl</a:t>
            </a:r>
            <a:r>
              <a:rPr lang="en-GB" sz="2000" b="1" dirty="0">
                <a:solidFill>
                  <a:srgbClr val="990033"/>
                </a:solidFill>
              </a:rPr>
              <a:t>.</a:t>
            </a:r>
            <a:endParaRPr lang="en-IE" sz="2000" b="1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1" y="0"/>
            <a:ext cx="6272269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751122" y="0"/>
            <a:ext cx="8410199" cy="5975376"/>
            <a:chOff x="8751122" y="0"/>
            <a:chExt cx="8410199" cy="5975376"/>
          </a:xfrm>
        </p:grpSpPr>
        <p:pic>
          <p:nvPicPr>
            <p:cNvPr id="16896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0"/>
              <a:ext cx="8017321" cy="597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7921067" y="831305"/>
              <a:ext cx="2052988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b="1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73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67"/>
            <a:ext cx="2386608" cy="1143000"/>
          </a:xfrm>
        </p:spPr>
        <p:txBody>
          <a:bodyPr>
            <a:normAutofit/>
          </a:bodyPr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3512883"/>
            <a:ext cx="86409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00" b="1" dirty="0" err="1">
                <a:solidFill>
                  <a:srgbClr val="990033"/>
                </a:solidFill>
              </a:rPr>
              <a:t>Breathnaimis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arís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ar</a:t>
            </a:r>
            <a:r>
              <a:rPr lang="en-GB" sz="2700" b="1" dirty="0">
                <a:solidFill>
                  <a:srgbClr val="990033"/>
                </a:solidFill>
              </a:rPr>
              <a:t> an </a:t>
            </a:r>
            <a:r>
              <a:rPr lang="en-GB" sz="2700" b="1" dirty="0" err="1" smtClean="0">
                <a:solidFill>
                  <a:srgbClr val="990033"/>
                </a:solidFill>
              </a:rPr>
              <a:t>aon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dronuilleog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amháin</a:t>
            </a:r>
            <a:r>
              <a:rPr lang="en-GB" sz="2700" b="1" dirty="0">
                <a:solidFill>
                  <a:srgbClr val="990033"/>
                </a:solidFill>
              </a:rPr>
              <a:t>. </a:t>
            </a:r>
            <a:r>
              <a:rPr lang="en-GB" sz="2700" b="1" dirty="0" smtClean="0">
                <a:solidFill>
                  <a:srgbClr val="990033"/>
                </a:solidFill>
              </a:rPr>
              <a:t>Cad as </a:t>
            </a:r>
            <a:r>
              <a:rPr lang="en-GB" sz="2700" b="1" dirty="0">
                <a:solidFill>
                  <a:srgbClr val="990033"/>
                </a:solidFill>
              </a:rPr>
              <a:t>don </a:t>
            </a:r>
            <a:r>
              <a:rPr lang="en-GB" sz="2700" b="1" dirty="0" err="1">
                <a:solidFill>
                  <a:srgbClr val="990033"/>
                </a:solidFill>
              </a:rPr>
              <a:t>dá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théarma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sa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slonn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achair</a:t>
            </a:r>
            <a:r>
              <a:rPr lang="en-GB" sz="2700" b="1" dirty="0">
                <a:solidFill>
                  <a:srgbClr val="990033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700" b="1" dirty="0" smtClean="0">
                <a:solidFill>
                  <a:srgbClr val="990033"/>
                </a:solidFill>
              </a:rPr>
              <a:t>Ar </a:t>
            </a:r>
            <a:r>
              <a:rPr lang="pt-BR" sz="2700" b="1" dirty="0">
                <a:solidFill>
                  <a:srgbClr val="990033"/>
                </a:solidFill>
              </a:rPr>
              <a:t>mhiste leat a </a:t>
            </a:r>
            <a:r>
              <a:rPr lang="pt-BR" sz="2700" b="1" dirty="0" smtClean="0">
                <a:solidFill>
                  <a:srgbClr val="990033"/>
                </a:solidFill>
              </a:rPr>
              <a:t>mhíniú mar </a:t>
            </a:r>
            <a:r>
              <a:rPr lang="pt-BR" sz="2700" b="1" dirty="0">
                <a:solidFill>
                  <a:srgbClr val="990033"/>
                </a:solidFill>
              </a:rPr>
              <a:t>a ríomh tú leithead </a:t>
            </a:r>
            <a:r>
              <a:rPr lang="pt-BR" sz="2700" b="1" dirty="0" smtClean="0">
                <a:solidFill>
                  <a:srgbClr val="990033"/>
                </a:solidFill>
              </a:rPr>
              <a:t>na </a:t>
            </a:r>
            <a:r>
              <a:rPr lang="en-GB" sz="2700" b="1" dirty="0" err="1" smtClean="0">
                <a:solidFill>
                  <a:srgbClr val="990033"/>
                </a:solidFill>
              </a:rPr>
              <a:t>dronuilleoige</a:t>
            </a:r>
            <a:r>
              <a:rPr lang="en-GB" sz="2700" b="1" dirty="0">
                <a:solidFill>
                  <a:srgbClr val="990033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00" b="1" dirty="0" smtClean="0">
                <a:solidFill>
                  <a:srgbClr val="990033"/>
                </a:solidFill>
              </a:rPr>
              <a:t>An </a:t>
            </a:r>
            <a:r>
              <a:rPr lang="en-GB" sz="2700" b="1" dirty="0" err="1">
                <a:solidFill>
                  <a:srgbClr val="990033"/>
                </a:solidFill>
              </a:rPr>
              <a:t>bhféadfá</a:t>
            </a:r>
            <a:r>
              <a:rPr lang="en-GB" sz="2700" b="1" dirty="0">
                <a:solidFill>
                  <a:srgbClr val="990033"/>
                </a:solidFill>
              </a:rPr>
              <a:t> cur </a:t>
            </a:r>
            <a:r>
              <a:rPr lang="en-GB" sz="2700" b="1" dirty="0" err="1">
                <a:solidFill>
                  <a:srgbClr val="990033"/>
                </a:solidFill>
              </a:rPr>
              <a:t>síos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níos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ginearálta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>
                <a:solidFill>
                  <a:srgbClr val="990033"/>
                </a:solidFill>
              </a:rPr>
              <a:t>a </a:t>
            </a:r>
            <a:r>
              <a:rPr lang="en-GB" sz="2700" b="1" dirty="0" err="1">
                <a:solidFill>
                  <a:srgbClr val="990033"/>
                </a:solidFill>
              </a:rPr>
              <a:t>thabhairt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err="1">
                <a:solidFill>
                  <a:srgbClr val="990033"/>
                </a:solidFill>
              </a:rPr>
              <a:t>ar</a:t>
            </a:r>
            <a:r>
              <a:rPr lang="en-GB" sz="2700" b="1" dirty="0">
                <a:solidFill>
                  <a:srgbClr val="990033"/>
                </a:solidFill>
              </a:rPr>
              <a:t> </a:t>
            </a:r>
            <a:r>
              <a:rPr lang="en-GB" sz="2700" b="1" dirty="0" smtClean="0">
                <a:solidFill>
                  <a:srgbClr val="990033"/>
                </a:solidFill>
              </a:rPr>
              <a:t>an </a:t>
            </a:r>
            <a:r>
              <a:rPr lang="en-GB" sz="2700" b="1" dirty="0" err="1" smtClean="0">
                <a:solidFill>
                  <a:srgbClr val="990033"/>
                </a:solidFill>
              </a:rPr>
              <a:t>leithead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>
                <a:solidFill>
                  <a:srgbClr val="990033"/>
                </a:solidFill>
              </a:rPr>
              <a:t>- leis an </a:t>
            </a:r>
            <a:r>
              <a:rPr lang="en-GB" sz="2700" b="1" dirty="0" err="1" smtClean="0">
                <a:solidFill>
                  <a:srgbClr val="990033"/>
                </a:solidFill>
              </a:rPr>
              <a:t>gcéimseata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en-GB" sz="2700" b="1" dirty="0" err="1" smtClean="0">
                <a:solidFill>
                  <a:srgbClr val="990033"/>
                </a:solidFill>
              </a:rPr>
              <a:t>chomhordanáideach</a:t>
            </a:r>
            <a:r>
              <a:rPr lang="en-GB" sz="2700" b="1" dirty="0">
                <a:solidFill>
                  <a:srgbClr val="990033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700" b="1" dirty="0" smtClean="0">
                <a:solidFill>
                  <a:srgbClr val="990033"/>
                </a:solidFill>
              </a:rPr>
              <a:t>An </a:t>
            </a:r>
            <a:r>
              <a:rPr lang="en-GB" sz="2700" b="1" dirty="0" err="1">
                <a:solidFill>
                  <a:srgbClr val="990033"/>
                </a:solidFill>
              </a:rPr>
              <a:t>bhféadfá</a:t>
            </a:r>
            <a:r>
              <a:rPr lang="en-GB" sz="2700" b="1" dirty="0">
                <a:solidFill>
                  <a:srgbClr val="990033"/>
                </a:solidFill>
              </a:rPr>
              <a:t> a </a:t>
            </a:r>
            <a:r>
              <a:rPr lang="en-GB" sz="2700" b="1" dirty="0" err="1" smtClean="0">
                <a:solidFill>
                  <a:srgbClr val="990033"/>
                </a:solidFill>
              </a:rPr>
              <a:t>mhíniú</a:t>
            </a:r>
            <a:r>
              <a:rPr lang="en-GB" sz="2700" b="1" dirty="0" smtClean="0">
                <a:solidFill>
                  <a:srgbClr val="990033"/>
                </a:solidFill>
              </a:rPr>
              <a:t> </a:t>
            </a:r>
            <a:r>
              <a:rPr lang="pt-BR" sz="2700" b="1" dirty="0" smtClean="0">
                <a:solidFill>
                  <a:srgbClr val="990033"/>
                </a:solidFill>
              </a:rPr>
              <a:t>mar </a:t>
            </a:r>
            <a:r>
              <a:rPr lang="pt-BR" sz="2700" b="1" dirty="0">
                <a:solidFill>
                  <a:srgbClr val="990033"/>
                </a:solidFill>
              </a:rPr>
              <a:t>a ríomh tú airde </a:t>
            </a:r>
            <a:r>
              <a:rPr lang="pt-BR" sz="2700" b="1" dirty="0" smtClean="0">
                <a:solidFill>
                  <a:srgbClr val="990033"/>
                </a:solidFill>
              </a:rPr>
              <a:t>na </a:t>
            </a:r>
            <a:r>
              <a:rPr lang="en-GB" sz="2700" b="1" dirty="0" err="1" smtClean="0">
                <a:solidFill>
                  <a:srgbClr val="990033"/>
                </a:solidFill>
              </a:rPr>
              <a:t>dronuilleoige</a:t>
            </a:r>
            <a:r>
              <a:rPr lang="en-GB" sz="2700" b="1" dirty="0">
                <a:solidFill>
                  <a:srgbClr val="990033"/>
                </a:solidFill>
              </a:rPr>
              <a:t>?</a:t>
            </a:r>
            <a:endParaRPr lang="en-IE" sz="2700" b="1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861528" y="2927244"/>
                <a:ext cx="14386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400" b="1" dirty="0" smtClean="0">
                    <a:solidFill>
                      <a:srgbClr val="990033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IE" sz="2400" b="1" i="1" smtClean="0">
                        <a:solidFill>
                          <a:srgbClr val="990033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IE" sz="2400" b="1" i="1" smtClean="0">
                        <a:solidFill>
                          <a:srgbClr val="990033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528" y="2927244"/>
                <a:ext cx="1438664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6356" t="-10526" r="-296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09007" y="28388"/>
                <a:ext cx="8755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007" y="28388"/>
                <a:ext cx="875561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694" r="-1389" b="-17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03848" y="28388"/>
                <a:ext cx="1016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8388"/>
                <a:ext cx="101656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205" r="-1205" b="-17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59832" y="28773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877373"/>
                <a:ext cx="58695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92534" y="2927244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534" y="2927244"/>
                <a:ext cx="58695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69717" y="2929943"/>
                <a:ext cx="622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717" y="2929943"/>
                <a:ext cx="622285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766704" y="934700"/>
            <a:ext cx="7574728" cy="5457825"/>
            <a:chOff x="8766704" y="934700"/>
            <a:chExt cx="7574728" cy="5457825"/>
          </a:xfrm>
        </p:grpSpPr>
        <p:pic>
          <p:nvPicPr>
            <p:cNvPr id="16998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582" y="934700"/>
              <a:ext cx="718185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  <p:bldP spid="3" grpId="1"/>
      <p:bldP spid="4" grpId="0"/>
      <p:bldP spid="4" grpId="1"/>
      <p:bldP spid="10" grpId="0"/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967"/>
            <a:ext cx="2386608" cy="1143000"/>
          </a:xfrm>
        </p:spPr>
        <p:txBody>
          <a:bodyPr>
            <a:normAutofit/>
          </a:bodyPr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3512883"/>
            <a:ext cx="8640960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bhféadfá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cur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níos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ginealálta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thabhairt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airde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– leis 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gcéimseata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chomhordanáideach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1050" b="1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cur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bunaithe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aon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dronuilleog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amháin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400" b="1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bhféadfaí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meastachán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nua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den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fháil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dhá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b="1" dirty="0" err="1" smtClean="0">
                <a:solidFill>
                  <a:srgbClr val="990033"/>
                </a:solidFill>
                <a:latin typeface="Calibri" pitchFamily="34" charset="0"/>
              </a:rPr>
              <a:t>dhronuilleog</a:t>
            </a:r>
            <a:r>
              <a:rPr lang="en-IE" sz="2400" b="1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2400" b="1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690861" y="3873240"/>
                <a:ext cx="18506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E" sz="2400" b="1" dirty="0" smtClean="0">
                    <a:solidFill>
                      <a:srgbClr val="990033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IE" sz="2400" b="1" i="1" smtClean="0">
                        <a:solidFill>
                          <a:srgbClr val="990033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IE" sz="2400" b="1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IE" sz="2400" b="1" i="1" smtClean="0">
                        <a:solidFill>
                          <a:srgbClr val="990033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IE" sz="2400" b="1" dirty="0" smtClean="0">
                    <a:solidFill>
                      <a:srgbClr val="99003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E" sz="2400" b="1" i="1">
                        <a:solidFill>
                          <a:srgbClr val="990033"/>
                        </a:solidFill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IE" sz="2400" b="1" dirty="0" smtClean="0">
                    <a:solidFill>
                      <a:srgbClr val="990033"/>
                    </a:solidFill>
                  </a:rPr>
                  <a:t> </a:t>
                </a:r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861" y="3873240"/>
                <a:ext cx="1850635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5281" t="-10526" b="-28947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046097" y="4826769"/>
                <a:ext cx="121911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)→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6097" y="4826769"/>
                <a:ext cx="1219116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000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161836" y="4826768"/>
                <a:ext cx="1016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1836" y="4826768"/>
                <a:ext cx="101656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198" r="-599"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59832" y="29535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2953573"/>
                <a:ext cx="586956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992534" y="29535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2534" y="2953573"/>
                <a:ext cx="586956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519523" y="3861048"/>
                <a:ext cx="622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523" y="3861048"/>
                <a:ext cx="622285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32737" y="5085184"/>
                <a:ext cx="27969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𝑨</m:t>
                      </m:r>
                      <m:r>
                        <a:rPr lang="en-GB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𝒄𝒉𝒂𝒓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 = 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400" b="1" i="1" baseline="-25000">
                          <a:solidFill>
                            <a:srgbClr val="990033"/>
                          </a:solidFill>
                          <a:latin typeface="Cambria Math"/>
                        </a:rPr>
                        <m:t>𝟏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)∆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737" y="5085184"/>
                <a:ext cx="2796984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076056" y="5805264"/>
                <a:ext cx="42536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𝑨</m:t>
                      </m:r>
                      <m:r>
                        <a:rPr lang="en-GB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𝒄𝒉𝒂𝒓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 = 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d>
                        <m:d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  <m:r>
                            <a:rPr lang="en-IE" sz="2400" b="1" i="1" baseline="-2500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e>
                      </m:d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∆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+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400" b="1" i="1" baseline="-25000">
                          <a:solidFill>
                            <a:srgbClr val="990033"/>
                          </a:solidFill>
                          <a:latin typeface="Cambria Math"/>
                        </a:rPr>
                        <m:t>𝟐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)∆</m:t>
                      </m:r>
                      <m:r>
                        <a:rPr lang="en-IE" sz="2400" b="1" i="1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5805264"/>
                <a:ext cx="4253665" cy="461665"/>
              </a:xfrm>
              <a:prstGeom prst="rect">
                <a:avLst/>
              </a:prstGeom>
              <a:blipFill rotWithShape="1">
                <a:blip r:embed="rId11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32" y="0"/>
            <a:ext cx="6272268" cy="36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12232" y="29535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232" y="2953573"/>
                <a:ext cx="586956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497212" y="29535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212" y="2953573"/>
                <a:ext cx="586956" cy="461665"/>
              </a:xfrm>
              <a:prstGeom prst="rect">
                <a:avLst/>
              </a:prstGeom>
              <a:blipFill rotWithShape="1">
                <a:blip r:embed="rId13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996536" y="2953573"/>
                <a:ext cx="586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6536" y="2953573"/>
                <a:ext cx="586956" cy="461665"/>
              </a:xfrm>
              <a:prstGeom prst="rect">
                <a:avLst/>
              </a:prstGeom>
              <a:blipFill rotWithShape="1">
                <a:blip r:embed="rId14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211960" y="2852936"/>
                <a:ext cx="622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852936"/>
                <a:ext cx="622285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532737" y="2854958"/>
                <a:ext cx="6222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2737" y="2854958"/>
                <a:ext cx="622285" cy="46166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156550" y="59920"/>
                <a:ext cx="1016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</m:sSub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6550" y="59920"/>
                <a:ext cx="1016560" cy="461665"/>
              </a:xfrm>
              <a:prstGeom prst="rect">
                <a:avLst/>
              </a:prstGeom>
              <a:blipFill rotWithShape="1">
                <a:blip r:embed="rId17"/>
                <a:stretch>
                  <a:fillRect l="-1198" r="-599" b="-157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282410" y="44624"/>
                <a:ext cx="1016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𝒇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410" y="44624"/>
                <a:ext cx="1016560" cy="461665"/>
              </a:xfrm>
              <a:prstGeom prst="rect">
                <a:avLst/>
              </a:prstGeom>
              <a:blipFill rotWithShape="1">
                <a:blip r:embed="rId18"/>
                <a:stretch>
                  <a:fillRect l="-1205" r="-1205" b="-157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8766704" y="934700"/>
            <a:ext cx="7574728" cy="5457825"/>
            <a:chOff x="8766704" y="934700"/>
            <a:chExt cx="7574728" cy="545782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582" y="934700"/>
              <a:ext cx="7181850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81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59632" y="1484785"/>
            <a:ext cx="7128792" cy="3046988"/>
          </a:xfrm>
          <a:prstGeom prst="rect">
            <a:avLst/>
          </a:prstGeom>
          <a:solidFill>
            <a:schemeClr val="bg1"/>
          </a:solidFill>
          <a:ln>
            <a:solidFill>
              <a:srgbClr val="990033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990033"/>
                </a:solidFill>
              </a:rPr>
              <a:t>Anois</a:t>
            </a:r>
            <a:r>
              <a:rPr lang="en-GB" sz="3200" b="1" dirty="0">
                <a:solidFill>
                  <a:srgbClr val="990033"/>
                </a:solidFill>
              </a:rPr>
              <a:t>, in </a:t>
            </a:r>
            <a:r>
              <a:rPr lang="en-GB" sz="3200" b="1" dirty="0" err="1" smtClean="0">
                <a:solidFill>
                  <a:srgbClr val="990033"/>
                </a:solidFill>
              </a:rPr>
              <a:t>bhur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mbeirteanna</a:t>
            </a:r>
            <a:r>
              <a:rPr lang="en-GB" sz="3200" b="1" dirty="0">
                <a:solidFill>
                  <a:srgbClr val="990033"/>
                </a:solidFill>
              </a:rPr>
              <a:t>, </a:t>
            </a:r>
            <a:r>
              <a:rPr lang="en-GB" sz="3200" b="1" dirty="0" err="1" smtClean="0">
                <a:solidFill>
                  <a:srgbClr val="990033"/>
                </a:solidFill>
              </a:rPr>
              <a:t>ar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mhiste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libh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Roinn</a:t>
            </a:r>
            <a:r>
              <a:rPr lang="en-GB" sz="3200" b="1" dirty="0">
                <a:solidFill>
                  <a:srgbClr val="990033"/>
                </a:solidFill>
              </a:rPr>
              <a:t> B</a:t>
            </a:r>
            <a:r>
              <a:rPr lang="en-GB" sz="3200" b="1" dirty="0" smtClean="0">
                <a:solidFill>
                  <a:srgbClr val="990033"/>
                </a:solidFill>
              </a:rPr>
              <a:t>: </a:t>
            </a:r>
            <a:r>
              <a:rPr lang="en-GB" sz="3200" b="1" dirty="0" err="1" smtClean="0">
                <a:solidFill>
                  <a:srgbClr val="990033"/>
                </a:solidFill>
              </a:rPr>
              <a:t>Gníomhaíocht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Daltaí</a:t>
            </a:r>
            <a:r>
              <a:rPr lang="en-GB" sz="3200" b="1" dirty="0">
                <a:solidFill>
                  <a:srgbClr val="990033"/>
                </a:solidFill>
              </a:rPr>
              <a:t> 1 </a:t>
            </a:r>
            <a:r>
              <a:rPr lang="en-GB" sz="3200" b="1" dirty="0" smtClean="0">
                <a:solidFill>
                  <a:srgbClr val="990033"/>
                </a:solidFill>
              </a:rPr>
              <a:t>a </a:t>
            </a:r>
            <a:r>
              <a:rPr lang="en-GB" sz="3200" b="1" dirty="0" err="1" smtClean="0">
                <a:solidFill>
                  <a:srgbClr val="990033"/>
                </a:solidFill>
              </a:rPr>
              <a:t>dhéanamh</a:t>
            </a:r>
            <a:r>
              <a:rPr lang="en-GB" sz="3200" b="1" dirty="0">
                <a:solidFill>
                  <a:srgbClr val="990033"/>
                </a:solidFill>
              </a:rPr>
              <a:t>? </a:t>
            </a:r>
            <a:r>
              <a:rPr lang="en-GB" sz="3200" b="1" dirty="0" err="1" smtClean="0">
                <a:solidFill>
                  <a:srgbClr val="990033"/>
                </a:solidFill>
              </a:rPr>
              <a:t>Scríobhaigí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slonn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uimhriúil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ar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gach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meastachán</a:t>
            </a:r>
            <a:r>
              <a:rPr lang="en-GB" sz="3200" b="1" dirty="0">
                <a:solidFill>
                  <a:srgbClr val="990033"/>
                </a:solidFill>
              </a:rPr>
              <a:t>, </a:t>
            </a:r>
            <a:r>
              <a:rPr lang="en-GB" sz="3200" b="1" dirty="0" err="1">
                <a:solidFill>
                  <a:srgbClr val="990033"/>
                </a:solidFill>
              </a:rPr>
              <a:t>agus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slonn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ginearálta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ansin</a:t>
            </a:r>
            <a:r>
              <a:rPr lang="en-GB" sz="3200" b="1" dirty="0">
                <a:solidFill>
                  <a:srgbClr val="990033"/>
                </a:solidFill>
              </a:rPr>
              <a:t>. </a:t>
            </a:r>
            <a:r>
              <a:rPr lang="en-GB" sz="3200" b="1" dirty="0" err="1">
                <a:solidFill>
                  <a:srgbClr val="990033"/>
                </a:solidFill>
              </a:rPr>
              <a:t>Tá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smtClean="0">
                <a:solidFill>
                  <a:srgbClr val="990033"/>
                </a:solidFill>
              </a:rPr>
              <a:t>an </a:t>
            </a:r>
            <a:r>
              <a:rPr lang="en-GB" sz="3200" b="1" dirty="0" err="1" smtClean="0">
                <a:solidFill>
                  <a:srgbClr val="990033"/>
                </a:solidFill>
              </a:rPr>
              <a:t>chéad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dá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mheastachán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achair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>
                <a:solidFill>
                  <a:srgbClr val="990033"/>
                </a:solidFill>
              </a:rPr>
              <a:t>déanta</a:t>
            </a:r>
            <a:r>
              <a:rPr lang="en-GB" sz="3200" b="1" dirty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cheana</a:t>
            </a:r>
            <a:r>
              <a:rPr lang="en-GB" sz="3200" b="1" dirty="0" smtClean="0">
                <a:solidFill>
                  <a:srgbClr val="990033"/>
                </a:solidFill>
              </a:rPr>
              <a:t> </a:t>
            </a:r>
            <a:r>
              <a:rPr lang="en-GB" sz="3200" b="1" dirty="0" err="1" smtClean="0">
                <a:solidFill>
                  <a:srgbClr val="990033"/>
                </a:solidFill>
              </a:rPr>
              <a:t>féin</a:t>
            </a:r>
            <a:r>
              <a:rPr lang="en-GB" sz="3200" b="1" dirty="0">
                <a:solidFill>
                  <a:srgbClr val="990033"/>
                </a:solidFill>
              </a:rPr>
              <a:t>.</a:t>
            </a:r>
            <a:endParaRPr lang="en-IE" sz="3200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6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7642359"/>
              </p:ext>
            </p:extLst>
          </p:nvPr>
        </p:nvGraphicFramePr>
        <p:xfrm>
          <a:off x="601261" y="4869160"/>
          <a:ext cx="7941478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000"/>
                <a:gridCol w="2829478"/>
                <a:gridCol w="2880000"/>
              </a:tblGrid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1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Obair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Feidhm</a:t>
                      </a:r>
                      <a:r>
                        <a:rPr lang="en-IE" sz="180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an </a:t>
                      </a:r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51" y="685630"/>
            <a:ext cx="6899499" cy="39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7652644"/>
                  </p:ext>
                </p:extLst>
              </p:nvPr>
            </p:nvGraphicFramePr>
            <p:xfrm>
              <a:off x="601261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baseline="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baseline="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𝐴𝑐h𝑎𝑟</m:t>
                                </m:r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6.243(16)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87652644"/>
                  </p:ext>
                </p:extLst>
              </p:nvPr>
            </p:nvGraphicFramePr>
            <p:xfrm>
              <a:off x="601261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baseline="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baseline="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9095" t="-41489" r="-101940" b="-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548253"/>
                  </p:ext>
                </p:extLst>
              </p:nvPr>
            </p:nvGraphicFramePr>
            <p:xfrm>
              <a:off x="601261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GB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𝑐h𝑎𝑟</m:t>
                                </m:r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6.243(16)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GB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𝑐h𝑎𝑟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i="1" baseline="-2500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548253"/>
                  </p:ext>
                </p:extLst>
              </p:nvPr>
            </p:nvGraphicFramePr>
            <p:xfrm>
              <a:off x="601261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79095" t="-41489" r="-101940" b="-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5"/>
                          <a:stretch>
                            <a:fillRect l="-176059" t="-41489" r="-212" b="-53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58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48" y="685630"/>
            <a:ext cx="6899502" cy="39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951870"/>
              </p:ext>
            </p:extLst>
          </p:nvPr>
        </p:nvGraphicFramePr>
        <p:xfrm>
          <a:off x="827584" y="4869160"/>
          <a:ext cx="7941478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000"/>
                <a:gridCol w="2829478"/>
                <a:gridCol w="2880000"/>
              </a:tblGrid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1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Obair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Feidhm</a:t>
                      </a:r>
                      <a:r>
                        <a:rPr lang="en-IE" sz="180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an </a:t>
                      </a:r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0213711"/>
                  </p:ext>
                </p:extLst>
              </p:nvPr>
            </p:nvGraphicFramePr>
            <p:xfrm>
              <a:off x="827584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GB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𝑐h𝑎𝑟</m:t>
                                </m:r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6.243</m:t>
                                </m:r>
                                <m:d>
                                  <m:dPr>
                                    <m:ctrlPr>
                                      <a:rPr lang="en-IE" i="1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b="0" i="1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8</m:t>
                                    </m:r>
                                  </m:e>
                                </m:d>
                                <m:r>
                                  <a:rPr lang="en-IE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+6.351(8)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𝐴𝑟𝑒𝑎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IE" i="1" baseline="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i="1" baseline="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IE" i="1" baseline="-2500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b="0" i="1" baseline="-2500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00213711"/>
                  </p:ext>
                </p:extLst>
              </p:nvPr>
            </p:nvGraphicFramePr>
            <p:xfrm>
              <a:off x="827584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9095" t="-41489" r="-101940" b="-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76059" t="-41489" r="-212" b="-53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324576"/>
              </p:ext>
            </p:extLst>
          </p:nvPr>
        </p:nvGraphicFramePr>
        <p:xfrm>
          <a:off x="827584" y="4869160"/>
          <a:ext cx="7941478" cy="162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000"/>
                <a:gridCol w="2829478"/>
                <a:gridCol w="2880000"/>
              </a:tblGrid>
              <a:tr h="46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1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Obair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Feidhm</a:t>
                      </a:r>
                      <a:r>
                        <a:rPr lang="en-IE" sz="180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an </a:t>
                      </a:r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2000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>
                        <a:solidFill>
                          <a:srgbClr val="99003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0158369"/>
                  </p:ext>
                </p:extLst>
              </p:nvPr>
            </p:nvGraphicFramePr>
            <p:xfrm>
              <a:off x="827584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r>
                                  <a:rPr lang="en-GB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𝑐h𝑎𝑟</m:t>
                                </m:r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6.243</m:t>
                                </m:r>
                                <m:d>
                                  <m:dPr>
                                    <m:ctrlPr>
                                      <a:rPr lang="en-IE" i="1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b="0" i="1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8</m:t>
                                    </m:r>
                                  </m:e>
                                </m:d>
                                <m:r>
                                  <a:rPr lang="en-IE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+6.351(8)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𝐴𝑟𝑒𝑎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 = 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IE" i="1" baseline="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i="1" baseline="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  <m:r>
                                      <a:rPr lang="en-IE" i="1" baseline="-25000" dirty="0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d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+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b="0" i="1" baseline="-2500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en-IE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∆</m:t>
                                </m:r>
                                <m:r>
                                  <a:rPr lang="en-IE" b="0" i="1" baseline="0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70158369"/>
                  </p:ext>
                </p:extLst>
              </p:nvPr>
            </p:nvGraphicFramePr>
            <p:xfrm>
              <a:off x="827584" y="4869160"/>
              <a:ext cx="7941478" cy="1620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32000"/>
                    <a:gridCol w="2829478"/>
                    <a:gridCol w="2880000"/>
                  </a:tblGrid>
                  <a:tr h="46800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IE" sz="1800" b="1" dirty="0" smtClean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Obair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Feidhm</a:t>
                          </a:r>
                          <a:r>
                            <a:rPr lang="en-IE" sz="1800" dirty="0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 an </a:t>
                          </a:r>
                          <a:r>
                            <a:rPr lang="en-IE" sz="1800" dirty="0" err="1" smtClean="0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a:t>Achair</a:t>
                          </a:r>
                          <a:endParaRPr lang="en-IE" sz="1800" dirty="0">
                            <a:solidFill>
                              <a:srgbClr val="990033"/>
                            </a:solidFill>
                            <a:latin typeface="Calibri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1152000">
                    <a:tc>
                      <a:txBody>
                        <a:bodyPr/>
                        <a:lstStyle/>
                        <a:p>
                          <a:pPr algn="ctr"/>
                          <a:endParaRPr lang="en-IE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79095" t="-41489" r="-101940" b="-5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4"/>
                          <a:stretch>
                            <a:fillRect l="-176059" t="-41489" r="-212" b="-53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793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 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6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3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971600" y="1305342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Rachaimid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siar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Difreáil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10bhfeidhm,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gcuid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díorthach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A :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1.Oibrigí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mbeirteanna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déanaigí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díorthach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ceart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mheaitseáil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leis an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bhfeidhm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cheart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</a:p>
          <a:p>
            <a:endParaRPr lang="en-IE" sz="2800" b="1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Nuair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bheidh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méid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sin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déanta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mhiste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libh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péirí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“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+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díorthach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” 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a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scrúdú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aon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rud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 smtClean="0">
                <a:solidFill>
                  <a:srgbClr val="990033"/>
                </a:solidFill>
                <a:latin typeface="Calibri" pitchFamily="34" charset="0"/>
              </a:rPr>
              <a:t>suntasach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ag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baint</a:t>
            </a:r>
            <a:r>
              <a:rPr lang="en-IE" sz="28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800" b="1" dirty="0" err="1">
                <a:solidFill>
                  <a:srgbClr val="990033"/>
                </a:solidFill>
                <a:latin typeface="Calibri" pitchFamily="34" charset="0"/>
              </a:rPr>
              <a:t>leo</a:t>
            </a:r>
            <a:r>
              <a:rPr lang="en-IE" sz="2800" b="1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800" b="1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789610" y="490052"/>
            <a:ext cx="8347952" cy="5619750"/>
            <a:chOff x="8789610" y="490052"/>
            <a:chExt cx="8347952" cy="5619750"/>
          </a:xfrm>
        </p:grpSpPr>
        <p:grpSp>
          <p:nvGrpSpPr>
            <p:cNvPr id="5" name="Group 4"/>
            <p:cNvGrpSpPr/>
            <p:nvPr/>
          </p:nvGrpSpPr>
          <p:grpSpPr>
            <a:xfrm>
              <a:off x="8789610" y="490052"/>
              <a:ext cx="8347952" cy="5619750"/>
              <a:chOff x="8789610" y="490052"/>
              <a:chExt cx="8347952" cy="5619750"/>
            </a:xfrm>
          </p:grpSpPr>
          <p:pic>
            <p:nvPicPr>
              <p:cNvPr id="12800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612" y="490052"/>
                <a:ext cx="7981950" cy="561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 rot="16200000">
                <a:off x="7800218" y="1479444"/>
                <a:ext cx="2338783" cy="360000"/>
              </a:xfrm>
              <a:prstGeom prst="roundRect">
                <a:avLst/>
              </a:prstGeom>
              <a:solidFill>
                <a:srgbClr val="FDCC33"/>
              </a:solidFill>
              <a:ln w="19050"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Idirghníomhaíocht</a:t>
                </a:r>
                <a:r>
                  <a:rPr lang="en-IE" sz="14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Cheachta</a:t>
                </a:r>
                <a:endParaRPr lang="en-IE" sz="1400" dirty="0">
                  <a:solidFill>
                    <a:srgbClr val="990033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1648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612" y="490052"/>
              <a:ext cx="7961687" cy="561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158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164985"/>
              </p:ext>
            </p:extLst>
          </p:nvPr>
        </p:nvGraphicFramePr>
        <p:xfrm>
          <a:off x="491606" y="116632"/>
          <a:ext cx="8640000" cy="6479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6344"/>
                <a:gridCol w="2880320"/>
                <a:gridCol w="2663336"/>
              </a:tblGrid>
              <a:tr h="7728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b="1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Roinn</a:t>
                      </a:r>
                      <a:r>
                        <a:rPr lang="en-IE" sz="1800" b="1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1800" b="1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Obair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Feidhm</a:t>
                      </a:r>
                      <a:r>
                        <a:rPr lang="en-IE" sz="180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an </a:t>
                      </a:r>
                      <a:r>
                        <a:rPr lang="en-IE" sz="180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Achair</a:t>
                      </a:r>
                      <a:endParaRPr lang="en-IE" sz="180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385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385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2385">
                <a:tc>
                  <a:txBody>
                    <a:bodyPr/>
                    <a:lstStyle/>
                    <a:p>
                      <a:pPr algn="ctr"/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IE" dirty="0"/>
                    </a:p>
                  </a:txBody>
                  <a:tcPr>
                    <a:lnL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2" y="904971"/>
            <a:ext cx="3060000" cy="1908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2" y="2805638"/>
            <a:ext cx="3060000" cy="1908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7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8"/>
          <a:stretch/>
        </p:blipFill>
        <p:spPr bwMode="auto">
          <a:xfrm>
            <a:off x="510882" y="4707260"/>
            <a:ext cx="3060000" cy="1892861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48802" y="1268328"/>
                <a:ext cx="2695406" cy="910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= 6.243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5.33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+6.646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5.33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+5.968(5.33)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802" y="1268328"/>
                <a:ext cx="2695406" cy="910634"/>
              </a:xfrm>
              <a:prstGeom prst="rect">
                <a:avLst/>
              </a:prstGeom>
              <a:blipFill rotWithShape="1">
                <a:blip r:embed="rId6"/>
                <a:stretch>
                  <a:fillRect b="-4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48802" y="3082976"/>
                <a:ext cx="2286000" cy="11812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 = 6.243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4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+6.761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4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+6.351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4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+5.752(4)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802" y="3082976"/>
                <a:ext cx="2286000" cy="1181285"/>
              </a:xfrm>
              <a:prstGeom prst="rect">
                <a:avLst/>
              </a:prstGeom>
              <a:blipFill rotWithShape="1">
                <a:blip r:embed="rId7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588224" y="1340768"/>
                <a:ext cx="2286000" cy="9106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 = 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IE" i="1" baseline="-25000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2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3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1340768"/>
                <a:ext cx="2286000" cy="910634"/>
              </a:xfrm>
              <a:prstGeom prst="rect">
                <a:avLst/>
              </a:prstGeom>
              <a:blipFill rotWithShape="1">
                <a:blip r:embed="rId8"/>
                <a:stretch>
                  <a:fillRect b="-46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588224" y="3078464"/>
                <a:ext cx="2286000" cy="11812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 = 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IE" i="1" baseline="-25000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2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3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4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3078464"/>
                <a:ext cx="2286000" cy="1181285"/>
              </a:xfrm>
              <a:prstGeom prst="rect">
                <a:avLst/>
              </a:prstGeom>
              <a:blipFill rotWithShape="1">
                <a:blip r:embed="rId9"/>
                <a:stretch>
                  <a:fillRect b="-30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563888" y="4929392"/>
                <a:ext cx="2692628" cy="1451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 = 6.243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3.2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+6.806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3.2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+6.538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3.2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+6.132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3.2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+5.619(3.2)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4929392"/>
                <a:ext cx="2692628" cy="1451936"/>
              </a:xfrm>
              <a:prstGeom prst="rect">
                <a:avLst/>
              </a:prstGeom>
              <a:blipFill rotWithShape="1">
                <a:blip r:embed="rId10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605370" y="4915121"/>
                <a:ext cx="2286000" cy="14519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b="0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 = 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i="1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IE" i="1" baseline="-25000" dirty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2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3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4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𝑓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(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  <m:r>
                        <a:rPr lang="en-IE" i="1" baseline="-25000" dirty="0">
                          <a:solidFill>
                            <a:srgbClr val="990033"/>
                          </a:solidFill>
                          <a:latin typeface="Cambria Math"/>
                        </a:rPr>
                        <m:t>5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</a:rPr>
                        <m:t>)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en-IE" i="1" dirty="0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370" y="4915121"/>
                <a:ext cx="2286000" cy="1451936"/>
              </a:xfrm>
              <a:prstGeom prst="rect">
                <a:avLst/>
              </a:prstGeom>
              <a:blipFill rotWithShape="1">
                <a:blip r:embed="rId11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8766704" y="934700"/>
            <a:ext cx="7430354" cy="5432355"/>
            <a:chOff x="8766704" y="934700"/>
            <a:chExt cx="7430354" cy="5432355"/>
          </a:xfrm>
        </p:grpSpPr>
        <p:pic>
          <p:nvPicPr>
            <p:cNvPr id="171010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934700"/>
              <a:ext cx="7053058" cy="5432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4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620688"/>
            <a:ext cx="792088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Tá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sloinn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ag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éirí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fadálach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slí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éifeachtaí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suim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gcúig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théarma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scríobh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slonn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deireanach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sin? 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en-IE" sz="2000" b="0" dirty="0" smtClean="0">
                <a:solidFill>
                  <a:srgbClr val="990033"/>
                </a:solidFill>
                <a:latin typeface="Calibri" pitchFamily="34" charset="0"/>
              </a:rPr>
              <a:t>   </a:t>
            </a:r>
            <a:endParaRPr lang="en-IE" sz="2000" b="0" i="1" dirty="0" smtClean="0">
              <a:solidFill>
                <a:srgbClr val="990033"/>
              </a:solidFill>
              <a:latin typeface="Cambria Math"/>
            </a:endParaRPr>
          </a:p>
          <a:p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err="1" smtClean="0">
                <a:solidFill>
                  <a:srgbClr val="990033"/>
                </a:solidFill>
              </a:rPr>
              <a:t>Cén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fáth</a:t>
            </a:r>
            <a:r>
              <a:rPr lang="en-GB" sz="2400" dirty="0">
                <a:solidFill>
                  <a:srgbClr val="990033"/>
                </a:solidFill>
              </a:rPr>
              <a:t> a </a:t>
            </a:r>
            <a:r>
              <a:rPr lang="en-GB" sz="2400" dirty="0" err="1">
                <a:solidFill>
                  <a:srgbClr val="990033"/>
                </a:solidFill>
              </a:rPr>
              <a:t>ndeachaigh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muid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ó </a:t>
            </a:r>
          </a:p>
          <a:p>
            <a:r>
              <a:rPr lang="en-GB" sz="2400" dirty="0" err="1" smtClean="0">
                <a:solidFill>
                  <a:srgbClr val="990033"/>
                </a:solidFill>
              </a:rPr>
              <a:t>mheastachán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achair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ina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raibh</a:t>
            </a:r>
            <a:endParaRPr lang="en-GB" sz="2400" dirty="0">
              <a:solidFill>
                <a:srgbClr val="990033"/>
              </a:solidFill>
            </a:endParaRPr>
          </a:p>
          <a:p>
            <a:r>
              <a:rPr lang="en-GB" sz="2400" dirty="0" err="1">
                <a:solidFill>
                  <a:srgbClr val="990033"/>
                </a:solidFill>
              </a:rPr>
              <a:t>dronuilleog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amháin</a:t>
            </a:r>
            <a:r>
              <a:rPr lang="en-GB" sz="2400" dirty="0">
                <a:solidFill>
                  <a:srgbClr val="990033"/>
                </a:solidFill>
              </a:rPr>
              <a:t> go </a:t>
            </a:r>
            <a:r>
              <a:rPr lang="en-GB" sz="2400" dirty="0" err="1">
                <a:solidFill>
                  <a:srgbClr val="990033"/>
                </a:solidFill>
              </a:rPr>
              <a:t>dtí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dhá</a:t>
            </a:r>
            <a:endParaRPr lang="en-GB" sz="2400" dirty="0">
              <a:solidFill>
                <a:srgbClr val="990033"/>
              </a:solidFill>
            </a:endParaRPr>
          </a:p>
          <a:p>
            <a:r>
              <a:rPr lang="en-GB" sz="2400" dirty="0" err="1">
                <a:solidFill>
                  <a:srgbClr val="990033"/>
                </a:solidFill>
              </a:rPr>
              <a:t>dhronuilleog</a:t>
            </a:r>
            <a:r>
              <a:rPr lang="en-GB" sz="2400" dirty="0">
                <a:solidFill>
                  <a:srgbClr val="990033"/>
                </a:solidFill>
              </a:rPr>
              <a:t>, </a:t>
            </a:r>
            <a:r>
              <a:rPr lang="en-GB" sz="2400" dirty="0" err="1">
                <a:solidFill>
                  <a:srgbClr val="990033"/>
                </a:solidFill>
              </a:rPr>
              <a:t>agus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ansin</a:t>
            </a:r>
            <a:r>
              <a:rPr lang="en-GB" sz="2400" dirty="0">
                <a:solidFill>
                  <a:srgbClr val="990033"/>
                </a:solidFill>
              </a:rPr>
              <a:t> go </a:t>
            </a:r>
            <a:r>
              <a:rPr lang="en-GB" sz="2400" dirty="0" err="1" smtClean="0">
                <a:solidFill>
                  <a:srgbClr val="990033"/>
                </a:solidFill>
              </a:rPr>
              <a:t>dtí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trí</a:t>
            </a:r>
            <a:r>
              <a:rPr lang="en-GB" sz="2400" dirty="0">
                <a:solidFill>
                  <a:srgbClr val="990033"/>
                </a:solidFill>
              </a:rPr>
              <a:t>, </a:t>
            </a:r>
            <a:r>
              <a:rPr lang="en-GB" sz="2400" dirty="0" err="1">
                <a:solidFill>
                  <a:srgbClr val="990033"/>
                </a:solidFill>
              </a:rPr>
              <a:t>ceithre</a:t>
            </a:r>
            <a:r>
              <a:rPr lang="en-GB" sz="2400" dirty="0">
                <a:solidFill>
                  <a:srgbClr val="990033"/>
                </a:solidFill>
              </a:rPr>
              <a:t>, </a:t>
            </a:r>
            <a:r>
              <a:rPr lang="en-GB" sz="2400" dirty="0" err="1">
                <a:solidFill>
                  <a:srgbClr val="990033"/>
                </a:solidFill>
              </a:rPr>
              <a:t>cúig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dhronuilleog</a:t>
            </a:r>
            <a:r>
              <a:rPr lang="en-GB" sz="2400" dirty="0" smtClean="0">
                <a:solidFill>
                  <a:srgbClr val="990033"/>
                </a:solidFill>
              </a:rPr>
              <a:t>?</a:t>
            </a:r>
            <a:endParaRPr lang="en-GB" sz="2400" dirty="0">
              <a:solidFill>
                <a:srgbClr val="99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en-GB" sz="2400" dirty="0" smtClean="0">
              <a:solidFill>
                <a:srgbClr val="99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err="1" smtClean="0">
                <a:solidFill>
                  <a:srgbClr val="990033"/>
                </a:solidFill>
              </a:rPr>
              <a:t>Cá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bhfios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dúinn</a:t>
            </a:r>
            <a:r>
              <a:rPr lang="en-GB" sz="2400" dirty="0">
                <a:solidFill>
                  <a:srgbClr val="990033"/>
                </a:solidFill>
              </a:rPr>
              <a:t> go </a:t>
            </a:r>
            <a:r>
              <a:rPr lang="en-GB" sz="2400" dirty="0" err="1">
                <a:solidFill>
                  <a:srgbClr val="990033"/>
                </a:solidFill>
              </a:rPr>
              <a:t>dtugann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sé</a:t>
            </a:r>
            <a:r>
              <a:rPr lang="en-GB" sz="2400" dirty="0" smtClean="0">
                <a:solidFill>
                  <a:srgbClr val="990033"/>
                </a:solidFill>
              </a:rPr>
              <a:t> sin </a:t>
            </a:r>
            <a:r>
              <a:rPr lang="en-GB" sz="2400" dirty="0" err="1">
                <a:solidFill>
                  <a:srgbClr val="990033"/>
                </a:solidFill>
              </a:rPr>
              <a:t>meastachán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níos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fearr</a:t>
            </a:r>
            <a:r>
              <a:rPr lang="en-GB" sz="2400" dirty="0" smtClean="0">
                <a:solidFill>
                  <a:srgbClr val="990033"/>
                </a:solidFill>
              </a:rPr>
              <a:t>? </a:t>
            </a:r>
            <a:r>
              <a:rPr lang="es-ES" sz="2400" dirty="0" err="1" smtClean="0">
                <a:solidFill>
                  <a:srgbClr val="990033"/>
                </a:solidFill>
              </a:rPr>
              <a:t>Chun</a:t>
            </a:r>
            <a:r>
              <a:rPr lang="es-ES" sz="2400" dirty="0" smtClean="0">
                <a:solidFill>
                  <a:srgbClr val="990033"/>
                </a:solidFill>
              </a:rPr>
              <a:t> </a:t>
            </a:r>
            <a:r>
              <a:rPr lang="es-ES" sz="2400" dirty="0">
                <a:solidFill>
                  <a:srgbClr val="990033"/>
                </a:solidFill>
              </a:rPr>
              <a:t>é sin a </a:t>
            </a:r>
            <a:r>
              <a:rPr lang="es-ES" sz="2400" dirty="0" err="1">
                <a:solidFill>
                  <a:srgbClr val="990033"/>
                </a:solidFill>
              </a:rPr>
              <a:t>dheimhniú</a:t>
            </a:r>
            <a:r>
              <a:rPr lang="es-ES" sz="2400" dirty="0">
                <a:solidFill>
                  <a:srgbClr val="990033"/>
                </a:solidFill>
              </a:rPr>
              <a:t>, </a:t>
            </a:r>
            <a:r>
              <a:rPr lang="es-ES" sz="2400" dirty="0" err="1" smtClean="0">
                <a:solidFill>
                  <a:srgbClr val="990033"/>
                </a:solidFill>
              </a:rPr>
              <a:t>cuir</a:t>
            </a:r>
            <a:r>
              <a:rPr lang="es-ES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an </a:t>
            </a:r>
            <a:r>
              <a:rPr lang="en-GB" sz="2400" dirty="0" err="1">
                <a:solidFill>
                  <a:srgbClr val="990033"/>
                </a:solidFill>
              </a:rPr>
              <a:t>meastachán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i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gcomparáid</a:t>
            </a:r>
            <a:r>
              <a:rPr lang="en-GB" sz="2400" dirty="0" smtClean="0">
                <a:solidFill>
                  <a:srgbClr val="990033"/>
                </a:solidFill>
              </a:rPr>
              <a:t> le </a:t>
            </a:r>
            <a:r>
              <a:rPr lang="en-GB" sz="2400" dirty="0" err="1">
                <a:solidFill>
                  <a:srgbClr val="990033"/>
                </a:solidFill>
              </a:rPr>
              <a:t>fíor-achar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éadan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an </a:t>
            </a:r>
            <a:r>
              <a:rPr lang="en-GB" sz="2400" dirty="0" err="1" smtClean="0">
                <a:solidFill>
                  <a:srgbClr val="990033"/>
                </a:solidFill>
              </a:rPr>
              <a:t>fhoirgnimh</a:t>
            </a:r>
            <a:r>
              <a:rPr lang="en-GB" sz="2400" dirty="0">
                <a:solidFill>
                  <a:srgbClr val="990033"/>
                </a:solidFill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en-GB" sz="2400" dirty="0" smtClean="0">
              <a:solidFill>
                <a:srgbClr val="990033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400" dirty="0" err="1" smtClean="0">
                <a:solidFill>
                  <a:srgbClr val="990033"/>
                </a:solidFill>
              </a:rPr>
              <a:t>Cén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fáth</a:t>
            </a:r>
            <a:r>
              <a:rPr lang="en-GB" sz="2400" dirty="0">
                <a:solidFill>
                  <a:srgbClr val="990033"/>
                </a:solidFill>
              </a:rPr>
              <a:t> a </a:t>
            </a:r>
            <a:r>
              <a:rPr lang="en-GB" sz="2400" dirty="0" err="1">
                <a:solidFill>
                  <a:srgbClr val="990033"/>
                </a:solidFill>
              </a:rPr>
              <a:t>bhfaigheann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muid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meastachán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níos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cruinne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de </a:t>
            </a:r>
            <a:r>
              <a:rPr lang="en-GB" sz="2400" dirty="0" err="1" smtClean="0">
                <a:solidFill>
                  <a:srgbClr val="990033"/>
                </a:solidFill>
              </a:rPr>
              <a:t>réir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>
                <a:solidFill>
                  <a:srgbClr val="990033"/>
                </a:solidFill>
              </a:rPr>
              <a:t>mar a </a:t>
            </a:r>
            <a:r>
              <a:rPr lang="en-GB" sz="2400" dirty="0" err="1">
                <a:solidFill>
                  <a:srgbClr val="990033"/>
                </a:solidFill>
              </a:rPr>
              <a:t>chuirtear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 le </a:t>
            </a:r>
            <a:r>
              <a:rPr lang="en-GB" sz="2400" dirty="0" err="1">
                <a:solidFill>
                  <a:srgbClr val="990033"/>
                </a:solidFill>
              </a:rPr>
              <a:t>líon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na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</a:rPr>
              <a:t>ndronuilleog</a:t>
            </a:r>
            <a:r>
              <a:rPr lang="en-GB" sz="2400" dirty="0" smtClean="0">
                <a:solidFill>
                  <a:srgbClr val="990033"/>
                </a:solidFill>
              </a:rPr>
              <a:t>? An </a:t>
            </a:r>
            <a:r>
              <a:rPr lang="en-GB" sz="2400" dirty="0" err="1">
                <a:solidFill>
                  <a:srgbClr val="990033"/>
                </a:solidFill>
              </a:rPr>
              <a:t>féidir</a:t>
            </a:r>
            <a:r>
              <a:rPr lang="en-GB" sz="2400" dirty="0">
                <a:solidFill>
                  <a:srgbClr val="990033"/>
                </a:solidFill>
              </a:rPr>
              <a:t> an </a:t>
            </a:r>
            <a:r>
              <a:rPr lang="en-GB" sz="2400" dirty="0" err="1">
                <a:solidFill>
                  <a:srgbClr val="990033"/>
                </a:solidFill>
              </a:rPr>
              <a:t>meastachán</a:t>
            </a:r>
            <a:r>
              <a:rPr lang="en-GB" sz="2400" dirty="0">
                <a:solidFill>
                  <a:srgbClr val="990033"/>
                </a:solidFill>
              </a:rPr>
              <a:t> </a:t>
            </a:r>
            <a:r>
              <a:rPr lang="en-GB" sz="2400" dirty="0" smtClean="0">
                <a:solidFill>
                  <a:srgbClr val="990033"/>
                </a:solidFill>
              </a:rPr>
              <a:t>a </a:t>
            </a:r>
            <a:r>
              <a:rPr lang="en-GB" sz="2400" dirty="0" err="1" smtClean="0">
                <a:solidFill>
                  <a:srgbClr val="990033"/>
                </a:solidFill>
              </a:rPr>
              <a:t>fheabhsú</a:t>
            </a:r>
            <a:r>
              <a:rPr lang="en-GB" sz="2400" dirty="0" smtClean="0">
                <a:solidFill>
                  <a:srgbClr val="990033"/>
                </a:solidFill>
              </a:rPr>
              <a:t> </a:t>
            </a:r>
            <a:r>
              <a:rPr lang="en-GB" sz="2400" dirty="0" err="1">
                <a:solidFill>
                  <a:srgbClr val="990033"/>
                </a:solidFill>
              </a:rPr>
              <a:t>tuilleadh</a:t>
            </a:r>
            <a:r>
              <a:rPr lang="en-GB" sz="2400" dirty="0" smtClean="0">
                <a:solidFill>
                  <a:srgbClr val="990033"/>
                </a:solidFill>
              </a:rPr>
              <a:t>?</a:t>
            </a:r>
            <a:endParaRPr lang="en-IE" sz="54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186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43608" y="1628800"/>
                <a:ext cx="3936752" cy="962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𝐴𝑐h𝑎𝑟</m:t>
                      </m:r>
                      <m:r>
                        <a:rPr lang="en-IE" sz="2000" i="1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5</m:t>
                          </m:r>
                        </m:sup>
                        <m:e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628800"/>
                <a:ext cx="3936752" cy="96205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/>
          <p:cNvSpPr/>
          <p:nvPr/>
        </p:nvSpPr>
        <p:spPr>
          <a:xfrm>
            <a:off x="7246639" y="3113712"/>
            <a:ext cx="108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6" name="Group 5"/>
          <p:cNvGrpSpPr/>
          <p:nvPr/>
        </p:nvGrpSpPr>
        <p:grpSpPr>
          <a:xfrm>
            <a:off x="8820472" y="540012"/>
            <a:ext cx="8584378" cy="5867400"/>
            <a:chOff x="83372" y="495300"/>
            <a:chExt cx="8584378" cy="5867400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" y="495300"/>
              <a:ext cx="8191500" cy="586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rot="16200000">
              <a:off x="-901475" y="14801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08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uiExpand="1" build="p"/>
      <p:bldP spid="4" grpId="0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3" y="1269000"/>
            <a:ext cx="3763361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946263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343976"/>
            <a:ext cx="7920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IE" sz="105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bhféadfadh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slonn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ginearálta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scríobh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ag cur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meastachán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is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déanaí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2361074"/>
            <a:ext cx="4572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bhféadfaí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meastachán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fheabhsú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thuilleadh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45910" y="1249366"/>
                <a:ext cx="2982689" cy="9620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sz="2000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sz="2000" i="1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IE" sz="20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10</m:t>
                          </m:r>
                        </m:sup>
                        <m:e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IE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5910" y="1249366"/>
                <a:ext cx="2982689" cy="96205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02835" y="3356992"/>
            <a:ext cx="837037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bhféadfadh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sibh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slonn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ginearálta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scríobh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ag cur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>
                <a:solidFill>
                  <a:srgbClr val="990033"/>
                </a:solidFill>
                <a:latin typeface="Calibri" pitchFamily="34" charset="0"/>
              </a:rPr>
              <a:t>meastachán</a:t>
            </a:r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is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déanaí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mhéad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dronuilleog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meas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,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theastódh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earráid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chéatadánach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laghdú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Is é sin,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fíorchar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éadan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13107" y="4005064"/>
                <a:ext cx="2395528" cy="957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𝐴𝑟𝑒𝑎</m:t>
                      </m:r>
                      <m:r>
                        <a:rPr lang="en-IE" sz="2000" i="1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IE" sz="20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100</m:t>
                          </m:r>
                        </m:sup>
                        <m:e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107" y="4005064"/>
                <a:ext cx="2395528" cy="95763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3" y="1269000"/>
            <a:ext cx="376336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7246639" y="3113712"/>
            <a:ext cx="108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9" name="Group 8"/>
          <p:cNvGrpSpPr/>
          <p:nvPr/>
        </p:nvGrpSpPr>
        <p:grpSpPr>
          <a:xfrm>
            <a:off x="8766704" y="934700"/>
            <a:ext cx="7783831" cy="4702162"/>
            <a:chOff x="8766704" y="934700"/>
            <a:chExt cx="7783831" cy="4702162"/>
          </a:xfrm>
        </p:grpSpPr>
        <p:pic>
          <p:nvPicPr>
            <p:cNvPr id="16793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9610" y="950562"/>
              <a:ext cx="7400925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39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69000"/>
            <a:ext cx="3763364" cy="21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3" y="1269000"/>
            <a:ext cx="376336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3" y="1269000"/>
            <a:ext cx="3763361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039" y="713055"/>
            <a:ext cx="812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Cé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mhéad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dronuilleog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theastódh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chun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fíorachar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ríomh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377833" y="1772816"/>
                <a:ext cx="2446632" cy="9576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𝐴𝑟𝑒𝑎</m:t>
                      </m:r>
                      <m:r>
                        <a:rPr lang="en-IE" sz="2000" i="1">
                          <a:solidFill>
                            <a:srgbClr val="990033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nary>
                        <m:naryPr>
                          <m:chr m:val="∑"/>
                          <m:ctrl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𝑖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IE" sz="2000" b="0" i="1" smtClean="0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𝑓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33" y="1772816"/>
                <a:ext cx="2446632" cy="95763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36" y="1269000"/>
            <a:ext cx="3767468" cy="216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24309" y="1192103"/>
            <a:ext cx="432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féidir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slonn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scríobh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léiríonn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meastachán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sin?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990033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Céard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tharlaíonn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nuair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úsáideann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tú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lion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éigríochta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dronuilleog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mheas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8699" y="3746648"/>
            <a:ext cx="85253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I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mbeirteanna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anois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mhiste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le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beirt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é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sin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phlé, agus a mhíniú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cén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fáth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dtarlaíonn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sé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Cén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fáth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dtugann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tsuim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éigríochta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ceart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Tá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fadhb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againn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Má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táimid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iarraidh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fíor-achar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ríomh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teastaíonn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lion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éigríochta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dronuilleog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; ach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má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úsáidimid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lion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éigríochta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dronuilleog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tugann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tsuim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náid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mar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Teastaíonn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straitéis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chun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líon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dronuilleog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bheith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druidim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héigríoch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ach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gan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bheith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cothrom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héigríoch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aon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uirlis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mhatamaiticiúil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dhéanfadh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é sin?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246639" y="3113712"/>
            <a:ext cx="108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pSp>
        <p:nvGrpSpPr>
          <p:cNvPr id="5" name="Group 4"/>
          <p:cNvGrpSpPr/>
          <p:nvPr/>
        </p:nvGrpSpPr>
        <p:grpSpPr>
          <a:xfrm>
            <a:off x="8766704" y="934700"/>
            <a:ext cx="9064096" cy="5737773"/>
            <a:chOff x="8766704" y="934700"/>
            <a:chExt cx="9064096" cy="5737773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957473"/>
              <a:ext cx="8686800" cy="571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99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171400"/>
            <a:ext cx="8229600" cy="1143000"/>
          </a:xfrm>
        </p:spPr>
        <p:txBody>
          <a:bodyPr/>
          <a:lstStyle/>
          <a:p>
            <a:r>
              <a:rPr lang="en-IE" b="1" dirty="0" err="1"/>
              <a:t>Roinn</a:t>
            </a:r>
            <a:r>
              <a:rPr lang="en-IE" b="1" dirty="0"/>
              <a:t> B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386" y="610136"/>
            <a:ext cx="7620099" cy="5516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bhféadfadh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slonn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ginearálta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scríobh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ag cur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meastachán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is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déanaí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Is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féidir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laistíos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d’imlíne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ríomh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teorainn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dronuilleoga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Go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hiontach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!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u="sng" dirty="0" err="1">
                <a:solidFill>
                  <a:srgbClr val="990033"/>
                </a:solidFill>
                <a:latin typeface="Calibri" panose="020F0502020204030204" pitchFamily="34" charset="0"/>
              </a:rPr>
              <a:t>Suimeáil</a:t>
            </a:r>
            <a:r>
              <a:rPr lang="en-GB" sz="2000" u="sng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nó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u="sng" dirty="0" err="1">
                <a:solidFill>
                  <a:srgbClr val="990033"/>
                </a:solidFill>
                <a:latin typeface="Calibri" panose="020F0502020204030204" pitchFamily="34" charset="0"/>
              </a:rPr>
              <a:t>Calcalas</a:t>
            </a:r>
            <a:r>
              <a:rPr lang="en-GB" sz="2000" u="sng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u="sng" dirty="0" err="1">
                <a:solidFill>
                  <a:srgbClr val="990033"/>
                </a:solidFill>
                <a:latin typeface="Calibri" panose="020F0502020204030204" pitchFamily="34" charset="0"/>
              </a:rPr>
              <a:t>Suimitheach</a:t>
            </a:r>
            <a:r>
              <a:rPr lang="en-GB" sz="2000" u="sng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thugtar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ar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an bpróiseas sin leis an achar a ríomh.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Tá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chuireann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síos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bpróiseas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sórt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amscaí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. Ach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d’fhorbair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Gottfried Wilhelm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Leibniz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leagan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gonta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Leibniz.</a:t>
            </a:r>
            <a:endParaRPr lang="en-IE" sz="105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5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5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5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5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endParaRPr lang="en-IE" sz="105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Ba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mhaith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liom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go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bpléifeadh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sibh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chiall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atá</a:t>
            </a:r>
            <a:r>
              <a:rPr lang="es-ES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le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gach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cuid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cuidiú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libh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scríobhfaidh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mé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don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éadan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foirgnimh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bhí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againn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sampla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123623" y="1208537"/>
                <a:ext cx="3030766" cy="9326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𝐴</m:t>
                      </m:r>
                      <m:r>
                        <a:rPr lang="en-GB" sz="2000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𝑐h𝑎𝑟</m:t>
                      </m:r>
                      <m:r>
                        <a:rPr lang="en-IE" sz="2000" b="0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IE" sz="20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IE" sz="20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IE" sz="2000" b="0" i="0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IE" sz="20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IE" sz="20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𝑓</m:t>
                              </m:r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IE" sz="2000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IE" sz="2000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IE" sz="2000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)</m:t>
                              </m:r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  <a:ea typeface="Cambria Math"/>
                                </a:rPr>
                                <m:t>∆</m:t>
                              </m:r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IE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3623" y="1208537"/>
                <a:ext cx="3030766" cy="93262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979659" y="4101038"/>
                <a:ext cx="1318694" cy="1032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  <m:sup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𝒃</m:t>
                          </m:r>
                        </m:sup>
                        <m:e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𝒇</m:t>
                          </m:r>
                          <m:d>
                            <m:dPr>
                              <m:ctrlPr>
                                <a:rPr lang="en-IE" sz="20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IE" sz="20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659" y="4101038"/>
                <a:ext cx="1318694" cy="10320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772656" y="0"/>
            <a:ext cx="7908103" cy="5724525"/>
            <a:chOff x="8766704" y="934700"/>
            <a:chExt cx="9064096" cy="5724525"/>
          </a:xfrm>
        </p:grpSpPr>
        <p:pic>
          <p:nvPicPr>
            <p:cNvPr id="16793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934700"/>
              <a:ext cx="8686800" cy="572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 rot="16200000">
              <a:off x="7781857" y="1919547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72656" y="2141165"/>
            <a:ext cx="7908103" cy="4718355"/>
            <a:chOff x="8743432" y="2299056"/>
            <a:chExt cx="7908103" cy="5534025"/>
          </a:xfrm>
        </p:grpSpPr>
        <p:pic>
          <p:nvPicPr>
            <p:cNvPr id="16793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310" y="2299056"/>
              <a:ext cx="7515225" cy="553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rot="16200000">
              <a:off x="7758585" y="3283903"/>
              <a:ext cx="2362572" cy="392878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8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94074" cy="3429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90264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solidFill>
                  <a:schemeClr val="bg1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chemeClr val="bg1"/>
                </a:solidFill>
                <a:latin typeface="Calibri" pitchFamily="34" charset="0"/>
              </a:rPr>
              <a:t> B </a:t>
            </a:r>
            <a:r>
              <a:rPr lang="en-IE" b="1" dirty="0" err="1" smtClean="0">
                <a:solidFill>
                  <a:schemeClr val="bg1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chemeClr val="bg1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chemeClr val="bg1"/>
                </a:solidFill>
                <a:latin typeface="Calibri" pitchFamily="34" charset="0"/>
              </a:rPr>
              <a:t>  2</a:t>
            </a:r>
            <a:endParaRPr lang="en-IE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039" y="1064822"/>
            <a:ext cx="8127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2000" dirty="0" smtClean="0">
                <a:solidFill>
                  <a:schemeClr val="bg1"/>
                </a:solidFill>
                <a:latin typeface="Calibri" pitchFamily="34" charset="0"/>
              </a:rPr>
              <a:t>Q1      Cad é                               ?</a:t>
            </a:r>
          </a:p>
        </p:txBody>
      </p:sp>
      <p:sp>
        <p:nvSpPr>
          <p:cNvPr id="9" name="Rectangle 8"/>
          <p:cNvSpPr/>
          <p:nvPr/>
        </p:nvSpPr>
        <p:spPr>
          <a:xfrm>
            <a:off x="624309" y="3401992"/>
            <a:ext cx="76200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Cad is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brí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leis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Conas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rinne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é?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raibh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ort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bhriseadh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líon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mór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dhronuilleoga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beaga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difriúla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Sin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cuid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mhór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matamaitice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nua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foghlamtha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againn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as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dá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ghníomhaíocht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dheireanacha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sin.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Súil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siar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anois ar a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bhfuil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foghlamtha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Tugtar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neamhlíneach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duit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iarrtar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ort an t-achar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faoi </a:t>
            </a:r>
            <a:r>
              <a:rPr lang="it-IT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chuid </a:t>
            </a:r>
            <a:r>
              <a:rPr lang="it-IT" sz="2000" dirty="0">
                <a:solidFill>
                  <a:srgbClr val="990033"/>
                </a:solidFill>
                <a:latin typeface="Calibri" panose="020F0502020204030204" pitchFamily="34" charset="0"/>
              </a:rPr>
              <a:t>di a fháil: cén chaoi </a:t>
            </a:r>
            <a:r>
              <a:rPr lang="it-IT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dtabharfá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faoi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dtuigeann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tú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gceist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leis 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leanas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61190" y="766039"/>
                <a:ext cx="1742785" cy="103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IE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𝟓</m:t>
                          </m:r>
                        </m:sup>
                        <m:e>
                          <m:d>
                            <m:dPr>
                              <m:ctrlPr>
                                <a:rPr lang="en-IE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IE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IE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IE" sz="2000" b="1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e>
                          </m:d>
                          <m:r>
                            <a:rPr lang="en-IE" sz="20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IE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190" y="766039"/>
                <a:ext cx="1742785" cy="10304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49" y="908960"/>
            <a:ext cx="4329959" cy="2160000"/>
          </a:xfrm>
          <a:prstGeom prst="rect">
            <a:avLst/>
          </a:prstGeom>
          <a:noFill/>
          <a:ln w="1270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49" y="908960"/>
            <a:ext cx="4329959" cy="2160000"/>
          </a:xfrm>
          <a:prstGeom prst="rect">
            <a:avLst/>
          </a:prstGeom>
          <a:noFill/>
          <a:ln w="1270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49" y="908960"/>
            <a:ext cx="4329959" cy="2160000"/>
          </a:xfrm>
          <a:prstGeom prst="rect">
            <a:avLst/>
          </a:prstGeom>
          <a:noFill/>
          <a:ln w="12700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89610" y="0"/>
            <a:ext cx="6943630" cy="4797152"/>
            <a:chOff x="8789610" y="-545852"/>
            <a:chExt cx="7987409" cy="5943600"/>
          </a:xfrm>
        </p:grpSpPr>
        <p:sp>
          <p:nvSpPr>
            <p:cNvPr id="14" name="Rounded Rectangle 13"/>
            <p:cNvSpPr/>
            <p:nvPr/>
          </p:nvSpPr>
          <p:spPr>
            <a:xfrm rot="16200000">
              <a:off x="7840874" y="402884"/>
              <a:ext cx="2260352" cy="36287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6896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8919" y="-545852"/>
              <a:ext cx="7658100" cy="594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8769717" y="1796449"/>
            <a:ext cx="7600645" cy="4944919"/>
            <a:chOff x="8769717" y="1796449"/>
            <a:chExt cx="7600645" cy="4944919"/>
          </a:xfrm>
        </p:grpSpPr>
        <p:pic>
          <p:nvPicPr>
            <p:cNvPr id="168963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176" y="1834508"/>
              <a:ext cx="7285186" cy="490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8015268" y="2550898"/>
              <a:ext cx="1824358" cy="31545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23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864" y="-90264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latin typeface="Calibri" pitchFamily="34" charset="0"/>
              </a:rPr>
              <a:t>Roinn</a:t>
            </a:r>
            <a:r>
              <a:rPr lang="en-IE" b="1" dirty="0" smtClean="0">
                <a:latin typeface="Calibri" pitchFamily="34" charset="0"/>
              </a:rPr>
              <a:t> B: </a:t>
            </a:r>
            <a:r>
              <a:rPr lang="en-IE" b="1" dirty="0" err="1" smtClean="0">
                <a:latin typeface="Calibri" pitchFamily="34" charset="0"/>
              </a:rPr>
              <a:t>Gníomhaíocht</a:t>
            </a:r>
            <a:r>
              <a:rPr lang="en-IE" b="1" dirty="0" smtClean="0">
                <a:latin typeface="Calibri" pitchFamily="34" charset="0"/>
              </a:rPr>
              <a:t> </a:t>
            </a:r>
            <a:r>
              <a:rPr lang="en-IE" b="1" dirty="0" err="1" smtClean="0">
                <a:latin typeface="Calibri" pitchFamily="34" charset="0"/>
              </a:rPr>
              <a:t>Daltaí</a:t>
            </a:r>
            <a:r>
              <a:rPr lang="en-IE" b="1" dirty="0" smtClean="0">
                <a:latin typeface="Calibri" pitchFamily="34" charset="0"/>
              </a:rPr>
              <a:t> 2</a:t>
            </a:r>
            <a:endParaRPr lang="en-IE" b="1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966" y="955611"/>
            <a:ext cx="76200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Tugtar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neamhlíneach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duit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iarrtar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ort an t-achar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faoi </a:t>
            </a:r>
            <a:r>
              <a:rPr lang="it-IT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chuid </a:t>
            </a:r>
            <a:r>
              <a:rPr lang="it-IT" sz="2000" dirty="0">
                <a:solidFill>
                  <a:srgbClr val="990033"/>
                </a:solidFill>
                <a:latin typeface="Calibri" panose="020F0502020204030204" pitchFamily="34" charset="0"/>
              </a:rPr>
              <a:t>di a fháil: cén chaoi </a:t>
            </a:r>
            <a:r>
              <a:rPr lang="it-IT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dtabharfá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faoi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dtuigeann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tú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gceist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leis 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nodaireacht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leanas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912653" y="2060848"/>
                <a:ext cx="1318694" cy="1032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  <m:sup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𝒃</m:t>
                          </m:r>
                        </m:sup>
                        <m:e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𝒇</m:t>
                          </m:r>
                          <m:d>
                            <m:dPr>
                              <m:ctrlPr>
                                <a:rPr lang="en-IE" sz="20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𝒅𝒙</m:t>
                          </m:r>
                        </m:e>
                      </m:nary>
                    </m:oMath>
                  </m:oMathPara>
                </a14:m>
                <a:endParaRPr lang="en-IE" sz="20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653" y="2060848"/>
                <a:ext cx="1318694" cy="10320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8827237" y="1961348"/>
            <a:ext cx="7765764" cy="4920517"/>
            <a:chOff x="8769717" y="1796448"/>
            <a:chExt cx="7608156" cy="4906860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2687" y="1796448"/>
              <a:ext cx="7285186" cy="4906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8015268" y="2550898"/>
              <a:ext cx="1824358" cy="315459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57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err="1" smtClean="0"/>
              <a:t>Roinn</a:t>
            </a:r>
            <a:r>
              <a:rPr lang="en-IE" b="1" dirty="0" smtClean="0"/>
              <a:t> C </a:t>
            </a:r>
            <a:r>
              <a:rPr lang="en-IE" b="1" smtClean="0"/>
              <a:t>Innéacs</a:t>
            </a:r>
            <a:endParaRPr lang="en-IE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3056678"/>
              </p:ext>
            </p:extLst>
          </p:nvPr>
        </p:nvGraphicFramePr>
        <p:xfrm>
          <a:off x="611560" y="980728"/>
          <a:ext cx="8363272" cy="529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2328"/>
                <a:gridCol w="5410944"/>
              </a:tblGrid>
              <a:tr h="756000">
                <a:tc>
                  <a:txBody>
                    <a:bodyPr/>
                    <a:lstStyle/>
                    <a:p>
                      <a:pPr algn="r"/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1: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Réamhrá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r"/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Grúpa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Ionad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Ríomhaireachta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na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Mac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Léinn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- UCD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algn="r"/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Grúpa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B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An Vu Bar in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nDúbai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. 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Grúpa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C</a:t>
                      </a: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Foirgmeamh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nua-aimseartha</a:t>
                      </a:r>
                      <a:r>
                        <a:rPr lang="en-IE" sz="2400" b="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adhmaid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Grúpa</a:t>
                      </a:r>
                      <a:r>
                        <a:rPr lang="en-IE" sz="2400" b="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D</a:t>
                      </a: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Bloc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oifigí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in Aomori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sa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tSeapáin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Grúpa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E</a:t>
                      </a: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Teach ó New England</a:t>
                      </a: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5600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E" sz="2400" b="0" i="0" u="none" strike="noStrike" kern="1200" baseline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Gníomhaíocht</a:t>
                      </a:r>
                      <a:r>
                        <a:rPr lang="en-IE" sz="2400" b="0" i="0" u="none" strike="noStrike" kern="1200" baseline="0" dirty="0" smtClean="0">
                          <a:solidFill>
                            <a:srgbClr val="990033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2:</a:t>
                      </a:r>
                      <a:endParaRPr lang="en-IE" sz="2400" b="0" dirty="0" smtClean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Achar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éadan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gloine</a:t>
                      </a:r>
                      <a:r>
                        <a:rPr lang="en-IE" sz="2400" b="0" dirty="0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 an </a:t>
                      </a:r>
                      <a:r>
                        <a:rPr lang="en-IE" sz="2400" b="0" dirty="0" err="1" smtClean="0">
                          <a:solidFill>
                            <a:srgbClr val="990033"/>
                          </a:solidFill>
                          <a:latin typeface="Calibri" pitchFamily="34" charset="0"/>
                        </a:rPr>
                        <a:t>fhoirgnimh</a:t>
                      </a:r>
                      <a:endParaRPr lang="en-IE" sz="2400" b="0" dirty="0">
                        <a:solidFill>
                          <a:srgbClr val="990033"/>
                        </a:solidFill>
                        <a:latin typeface="Calibri" pitchFamily="34" charset="0"/>
                      </a:endParaRPr>
                    </a:p>
                  </a:txBody>
                  <a:tcPr marL="87831" marR="8783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2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990033"/>
                </a:solidFill>
                <a:latin typeface="Calibri" pitchFamily="34" charset="0"/>
              </a:rPr>
              <a:t>Section C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2800" dirty="0"/>
              <a:t>Oibrigí i ngrúpaí. Ar </a:t>
            </a:r>
            <a:r>
              <a:rPr lang="pt-BR" sz="2800" dirty="0" smtClean="0"/>
              <a:t>mhiste </a:t>
            </a:r>
            <a:r>
              <a:rPr lang="en-GB" sz="2800" dirty="0" err="1" smtClean="0"/>
              <a:t>libh</a:t>
            </a:r>
            <a:r>
              <a:rPr lang="en-GB" sz="2800" dirty="0" smtClean="0"/>
              <a:t> </a:t>
            </a:r>
            <a:r>
              <a:rPr lang="en-GB" sz="2800" b="1" dirty="0" err="1"/>
              <a:t>Roinn</a:t>
            </a:r>
            <a:r>
              <a:rPr lang="en-GB" sz="2800" b="1" dirty="0"/>
              <a:t> C: </a:t>
            </a:r>
            <a:r>
              <a:rPr lang="en-GB" sz="2800" b="1" dirty="0" err="1" smtClean="0"/>
              <a:t>Gníomhaíocht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Daltaí</a:t>
            </a:r>
            <a:r>
              <a:rPr lang="en-GB" sz="2800" b="1" dirty="0" smtClean="0"/>
              <a:t> </a:t>
            </a:r>
            <a:r>
              <a:rPr lang="en-GB" sz="2800" b="1" dirty="0"/>
              <a:t>1 </a:t>
            </a:r>
            <a:r>
              <a:rPr lang="en-GB" sz="2800" dirty="0"/>
              <a:t>a </a:t>
            </a:r>
            <a:r>
              <a:rPr lang="en-GB" sz="2800" dirty="0" smtClean="0"/>
              <a:t> </a:t>
            </a:r>
            <a:r>
              <a:rPr lang="en-GB" sz="2800" dirty="0" err="1" smtClean="0"/>
              <a:t>dhéanamh</a:t>
            </a:r>
            <a:r>
              <a:rPr lang="en-GB" sz="2800" dirty="0" smtClean="0"/>
              <a:t>? </a:t>
            </a:r>
            <a:r>
              <a:rPr lang="en-GB" sz="2800" dirty="0" err="1" smtClean="0"/>
              <a:t>Tosóimid</a:t>
            </a:r>
            <a:r>
              <a:rPr lang="en-GB" sz="2800" dirty="0" smtClean="0"/>
              <a:t> </a:t>
            </a:r>
            <a:r>
              <a:rPr lang="en-GB" sz="2800" dirty="0"/>
              <a:t>le </a:t>
            </a:r>
            <a:r>
              <a:rPr lang="en-GB" sz="2800" dirty="0" err="1" smtClean="0"/>
              <a:t>feidhmeanna</a:t>
            </a:r>
            <a:r>
              <a:rPr lang="en-GB" sz="2800" dirty="0" smtClean="0"/>
              <a:t> </a:t>
            </a:r>
            <a:r>
              <a:rPr lang="en-GB" sz="2800" dirty="0" err="1" smtClean="0"/>
              <a:t>líneacha</a:t>
            </a:r>
            <a:r>
              <a:rPr lang="en-GB" sz="2800" dirty="0" smtClean="0"/>
              <a:t> </a:t>
            </a:r>
            <a:r>
              <a:rPr lang="en-GB" sz="2800" dirty="0" err="1"/>
              <a:t>simplí</a:t>
            </a:r>
            <a:r>
              <a:rPr lang="en-GB" sz="2800" dirty="0"/>
              <a:t> – </a:t>
            </a:r>
            <a:r>
              <a:rPr lang="en-GB" sz="2800" dirty="0" smtClean="0"/>
              <a:t>mar </a:t>
            </a:r>
            <a:r>
              <a:rPr lang="de-DE" sz="2800" dirty="0" smtClean="0"/>
              <a:t>táimid </a:t>
            </a:r>
            <a:r>
              <a:rPr lang="de-DE" sz="2800" dirty="0"/>
              <a:t>in ann an </a:t>
            </a:r>
            <a:r>
              <a:rPr lang="de-DE" sz="2800" dirty="0" smtClean="0"/>
              <a:t>t-achar </a:t>
            </a:r>
            <a:r>
              <a:rPr lang="en-GB" sz="2800" dirty="0" err="1" smtClean="0"/>
              <a:t>faoi</a:t>
            </a:r>
            <a:r>
              <a:rPr lang="en-GB" sz="2800" dirty="0" smtClean="0"/>
              <a:t> </a:t>
            </a:r>
            <a:r>
              <a:rPr lang="en-GB" sz="2800" dirty="0" err="1"/>
              <a:t>fheidhmeanna</a:t>
            </a:r>
            <a:r>
              <a:rPr lang="en-GB" sz="2800" dirty="0"/>
              <a:t> </a:t>
            </a:r>
            <a:r>
              <a:rPr lang="en-GB" sz="2800" dirty="0" smtClean="0"/>
              <a:t>den </a:t>
            </a:r>
            <a:r>
              <a:rPr lang="en-GB" sz="2800" dirty="0" err="1" smtClean="0"/>
              <a:t>chineál</a:t>
            </a:r>
            <a:r>
              <a:rPr lang="en-GB" sz="2800" dirty="0" smtClean="0"/>
              <a:t> </a:t>
            </a:r>
            <a:r>
              <a:rPr lang="en-GB" sz="2800" dirty="0"/>
              <a:t>sin a </a:t>
            </a:r>
            <a:r>
              <a:rPr lang="en-GB" sz="2800" dirty="0" err="1"/>
              <a:t>ríomh</a:t>
            </a:r>
            <a:r>
              <a:rPr lang="en-GB" sz="2800" dirty="0"/>
              <a:t> </a:t>
            </a:r>
            <a:r>
              <a:rPr lang="en-GB" sz="2800" dirty="0" err="1" smtClean="0"/>
              <a:t>cheana</a:t>
            </a:r>
            <a:r>
              <a:rPr lang="en-GB" sz="2800" dirty="0" smtClean="0"/>
              <a:t> </a:t>
            </a:r>
            <a:r>
              <a:rPr lang="en-GB" sz="2800" dirty="0" err="1" smtClean="0"/>
              <a:t>féin</a:t>
            </a:r>
            <a:r>
              <a:rPr lang="en-GB" sz="2800" dirty="0"/>
              <a:t>, leis an </a:t>
            </a:r>
            <a:r>
              <a:rPr lang="en-GB" sz="2800" dirty="0" err="1"/>
              <a:t>gcéimseata</a:t>
            </a:r>
            <a:r>
              <a:rPr lang="en-GB" sz="2800" dirty="0" smtClean="0"/>
              <a:t>.</a:t>
            </a:r>
          </a:p>
          <a:p>
            <a:endParaRPr lang="en-IE" sz="1100" dirty="0" smtClean="0">
              <a:solidFill>
                <a:srgbClr val="990033"/>
              </a:solidFill>
              <a:latin typeface="Calibri" pitchFamily="34" charset="0"/>
            </a:endParaRPr>
          </a:p>
          <a:p>
            <a:r>
              <a:rPr lang="pt-BR" sz="2800" dirty="0"/>
              <a:t>Maidir leis an achar </a:t>
            </a:r>
            <a:r>
              <a:rPr lang="pt-BR" sz="2800" dirty="0" smtClean="0"/>
              <a:t>faoi </a:t>
            </a:r>
            <a:r>
              <a:rPr lang="en-GB" sz="2800" dirty="0" err="1" smtClean="0"/>
              <a:t>d'fheidhm</a:t>
            </a:r>
            <a:r>
              <a:rPr lang="en-GB" sz="2800" dirty="0"/>
              <a:t>, an </a:t>
            </a:r>
            <a:r>
              <a:rPr lang="en-GB" sz="2800" dirty="0" err="1" smtClean="0"/>
              <a:t>leanann</a:t>
            </a:r>
            <a:r>
              <a:rPr lang="en-GB" sz="2800" dirty="0" smtClean="0"/>
              <a:t> </a:t>
            </a:r>
            <a:r>
              <a:rPr lang="en-GB" sz="2800" dirty="0" err="1" smtClean="0"/>
              <a:t>sé</a:t>
            </a:r>
            <a:r>
              <a:rPr lang="en-GB" sz="2800" dirty="0" smtClean="0"/>
              <a:t> </a:t>
            </a:r>
            <a:r>
              <a:rPr lang="en-GB" sz="2800" dirty="0" err="1"/>
              <a:t>patrúin</a:t>
            </a:r>
            <a:r>
              <a:rPr lang="en-GB" sz="2800" dirty="0"/>
              <a:t> </a:t>
            </a:r>
            <a:r>
              <a:rPr lang="en-GB" sz="2800" dirty="0" err="1"/>
              <a:t>intuartha</a:t>
            </a:r>
            <a:r>
              <a:rPr lang="en-GB" sz="2800" dirty="0"/>
              <a:t>?</a:t>
            </a:r>
          </a:p>
          <a:p>
            <a:endParaRPr lang="de-DE" sz="2800" dirty="0" smtClean="0"/>
          </a:p>
          <a:p>
            <a:r>
              <a:rPr lang="de-DE" sz="2800" dirty="0" smtClean="0"/>
              <a:t>An </a:t>
            </a:r>
            <a:r>
              <a:rPr lang="de-DE" sz="2800" dirty="0"/>
              <a:t>mbeadh sibh in </a:t>
            </a:r>
            <a:r>
              <a:rPr lang="de-DE" sz="2800" dirty="0" smtClean="0"/>
              <a:t>ann </a:t>
            </a:r>
            <a:r>
              <a:rPr lang="en-GB" sz="2800" dirty="0" smtClean="0"/>
              <a:t>cur </a:t>
            </a:r>
            <a:r>
              <a:rPr lang="en-GB" sz="2800" dirty="0" err="1"/>
              <a:t>síos</a:t>
            </a:r>
            <a:r>
              <a:rPr lang="en-GB" sz="2800" dirty="0"/>
              <a:t> </a:t>
            </a:r>
            <a:r>
              <a:rPr lang="en-GB" sz="2800" dirty="0" err="1"/>
              <a:t>ar</a:t>
            </a:r>
            <a:r>
              <a:rPr lang="en-GB" sz="2800" dirty="0"/>
              <a:t> an </a:t>
            </a:r>
            <a:r>
              <a:rPr lang="en-GB" sz="2800" dirty="0" err="1"/>
              <a:t>bpatrún</a:t>
            </a:r>
            <a:r>
              <a:rPr lang="en-GB" sz="2800" dirty="0"/>
              <a:t> </a:t>
            </a:r>
            <a:r>
              <a:rPr lang="en-GB" sz="2800" dirty="0" smtClean="0"/>
              <a:t>sin leis </a:t>
            </a:r>
            <a:r>
              <a:rPr lang="en-GB" sz="2800" dirty="0"/>
              <a:t>an </a:t>
            </a:r>
            <a:r>
              <a:rPr lang="en-GB" sz="2800" dirty="0" err="1"/>
              <a:t>ailgéabar</a:t>
            </a:r>
            <a:r>
              <a:rPr lang="en-GB" sz="2800" dirty="0"/>
              <a:t>?</a:t>
            </a:r>
            <a:endParaRPr lang="en-IE" sz="2800" dirty="0">
              <a:solidFill>
                <a:srgbClr val="990033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2464897"/>
              </p:ext>
            </p:extLst>
          </p:nvPr>
        </p:nvGraphicFramePr>
        <p:xfrm>
          <a:off x="-2700808" y="2276872"/>
          <a:ext cx="204587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87" name="Equation" r:id="rId4" imgW="876240" imgH="431640" progId="Equation.DSMT4">
                  <p:embed/>
                </p:oleObj>
              </mc:Choice>
              <mc:Fallback>
                <p:oleObj name="Equation" r:id="rId4" imgW="876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2700808" y="2276872"/>
                        <a:ext cx="2045874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8822006" y="12204"/>
            <a:ext cx="7122844" cy="4991100"/>
            <a:chOff x="8822006" y="12204"/>
            <a:chExt cx="7122844" cy="4991100"/>
          </a:xfrm>
        </p:grpSpPr>
        <p:pic>
          <p:nvPicPr>
            <p:cNvPr id="120950" name="Picture 1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12204"/>
              <a:ext cx="6800850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8068285" y="765925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22006" y="2305050"/>
            <a:ext cx="7294294" cy="4552950"/>
            <a:chOff x="8822006" y="2305050"/>
            <a:chExt cx="7294294" cy="4552950"/>
          </a:xfrm>
        </p:grpSpPr>
        <p:pic>
          <p:nvPicPr>
            <p:cNvPr id="120951" name="Picture 1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305050"/>
              <a:ext cx="6972300" cy="455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 rot="16200000">
              <a:off x="8068285" y="3058771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8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>
                <a:solidFill>
                  <a:srgbClr val="990033"/>
                </a:solidFill>
                <a:latin typeface="Calibri" pitchFamily="34" charset="0"/>
              </a:rPr>
              <a:t>Section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dirty="0" err="1"/>
                  <a:t>Táimid</a:t>
                </a:r>
                <a:r>
                  <a:rPr lang="en-GB" dirty="0"/>
                  <a:t> in </a:t>
                </a:r>
                <a:r>
                  <a:rPr lang="en-GB" dirty="0" err="1"/>
                  <a:t>ann</a:t>
                </a:r>
                <a:r>
                  <a:rPr lang="en-GB" dirty="0"/>
                  <a:t> an t-</a:t>
                </a:r>
                <a:r>
                  <a:rPr lang="en-GB" dirty="0" err="1"/>
                  <a:t>achar</a:t>
                </a:r>
                <a:r>
                  <a:rPr lang="en-GB" dirty="0"/>
                  <a:t> </a:t>
                </a:r>
                <a:r>
                  <a:rPr lang="en-GB" dirty="0" err="1"/>
                  <a:t>taobh</a:t>
                </a:r>
                <a:r>
                  <a:rPr lang="en-GB" dirty="0"/>
                  <a:t> </a:t>
                </a:r>
                <a:r>
                  <a:rPr lang="en-GB" dirty="0" err="1"/>
                  <a:t>thíos</a:t>
                </a:r>
                <a:r>
                  <a:rPr lang="en-GB" dirty="0"/>
                  <a:t> </a:t>
                </a:r>
                <a:r>
                  <a:rPr lang="en-GB" dirty="0" err="1" smtClean="0"/>
                  <a:t>d’fheidhm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leanúnach</a:t>
                </a:r>
                <a:r>
                  <a:rPr lang="en-GB" dirty="0" smtClean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ríomh</a:t>
                </a:r>
                <a:r>
                  <a:rPr lang="en-GB" dirty="0"/>
                  <a:t> </a:t>
                </a:r>
                <a:r>
                  <a:rPr lang="en-GB" dirty="0" err="1"/>
                  <a:t>anois</a:t>
                </a:r>
                <a:r>
                  <a:rPr lang="en-GB" dirty="0"/>
                  <a:t>, le </a:t>
                </a:r>
                <a:r>
                  <a:rPr lang="en-GB" dirty="0" err="1"/>
                  <a:t>modh</a:t>
                </a:r>
                <a:r>
                  <a:rPr lang="en-GB" dirty="0"/>
                  <a:t> a </a:t>
                </a:r>
                <a:r>
                  <a:rPr lang="en-GB" dirty="0" err="1"/>
                  <a:t>oibríonn</a:t>
                </a:r>
                <a:r>
                  <a:rPr lang="en-GB" dirty="0" smtClean="0"/>
                  <a:t>, </a:t>
                </a:r>
                <a:r>
                  <a:rPr lang="en-GB" dirty="0" err="1" smtClean="0"/>
                  <a:t>fiú</a:t>
                </a:r>
                <a:r>
                  <a:rPr lang="en-GB" dirty="0" smtClean="0"/>
                  <a:t> </a:t>
                </a:r>
                <a:r>
                  <a:rPr lang="en-GB" dirty="0" err="1"/>
                  <a:t>mura</a:t>
                </a:r>
                <a:r>
                  <a:rPr lang="en-GB" dirty="0"/>
                  <a:t> </a:t>
                </a:r>
                <a:r>
                  <a:rPr lang="en-GB" dirty="0" err="1"/>
                  <a:t>bhfuil</a:t>
                </a:r>
                <a:r>
                  <a:rPr lang="en-GB" dirty="0"/>
                  <a:t> </a:t>
                </a:r>
                <a:r>
                  <a:rPr lang="en-GB" dirty="0" err="1"/>
                  <a:t>sé</a:t>
                </a:r>
                <a:r>
                  <a:rPr lang="en-GB" dirty="0"/>
                  <a:t> </a:t>
                </a:r>
                <a:r>
                  <a:rPr lang="en-GB" dirty="0" err="1"/>
                  <a:t>foirfe</a:t>
                </a:r>
                <a:r>
                  <a:rPr lang="en-GB" dirty="0"/>
                  <a:t>. </a:t>
                </a:r>
                <a:r>
                  <a:rPr lang="en-GB" dirty="0" err="1"/>
                  <a:t>Tógann</a:t>
                </a:r>
                <a:r>
                  <a:rPr lang="en-GB" dirty="0"/>
                  <a:t> </a:t>
                </a:r>
                <a:r>
                  <a:rPr lang="en-GB" dirty="0" err="1"/>
                  <a:t>sé</a:t>
                </a:r>
                <a:r>
                  <a:rPr lang="en-GB" dirty="0"/>
                  <a:t> </a:t>
                </a:r>
                <a:r>
                  <a:rPr lang="en-GB" dirty="0" err="1"/>
                  <a:t>i</a:t>
                </a:r>
                <a:r>
                  <a:rPr lang="en-GB" dirty="0"/>
                  <a:t> </a:t>
                </a:r>
                <a:r>
                  <a:rPr lang="en-GB" dirty="0" err="1" smtClean="0"/>
                  <a:t>bhfad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achar</a:t>
                </a:r>
                <a:r>
                  <a:rPr lang="en-GB" dirty="0" smtClean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ríomh</a:t>
                </a:r>
                <a:r>
                  <a:rPr lang="en-GB" dirty="0"/>
                  <a:t> le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IE" sz="2000" i="1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IE" sz="2000">
                            <a:solidFill>
                              <a:srgbClr val="990033"/>
                            </a:solidFill>
                            <a:latin typeface="Cambria Math"/>
                          </a:rPr>
                          <m:t>lim</m:t>
                        </m:r>
                      </m:e>
                      <m:lim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𝑛</m:t>
                        </m:r>
                        <m:r>
                          <a:rPr lang="en-IE" sz="2000">
                            <a:solidFill>
                              <a:srgbClr val="990033"/>
                            </a:solidFill>
                            <a:latin typeface="Cambria Math"/>
                          </a:rPr>
                          <m:t>→∞</m:t>
                        </m:r>
                      </m:lim>
                    </m:limLow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𝑖</m:t>
                        </m:r>
                        <m:r>
                          <a:rPr lang="en-IE" sz="2000">
                            <a:solidFill>
                              <a:srgbClr val="990033"/>
                            </a:solidFill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𝑛</m:t>
                        </m:r>
                      </m:sup>
                      <m:e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𝑓</m:t>
                        </m:r>
                        <m:r>
                          <a:rPr lang="en-IE" sz="2000">
                            <a:solidFill>
                              <a:srgbClr val="990033"/>
                            </a:solidFill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IE" sz="2000" i="1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IE" sz="2000" i="1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IE" sz="2000" i="1">
                                <a:solidFill>
                                  <a:srgbClr val="990033"/>
                                </a:solidFill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IE" sz="2000">
                            <a:solidFill>
                              <a:srgbClr val="990033"/>
                            </a:solidFill>
                            <a:latin typeface="Cambria Math"/>
                          </a:rPr>
                          <m:t>)</m:t>
                        </m:r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𝛥</m:t>
                        </m:r>
                        <m: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</m:nary>
                    <m:r>
                      <a:rPr lang="en-IE" sz="2000" b="0" i="1" smtClean="0">
                        <a:solidFill>
                          <a:srgbClr val="990033"/>
                        </a:solidFill>
                        <a:latin typeface="Cambria Math"/>
                      </a:rPr>
                      <m:t>  </m:t>
                    </m:r>
                  </m:oMath>
                </a14:m>
                <a:r>
                  <a:rPr lang="en-GB" dirty="0"/>
                  <a:t>mar </a:t>
                </a:r>
                <a:r>
                  <a:rPr lang="en-GB" dirty="0" err="1"/>
                  <a:t>bíonn</a:t>
                </a:r>
                <a:r>
                  <a:rPr lang="en-GB" dirty="0"/>
                  <a:t> an </a:t>
                </a:r>
                <a:r>
                  <a:rPr lang="en-GB" dirty="0" err="1"/>
                  <a:t>teorainn</a:t>
                </a:r>
                <a:r>
                  <a:rPr lang="en-GB" dirty="0"/>
                  <a:t> le </a:t>
                </a:r>
                <a:r>
                  <a:rPr lang="en-GB" dirty="0" err="1"/>
                  <a:t>ríomh</a:t>
                </a:r>
                <a:r>
                  <a:rPr lang="en-GB" dirty="0"/>
                  <a:t> as an </a:t>
                </a:r>
                <a:r>
                  <a:rPr lang="en-GB" dirty="0" err="1" smtClean="0"/>
                  <a:t>nua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gach</a:t>
                </a:r>
                <a:r>
                  <a:rPr lang="en-GB" dirty="0" smtClean="0"/>
                  <a:t> </a:t>
                </a:r>
                <a:r>
                  <a:rPr lang="en-GB" dirty="0" err="1"/>
                  <a:t>uair</a:t>
                </a:r>
                <a:r>
                  <a:rPr lang="en-GB" dirty="0"/>
                  <a:t> a </a:t>
                </a:r>
                <a:r>
                  <a:rPr lang="en-GB" dirty="0" err="1"/>
                  <a:t>ríomhtar</a:t>
                </a:r>
                <a:r>
                  <a:rPr lang="en-GB" dirty="0"/>
                  <a:t> an t-</a:t>
                </a:r>
                <a:r>
                  <a:rPr lang="en-GB" dirty="0" err="1"/>
                  <a:t>achar</a:t>
                </a:r>
                <a:r>
                  <a:rPr lang="en-GB" dirty="0"/>
                  <a:t> </a:t>
                </a:r>
                <a:r>
                  <a:rPr lang="en-GB" dirty="0" err="1"/>
                  <a:t>faoin</a:t>
                </a:r>
                <a:r>
                  <a:rPr lang="en-GB" dirty="0"/>
                  <a:t> </a:t>
                </a:r>
                <a:r>
                  <a:rPr lang="en-GB" dirty="0" err="1" smtClean="0"/>
                  <a:t>bhfeidhm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idir</a:t>
                </a:r>
                <a:r>
                  <a:rPr lang="en-GB" dirty="0" smtClean="0"/>
                  <a:t> </a:t>
                </a:r>
                <a:r>
                  <a:rPr lang="en-GB" dirty="0" err="1"/>
                  <a:t>dhá</a:t>
                </a:r>
                <a:r>
                  <a:rPr lang="en-GB" dirty="0"/>
                  <a:t> </a:t>
                </a:r>
                <a:r>
                  <a:rPr lang="en-GB" dirty="0" err="1"/>
                  <a:t>fhoirceann</a:t>
                </a:r>
                <a:r>
                  <a:rPr lang="en-GB" dirty="0"/>
                  <a:t> </a:t>
                </a:r>
                <a:r>
                  <a:rPr lang="en-GB" dirty="0" err="1"/>
                  <a:t>dhifriúla</a:t>
                </a:r>
                <a:r>
                  <a:rPr lang="en-GB" dirty="0" smtClean="0"/>
                  <a:t>.</a:t>
                </a:r>
              </a:p>
              <a:p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r>
                  <a:rPr lang="en-GB" dirty="0" err="1"/>
                  <a:t>Casadh</a:t>
                </a:r>
                <a:r>
                  <a:rPr lang="en-GB" dirty="0"/>
                  <a:t> </a:t>
                </a:r>
                <a:r>
                  <a:rPr lang="en-GB" dirty="0" err="1"/>
                  <a:t>fadhb</a:t>
                </a:r>
                <a:r>
                  <a:rPr lang="en-GB" dirty="0"/>
                  <a:t> </a:t>
                </a:r>
                <a:r>
                  <a:rPr lang="en-GB" dirty="0" err="1"/>
                  <a:t>mórán</a:t>
                </a:r>
                <a:r>
                  <a:rPr lang="en-GB" dirty="0"/>
                  <a:t> </a:t>
                </a:r>
                <a:r>
                  <a:rPr lang="en-GB" dirty="0" err="1"/>
                  <a:t>cosúil</a:t>
                </a:r>
                <a:r>
                  <a:rPr lang="en-GB" dirty="0"/>
                  <a:t> leis </a:t>
                </a:r>
                <a:r>
                  <a:rPr lang="en-GB" dirty="0" err="1"/>
                  <a:t>orainn</a:t>
                </a:r>
                <a:r>
                  <a:rPr lang="en-GB" dirty="0"/>
                  <a:t> </a:t>
                </a:r>
                <a:r>
                  <a:rPr lang="en-GB" dirty="0" err="1"/>
                  <a:t>nuair</a:t>
                </a:r>
                <a:r>
                  <a:rPr lang="en-GB" dirty="0"/>
                  <a:t> </a:t>
                </a:r>
                <a:r>
                  <a:rPr lang="en-GB" dirty="0" smtClean="0"/>
                  <a:t>a </a:t>
                </a:r>
                <a:r>
                  <a:rPr lang="en-GB" dirty="0" err="1" smtClean="0"/>
                  <a:t>thosaigh</a:t>
                </a:r>
                <a:r>
                  <a:rPr lang="en-GB" dirty="0" smtClean="0"/>
                  <a:t> </a:t>
                </a:r>
                <a:r>
                  <a:rPr lang="en-GB" dirty="0" err="1"/>
                  <a:t>muid</a:t>
                </a:r>
                <a:r>
                  <a:rPr lang="en-GB" dirty="0"/>
                  <a:t> an </a:t>
                </a:r>
                <a:r>
                  <a:rPr lang="en-GB" dirty="0" err="1"/>
                  <a:t>calcalas</a:t>
                </a:r>
                <a:r>
                  <a:rPr lang="en-GB" dirty="0"/>
                  <a:t> 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difreálach</a:t>
                </a:r>
                <a:r>
                  <a:rPr lang="en-GB" dirty="0" smtClean="0"/>
                  <a:t>. </a:t>
                </a:r>
              </a:p>
              <a:p>
                <a:r>
                  <a:rPr lang="en-GB" dirty="0" err="1" smtClean="0"/>
                  <a:t>Cén</a:t>
                </a:r>
                <a:r>
                  <a:rPr lang="en-GB" dirty="0" smtClean="0"/>
                  <a:t> </a:t>
                </a:r>
                <a:r>
                  <a:rPr lang="en-GB" dirty="0" err="1"/>
                  <a:t>fhadhb</a:t>
                </a:r>
                <a:r>
                  <a:rPr lang="en-GB" dirty="0"/>
                  <a:t> a </a:t>
                </a:r>
                <a:r>
                  <a:rPr lang="en-GB" dirty="0" err="1"/>
                  <a:t>bhíomar</a:t>
                </a:r>
                <a:r>
                  <a:rPr lang="en-GB" dirty="0"/>
                  <a:t> ag </a:t>
                </a:r>
                <a:r>
                  <a:rPr lang="en-GB" dirty="0" err="1"/>
                  <a:t>iarraidh</a:t>
                </a:r>
                <a:r>
                  <a:rPr lang="en-GB" dirty="0"/>
                  <a:t> a </a:t>
                </a:r>
                <a:r>
                  <a:rPr lang="en-GB" dirty="0" err="1"/>
                  <a:t>réiteach</a:t>
                </a:r>
                <a:r>
                  <a:rPr lang="en-GB" dirty="0" smtClean="0"/>
                  <a:t>, </a:t>
                </a:r>
                <a:r>
                  <a:rPr lang="en-GB" dirty="0" err="1" smtClean="0"/>
                  <a:t>nuair</a:t>
                </a:r>
                <a:r>
                  <a:rPr lang="en-GB" dirty="0" smtClean="0"/>
                  <a:t> </a:t>
                </a:r>
                <a:r>
                  <a:rPr lang="en-GB" dirty="0"/>
                  <a:t>a </a:t>
                </a:r>
                <a:r>
                  <a:rPr lang="en-GB" dirty="0" err="1"/>
                  <a:t>thosaigh</a:t>
                </a:r>
                <a:r>
                  <a:rPr lang="en-GB" dirty="0"/>
                  <a:t> 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muid</a:t>
                </a:r>
                <a:r>
                  <a:rPr lang="en-GB" dirty="0" smtClean="0"/>
                  <a:t> </a:t>
                </a:r>
                <a:r>
                  <a:rPr lang="en-GB" dirty="0"/>
                  <a:t>ag </a:t>
                </a:r>
                <a:r>
                  <a:rPr lang="en-GB" dirty="0" err="1"/>
                  <a:t>plé</a:t>
                </a:r>
                <a:r>
                  <a:rPr lang="en-GB" dirty="0"/>
                  <a:t> leis an </a:t>
                </a:r>
                <a:r>
                  <a:rPr lang="en-GB" dirty="0" err="1" smtClean="0"/>
                  <a:t>gcalcalas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difreálach</a:t>
                </a:r>
                <a:r>
                  <a:rPr lang="en-GB" dirty="0"/>
                  <a:t>?</a:t>
                </a:r>
              </a:p>
              <a:p>
                <a:r>
                  <a:rPr lang="pt-BR" dirty="0" smtClean="0"/>
                  <a:t>Cén </a:t>
                </a:r>
                <a:r>
                  <a:rPr lang="pt-BR" dirty="0"/>
                  <a:t>chaoi a réitíomar an fhadhb?</a:t>
                </a: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r>
                  <a:rPr lang="en-GB" dirty="0"/>
                  <a:t>An </a:t>
                </a:r>
                <a:r>
                  <a:rPr lang="en-GB" dirty="0" err="1"/>
                  <a:t>raibh</a:t>
                </a:r>
                <a:r>
                  <a:rPr lang="en-GB" dirty="0"/>
                  <a:t> </a:t>
                </a:r>
                <a:r>
                  <a:rPr lang="en-GB" dirty="0" err="1"/>
                  <a:t>aon</a:t>
                </a:r>
                <a:r>
                  <a:rPr lang="en-GB" dirty="0"/>
                  <a:t> </a:t>
                </a:r>
                <a:r>
                  <a:rPr lang="en-GB" dirty="0" err="1" smtClean="0"/>
                  <a:t>deacrachtaí</a:t>
                </a:r>
                <a:r>
                  <a:rPr lang="en-GB" dirty="0" smtClean="0"/>
                  <a:t> leis </a:t>
                </a:r>
                <a:r>
                  <a:rPr lang="en-GB" dirty="0"/>
                  <a:t>an </a:t>
                </a:r>
                <a:r>
                  <a:rPr lang="en-GB" dirty="0" err="1"/>
                  <a:t>gcur</a:t>
                </a:r>
                <a:r>
                  <a:rPr lang="en-GB" dirty="0"/>
                  <a:t> </a:t>
                </a:r>
                <a:r>
                  <a:rPr lang="en-GB" dirty="0" err="1"/>
                  <a:t>chuige</a:t>
                </a:r>
                <a:r>
                  <a:rPr lang="en-GB" dirty="0"/>
                  <a:t> sin?</a:t>
                </a:r>
              </a:p>
              <a:p>
                <a:r>
                  <a:rPr lang="pt-BR" dirty="0" smtClean="0"/>
                  <a:t>Cén </a:t>
                </a:r>
                <a:r>
                  <a:rPr lang="pt-BR" dirty="0"/>
                  <a:t>chaoi ar réitiomar </a:t>
                </a:r>
                <a:r>
                  <a:rPr lang="pt-BR" dirty="0" smtClean="0"/>
                  <a:t>na </a:t>
                </a:r>
                <a:r>
                  <a:rPr lang="en-GB" dirty="0" err="1" smtClean="0"/>
                  <a:t>deacrachtaí</a:t>
                </a:r>
                <a:r>
                  <a:rPr lang="en-GB" dirty="0" smtClean="0"/>
                  <a:t> </a:t>
                </a:r>
                <a:r>
                  <a:rPr lang="en-GB" dirty="0"/>
                  <a:t>sin?</a:t>
                </a:r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r>
                  <a:rPr lang="en-GB" dirty="0" err="1"/>
                  <a:t>B’fhéidir</a:t>
                </a:r>
                <a:r>
                  <a:rPr lang="en-GB" dirty="0"/>
                  <a:t> go n-</a:t>
                </a:r>
                <a:r>
                  <a:rPr lang="en-GB" dirty="0" err="1"/>
                  <a:t>oibreodh</a:t>
                </a:r>
                <a:r>
                  <a:rPr lang="en-GB" dirty="0"/>
                  <a:t> </a:t>
                </a:r>
                <a:r>
                  <a:rPr lang="en-GB" dirty="0" smtClean="0"/>
                  <a:t>cur </a:t>
                </a:r>
                <a:r>
                  <a:rPr lang="en-GB" dirty="0" err="1" smtClean="0"/>
                  <a:t>chuige</a:t>
                </a:r>
                <a:r>
                  <a:rPr lang="en-GB" dirty="0" smtClean="0"/>
                  <a:t> </a:t>
                </a:r>
                <a:r>
                  <a:rPr lang="en-GB" dirty="0"/>
                  <a:t>den </a:t>
                </a:r>
                <a:r>
                  <a:rPr lang="en-GB" dirty="0" err="1"/>
                  <a:t>chineál</a:t>
                </a:r>
                <a:r>
                  <a:rPr lang="en-GB" dirty="0"/>
                  <a:t> </a:t>
                </a:r>
                <a:r>
                  <a:rPr lang="en-GB" dirty="0" err="1" smtClean="0"/>
                  <a:t>céanna</a:t>
                </a:r>
                <a:r>
                  <a:rPr lang="en-GB" dirty="0" smtClean="0"/>
                  <a:t> </a:t>
                </a:r>
                <a:r>
                  <a:rPr lang="fr-FR" dirty="0" err="1" smtClean="0"/>
                  <a:t>nuair</a:t>
                </a:r>
                <a:r>
                  <a:rPr lang="fr-FR" dirty="0" smtClean="0"/>
                  <a:t> </a:t>
                </a:r>
                <a:r>
                  <a:rPr lang="fr-FR" dirty="0" err="1"/>
                  <a:t>atá</a:t>
                </a:r>
                <a:r>
                  <a:rPr lang="fr-FR" dirty="0"/>
                  <a:t> </a:t>
                </a:r>
                <a:r>
                  <a:rPr lang="fr-FR" dirty="0" err="1"/>
                  <a:t>achar</a:t>
                </a:r>
                <a:r>
                  <a:rPr lang="fr-FR" dirty="0"/>
                  <a:t> le </a:t>
                </a:r>
                <a:r>
                  <a:rPr lang="fr-FR" dirty="0" err="1"/>
                  <a:t>ríomh</a:t>
                </a:r>
                <a:r>
                  <a:rPr lang="fr-FR" dirty="0" smtClean="0"/>
                  <a:t>. </a:t>
                </a:r>
                <a:r>
                  <a:rPr lang="pt-BR" dirty="0" smtClean="0"/>
                  <a:t>An </a:t>
                </a:r>
                <a:r>
                  <a:rPr lang="pt-BR" dirty="0"/>
                  <a:t>féidir feidhm a fháil </a:t>
                </a:r>
                <a:r>
                  <a:rPr lang="pt-BR" dirty="0" smtClean="0"/>
                  <a:t>a </a:t>
                </a:r>
                <a:r>
                  <a:rPr lang="de-DE" dirty="0" smtClean="0"/>
                  <a:t>thugann </a:t>
                </a:r>
                <a:r>
                  <a:rPr lang="de-DE" dirty="0"/>
                  <a:t>an t-achar ag </a:t>
                </a:r>
                <a:r>
                  <a:rPr lang="de-DE" dirty="0" smtClean="0"/>
                  <a:t>gach </a:t>
                </a:r>
                <a:r>
                  <a:rPr lang="en-GB" dirty="0" smtClean="0"/>
                  <a:t>pointe </a:t>
                </a:r>
                <a:r>
                  <a:rPr lang="en-GB" dirty="0" err="1"/>
                  <a:t>faoi</a:t>
                </a:r>
                <a:r>
                  <a:rPr lang="en-GB" dirty="0"/>
                  <a:t> </a:t>
                </a:r>
                <a:r>
                  <a:rPr lang="en-GB" dirty="0" err="1"/>
                  <a:t>fheidhm</a:t>
                </a:r>
                <a:r>
                  <a:rPr lang="en-GB" dirty="0"/>
                  <a:t> </a:t>
                </a:r>
                <a:r>
                  <a:rPr lang="en-GB" dirty="0" err="1"/>
                  <a:t>eile</a:t>
                </a:r>
                <a:r>
                  <a:rPr lang="en-GB" dirty="0"/>
                  <a:t>?</a:t>
                </a: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593" t="-674" b="-207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242687"/>
              </p:ext>
            </p:extLst>
          </p:nvPr>
        </p:nvGraphicFramePr>
        <p:xfrm>
          <a:off x="-2700808" y="2276872"/>
          <a:ext cx="204587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66" name="Equation" r:id="rId5" imgW="876240" imgH="431640" progId="Equation.DSMT4">
                  <p:embed/>
                </p:oleObj>
              </mc:Choice>
              <mc:Fallback>
                <p:oleObj name="Equation" r:id="rId5" imgW="8762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2700808" y="2276872"/>
                        <a:ext cx="2045874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8822006" y="-19050"/>
            <a:ext cx="7122844" cy="4991100"/>
            <a:chOff x="8822006" y="12204"/>
            <a:chExt cx="7122844" cy="4991100"/>
          </a:xfrm>
        </p:grpSpPr>
        <p:pic>
          <p:nvPicPr>
            <p:cNvPr id="15" name="Picture 11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12204"/>
              <a:ext cx="6800850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ounded Rectangle 15"/>
            <p:cNvSpPr/>
            <p:nvPr/>
          </p:nvSpPr>
          <p:spPr>
            <a:xfrm rot="16200000">
              <a:off x="8068285" y="765925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22006" y="912039"/>
            <a:ext cx="7294294" cy="4552950"/>
            <a:chOff x="8822006" y="2305050"/>
            <a:chExt cx="7294294" cy="4552950"/>
          </a:xfrm>
        </p:grpSpPr>
        <p:pic>
          <p:nvPicPr>
            <p:cNvPr id="18" name="Picture 1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305050"/>
              <a:ext cx="6972300" cy="455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8068285" y="3058771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827238" y="1810385"/>
            <a:ext cx="6777069" cy="4623295"/>
            <a:chOff x="8827238" y="1810385"/>
            <a:chExt cx="6777069" cy="4623295"/>
          </a:xfrm>
        </p:grpSpPr>
        <p:pic>
          <p:nvPicPr>
            <p:cNvPr id="119929" name="Picture 12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1810385"/>
              <a:ext cx="6460307" cy="462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 rot="16200000">
              <a:off x="8073517" y="2715069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27238" y="1474528"/>
            <a:ext cx="7132369" cy="4991100"/>
            <a:chOff x="8466898" y="4581128"/>
            <a:chExt cx="7132369" cy="4991100"/>
          </a:xfrm>
        </p:grpSpPr>
        <p:pic>
          <p:nvPicPr>
            <p:cNvPr id="119930" name="Picture 12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8892" y="4581128"/>
              <a:ext cx="6810375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ounded Rectangle 24"/>
            <p:cNvSpPr/>
            <p:nvPr/>
          </p:nvSpPr>
          <p:spPr>
            <a:xfrm rot="16200000">
              <a:off x="7713177" y="7611721"/>
              <a:ext cx="1829436" cy="321994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44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8" y="723641"/>
            <a:ext cx="4565104" cy="613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/>
              <a:t> </a:t>
            </a:r>
            <a:r>
              <a:rPr lang="en-IE" b="1" dirty="0" smtClean="0"/>
              <a:t>1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6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3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pSp>
        <p:nvGrpSpPr>
          <p:cNvPr id="31" name="Group 30"/>
          <p:cNvGrpSpPr/>
          <p:nvPr/>
        </p:nvGrpSpPr>
        <p:grpSpPr>
          <a:xfrm>
            <a:off x="8777317" y="476672"/>
            <a:ext cx="8347952" cy="5619750"/>
            <a:chOff x="8789610" y="490052"/>
            <a:chExt cx="8347952" cy="5619750"/>
          </a:xfrm>
        </p:grpSpPr>
        <p:grpSp>
          <p:nvGrpSpPr>
            <p:cNvPr id="32" name="Group 31"/>
            <p:cNvGrpSpPr/>
            <p:nvPr/>
          </p:nvGrpSpPr>
          <p:grpSpPr>
            <a:xfrm>
              <a:off x="8789610" y="490052"/>
              <a:ext cx="8347952" cy="5619750"/>
              <a:chOff x="8789610" y="490052"/>
              <a:chExt cx="8347952" cy="5619750"/>
            </a:xfrm>
          </p:grpSpPr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612" y="490052"/>
                <a:ext cx="7981950" cy="561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ounded Rectangle 34"/>
              <p:cNvSpPr/>
              <p:nvPr/>
            </p:nvSpPr>
            <p:spPr>
              <a:xfrm rot="16200000">
                <a:off x="7800218" y="1479444"/>
                <a:ext cx="2338783" cy="360000"/>
              </a:xfrm>
              <a:prstGeom prst="roundRect">
                <a:avLst/>
              </a:prstGeom>
              <a:solidFill>
                <a:srgbClr val="FDCC33"/>
              </a:solidFill>
              <a:ln w="19050"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Idirghníomhaíocht</a:t>
                </a:r>
                <a:r>
                  <a:rPr lang="en-IE" sz="14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Cheachta</a:t>
                </a:r>
                <a:endParaRPr lang="en-IE" sz="1400" dirty="0">
                  <a:solidFill>
                    <a:srgbClr val="990033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612" y="490052"/>
              <a:ext cx="7961687" cy="561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45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15738"/>
            <a:ext cx="8229600" cy="998984"/>
          </a:xfrm>
        </p:spPr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1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570667" cy="505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9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 smtClean="0"/>
              <a:t>Roinn</a:t>
            </a:r>
            <a:r>
              <a:rPr lang="en-IE" sz="3600" dirty="0" smtClean="0"/>
              <a:t> C – </a:t>
            </a:r>
            <a:r>
              <a:rPr lang="en-IE" sz="3600" dirty="0" err="1" smtClean="0"/>
              <a:t>Gníomhaíocht</a:t>
            </a:r>
            <a:r>
              <a:rPr lang="en-IE" sz="3600" dirty="0" smtClean="0"/>
              <a:t> </a:t>
            </a:r>
            <a:r>
              <a:rPr lang="en-IE" sz="3600" dirty="0" err="1" smtClean="0"/>
              <a:t>Daltaí</a:t>
            </a:r>
            <a:r>
              <a:rPr lang="en-IE" sz="3600" dirty="0" smtClean="0"/>
              <a:t> 1 – </a:t>
            </a:r>
            <a:r>
              <a:rPr lang="en-IE" sz="3600" dirty="0" err="1" smtClean="0"/>
              <a:t>Grúpa</a:t>
            </a:r>
            <a:r>
              <a:rPr lang="en-IE" sz="3600" dirty="0" smtClean="0"/>
              <a:t> A</a:t>
            </a:r>
            <a:endParaRPr lang="en-I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234" y="476672"/>
            <a:ext cx="1819275" cy="1524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19453" y="1990558"/>
            <a:ext cx="22330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 err="1">
                <a:solidFill>
                  <a:srgbClr val="990033"/>
                </a:solidFill>
              </a:rPr>
              <a:t>Ionad</a:t>
            </a:r>
            <a:r>
              <a:rPr lang="en-GB" sz="1400" dirty="0">
                <a:solidFill>
                  <a:srgbClr val="990033"/>
                </a:solidFill>
              </a:rPr>
              <a:t> </a:t>
            </a:r>
            <a:r>
              <a:rPr lang="en-GB" sz="1400" dirty="0" err="1">
                <a:solidFill>
                  <a:srgbClr val="990033"/>
                </a:solidFill>
              </a:rPr>
              <a:t>Riomhaireachta</a:t>
            </a:r>
            <a:r>
              <a:rPr lang="en-GB" sz="1400" dirty="0">
                <a:solidFill>
                  <a:srgbClr val="990033"/>
                </a:solidFill>
              </a:rPr>
              <a:t> </a:t>
            </a:r>
            <a:r>
              <a:rPr lang="en-GB" sz="1400" dirty="0" err="1">
                <a:solidFill>
                  <a:srgbClr val="990033"/>
                </a:solidFill>
              </a:rPr>
              <a:t>na</a:t>
            </a:r>
            <a:r>
              <a:rPr lang="en-GB" sz="1400" dirty="0">
                <a:solidFill>
                  <a:srgbClr val="990033"/>
                </a:solidFill>
              </a:rPr>
              <a:t> Mac </a:t>
            </a:r>
            <a:r>
              <a:rPr lang="en-GB" sz="1400" dirty="0" err="1">
                <a:solidFill>
                  <a:srgbClr val="990033"/>
                </a:solidFill>
              </a:rPr>
              <a:t>Leinn</a:t>
            </a:r>
            <a:r>
              <a:rPr lang="en-GB" sz="1400" dirty="0">
                <a:solidFill>
                  <a:srgbClr val="990033"/>
                </a:solidFill>
              </a:rPr>
              <a:t> in UCD </a:t>
            </a:r>
            <a:r>
              <a:rPr lang="en-GB" sz="1400" dirty="0" err="1" smtClean="0">
                <a:solidFill>
                  <a:srgbClr val="990033"/>
                </a:solidFill>
              </a:rPr>
              <a:t>atá</a:t>
            </a:r>
            <a:r>
              <a:rPr lang="en-GB" sz="1400" dirty="0" smtClean="0">
                <a:solidFill>
                  <a:srgbClr val="990033"/>
                </a:solidFill>
              </a:rPr>
              <a:t> </a:t>
            </a:r>
            <a:r>
              <a:rPr lang="en-GB" sz="1400" dirty="0">
                <a:solidFill>
                  <a:srgbClr val="990033"/>
                </a:solidFill>
              </a:rPr>
              <a:t>a </a:t>
            </a:r>
            <a:r>
              <a:rPr lang="en-GB" sz="1400" dirty="0" err="1" smtClean="0">
                <a:solidFill>
                  <a:srgbClr val="990033"/>
                </a:solidFill>
              </a:rPr>
              <a:t>léiriú</a:t>
            </a:r>
            <a:r>
              <a:rPr lang="en-GB" sz="1400" dirty="0" smtClean="0">
                <a:solidFill>
                  <a:srgbClr val="990033"/>
                </a:solidFill>
              </a:rPr>
              <a:t> </a:t>
            </a:r>
            <a:r>
              <a:rPr lang="en-GB" sz="1400" dirty="0" err="1" smtClean="0">
                <a:solidFill>
                  <a:srgbClr val="990033"/>
                </a:solidFill>
              </a:rPr>
              <a:t>anseo</a:t>
            </a:r>
            <a:endParaRPr lang="en-IE" sz="14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2533650" cy="22764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83564" y="722959"/>
            <a:ext cx="39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990033"/>
                </a:solidFill>
                <a:latin typeface="Calibri" panose="020F0502020204030204" pitchFamily="34" charset="0"/>
              </a:rPr>
              <a:t>1. Scriobh an fheidhm d'airde </a:t>
            </a:r>
            <a:r>
              <a:rPr lang="de-DE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fhoirgnimh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muid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dul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ó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chlé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(</a:t>
            </a:r>
            <a:r>
              <a:rPr lang="en-GB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= 0) go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deas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(</a:t>
            </a:r>
            <a:r>
              <a:rPr lang="en-GB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= 6).</a:t>
            </a:r>
          </a:p>
          <a:p>
            <a:r>
              <a:rPr lang="en-GB" i="1" dirty="0">
                <a:solidFill>
                  <a:srgbClr val="990033"/>
                </a:solidFill>
                <a:latin typeface="Calibri" panose="020F0502020204030204" pitchFamily="34" charset="0"/>
              </a:rPr>
              <a:t>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(</a:t>
            </a:r>
            <a:r>
              <a:rPr lang="en-GB" i="1" dirty="0">
                <a:solidFill>
                  <a:srgbClr val="990033"/>
                </a:solidFill>
                <a:latin typeface="Calibri" panose="020F0502020204030204" pitchFamily="34" charset="0"/>
              </a:rPr>
              <a:t>x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) =</a:t>
            </a:r>
            <a:endParaRPr lang="en-IE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2543175" cy="2286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75856" y="3789040"/>
            <a:ext cx="58681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>
                <a:solidFill>
                  <a:srgbClr val="990033"/>
                </a:solidFill>
                <a:latin typeface="Calibri" pitchFamily="34" charset="0"/>
              </a:rPr>
              <a:t>2.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Chun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raiteas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thios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chriochnu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dronuilleoigin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(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cuid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fhoirgneamh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). Ma ta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leithead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dronuilleoigin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cothrom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le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1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aonad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beidh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dronuilleoigin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cothrom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</a:t>
            </a:r>
          </a:p>
          <a:p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=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92376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Athraíonn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fhoirgnimh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muid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bogadh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ó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chlé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go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deas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Scrudoimid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anois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coibhneas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idir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fhoirgnimh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leithead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fhoirgnimh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 smtClean="0"/>
              <a:t>Roinn</a:t>
            </a:r>
            <a:r>
              <a:rPr lang="en-IE" sz="3600" dirty="0" smtClean="0"/>
              <a:t> C – </a:t>
            </a:r>
            <a:r>
              <a:rPr lang="en-IE" sz="3600" dirty="0" err="1" smtClean="0"/>
              <a:t>Gníomhaíocht</a:t>
            </a:r>
            <a:r>
              <a:rPr lang="en-IE" sz="3600" dirty="0" smtClean="0"/>
              <a:t> </a:t>
            </a:r>
            <a:r>
              <a:rPr lang="en-IE" sz="3600" dirty="0" err="1" smtClean="0"/>
              <a:t>Daltaí</a:t>
            </a:r>
            <a:r>
              <a:rPr lang="en-IE" sz="3600" dirty="0" smtClean="0"/>
              <a:t> 1 </a:t>
            </a:r>
            <a:r>
              <a:rPr lang="en-IE" sz="3600" dirty="0" err="1" smtClean="0"/>
              <a:t>Grúpa</a:t>
            </a:r>
            <a:r>
              <a:rPr lang="en-IE" sz="3600" dirty="0" smtClean="0"/>
              <a:t> </a:t>
            </a:r>
            <a:r>
              <a:rPr lang="en-IE" sz="3600" dirty="0"/>
              <a:t>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Rectangle 4"/>
          <p:cNvSpPr/>
          <p:nvPr/>
        </p:nvSpPr>
        <p:spPr>
          <a:xfrm>
            <a:off x="3083564" y="722959"/>
            <a:ext cx="55928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rgbClr val="990033"/>
                </a:solidFill>
                <a:latin typeface="Calibri" pitchFamily="34" charset="0"/>
              </a:rPr>
              <a:t>3. 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Chun an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raiteas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thíos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chríochnú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ríomh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dronuilleoigin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(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cuid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fhoirgneamh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).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Má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tá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leithead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phiosa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sin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cothrom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le 2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aonad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, ta </a:t>
            </a:r>
            <a:r>
              <a:rPr lang="en-GB" sz="24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dronuilleoigin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990033"/>
                </a:solidFill>
                <a:latin typeface="Calibri" panose="020F0502020204030204" pitchFamily="34" charset="0"/>
              </a:rPr>
              <a:t>cothrom</a:t>
            </a:r>
            <a:r>
              <a:rPr lang="en-GB" sz="24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4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le </a:t>
            </a:r>
          </a:p>
          <a:p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A =</a:t>
            </a:r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4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7" y="692696"/>
            <a:ext cx="2524125" cy="22764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 smtClean="0"/>
              <a:t>Roinn</a:t>
            </a:r>
            <a:r>
              <a:rPr lang="en-IE" sz="3600" dirty="0" smtClean="0"/>
              <a:t> C </a:t>
            </a:r>
            <a:r>
              <a:rPr lang="en-IE" sz="3600" dirty="0"/>
              <a:t>- </a:t>
            </a:r>
            <a:r>
              <a:rPr lang="en-IE" sz="3600" dirty="0" smtClean="0"/>
              <a:t> </a:t>
            </a:r>
            <a:r>
              <a:rPr lang="en-IE" sz="3600" dirty="0" err="1" smtClean="0"/>
              <a:t>Gníomhaíocht</a:t>
            </a:r>
            <a:r>
              <a:rPr lang="en-IE" sz="3600" dirty="0" smtClean="0"/>
              <a:t> </a:t>
            </a:r>
            <a:r>
              <a:rPr lang="en-IE" sz="3600" dirty="0" err="1" smtClean="0"/>
              <a:t>Daltaí</a:t>
            </a:r>
            <a:r>
              <a:rPr lang="en-IE" sz="3600" dirty="0" smtClean="0"/>
              <a:t> 1 – </a:t>
            </a:r>
            <a:r>
              <a:rPr lang="en-IE" sz="3600" dirty="0" err="1" smtClean="0"/>
              <a:t>Grúpa</a:t>
            </a:r>
            <a:r>
              <a:rPr lang="en-IE" sz="3600" dirty="0" smtClean="0"/>
              <a:t> A</a:t>
            </a:r>
            <a:endParaRPr lang="en-IE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8540936"/>
                  </p:ext>
                </p:extLst>
              </p:nvPr>
            </p:nvGraphicFramePr>
            <p:xfrm>
              <a:off x="2869809" y="692696"/>
              <a:ext cx="6096000" cy="43586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000"/>
                    <a:gridCol w="1524000"/>
                    <a:gridCol w="1524000"/>
                    <a:gridCol w="152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Leithead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Airde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Achar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Patrún</a:t>
                          </a:r>
                          <a:r>
                            <a:rPr lang="en-IE" sz="2000" dirty="0" smtClean="0">
                              <a:solidFill>
                                <a:srgbClr val="990033"/>
                              </a:solidFill>
                            </a:rPr>
                            <a:t> 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  <m:r>
                                  <a:rPr lang="en-IE" sz="200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dirty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000" b="0" i="1" kern="1200" smtClean="0">
                                    <a:solidFill>
                                      <a:srgbClr val="990033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𝑤</m:t>
                                </m:r>
                                <m:r>
                                  <a:rPr lang="en-IE" sz="2000" i="1" kern="1200">
                                    <a:solidFill>
                                      <a:srgbClr val="990033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IE" sz="2000" b="0" i="1" kern="1200" smtClean="0">
                                    <a:solidFill>
                                      <a:srgbClr val="990033"/>
                                    </a:solidFill>
                                    <a:effectLst/>
                                    <a:latin typeface="Cambria Math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  <a:effectLst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(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  <a:ea typeface="Cambria Math"/>
                                  </a:rPr>
                                  <m:t>)=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E" dirty="0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8540936"/>
                  </p:ext>
                </p:extLst>
              </p:nvPr>
            </p:nvGraphicFramePr>
            <p:xfrm>
              <a:off x="2869809" y="692696"/>
              <a:ext cx="6096000" cy="435864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24000"/>
                    <a:gridCol w="1524000"/>
                    <a:gridCol w="1524000"/>
                    <a:gridCol w="1524000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Leithead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Airde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Achar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000" dirty="0" err="1" smtClean="0">
                              <a:solidFill>
                                <a:srgbClr val="990033"/>
                              </a:solidFill>
                            </a:rPr>
                            <a:t>Patrún</a:t>
                          </a:r>
                          <a:r>
                            <a:rPr lang="en-IE" sz="2000" dirty="0" smtClean="0">
                              <a:solidFill>
                                <a:srgbClr val="990033"/>
                              </a:solidFill>
                            </a:rPr>
                            <a:t> </a:t>
                          </a:r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107692" r="-300000" b="-9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107692" b="-9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207692" r="-300000" b="-8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207692" b="-8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307692" r="-300000" b="-7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307692" b="-7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407692" r="-300000" b="-6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407692" b="-6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507692" r="-300000" b="-5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507692" b="-5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607692" r="-300000" b="-4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607692" b="-4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707692" r="-300000" b="-3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707692" b="-3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807692" r="-300000" b="-2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807692" b="-2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907692" r="-300000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400" t="-907692" r="-200000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00400" t="-907692" r="-100000" b="-1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300400" t="-907692" b="-115385"/>
                          </a:stretch>
                        </a:blipFill>
                      </a:tcPr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00" t="-1007692" r="-300000" b="-153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IE" sz="200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00200" t="-1007692" b="-1538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IE" dirty="0"/>
                        </a:p>
                      </a:txBody>
                      <a:tcPr>
                        <a:lnL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99003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6" y="704571"/>
            <a:ext cx="2533650" cy="22764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03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/>
              <a:t>Roinn</a:t>
            </a:r>
            <a:r>
              <a:rPr lang="en-IE" sz="3600" dirty="0"/>
              <a:t> C -  </a:t>
            </a:r>
            <a:r>
              <a:rPr lang="en-IE" sz="3600" dirty="0" err="1"/>
              <a:t>Gníomhaíocht</a:t>
            </a:r>
            <a:r>
              <a:rPr lang="en-IE" sz="3600" dirty="0"/>
              <a:t> </a:t>
            </a:r>
            <a:r>
              <a:rPr lang="en-IE" sz="3600" dirty="0" err="1"/>
              <a:t>Daltaí</a:t>
            </a:r>
            <a:r>
              <a:rPr lang="en-IE" sz="3600" dirty="0"/>
              <a:t> 1 – </a:t>
            </a:r>
            <a:r>
              <a:rPr lang="en-IE" sz="3600" dirty="0" err="1"/>
              <a:t>Grúpa</a:t>
            </a:r>
            <a:r>
              <a:rPr lang="en-IE" sz="3600" dirty="0"/>
              <a:t> 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1115616" y="107503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Sceitseáil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graf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den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háiseanna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loma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0" y="1733464"/>
            <a:ext cx="3198958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33465"/>
            <a:ext cx="5400600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33465"/>
            <a:ext cx="5400600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3438116" y="2186621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Area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531931" y="3933056"/>
                <a:ext cx="374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31" y="3933056"/>
                <a:ext cx="3744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65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/>
              <a:t>Roinn</a:t>
            </a:r>
            <a:r>
              <a:rPr lang="en-IE" sz="3600" dirty="0"/>
              <a:t> C -  </a:t>
            </a:r>
            <a:r>
              <a:rPr lang="en-IE" sz="3600" dirty="0" err="1"/>
              <a:t>Gníomhaíocht</a:t>
            </a:r>
            <a:r>
              <a:rPr lang="en-IE" sz="3600" dirty="0"/>
              <a:t> </a:t>
            </a:r>
            <a:r>
              <a:rPr lang="en-IE" sz="3600" dirty="0" err="1"/>
              <a:t>Daltaí</a:t>
            </a:r>
            <a:r>
              <a:rPr lang="en-IE" sz="3600" dirty="0"/>
              <a:t> 1 – </a:t>
            </a:r>
            <a:r>
              <a:rPr lang="en-IE" sz="3600" dirty="0" err="1"/>
              <a:t>Grúpa</a:t>
            </a:r>
            <a:r>
              <a:rPr lang="en-IE" sz="3600" dirty="0"/>
              <a:t> 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67544" y="476672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6. I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gcas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tabla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thios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(a)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Scailigh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abharthach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learaid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(b)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ata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gceist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(c)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Minigh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mar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usaidtear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chun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28" y="1800111"/>
            <a:ext cx="7950159" cy="449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07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/>
              <a:t>Roinn</a:t>
            </a:r>
            <a:r>
              <a:rPr lang="en-IE" sz="3600" dirty="0"/>
              <a:t> C -  </a:t>
            </a:r>
            <a:r>
              <a:rPr lang="en-IE" sz="3600" dirty="0" err="1"/>
              <a:t>Gníomhaíocht</a:t>
            </a:r>
            <a:r>
              <a:rPr lang="en-IE" sz="3600" dirty="0"/>
              <a:t> </a:t>
            </a:r>
            <a:r>
              <a:rPr lang="en-IE" sz="3600" dirty="0" err="1"/>
              <a:t>Daltaí</a:t>
            </a:r>
            <a:r>
              <a:rPr lang="en-IE" sz="3600" dirty="0"/>
              <a:t> 1 – </a:t>
            </a:r>
            <a:r>
              <a:rPr lang="en-IE" sz="3600" dirty="0" err="1"/>
              <a:t>Grúpa</a:t>
            </a:r>
            <a:r>
              <a:rPr lang="en-IE" sz="3600" dirty="0"/>
              <a:t> 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41" y="815095"/>
            <a:ext cx="8071314" cy="164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6" y="2384523"/>
            <a:ext cx="8474485" cy="87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6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err="1"/>
              <a:t>Roinn</a:t>
            </a:r>
            <a:r>
              <a:rPr lang="en-IE" sz="3600" dirty="0"/>
              <a:t> C -  </a:t>
            </a:r>
            <a:r>
              <a:rPr lang="en-IE" sz="3600" dirty="0" err="1"/>
              <a:t>Gníomhaíocht</a:t>
            </a:r>
            <a:r>
              <a:rPr lang="en-IE" sz="3600" dirty="0"/>
              <a:t> </a:t>
            </a:r>
            <a:r>
              <a:rPr lang="en-IE" sz="3600" dirty="0" err="1"/>
              <a:t>Daltaí</a:t>
            </a:r>
            <a:r>
              <a:rPr lang="en-IE" sz="3600" dirty="0"/>
              <a:t> 1 – </a:t>
            </a:r>
            <a:r>
              <a:rPr lang="en-IE" sz="3600" dirty="0" err="1"/>
              <a:t>Grúpa</a:t>
            </a:r>
            <a:r>
              <a:rPr lang="en-IE" sz="3600" dirty="0"/>
              <a:t> </a:t>
            </a:r>
            <a:r>
              <a:rPr lang="en-IE" sz="3600" dirty="0" smtClean="0"/>
              <a:t>b</a:t>
            </a:r>
            <a:endParaRPr lang="en-IE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7019453" y="1990558"/>
            <a:ext cx="16984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An Vu </a:t>
            </a:r>
            <a:r>
              <a:rPr lang="en-IE" sz="1400" dirty="0">
                <a:solidFill>
                  <a:srgbClr val="990033"/>
                </a:solidFill>
                <a:latin typeface="Calibri" pitchFamily="34" charset="0"/>
              </a:rPr>
              <a:t>Bar </a:t>
            </a:r>
            <a:r>
              <a:rPr lang="en-IE" sz="1400" dirty="0" err="1" smtClean="0">
                <a:solidFill>
                  <a:srgbClr val="990033"/>
                </a:solidFill>
                <a:latin typeface="Calibri" pitchFamily="34" charset="0"/>
              </a:rPr>
              <a:t>i</a:t>
            </a:r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400" dirty="0" err="1" smtClean="0">
                <a:solidFill>
                  <a:srgbClr val="990033"/>
                </a:solidFill>
                <a:latin typeface="Calibri" pitchFamily="34" charset="0"/>
              </a:rPr>
              <a:t>nDúbai</a:t>
            </a:r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14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83564" y="722959"/>
            <a:ext cx="399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1.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Athraíonn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airde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pt-BR" dirty="0" smtClean="0">
                <a:solidFill>
                  <a:srgbClr val="990033"/>
                </a:solidFill>
                <a:latin typeface="Calibri" panose="020F0502020204030204" pitchFamily="34" charset="0"/>
              </a:rPr>
              <a:t>fhoirgnimh </a:t>
            </a:r>
            <a:r>
              <a:rPr lang="pt-BR" dirty="0">
                <a:solidFill>
                  <a:srgbClr val="990033"/>
                </a:solidFill>
                <a:latin typeface="Calibri" panose="020F0502020204030204" pitchFamily="34" charset="0"/>
              </a:rPr>
              <a:t>de reir </a:t>
            </a:r>
            <a:r>
              <a:rPr lang="pt-BR" dirty="0" smtClean="0">
                <a:solidFill>
                  <a:srgbClr val="990033"/>
                </a:solidFill>
                <a:latin typeface="Calibri" panose="020F0502020204030204" pitchFamily="34" charset="0"/>
              </a:rPr>
              <a:t>mar a </a:t>
            </a:r>
            <a:r>
              <a:rPr lang="pl-PL" dirty="0" smtClean="0">
                <a:solidFill>
                  <a:srgbClr val="990033"/>
                </a:solidFill>
                <a:latin typeface="Calibri" panose="020F0502020204030204" pitchFamily="34" charset="0"/>
              </a:rPr>
              <a:t>ghluaiseann </a:t>
            </a:r>
            <a:r>
              <a:rPr lang="pl-PL" dirty="0">
                <a:solidFill>
                  <a:srgbClr val="990033"/>
                </a:solidFill>
                <a:latin typeface="Calibri" panose="020F0502020204030204" pitchFamily="34" charset="0"/>
              </a:rPr>
              <a:t>tu 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ó</a:t>
            </a:r>
            <a:r>
              <a:rPr lang="pl-PL" dirty="0" smtClean="0">
                <a:solidFill>
                  <a:srgbClr val="990033"/>
                </a:solidFill>
                <a:latin typeface="Calibri" panose="020F0502020204030204" pitchFamily="34" charset="0"/>
              </a:rPr>
              <a:t> chl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é</a:t>
            </a:r>
            <a:r>
              <a:rPr lang="pl-PL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l-PL" dirty="0">
                <a:solidFill>
                  <a:srgbClr val="990033"/>
                </a:solidFill>
                <a:latin typeface="Calibri" panose="020F0502020204030204" pitchFamily="34" charset="0"/>
              </a:rPr>
              <a:t>(</a:t>
            </a:r>
            <a:r>
              <a:rPr lang="pl-PL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pl-PL" dirty="0">
                <a:solidFill>
                  <a:srgbClr val="990033"/>
                </a:solidFill>
                <a:latin typeface="Calibri" panose="020F0502020204030204" pitchFamily="34" charset="0"/>
              </a:rPr>
              <a:t>= 0</a:t>
            </a:r>
            <a:r>
              <a:rPr lang="pl-PL" dirty="0" smtClean="0">
                <a:solidFill>
                  <a:srgbClr val="990033"/>
                </a:solidFill>
                <a:latin typeface="Calibri" panose="020F0502020204030204" pitchFamily="34" charset="0"/>
              </a:rPr>
              <a:t>)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go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deas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(</a:t>
            </a:r>
            <a:r>
              <a:rPr lang="en-GB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= 8).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Scríobh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síos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pt-BR" dirty="0">
                <a:solidFill>
                  <a:srgbClr val="990033"/>
                </a:solidFill>
                <a:latin typeface="Calibri" panose="020F0502020204030204" pitchFamily="34" charset="0"/>
              </a:rPr>
              <a:t>fheidhm a </a:t>
            </a:r>
            <a:r>
              <a:rPr lang="pt-BR" dirty="0" smtClean="0">
                <a:solidFill>
                  <a:srgbClr val="990033"/>
                </a:solidFill>
                <a:latin typeface="Calibri" panose="020F0502020204030204" pitchFamily="34" charset="0"/>
              </a:rPr>
              <a:t>léiríonn </a:t>
            </a:r>
            <a:r>
              <a:rPr lang="pt-BR" dirty="0">
                <a:solidFill>
                  <a:srgbClr val="990033"/>
                </a:solidFill>
                <a:latin typeface="Calibri" panose="020F0502020204030204" pitchFamily="34" charset="0"/>
              </a:rPr>
              <a:t>mar </a:t>
            </a:r>
            <a:r>
              <a:rPr lang="pt-BR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athraíonn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rgbClr val="990033"/>
                </a:solidFill>
                <a:latin typeface="Calibri" panose="020F0502020204030204" pitchFamily="34" charset="0"/>
              </a:rPr>
              <a:t>airde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fhoirgnimh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en-GB" i="1" dirty="0">
                <a:solidFill>
                  <a:srgbClr val="990033"/>
                </a:solidFill>
                <a:latin typeface="Calibri" panose="020F0502020204030204" pitchFamily="34" charset="0"/>
              </a:rPr>
              <a:t>h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(</a:t>
            </a:r>
            <a:r>
              <a:rPr lang="en-GB" i="1" dirty="0">
                <a:solidFill>
                  <a:srgbClr val="990033"/>
                </a:solidFill>
                <a:latin typeface="Calibri" panose="020F0502020204030204" pitchFamily="34" charset="0"/>
              </a:rPr>
              <a:t>x</a:t>
            </a:r>
            <a:r>
              <a:rPr lang="en-GB" dirty="0">
                <a:solidFill>
                  <a:srgbClr val="990033"/>
                </a:solidFill>
                <a:latin typeface="Calibri" panose="020F0502020204030204" pitchFamily="34" charset="0"/>
              </a:rPr>
              <a:t>) =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275856" y="3789040"/>
                <a:ext cx="586814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E" sz="2400" dirty="0">
                    <a:solidFill>
                      <a:srgbClr val="990033"/>
                    </a:solidFill>
                    <a:latin typeface="Calibri" pitchFamily="34" charset="0"/>
                  </a:rPr>
                  <a:t>2.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Ríomh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t-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phíosa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triantánach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den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fhoirgneamh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atá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léirithe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anseo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críochnaigh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ráiteas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thíos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: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píosa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triantánach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sin 1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aonad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leithead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beidh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triantáinín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sin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cothrom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le </a:t>
                </a:r>
                <a14:m>
                  <m:oMath xmlns:m="http://schemas.openxmlformats.org/officeDocument/2006/math">
                    <m:r>
                      <a:rPr lang="en-IE" sz="24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𝐴</m:t>
                    </m:r>
                    <m:r>
                      <a:rPr lang="en-IE" sz="24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</m:t>
                    </m:r>
                  </m:oMath>
                </a14:m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3789040"/>
                <a:ext cx="5868144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1558" t="-2516" r="-2492" b="-62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39552" y="292376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Athraíonn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freisin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de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réir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mar a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ghluaiseann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ó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chlé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deas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Féachfaimid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gcoibhneas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leithead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1600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sz="16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endParaRPr lang="en-IE" sz="16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564" y="514183"/>
            <a:ext cx="1638300" cy="14763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7969"/>
            <a:ext cx="2514600" cy="24669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0091"/>
            <a:ext cx="2514600" cy="24669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B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83564" y="722959"/>
                <a:ext cx="5592892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3.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Ríomh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t-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phíosa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triantánach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den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fhoirgneamh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atá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léirithe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críochnaigh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ráiteas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thíos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tá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píosa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triantánach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2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aonad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leithead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beidh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triantáin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féin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4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cothrom</a:t>
                </a:r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 le </a:t>
                </a:r>
                <a14:m>
                  <m:oMath xmlns:m="http://schemas.openxmlformats.org/officeDocument/2006/math">
                    <m:r>
                      <a:rPr lang="en-IE" sz="24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𝐴</m:t>
                    </m:r>
                    <m:r>
                      <a:rPr lang="en-IE" sz="24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</m:t>
                    </m:r>
                  </m:oMath>
                </a14:m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564" y="722959"/>
                <a:ext cx="5592892" cy="3046988"/>
              </a:xfrm>
              <a:prstGeom prst="rect">
                <a:avLst/>
              </a:prstGeom>
              <a:blipFill rotWithShape="1">
                <a:blip r:embed="rId3"/>
                <a:stretch>
                  <a:fillRect l="-1745" t="-1603" r="-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7" y="791479"/>
            <a:ext cx="2533650" cy="24860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B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514600" cy="24669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27" y="692696"/>
            <a:ext cx="625183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08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Section A: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Daltaí1 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6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3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pSp>
        <p:nvGrpSpPr>
          <p:cNvPr id="4" name="Group 3"/>
          <p:cNvGrpSpPr/>
          <p:nvPr/>
        </p:nvGrpSpPr>
        <p:grpSpPr>
          <a:xfrm>
            <a:off x="1391095" y="0"/>
            <a:ext cx="6978730" cy="6942455"/>
            <a:chOff x="1391095" y="0"/>
            <a:chExt cx="6978730" cy="6942455"/>
          </a:xfrm>
        </p:grpSpPr>
        <p:grpSp>
          <p:nvGrpSpPr>
            <p:cNvPr id="19" name="Group 18"/>
            <p:cNvGrpSpPr/>
            <p:nvPr/>
          </p:nvGrpSpPr>
          <p:grpSpPr>
            <a:xfrm>
              <a:off x="1391095" y="6294455"/>
              <a:ext cx="1872000" cy="648000"/>
              <a:chOff x="336533" y="908720"/>
              <a:chExt cx="2161747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Rounded Rectangle 10"/>
              <p:cNvSpPr/>
              <p:nvPr/>
            </p:nvSpPr>
            <p:spPr>
              <a:xfrm>
                <a:off x="336533" y="908720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15" name="Object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1722372"/>
                  </p:ext>
                </p:extLst>
              </p:nvPr>
            </p:nvGraphicFramePr>
            <p:xfrm>
              <a:off x="420887" y="1099786"/>
              <a:ext cx="2077393" cy="55397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05" name="Equation" r:id="rId4" imgW="609336" imgH="203112" progId="Equation.DSMT4">
                      <p:embed/>
                    </p:oleObj>
                  </mc:Choice>
                  <mc:Fallback>
                    <p:oleObj name="Equation" r:id="rId4" imgW="609336" imgH="203112" progId="Equation.DSMT4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0887" y="1099786"/>
                            <a:ext cx="2077393" cy="553971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5" name="Group 52234"/>
            <p:cNvGrpSpPr/>
            <p:nvPr/>
          </p:nvGrpSpPr>
          <p:grpSpPr>
            <a:xfrm>
              <a:off x="1392733" y="4149080"/>
              <a:ext cx="1872000" cy="648000"/>
              <a:chOff x="62817" y="3203914"/>
              <a:chExt cx="2204927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ounded Rectangle 33"/>
              <p:cNvSpPr/>
              <p:nvPr/>
            </p:nvSpPr>
            <p:spPr>
              <a:xfrm>
                <a:off x="62817" y="3203914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23" name="Object 2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8323957"/>
                  </p:ext>
                </p:extLst>
              </p:nvPr>
            </p:nvGraphicFramePr>
            <p:xfrm>
              <a:off x="67364" y="3214766"/>
              <a:ext cx="2200380" cy="914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06" name="Equation" r:id="rId6" imgW="787320" imgH="393480" progId="Equation.DSMT4">
                      <p:embed/>
                    </p:oleObj>
                  </mc:Choice>
                  <mc:Fallback>
                    <p:oleObj name="Equation" r:id="rId6" imgW="787320" imgH="393480" progId="Equation.DSMT4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7364" y="3214766"/>
                            <a:ext cx="2200380" cy="91440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6" name="Group 52235"/>
            <p:cNvGrpSpPr/>
            <p:nvPr/>
          </p:nvGrpSpPr>
          <p:grpSpPr>
            <a:xfrm>
              <a:off x="1391095" y="0"/>
              <a:ext cx="1872000" cy="648000"/>
              <a:chOff x="306196" y="4639816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ounded Rectangle 36"/>
              <p:cNvSpPr/>
              <p:nvPr/>
            </p:nvSpPr>
            <p:spPr>
              <a:xfrm>
                <a:off x="306196" y="4639816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25" name="Object 2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6472983"/>
                  </p:ext>
                </p:extLst>
              </p:nvPr>
            </p:nvGraphicFramePr>
            <p:xfrm>
              <a:off x="1002829" y="4816574"/>
              <a:ext cx="904875" cy="628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07" name="Equation" r:id="rId8" imgW="202936" imgH="177569" progId="Equation.DSMT4">
                      <p:embed/>
                    </p:oleObj>
                  </mc:Choice>
                  <mc:Fallback>
                    <p:oleObj name="Equation" r:id="rId8" imgW="202936" imgH="177569" progId="Equation.DSMT4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02829" y="4816574"/>
                            <a:ext cx="904875" cy="628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7" name="Group 52236"/>
            <p:cNvGrpSpPr/>
            <p:nvPr/>
          </p:nvGrpSpPr>
          <p:grpSpPr>
            <a:xfrm>
              <a:off x="1391095" y="1392898"/>
              <a:ext cx="1872000" cy="648000"/>
              <a:chOff x="336533" y="5589240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Rounded Rectangle 37"/>
              <p:cNvSpPr/>
              <p:nvPr/>
            </p:nvSpPr>
            <p:spPr>
              <a:xfrm>
                <a:off x="336533" y="5589240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27" name="Object 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6016869"/>
                  </p:ext>
                </p:extLst>
              </p:nvPr>
            </p:nvGraphicFramePr>
            <p:xfrm>
              <a:off x="511778" y="5729647"/>
              <a:ext cx="1809750" cy="628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08" name="Equation" r:id="rId10" imgW="405872" imgH="177569" progId="Equation.DSMT4">
                      <p:embed/>
                    </p:oleObj>
                  </mc:Choice>
                  <mc:Fallback>
                    <p:oleObj name="Equation" r:id="rId10" imgW="405872" imgH="177569" progId="Equation.DSMT4">
                      <p:embed/>
                      <p:pic>
                        <p:nvPicPr>
                          <p:cNvPr id="0" name="Object 1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1778" y="5729647"/>
                            <a:ext cx="1809750" cy="628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8" name="Group 52237"/>
            <p:cNvGrpSpPr/>
            <p:nvPr/>
          </p:nvGrpSpPr>
          <p:grpSpPr>
            <a:xfrm>
              <a:off x="1391095" y="692696"/>
              <a:ext cx="1872000" cy="648000"/>
              <a:chOff x="2649173" y="1376772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ounded Rectangle 30"/>
              <p:cNvSpPr/>
              <p:nvPr/>
            </p:nvSpPr>
            <p:spPr>
              <a:xfrm>
                <a:off x="2649173" y="1376772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248685"/>
                  </p:ext>
                </p:extLst>
              </p:nvPr>
            </p:nvGraphicFramePr>
            <p:xfrm>
              <a:off x="2713913" y="1529358"/>
              <a:ext cx="2095500" cy="628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09" name="Equation" r:id="rId12" imgW="469696" imgH="177723" progId="Equation.DSMT4">
                      <p:embed/>
                    </p:oleObj>
                  </mc:Choice>
                  <mc:Fallback>
                    <p:oleObj name="Equation" r:id="rId12" imgW="469696" imgH="177723" progId="Equation.DSMT4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13913" y="1529358"/>
                            <a:ext cx="2095500" cy="6286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9" name="Group 52238"/>
            <p:cNvGrpSpPr/>
            <p:nvPr/>
          </p:nvGrpSpPr>
          <p:grpSpPr>
            <a:xfrm>
              <a:off x="1391095" y="5569362"/>
              <a:ext cx="1872000" cy="648000"/>
              <a:chOff x="2496773" y="2445230"/>
              <a:chExt cx="2219243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ounded Rectangle 32"/>
              <p:cNvSpPr/>
              <p:nvPr/>
            </p:nvSpPr>
            <p:spPr>
              <a:xfrm>
                <a:off x="2496773" y="2445230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27" name="Object 5222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83721803"/>
                  </p:ext>
                </p:extLst>
              </p:nvPr>
            </p:nvGraphicFramePr>
            <p:xfrm>
              <a:off x="2525439" y="2661134"/>
              <a:ext cx="2190577" cy="4999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0" name="Equation" r:id="rId14" imgW="710891" imgH="203112" progId="Equation.DSMT4">
                      <p:embed/>
                    </p:oleObj>
                  </mc:Choice>
                  <mc:Fallback>
                    <p:oleObj name="Equation" r:id="rId14" imgW="710891" imgH="203112" progId="Equation.DSMT4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25439" y="2661134"/>
                            <a:ext cx="2190577" cy="49995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40" name="Group 52239"/>
            <p:cNvGrpSpPr/>
            <p:nvPr/>
          </p:nvGrpSpPr>
          <p:grpSpPr>
            <a:xfrm>
              <a:off x="1391095" y="4849282"/>
              <a:ext cx="1872000" cy="648000"/>
              <a:chOff x="2768942" y="3873234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Rounded Rectangle 34"/>
              <p:cNvSpPr/>
              <p:nvPr/>
            </p:nvSpPr>
            <p:spPr>
              <a:xfrm>
                <a:off x="2768942" y="3873234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29" name="Object 522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0982662"/>
                  </p:ext>
                </p:extLst>
              </p:nvPr>
            </p:nvGraphicFramePr>
            <p:xfrm>
              <a:off x="3160211" y="4059617"/>
              <a:ext cx="1483797" cy="59351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1" name="Equation" r:id="rId16" imgW="406048" imgH="203024" progId="Equation.DSMT4">
                      <p:embed/>
                    </p:oleObj>
                  </mc:Choice>
                  <mc:Fallback>
                    <p:oleObj name="Equation" r:id="rId16" imgW="406048" imgH="203024" progId="Equation.DSMT4">
                      <p:embed/>
                      <p:pic>
                        <p:nvPicPr>
                          <p:cNvPr id="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211" y="4059617"/>
                            <a:ext cx="1483797" cy="593519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41" name="Group 52240"/>
            <p:cNvGrpSpPr/>
            <p:nvPr/>
          </p:nvGrpSpPr>
          <p:grpSpPr>
            <a:xfrm>
              <a:off x="1391095" y="2093172"/>
              <a:ext cx="1872000" cy="648000"/>
              <a:chOff x="2768942" y="5085184"/>
              <a:chExt cx="2160240" cy="958788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Rounded Rectangle 35"/>
              <p:cNvSpPr/>
              <p:nvPr/>
            </p:nvSpPr>
            <p:spPr>
              <a:xfrm>
                <a:off x="2768942" y="5107868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31" name="Object 5223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49799326"/>
                  </p:ext>
                </p:extLst>
              </p:nvPr>
            </p:nvGraphicFramePr>
            <p:xfrm>
              <a:off x="3419872" y="5085184"/>
              <a:ext cx="971550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2" name="Equation" r:id="rId18" imgW="177569" imgH="202936" progId="Equation.DSMT4">
                      <p:embed/>
                    </p:oleObj>
                  </mc:Choice>
                  <mc:Fallback>
                    <p:oleObj name="Equation" r:id="rId18" imgW="177569" imgH="202936" progId="Equation.DSMT4">
                      <p:embed/>
                      <p:pic>
                        <p:nvPicPr>
                          <p:cNvPr id="0" name="Object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19872" y="5085184"/>
                            <a:ext cx="971550" cy="8858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42" name="Group 52241"/>
            <p:cNvGrpSpPr/>
            <p:nvPr/>
          </p:nvGrpSpPr>
          <p:grpSpPr>
            <a:xfrm>
              <a:off x="1400243" y="2761050"/>
              <a:ext cx="1872000" cy="648000"/>
              <a:chOff x="5213320" y="5181775"/>
              <a:chExt cx="2295525" cy="1014597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Rounded Rectangle 57"/>
              <p:cNvSpPr/>
              <p:nvPr/>
            </p:nvSpPr>
            <p:spPr>
              <a:xfrm>
                <a:off x="5220072" y="5260268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33" name="Object 5223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2721162"/>
                  </p:ext>
                </p:extLst>
              </p:nvPr>
            </p:nvGraphicFramePr>
            <p:xfrm>
              <a:off x="5213320" y="5181775"/>
              <a:ext cx="2295525" cy="885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3" name="Equation" r:id="rId20" imgW="418918" imgH="203112" progId="Equation.DSMT4">
                      <p:embed/>
                    </p:oleObj>
                  </mc:Choice>
                  <mc:Fallback>
                    <p:oleObj name="Equation" r:id="rId20" imgW="418918" imgH="203112" progId="Equation.DSMT4">
                      <p:embed/>
                      <p:pic>
                        <p:nvPicPr>
                          <p:cNvPr id="0" name="Object 2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13320" y="5181775"/>
                            <a:ext cx="2295525" cy="8858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34" name="Group 52233"/>
            <p:cNvGrpSpPr/>
            <p:nvPr/>
          </p:nvGrpSpPr>
          <p:grpSpPr>
            <a:xfrm>
              <a:off x="1391095" y="3448878"/>
              <a:ext cx="1872000" cy="648000"/>
              <a:chOff x="85557" y="2147130"/>
              <a:chExt cx="2160240" cy="946982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ounded Rectangle 31"/>
              <p:cNvSpPr/>
              <p:nvPr/>
            </p:nvSpPr>
            <p:spPr>
              <a:xfrm>
                <a:off x="85557" y="2158008"/>
                <a:ext cx="2160240" cy="936104"/>
              </a:xfrm>
              <a:prstGeom prst="roundRect">
                <a:avLst/>
              </a:prstGeom>
              <a:solidFill>
                <a:srgbClr val="DCCE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21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16912516"/>
                  </p:ext>
                </p:extLst>
              </p:nvPr>
            </p:nvGraphicFramePr>
            <p:xfrm>
              <a:off x="741814" y="2147130"/>
              <a:ext cx="847725" cy="914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4" name="Equation" r:id="rId22" imgW="291973" imgH="393529" progId="Equation.DSMT4">
                      <p:embed/>
                    </p:oleObj>
                  </mc:Choice>
                  <mc:Fallback>
                    <p:oleObj name="Equation" r:id="rId22" imgW="291973" imgH="393529" progId="Equation.DSMT4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41814" y="2147130"/>
                            <a:ext cx="847725" cy="914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45" name="Group 52244"/>
            <p:cNvGrpSpPr/>
            <p:nvPr/>
          </p:nvGrpSpPr>
          <p:grpSpPr>
            <a:xfrm>
              <a:off x="4565724" y="1395216"/>
              <a:ext cx="1800000" cy="648000"/>
              <a:chOff x="4644008" y="1340768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Rounded Rectangle 69"/>
              <p:cNvSpPr/>
              <p:nvPr/>
            </p:nvSpPr>
            <p:spPr>
              <a:xfrm>
                <a:off x="4644008" y="1340768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44" name="Object 522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52886458"/>
                  </p:ext>
                </p:extLst>
              </p:nvPr>
            </p:nvGraphicFramePr>
            <p:xfrm>
              <a:off x="5385991" y="1513545"/>
              <a:ext cx="676275" cy="590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5" name="Equation" r:id="rId24" imgW="126835" imgH="139518" progId="Equation.DSMT4">
                      <p:embed/>
                    </p:oleObj>
                  </mc:Choice>
                  <mc:Fallback>
                    <p:oleObj name="Equation" r:id="rId24" imgW="126835" imgH="139518" progId="Equation.DSMT4">
                      <p:embed/>
                      <p:pic>
                        <p:nvPicPr>
                          <p:cNvPr id="0" name="Object 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385991" y="1513545"/>
                            <a:ext cx="676275" cy="5905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39" name="Group 38"/>
            <p:cNvGrpSpPr/>
            <p:nvPr/>
          </p:nvGrpSpPr>
          <p:grpSpPr>
            <a:xfrm>
              <a:off x="4565724" y="3289693"/>
              <a:ext cx="1800000" cy="648000"/>
              <a:chOff x="4345843" y="3862060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7" name="Rounded Rectangle 76"/>
              <p:cNvSpPr/>
              <p:nvPr/>
            </p:nvSpPr>
            <p:spPr>
              <a:xfrm>
                <a:off x="4345843" y="3862060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50" name="Object 5224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4211975"/>
                  </p:ext>
                </p:extLst>
              </p:nvPr>
            </p:nvGraphicFramePr>
            <p:xfrm>
              <a:off x="5121163" y="3958637"/>
              <a:ext cx="609600" cy="742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6" name="Equation" r:id="rId26" imgW="114102" imgH="177492" progId="Equation.DSMT4">
                      <p:embed/>
                    </p:oleObj>
                  </mc:Choice>
                  <mc:Fallback>
                    <p:oleObj name="Equation" r:id="rId26" imgW="114102" imgH="177492" progId="Equation.DSMT4">
                      <p:embed/>
                      <p:pic>
                        <p:nvPicPr>
                          <p:cNvPr id="0" name="Object 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21163" y="3958637"/>
                            <a:ext cx="609600" cy="742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7" name="Group 46"/>
            <p:cNvGrpSpPr/>
            <p:nvPr/>
          </p:nvGrpSpPr>
          <p:grpSpPr>
            <a:xfrm>
              <a:off x="4565724" y="2348880"/>
              <a:ext cx="1800000" cy="648000"/>
              <a:chOff x="4519148" y="2492896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Rounded Rectangle 81"/>
              <p:cNvSpPr/>
              <p:nvPr/>
            </p:nvSpPr>
            <p:spPr>
              <a:xfrm>
                <a:off x="4519148" y="2492896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42" name="Object 4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6901066"/>
                  </p:ext>
                </p:extLst>
              </p:nvPr>
            </p:nvGraphicFramePr>
            <p:xfrm>
              <a:off x="4638921" y="2602312"/>
              <a:ext cx="1920695" cy="7172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7" name="Equation" r:id="rId28" imgW="431613" imgH="203112" progId="Equation.DSMT4">
                      <p:embed/>
                    </p:oleObj>
                  </mc:Choice>
                  <mc:Fallback>
                    <p:oleObj name="Equation" r:id="rId28" imgW="431613" imgH="203112" progId="Equation.DSMT4">
                      <p:embed/>
                      <p:pic>
                        <p:nvPicPr>
                          <p:cNvPr id="0" name="Object 4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38921" y="2602312"/>
                            <a:ext cx="1920695" cy="717272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6" name="Group 45"/>
            <p:cNvGrpSpPr/>
            <p:nvPr/>
          </p:nvGrpSpPr>
          <p:grpSpPr>
            <a:xfrm>
              <a:off x="4565724" y="4250607"/>
              <a:ext cx="1800000" cy="648000"/>
              <a:chOff x="4353433" y="4748653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Rounded Rectangle 79"/>
              <p:cNvSpPr/>
              <p:nvPr/>
            </p:nvSpPr>
            <p:spPr>
              <a:xfrm>
                <a:off x="4353433" y="4748653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43" name="Object 4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84910154"/>
                  </p:ext>
                </p:extLst>
              </p:nvPr>
            </p:nvGraphicFramePr>
            <p:xfrm>
              <a:off x="4473116" y="4857930"/>
              <a:ext cx="1920875" cy="717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8" name="Equation" r:id="rId30" imgW="431613" imgH="203112" progId="Equation.DSMT4">
                      <p:embed/>
                    </p:oleObj>
                  </mc:Choice>
                  <mc:Fallback>
                    <p:oleObj name="Equation" r:id="rId30" imgW="431613" imgH="203112" progId="Equation.DSMT4">
                      <p:embed/>
                      <p:pic>
                        <p:nvPicPr>
                          <p:cNvPr id="0" name="Object 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73116" y="4857930"/>
                            <a:ext cx="1920875" cy="717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3" name="Group 52"/>
            <p:cNvGrpSpPr/>
            <p:nvPr/>
          </p:nvGrpSpPr>
          <p:grpSpPr>
            <a:xfrm>
              <a:off x="4565724" y="5194382"/>
              <a:ext cx="1800000" cy="648000"/>
              <a:chOff x="4572000" y="5856371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Rounded Rectangle 80"/>
              <p:cNvSpPr/>
              <p:nvPr/>
            </p:nvSpPr>
            <p:spPr>
              <a:xfrm>
                <a:off x="4572000" y="5856371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49" name="Object 4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8129621"/>
                  </p:ext>
                </p:extLst>
              </p:nvPr>
            </p:nvGraphicFramePr>
            <p:xfrm>
              <a:off x="5109195" y="5952948"/>
              <a:ext cx="1085850" cy="742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19" name="Equation" r:id="rId31" imgW="202936" imgH="177569" progId="Equation.DSMT4">
                      <p:embed/>
                    </p:oleObj>
                  </mc:Choice>
                  <mc:Fallback>
                    <p:oleObj name="Equation" r:id="rId31" imgW="202936" imgH="177569" progId="Equation.DSMT4">
                      <p:embed/>
                      <p:pic>
                        <p:nvPicPr>
                          <p:cNvPr id="0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109195" y="5952948"/>
                            <a:ext cx="1085850" cy="742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48" name="Group 52247"/>
            <p:cNvGrpSpPr/>
            <p:nvPr/>
          </p:nvGrpSpPr>
          <p:grpSpPr>
            <a:xfrm>
              <a:off x="6569825" y="5646455"/>
              <a:ext cx="1800000" cy="648000"/>
              <a:chOff x="4353433" y="2468756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ounded Rectangle 73"/>
              <p:cNvSpPr/>
              <p:nvPr/>
            </p:nvSpPr>
            <p:spPr>
              <a:xfrm>
                <a:off x="4353433" y="2468756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47" name="Object 52246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78248687"/>
                  </p:ext>
                </p:extLst>
              </p:nvPr>
            </p:nvGraphicFramePr>
            <p:xfrm>
              <a:off x="5095416" y="2641533"/>
              <a:ext cx="676275" cy="590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20" name="Equation" r:id="rId33" imgW="126835" imgH="139518" progId="Equation.DSMT4">
                      <p:embed/>
                    </p:oleObj>
                  </mc:Choice>
                  <mc:Fallback>
                    <p:oleObj name="Equation" r:id="rId33" imgW="126835" imgH="139518" progId="Equation.DSMT4">
                      <p:embed/>
                      <p:pic>
                        <p:nvPicPr>
                          <p:cNvPr id="0" name="Object 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095416" y="2641533"/>
                            <a:ext cx="676275" cy="5905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0" name="Group 39"/>
            <p:cNvGrpSpPr/>
            <p:nvPr/>
          </p:nvGrpSpPr>
          <p:grpSpPr>
            <a:xfrm>
              <a:off x="6569825" y="1918602"/>
              <a:ext cx="1800000" cy="648000"/>
              <a:chOff x="7213930" y="1808820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Rounded Rectangle 75"/>
              <p:cNvSpPr/>
              <p:nvPr/>
            </p:nvSpPr>
            <p:spPr>
              <a:xfrm>
                <a:off x="7213930" y="1808820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52" name="Object 522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262028"/>
                  </p:ext>
                </p:extLst>
              </p:nvPr>
            </p:nvGraphicFramePr>
            <p:xfrm>
              <a:off x="7989250" y="1905397"/>
              <a:ext cx="609600" cy="742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21" name="Equation" r:id="rId35" imgW="114102" imgH="177492" progId="Equation.DSMT4">
                      <p:embed/>
                    </p:oleObj>
                  </mc:Choice>
                  <mc:Fallback>
                    <p:oleObj name="Equation" r:id="rId35" imgW="114102" imgH="177492" progId="Equation.DSMT4">
                      <p:embed/>
                      <p:pic>
                        <p:nvPicPr>
                          <p:cNvPr id="0" name="Object 4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989250" y="1905397"/>
                            <a:ext cx="609600" cy="742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255" name="Group 52254"/>
            <p:cNvGrpSpPr/>
            <p:nvPr/>
          </p:nvGrpSpPr>
          <p:grpSpPr>
            <a:xfrm>
              <a:off x="6569825" y="4718659"/>
              <a:ext cx="1800000" cy="648000"/>
              <a:chOff x="7397467" y="4762044"/>
              <a:chExt cx="2160240" cy="936104"/>
            </a:xfrm>
            <a:solidFill>
              <a:srgbClr val="CC0000"/>
            </a:solidFill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Rounded Rectangle 78"/>
              <p:cNvSpPr/>
              <p:nvPr/>
            </p:nvSpPr>
            <p:spPr>
              <a:xfrm>
                <a:off x="7397467" y="4762044"/>
                <a:ext cx="2160240" cy="936104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2254" name="Object 5225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9812334"/>
                  </p:ext>
                </p:extLst>
              </p:nvPr>
            </p:nvGraphicFramePr>
            <p:xfrm>
              <a:off x="8172787" y="4858621"/>
              <a:ext cx="609600" cy="742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22" name="Equation" r:id="rId36" imgW="114102" imgH="177492" progId="Equation.DSMT4">
                      <p:embed/>
                    </p:oleObj>
                  </mc:Choice>
                  <mc:Fallback>
                    <p:oleObj name="Equation" r:id="rId36" imgW="114102" imgH="177492" progId="Equation.DSMT4">
                      <p:embed/>
                      <p:pic>
                        <p:nvPicPr>
                          <p:cNvPr id="0" name="Object 4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72787" y="4858621"/>
                            <a:ext cx="609600" cy="742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5" name="Group 44"/>
            <p:cNvGrpSpPr/>
            <p:nvPr/>
          </p:nvGrpSpPr>
          <p:grpSpPr>
            <a:xfrm>
              <a:off x="6569825" y="3782555"/>
              <a:ext cx="1800000" cy="648000"/>
              <a:chOff x="6940267" y="3709660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ounded Rectangle 77"/>
              <p:cNvSpPr/>
              <p:nvPr/>
            </p:nvSpPr>
            <p:spPr>
              <a:xfrm>
                <a:off x="6940267" y="3709660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44" name="Object 4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3158518"/>
                  </p:ext>
                </p:extLst>
              </p:nvPr>
            </p:nvGraphicFramePr>
            <p:xfrm>
              <a:off x="7059950" y="3818937"/>
              <a:ext cx="1920875" cy="717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23" name="Equation" r:id="rId37" imgW="431613" imgH="203112" progId="Equation.DSMT4">
                      <p:embed/>
                    </p:oleObj>
                  </mc:Choice>
                  <mc:Fallback>
                    <p:oleObj name="Equation" r:id="rId37" imgW="431613" imgH="203112" progId="Equation.DSMT4">
                      <p:embed/>
                      <p:pic>
                        <p:nvPicPr>
                          <p:cNvPr id="0" name="Object 4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59950" y="3818937"/>
                            <a:ext cx="1920875" cy="7175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52" name="Group 51"/>
            <p:cNvGrpSpPr/>
            <p:nvPr/>
          </p:nvGrpSpPr>
          <p:grpSpPr>
            <a:xfrm>
              <a:off x="6569825" y="2857585"/>
              <a:ext cx="1800000" cy="648000"/>
              <a:chOff x="6455183" y="2823341"/>
              <a:chExt cx="2160240" cy="936104"/>
            </a:xfr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Rounded Rectangle 74"/>
              <p:cNvSpPr/>
              <p:nvPr/>
            </p:nvSpPr>
            <p:spPr>
              <a:xfrm>
                <a:off x="6455183" y="2823341"/>
                <a:ext cx="2160240" cy="936104"/>
              </a:xfrm>
              <a:prstGeom prst="roundRect">
                <a:avLst/>
              </a:prstGeom>
              <a:solidFill>
                <a:srgbClr val="CC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E" sz="1100"/>
              </a:p>
            </p:txBody>
          </p:sp>
          <p:graphicFrame>
            <p:nvGraphicFramePr>
              <p:cNvPr id="51" name="Object 5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9740376"/>
                  </p:ext>
                </p:extLst>
              </p:nvPr>
            </p:nvGraphicFramePr>
            <p:xfrm>
              <a:off x="6992378" y="2919918"/>
              <a:ext cx="1085850" cy="742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79724" name="Equation" r:id="rId38" imgW="202936" imgH="177569" progId="Equation.DSMT4">
                      <p:embed/>
                    </p:oleObj>
                  </mc:Choice>
                  <mc:Fallback>
                    <p:oleObj name="Equation" r:id="rId38" imgW="202936" imgH="177569" progId="Equation.DSMT4">
                      <p:embed/>
                      <p:pic>
                        <p:nvPicPr>
                          <p:cNvPr id="0" name="Object 5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92378" y="2919918"/>
                            <a:ext cx="1085850" cy="7429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87" name="Group 86"/>
          <p:cNvGrpSpPr/>
          <p:nvPr/>
        </p:nvGrpSpPr>
        <p:grpSpPr>
          <a:xfrm>
            <a:off x="8777317" y="476672"/>
            <a:ext cx="8347952" cy="5619750"/>
            <a:chOff x="8789610" y="490052"/>
            <a:chExt cx="8347952" cy="5619750"/>
          </a:xfrm>
        </p:grpSpPr>
        <p:grpSp>
          <p:nvGrpSpPr>
            <p:cNvPr id="88" name="Group 87"/>
            <p:cNvGrpSpPr/>
            <p:nvPr/>
          </p:nvGrpSpPr>
          <p:grpSpPr>
            <a:xfrm>
              <a:off x="8789610" y="490052"/>
              <a:ext cx="8347952" cy="5619750"/>
              <a:chOff x="8789610" y="490052"/>
              <a:chExt cx="8347952" cy="5619750"/>
            </a:xfrm>
          </p:grpSpPr>
          <p:pic>
            <p:nvPicPr>
              <p:cNvPr id="90" name="Picture 2"/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55612" y="490052"/>
                <a:ext cx="7981950" cy="5619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1" name="Rounded Rectangle 90"/>
              <p:cNvSpPr/>
              <p:nvPr/>
            </p:nvSpPr>
            <p:spPr>
              <a:xfrm rot="16200000">
                <a:off x="7800218" y="1479444"/>
                <a:ext cx="2338783" cy="360000"/>
              </a:xfrm>
              <a:prstGeom prst="roundRect">
                <a:avLst/>
              </a:prstGeom>
              <a:solidFill>
                <a:srgbClr val="FDCC33"/>
              </a:solidFill>
              <a:ln w="19050">
                <a:solidFill>
                  <a:srgbClr val="9900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Idirghníomhaíocht</a:t>
                </a:r>
                <a:r>
                  <a:rPr lang="en-IE" sz="14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IE" sz="14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Cheachta</a:t>
                </a:r>
                <a:endParaRPr lang="en-IE" sz="1400" dirty="0">
                  <a:solidFill>
                    <a:srgbClr val="990033"/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612" y="490052"/>
              <a:ext cx="7961687" cy="5619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495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1115616" y="107503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5.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Sceitseáil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feidhme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haiseanna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loma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6" y="1475139"/>
            <a:ext cx="3307300" cy="32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6634"/>
            <a:ext cx="5112568" cy="32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06634"/>
            <a:ext cx="5112568" cy="32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3644847" y="2186621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Area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31931" y="4126140"/>
                <a:ext cx="374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31" y="4126140"/>
                <a:ext cx="3744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02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B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Rectangle 3"/>
          <p:cNvSpPr/>
          <p:nvPr/>
        </p:nvSpPr>
        <p:spPr>
          <a:xfrm>
            <a:off x="467544" y="476672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I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gcas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tabla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thios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:</a:t>
            </a:r>
          </a:p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(a)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Scailigh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learaid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tugadh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(b) Riomh an t-achar a tugadh leis an bhfeidhm achair.</a:t>
            </a:r>
          </a:p>
          <a:p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(c)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Minigh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mar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usaidtear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7" y="1800110"/>
            <a:ext cx="8378751" cy="46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B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26914"/>
            <a:ext cx="8207128" cy="26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80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</a:t>
            </a:r>
            <a:r>
              <a:rPr lang="en-IE" dirty="0" smtClean="0"/>
              <a:t>c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3275856" y="4005064"/>
            <a:ext cx="586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854677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497" y="524396"/>
            <a:ext cx="1971675" cy="15144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6" y="722958"/>
            <a:ext cx="2660104" cy="206781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6" y="4005064"/>
            <a:ext cx="2649713" cy="2057424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120" y="667270"/>
            <a:ext cx="3482119" cy="166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6" y="2790825"/>
            <a:ext cx="7547576" cy="97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627" y="4047723"/>
            <a:ext cx="3573870" cy="237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</a:t>
            </a:r>
            <a:r>
              <a:rPr lang="en-IE" dirty="0" smtClean="0"/>
              <a:t>C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3083564" y="722959"/>
            <a:ext cx="5592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2958"/>
            <a:ext cx="2743152" cy="2129977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688" y="706189"/>
            <a:ext cx="4361892" cy="286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</a:t>
            </a:r>
            <a:r>
              <a:rPr lang="en-IE" dirty="0" smtClean="0"/>
              <a:t>C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89363"/>
            <a:ext cx="2660104" cy="206781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31" y="689362"/>
            <a:ext cx="6274151" cy="396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</a:t>
            </a:r>
            <a:r>
              <a:rPr lang="en-IE" dirty="0" smtClean="0"/>
              <a:t>C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1115616" y="107503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Sceitseáil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den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haiseanna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loma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1916832"/>
            <a:ext cx="3010251" cy="23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45" y="1720556"/>
            <a:ext cx="5040595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45" y="1720556"/>
            <a:ext cx="5040595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3757799" y="2219928"/>
            <a:ext cx="62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Area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531931" y="3982124"/>
                <a:ext cx="374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1931" y="3982124"/>
                <a:ext cx="3744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0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</a:t>
            </a:r>
            <a:r>
              <a:rPr lang="en-IE" dirty="0" err="1"/>
              <a:t>Grúpa</a:t>
            </a:r>
            <a:r>
              <a:rPr lang="en-IE" dirty="0"/>
              <a:t> </a:t>
            </a:r>
            <a:r>
              <a:rPr lang="en-IE" dirty="0" smtClean="0"/>
              <a:t>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2428"/>
            <a:ext cx="6384120" cy="136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3"/>
            <a:ext cx="7704856" cy="492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8172400" y="1844823"/>
            <a:ext cx="0" cy="492894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9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C</a:t>
            </a:r>
            <a:endParaRPr lang="en-IE" dirty="0"/>
          </a:p>
        </p:txBody>
      </p:sp>
      <p:pic>
        <p:nvPicPr>
          <p:cNvPr id="178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4" y="548680"/>
            <a:ext cx="860419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84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7019453" y="1990558"/>
            <a:ext cx="2233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Bloc </a:t>
            </a:r>
            <a:r>
              <a:rPr lang="en-IE" sz="1400" dirty="0" err="1" smtClean="0">
                <a:solidFill>
                  <a:srgbClr val="990033"/>
                </a:solidFill>
                <a:latin typeface="Calibri" pitchFamily="34" charset="0"/>
              </a:rPr>
              <a:t>oifigí</a:t>
            </a:r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 an Aomori </a:t>
            </a:r>
            <a:r>
              <a:rPr lang="en-IE" sz="1400" dirty="0" err="1" smtClean="0">
                <a:solidFill>
                  <a:srgbClr val="990033"/>
                </a:solidFill>
                <a:latin typeface="Calibri" pitchFamily="34" charset="0"/>
              </a:rPr>
              <a:t>sa</a:t>
            </a:r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1400" dirty="0" err="1" smtClean="0">
                <a:solidFill>
                  <a:srgbClr val="990033"/>
                </a:solidFill>
                <a:latin typeface="Calibri" pitchFamily="34" charset="0"/>
              </a:rPr>
              <a:t>tSeapáin</a:t>
            </a:r>
            <a:endParaRPr lang="en-IE" sz="14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92376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Athraíonn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freisin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ag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dul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ó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chlé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deas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Scrúdóimid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coibhneas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leithead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42758"/>
            <a:ext cx="2181225" cy="14478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2" y="666335"/>
            <a:ext cx="2543175" cy="22574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2" y="3570091"/>
            <a:ext cx="2543175" cy="22574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1115616" y="5013176"/>
            <a:ext cx="0" cy="576064"/>
          </a:xfrm>
          <a:prstGeom prst="line">
            <a:avLst/>
          </a:prstGeom>
          <a:ln w="2857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27584" y="5577365"/>
            <a:ext cx="288032" cy="0"/>
          </a:xfrm>
          <a:prstGeom prst="line">
            <a:avLst/>
          </a:prstGeom>
          <a:ln w="28575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52" y="666335"/>
            <a:ext cx="3118048" cy="194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49" y="3570091"/>
            <a:ext cx="3519217" cy="237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5576"/>
          </a:xfrm>
        </p:spPr>
        <p:txBody>
          <a:bodyPr>
            <a:normAutofit fontScale="90000"/>
          </a:bodyPr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 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5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28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0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32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3" name="Rectangle 3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6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4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1" name="Rectangle 4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2253" name="Rectangle 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sp>
        <p:nvSpPr>
          <p:cNvPr id="50" name="Rectangle 5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83800"/>
            <a:ext cx="4248000" cy="5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777318" y="847724"/>
            <a:ext cx="8678906" cy="5630217"/>
            <a:chOff x="8777318" y="847724"/>
            <a:chExt cx="8678906" cy="5162551"/>
          </a:xfrm>
        </p:grpSpPr>
        <p:pic>
          <p:nvPicPr>
            <p:cNvPr id="1669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9474" y="847725"/>
              <a:ext cx="8286750" cy="516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 rot="16200000">
              <a:off x="7787926" y="1837116"/>
              <a:ext cx="2338783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Idirghníomhaíocht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45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2" y="666335"/>
            <a:ext cx="2524125" cy="223837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564" y="666335"/>
            <a:ext cx="4224740" cy="27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5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2" y="666335"/>
            <a:ext cx="2543175" cy="225742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8960"/>
            <a:ext cx="7550930" cy="351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55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1115616" y="107503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Sceitseáil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graf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feidhme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haiseanna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loma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72208"/>
            <a:ext cx="2853471" cy="2532856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9463"/>
            <a:ext cx="5040560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9463"/>
            <a:ext cx="5040560" cy="288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3384513" y="1909489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60001" y="3756514"/>
                <a:ext cx="374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001" y="3756514"/>
                <a:ext cx="3744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292080" y="1480540"/>
            <a:ext cx="181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09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59" y="548677"/>
            <a:ext cx="7056784" cy="613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0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D</a:t>
            </a:r>
            <a:endParaRPr lang="en-IE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468815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84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– </a:t>
            </a:r>
            <a:r>
              <a:rPr lang="en-IE" dirty="0" err="1" smtClean="0"/>
              <a:t>Grúpa</a:t>
            </a:r>
            <a:r>
              <a:rPr lang="en-IE" dirty="0" smtClean="0"/>
              <a:t> 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7019453" y="1990558"/>
            <a:ext cx="18730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400" dirty="0" smtClean="0">
                <a:solidFill>
                  <a:srgbClr val="990033"/>
                </a:solidFill>
                <a:latin typeface="Calibri" pitchFamily="34" charset="0"/>
              </a:rPr>
              <a:t>Teach ó New England</a:t>
            </a:r>
            <a:endParaRPr lang="en-IE" sz="14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07953" y="3585281"/>
            <a:ext cx="5868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292376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Athraíonn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freisin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ag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dul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ó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chlé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deas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Scrúdóimid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coibhneas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leithead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dirty="0" err="1">
                <a:solidFill>
                  <a:srgbClr val="990033"/>
                </a:solidFill>
                <a:latin typeface="Calibri" pitchFamily="34" charset="0"/>
              </a:rPr>
              <a:t>fhoirgnimh</a:t>
            </a:r>
            <a:r>
              <a:rPr lang="en-IE" dirty="0">
                <a:solidFill>
                  <a:srgbClr val="990033"/>
                </a:solidFill>
                <a:latin typeface="Calibri" pitchFamily="34" charset="0"/>
              </a:rPr>
              <a:t>.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90" y="572021"/>
            <a:ext cx="12001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" y="722959"/>
            <a:ext cx="2610324" cy="2232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4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" y="3528335"/>
            <a:ext cx="2602388" cy="2232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566243"/>
            <a:ext cx="3402111" cy="20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27" y="3570090"/>
            <a:ext cx="3708925" cy="223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4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err="1"/>
              <a:t>Roinn</a:t>
            </a:r>
            <a:r>
              <a:rPr lang="en-IE" dirty="0"/>
              <a:t> C – </a:t>
            </a:r>
            <a:r>
              <a:rPr lang="en-IE" dirty="0" err="1"/>
              <a:t>Gníomhaíocht</a:t>
            </a:r>
            <a:r>
              <a:rPr lang="en-IE" dirty="0"/>
              <a:t> 1 – </a:t>
            </a:r>
            <a:r>
              <a:rPr lang="en-IE" dirty="0" err="1"/>
              <a:t>Grúpa</a:t>
            </a:r>
            <a:r>
              <a:rPr lang="en-IE" dirty="0"/>
              <a:t> 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83564" y="722959"/>
                <a:ext cx="5592892" cy="3796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E" sz="2400" dirty="0" smtClean="0">
                    <a:solidFill>
                      <a:srgbClr val="990033"/>
                    </a:solidFill>
                    <a:latin typeface="Calibri" pitchFamily="34" charset="0"/>
                  </a:rPr>
                  <a:t>3. R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íó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mh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achar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sa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ph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osa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triant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nach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den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fhoirgneamh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l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é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irithe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,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agus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cr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ochnaigh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iteas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os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: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M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p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osa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triant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nach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2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aonad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leithead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,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beidh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achar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triant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in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cothrom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le</m:t>
                    </m:r>
                    <m:r>
                      <m:rPr>
                        <m:nor/>
                      </m:rPr>
                      <a:rPr lang="en-GB" sz="24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IE" sz="240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</m:t>
                    </m:r>
                    <m:r>
                      <m:rPr>
                        <m:nor/>
                      </m:rPr>
                      <a:rPr lang="en-IE" sz="240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=</m:t>
                    </m:r>
                  </m:oMath>
                </a14:m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endParaRPr lang="en-IE" sz="24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564" y="722959"/>
                <a:ext cx="5592892" cy="3796617"/>
              </a:xfrm>
              <a:prstGeom prst="rect">
                <a:avLst/>
              </a:prstGeom>
              <a:blipFill rotWithShape="1">
                <a:blip r:embed="rId3"/>
                <a:stretch>
                  <a:fillRect l="-1745" t="-1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0" y="692696"/>
            <a:ext cx="2533650" cy="21717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5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E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0" y="692696"/>
            <a:ext cx="2628900" cy="22479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0" y="3068960"/>
            <a:ext cx="7936152" cy="364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8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0892"/>
            <a:ext cx="5422228" cy="32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1115616" y="1075030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Sceitseáil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graf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den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haiseanna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loma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3" y="1520925"/>
            <a:ext cx="2610324" cy="2232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0892"/>
            <a:ext cx="5422228" cy="324000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3065416" y="1923137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endParaRPr lang="en-IE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230008" y="4067780"/>
                <a:ext cx="3744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i="1" dirty="0" smtClean="0">
                          <a:solidFill>
                            <a:srgbClr val="990033"/>
                          </a:solidFill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IE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0008" y="4067780"/>
                <a:ext cx="37444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839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344816" cy="633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69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998984"/>
          </a:xfrm>
        </p:spPr>
        <p:txBody>
          <a:bodyPr>
            <a:normAutofit/>
          </a:bodyPr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smtClean="0"/>
              <a:t>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3" name="Group 2"/>
          <p:cNvGrpSpPr/>
          <p:nvPr/>
        </p:nvGrpSpPr>
        <p:grpSpPr>
          <a:xfrm>
            <a:off x="2096931" y="3188634"/>
            <a:ext cx="4118875" cy="2108030"/>
            <a:chOff x="2101474" y="3213100"/>
            <a:chExt cx="4118875" cy="210803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2758612"/>
                </p:ext>
              </p:extLst>
            </p:nvPr>
          </p:nvGraphicFramePr>
          <p:xfrm>
            <a:off x="2884112" y="3213100"/>
            <a:ext cx="598487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0" name="Equation" r:id="rId4" imgW="203040" imgH="177480" progId="Equation.DSMT4">
                    <p:embed/>
                  </p:oleObj>
                </mc:Choice>
                <mc:Fallback>
                  <p:oleObj name="Equation" r:id="rId4" imgW="2030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884112" y="3213100"/>
                          <a:ext cx="598487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8527795"/>
                </p:ext>
              </p:extLst>
            </p:nvPr>
          </p:nvGraphicFramePr>
          <p:xfrm>
            <a:off x="2287212" y="3982384"/>
            <a:ext cx="1195387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1" name="Equation" r:id="rId6" imgW="406080" imgH="177480" progId="Equation.DSMT4">
                    <p:embed/>
                  </p:oleObj>
                </mc:Choice>
                <mc:Fallback>
                  <p:oleObj name="Equation" r:id="rId6" imgW="406080" imgH="17748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7212" y="3982384"/>
                          <a:ext cx="1195387" cy="522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054918"/>
                </p:ext>
              </p:extLst>
            </p:nvPr>
          </p:nvGraphicFramePr>
          <p:xfrm>
            <a:off x="2101474" y="4798842"/>
            <a:ext cx="1381125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2" name="Equation" r:id="rId8" imgW="469800" imgH="177480" progId="Equation.DSMT4">
                    <p:embed/>
                  </p:oleObj>
                </mc:Choice>
                <mc:Fallback>
                  <p:oleObj name="Equation" r:id="rId8" imgW="469800" imgH="17748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01474" y="4798842"/>
                          <a:ext cx="1381125" cy="5222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096941"/>
                </p:ext>
              </p:extLst>
            </p:nvPr>
          </p:nvGraphicFramePr>
          <p:xfrm>
            <a:off x="5872687" y="4029530"/>
            <a:ext cx="347662" cy="541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6113" name="Equation" r:id="rId10" imgW="114120" imgH="177480" progId="Equation.DSMT4">
                    <p:embed/>
                  </p:oleObj>
                </mc:Choice>
                <mc:Fallback>
                  <p:oleObj name="Equation" r:id="rId10" imgW="114120" imgH="17748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2687" y="4029530"/>
                          <a:ext cx="347662" cy="541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1" name="Straight Arrow Connector 10"/>
          <p:cNvCxnSpPr>
            <a:stCxn id="5" idx="3"/>
          </p:cNvCxnSpPr>
          <p:nvPr/>
        </p:nvCxnSpPr>
        <p:spPr>
          <a:xfrm>
            <a:off x="3478056" y="3449778"/>
            <a:ext cx="2322534" cy="8215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78056" y="4270682"/>
            <a:ext cx="2327077" cy="25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78056" y="4295802"/>
            <a:ext cx="2327077" cy="766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087896" y="1615145"/>
            <a:ext cx="2160240" cy="1008112"/>
          </a:xfrm>
          <a:prstGeom prst="roundRect">
            <a:avLst/>
          </a:prstGeom>
          <a:solidFill>
            <a:srgbClr val="DCCE18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>
                <a:solidFill>
                  <a:schemeClr val="tx1"/>
                </a:solidFill>
              </a:rPr>
              <a:t>Feidhm</a:t>
            </a:r>
            <a:r>
              <a:rPr lang="en-IE" sz="2400" dirty="0" smtClean="0">
                <a:solidFill>
                  <a:schemeClr val="tx1"/>
                </a:solidFill>
              </a:rPr>
              <a:t> f(x)</a:t>
            </a:r>
            <a:endParaRPr lang="en-IE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69715" y="1615145"/>
            <a:ext cx="2259827" cy="1008112"/>
          </a:xfrm>
          <a:prstGeom prst="roundRect">
            <a:avLst/>
          </a:prstGeom>
          <a:solidFill>
            <a:srgbClr val="D1282E"/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dirty="0" err="1" smtClean="0"/>
              <a:t>Díorthach</a:t>
            </a:r>
            <a:r>
              <a:rPr lang="en-IE" sz="2400" dirty="0" smtClean="0"/>
              <a:t> f’(x)</a:t>
            </a:r>
            <a:endParaRPr lang="en-IE" sz="2400" dirty="0"/>
          </a:p>
        </p:txBody>
      </p:sp>
      <p:sp>
        <p:nvSpPr>
          <p:cNvPr id="15" name="Rectangle 14"/>
          <p:cNvSpPr/>
          <p:nvPr/>
        </p:nvSpPr>
        <p:spPr>
          <a:xfrm>
            <a:off x="1705093" y="5589240"/>
            <a:ext cx="5622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36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IE" sz="36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féidir</a:t>
            </a:r>
            <a:r>
              <a:rPr lang="en-IE" sz="36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IE" sz="36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leat</a:t>
            </a:r>
            <a:r>
              <a:rPr lang="en-IE" sz="36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é </a:t>
            </a:r>
            <a:r>
              <a:rPr lang="en-IE" sz="36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IE" sz="36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IE" sz="36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mhíniú</a:t>
            </a:r>
            <a:r>
              <a:rPr lang="en-IE" sz="36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3600" dirty="0">
              <a:solidFill>
                <a:srgbClr val="990033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 </a:t>
            </a:r>
            <a:r>
              <a:rPr lang="en-IE" dirty="0" err="1" smtClean="0"/>
              <a:t>Grúpa</a:t>
            </a:r>
            <a:r>
              <a:rPr lang="en-IE" dirty="0" smtClean="0"/>
              <a:t> E</a:t>
            </a:r>
            <a:endParaRPr lang="en-IE" dirty="0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7940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1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– </a:t>
            </a:r>
            <a:r>
              <a:rPr lang="en-IE" dirty="0" err="1" smtClean="0"/>
              <a:t>Gníomhaíocht</a:t>
            </a:r>
            <a:r>
              <a:rPr lang="en-IE" dirty="0" smtClean="0"/>
              <a:t> 1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250810"/>
                  </p:ext>
                </p:extLst>
              </p:nvPr>
            </p:nvGraphicFramePr>
            <p:xfrm>
              <a:off x="1105922" y="1196752"/>
              <a:ext cx="6932157" cy="46242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000"/>
                    <a:gridCol w="2432157"/>
                    <a:gridCol w="2844000"/>
                  </a:tblGrid>
                  <a:tr h="7107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Grúpa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Feidhm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Feidhm</a:t>
                          </a:r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 </a:t>
                          </a:r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Achair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A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=5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=5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B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C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=9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=9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−27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D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=2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E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=2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4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4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E" sz="24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−4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4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x</m:t>
                                </m:r>
                                <m:r>
                                  <a:rPr lang="en-IE" sz="24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+4</m:t>
                                </m:r>
                              </m:oMath>
                            </m:oMathPara>
                          </a14:m>
                          <a:endParaRPr lang="en-IE" sz="24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69250810"/>
                  </p:ext>
                </p:extLst>
              </p:nvPr>
            </p:nvGraphicFramePr>
            <p:xfrm>
              <a:off x="1105922" y="1196752"/>
              <a:ext cx="6932157" cy="462428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000"/>
                    <a:gridCol w="2432157"/>
                    <a:gridCol w="2844000"/>
                  </a:tblGrid>
                  <a:tr h="71070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Grúpa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Feidhm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Feidhm</a:t>
                          </a:r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 </a:t>
                          </a:r>
                          <a:r>
                            <a:rPr lang="en-IE" sz="2800" b="1" dirty="0" err="1" smtClean="0">
                              <a:solidFill>
                                <a:srgbClr val="990033"/>
                              </a:solidFill>
                            </a:rPr>
                            <a:t>Achair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A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68170" t="-91406" r="-117043" b="-4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43683" t="-91406" b="-406250"/>
                          </a:stretch>
                        </a:blipFill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B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68170" t="-189922" r="-117043" b="-3031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43683" t="-189922" b="-303101"/>
                          </a:stretch>
                        </a:blipFill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C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68170" t="-292188" r="-117043" b="-2054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43683" t="-292188" b="-205469"/>
                          </a:stretch>
                        </a:blipFill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D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68170" t="-389147" r="-117043" b="-1038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43683" t="-389147" b="-103876"/>
                          </a:stretch>
                        </a:blipFill>
                      </a:tcPr>
                    </a:tc>
                  </a:tr>
                  <a:tr h="78271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800" b="1" dirty="0" smtClean="0">
                              <a:solidFill>
                                <a:srgbClr val="990033"/>
                              </a:solidFill>
                            </a:rPr>
                            <a:t>E</a:t>
                          </a:r>
                          <a:endParaRPr lang="en-IE" sz="28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68170" t="-492969" r="-117043" b="-46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43683" t="-492969" b="-4688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334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Grúpa</a:t>
            </a:r>
            <a:r>
              <a:rPr lang="en-IE" dirty="0" smtClean="0"/>
              <a:t> B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2" name="slope roof -dubai - Limits of Integration2b.gif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r="1468" b="1841"/>
          <a:stretch/>
        </p:blipFill>
        <p:spPr>
          <a:xfrm>
            <a:off x="5214267" y="1694681"/>
            <a:ext cx="3462189" cy="3894559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6588224" y="574073"/>
            <a:ext cx="2130486" cy="838703"/>
            <a:chOff x="9049407" y="206736"/>
            <a:chExt cx="2427890" cy="1259457"/>
          </a:xfrm>
          <a:solidFill>
            <a:srgbClr val="DCCE1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11" name="Rectangle 24"/>
            <p:cNvSpPr/>
            <p:nvPr/>
          </p:nvSpPr>
          <p:spPr>
            <a:xfrm>
              <a:off x="9049407" y="206736"/>
              <a:ext cx="2427890" cy="1259457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6017087"/>
                </p:ext>
              </p:extLst>
            </p:nvPr>
          </p:nvGraphicFramePr>
          <p:xfrm>
            <a:off x="9268999" y="299437"/>
            <a:ext cx="1988706" cy="106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80" name="Equation" r:id="rId9" imgW="736560" imgH="393480" progId="Equation.DSMT4">
                    <p:embed/>
                  </p:oleObj>
                </mc:Choice>
                <mc:Fallback>
                  <p:oleObj name="Equation" r:id="rId9" imgW="7365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268999" y="299437"/>
                          <a:ext cx="1988706" cy="106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3" name="slope roof -dubai - Limits of Integration2a.gif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t="7134" r="5009"/>
          <a:stretch/>
        </p:blipFill>
        <p:spPr>
          <a:xfrm>
            <a:off x="952852" y="1915059"/>
            <a:ext cx="3578204" cy="3477290"/>
          </a:xfrm>
          <a:prstGeom prst="rect">
            <a:avLst/>
          </a:prstGeom>
          <a:ln w="5715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12744" y="618678"/>
                <a:ext cx="5688632" cy="11424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Tá an fheidhm h(x)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= 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againn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feidhmm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Céard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chiallaíonn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(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44" y="618678"/>
                <a:ext cx="5688632" cy="1142492"/>
              </a:xfrm>
              <a:prstGeom prst="rect">
                <a:avLst/>
              </a:prstGeom>
              <a:blipFill rotWithShape="1">
                <a:blip r:embed="rId12"/>
                <a:stretch>
                  <a:fillRect l="-965" t="-2660" b="-31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12744" y="464790"/>
                <a:ext cx="5688632" cy="1450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Tá an fheidhm h(x)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 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againn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feidhmm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Céard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chiallaíonn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(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IE" sz="200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IE" sz="200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t-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dé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réir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atá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faoi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h(x)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idir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=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0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agus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=4.5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44" y="464790"/>
                <a:ext cx="5688632" cy="1450269"/>
              </a:xfrm>
              <a:prstGeom prst="rect">
                <a:avLst/>
              </a:prstGeom>
              <a:blipFill rotWithShape="1">
                <a:blip r:embed="rId13"/>
                <a:stretch>
                  <a:fillRect l="-965" t="-2101" b="-6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832502" y="1842452"/>
            <a:ext cx="8094300" cy="5029200"/>
            <a:chOff x="516300" y="2420888"/>
            <a:chExt cx="8094300" cy="5029200"/>
          </a:xfrm>
        </p:grpSpPr>
        <p:pic>
          <p:nvPicPr>
            <p:cNvPr id="156759" name="Picture 8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2420888"/>
              <a:ext cx="7734300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ounded Rectangle 18"/>
            <p:cNvSpPr/>
            <p:nvPr/>
          </p:nvSpPr>
          <p:spPr>
            <a:xfrm rot="16200000">
              <a:off x="-113700" y="305088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20472" y="490200"/>
            <a:ext cx="7751401" cy="4857750"/>
            <a:chOff x="516299" y="1000125"/>
            <a:chExt cx="7751401" cy="4857750"/>
          </a:xfrm>
        </p:grpSpPr>
        <p:pic>
          <p:nvPicPr>
            <p:cNvPr id="156758" name="Picture 8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000125"/>
              <a:ext cx="7391400" cy="485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 rot="16200000">
              <a:off x="-113701" y="1630125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5" y="1844824"/>
            <a:ext cx="3813349" cy="3720768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588224" y="574073"/>
            <a:ext cx="2130486" cy="838703"/>
            <a:chOff x="9049407" y="206736"/>
            <a:chExt cx="2427890" cy="1259457"/>
          </a:xfrm>
          <a:solidFill>
            <a:srgbClr val="DCCE1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30" name="Rectangle 24"/>
            <p:cNvSpPr/>
            <p:nvPr/>
          </p:nvSpPr>
          <p:spPr>
            <a:xfrm>
              <a:off x="9049407" y="206736"/>
              <a:ext cx="2427890" cy="1259457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930086"/>
                </p:ext>
              </p:extLst>
            </p:nvPr>
          </p:nvGraphicFramePr>
          <p:xfrm>
            <a:off x="9268999" y="299437"/>
            <a:ext cx="1988706" cy="106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7869" name="Equation" r:id="rId5" imgW="736560" imgH="393480" progId="Equation.DSMT4">
                    <p:embed/>
                  </p:oleObj>
                </mc:Choice>
                <mc:Fallback>
                  <p:oleObj name="Equation" r:id="rId5" imgW="7365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268999" y="299437"/>
                          <a:ext cx="1988706" cy="106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"/>
          <a:stretch/>
        </p:blipFill>
        <p:spPr bwMode="auto">
          <a:xfrm>
            <a:off x="5213970" y="1629216"/>
            <a:ext cx="3462486" cy="3888016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</a:t>
            </a:r>
            <a:r>
              <a:rPr lang="en-IE" dirty="0" err="1" smtClean="0"/>
              <a:t>Fheidhm</a:t>
            </a:r>
            <a:r>
              <a:rPr lang="en-IE" dirty="0" smtClean="0"/>
              <a:t> </a:t>
            </a:r>
            <a:r>
              <a:rPr lang="en-IE" dirty="0" err="1" smtClean="0"/>
              <a:t>Achair</a:t>
            </a:r>
            <a:r>
              <a:rPr lang="en-IE" dirty="0" smtClean="0"/>
              <a:t> in </a:t>
            </a:r>
            <a:r>
              <a:rPr lang="en-IE" dirty="0" err="1" smtClean="0"/>
              <a:t>úsáid</a:t>
            </a:r>
            <a:r>
              <a:rPr lang="en-IE" dirty="0" smtClean="0"/>
              <a:t>!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153655" y="4169176"/>
            <a:ext cx="0" cy="10440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57060" y="4134027"/>
            <a:ext cx="1584000" cy="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11560" y="490053"/>
                <a:ext cx="5688632" cy="1450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Tá an fheidhm h(x)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= 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againn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feidhmm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Céard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chiallaíonn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(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,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t-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dé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réir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sin,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atá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faoi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h(x) </a:t>
                </a:r>
                <a:r>
                  <a:rPr lang="en-IE" sz="2000" dirty="0" err="1">
                    <a:solidFill>
                      <a:srgbClr val="990033"/>
                    </a:solidFill>
                    <a:latin typeface="Calibri" pitchFamily="34" charset="0"/>
                  </a:rPr>
                  <a:t>idir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= 0 </m:t>
                    </m:r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agus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=4.5 </m:t>
                    </m:r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90053"/>
                <a:ext cx="5688632" cy="1450269"/>
              </a:xfrm>
              <a:prstGeom prst="rect">
                <a:avLst/>
              </a:prstGeom>
              <a:blipFill rotWithShape="1">
                <a:blip r:embed="rId8"/>
                <a:stretch>
                  <a:fillRect l="-857" t="-2101" b="-6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539553" y="472904"/>
            <a:ext cx="56886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Conas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d’éirigh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leat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do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fhreagra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oibriú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amach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cinnte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go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ceart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345643" y="3333809"/>
            <a:ext cx="1702314" cy="1692000"/>
          </a:xfrm>
          <a:prstGeom prst="triangle">
            <a:avLst>
              <a:gd name="adj" fmla="val 100000"/>
            </a:avLst>
          </a:prstGeom>
          <a:solidFill>
            <a:srgbClr val="E680DA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11560" y="5535120"/>
                <a:ext cx="1970411" cy="1219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400" b="1" i="1" smtClean="0">
                              <a:latin typeface="Cambria Math"/>
                            </a:rPr>
                            <m:t>𝟎</m:t>
                          </m:r>
                        </m:sub>
                        <m:sup>
                          <m:r>
                            <a:rPr lang="en-IE" sz="24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𝟓</m:t>
                          </m:r>
                        </m:sup>
                        <m:e>
                          <m:r>
                            <a:rPr lang="en-IE" sz="2400" b="1" i="1" smtClean="0">
                              <a:latin typeface="Cambria Math"/>
                            </a:rPr>
                            <m:t>𝒉</m:t>
                          </m:r>
                          <m:d>
                            <m:dPr>
                              <m:ctrlPr>
                                <a:rPr lang="en-IE" sz="24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IE" sz="2400" b="1" i="1" smtClean="0">
                              <a:latin typeface="Cambria Math"/>
                            </a:rPr>
                            <m:t>𝒅𝒙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535120"/>
                <a:ext cx="1970411" cy="1219629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83768" y="5914102"/>
                <a:ext cx="1517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latin typeface="Cambria Math"/>
                        </a:rPr>
                        <m:t>𝑨</m:t>
                      </m:r>
                      <m:d>
                        <m:d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4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𝟓</m:t>
                          </m:r>
                        </m:e>
                      </m:d>
                      <m:r>
                        <a:rPr lang="en-IE" sz="24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914102"/>
                <a:ext cx="1517851" cy="46166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842312" y="5753032"/>
                <a:ext cx="169732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sz="24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IE" sz="24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E" sz="24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1" i="1"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IE" sz="2400" b="1" i="1"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>
                                  <a:latin typeface="Cambria Math"/>
                                </a:rPr>
                                <m:t>𝟓</m:t>
                              </m:r>
                            </m:e>
                          </m:d>
                        </m:e>
                        <m:sup>
                          <m:r>
                            <a:rPr lang="en-IE" sz="2400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IE" sz="24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312" y="5753032"/>
                <a:ext cx="1697324" cy="78380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448545" y="5914102"/>
                <a:ext cx="1297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latin typeface="Cambria Math"/>
                        </a:rPr>
                        <m:t>𝟏𝟎</m:t>
                      </m:r>
                      <m:r>
                        <a:rPr lang="en-IE" sz="2400" b="1" i="1" smtClean="0"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latin typeface="Cambria Math"/>
                        </a:rPr>
                        <m:t>𝟏𝟐𝟓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545" y="5914102"/>
                <a:ext cx="1297150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8820472" y="490200"/>
            <a:ext cx="7751401" cy="4857750"/>
            <a:chOff x="516299" y="1000125"/>
            <a:chExt cx="7751401" cy="4857750"/>
          </a:xfrm>
        </p:grpSpPr>
        <p:pic>
          <p:nvPicPr>
            <p:cNvPr id="36" name="Picture 8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" y="1000125"/>
              <a:ext cx="7391400" cy="485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 rot="16200000">
              <a:off x="-113701" y="1630125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1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0" grpId="0"/>
      <p:bldP spid="11" grpId="0"/>
      <p:bldP spid="32" grpId="0"/>
      <p:bldP spid="3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55" y="1844824"/>
            <a:ext cx="3813349" cy="372076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588224" y="574073"/>
            <a:ext cx="2130486" cy="838703"/>
            <a:chOff x="9049407" y="206736"/>
            <a:chExt cx="2427890" cy="1259457"/>
          </a:xfrm>
          <a:solidFill>
            <a:srgbClr val="DCCE18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sp>
          <p:nvSpPr>
            <p:cNvPr id="32" name="Rectangle 24"/>
            <p:cNvSpPr/>
            <p:nvPr/>
          </p:nvSpPr>
          <p:spPr>
            <a:xfrm>
              <a:off x="9049407" y="206736"/>
              <a:ext cx="2427890" cy="1259457"/>
            </a:xfrm>
            <a:prstGeom prst="roundRect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 sz="1600"/>
            </a:p>
          </p:txBody>
        </p:sp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0230546"/>
                </p:ext>
              </p:extLst>
            </p:nvPr>
          </p:nvGraphicFramePr>
          <p:xfrm>
            <a:off x="9268999" y="299437"/>
            <a:ext cx="1988706" cy="106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0859" name="Equation" r:id="rId5" imgW="736560" imgH="393480" progId="Equation.DSMT4">
                    <p:embed/>
                  </p:oleObj>
                </mc:Choice>
                <mc:Fallback>
                  <p:oleObj name="Equation" r:id="rId5" imgW="73656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268999" y="299437"/>
                          <a:ext cx="1988706" cy="106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7537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"/>
          <a:stretch/>
        </p:blipFill>
        <p:spPr bwMode="auto">
          <a:xfrm>
            <a:off x="5213970" y="1629216"/>
            <a:ext cx="3462486" cy="3888016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An </a:t>
            </a:r>
            <a:r>
              <a:rPr lang="en-IE" dirty="0" err="1" smtClean="0"/>
              <a:t>Fheidhm</a:t>
            </a:r>
            <a:r>
              <a:rPr lang="en-IE" dirty="0" smtClean="0"/>
              <a:t> </a:t>
            </a:r>
            <a:r>
              <a:rPr lang="en-IE" dirty="0" err="1" smtClean="0"/>
              <a:t>Achair</a:t>
            </a:r>
            <a:r>
              <a:rPr lang="en-IE" dirty="0" smtClean="0"/>
              <a:t> in </a:t>
            </a:r>
            <a:r>
              <a:rPr lang="en-IE" dirty="0" err="1" smtClean="0"/>
              <a:t>úsáid</a:t>
            </a:r>
            <a:r>
              <a:rPr lang="en-IE" dirty="0" smtClean="0"/>
              <a:t>!</a:t>
            </a:r>
            <a:endParaRPr lang="en-IE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017751" y="2708920"/>
            <a:ext cx="0" cy="24840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80112" y="2681624"/>
            <a:ext cx="2412000" cy="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64288" y="4149080"/>
            <a:ext cx="0" cy="10440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580112" y="4138322"/>
            <a:ext cx="1548000" cy="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39553" y="408901"/>
            <a:ext cx="56886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bhfuil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in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thscríobh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nodaireacht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shuimeálach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tógáil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nodaireacht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cur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gcaoi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fhreagair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cheist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11560" y="516770"/>
                <a:ext cx="5814559" cy="1142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Má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tá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an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fheidhm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GB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) = </a:t>
                </a:r>
                <a:r>
                  <a:rPr lang="en-GB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againn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agus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feidhm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achair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𝐴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(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)=</m:t>
                    </m:r>
                    <m:f>
                      <m:f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,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céard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é an 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t-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achar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laistíos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de </a:t>
                </a:r>
                <a:r>
                  <a:rPr lang="en-GB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h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en-GB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)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idir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s-ES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es-ES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= 4.5 </a:t>
                </a:r>
                <a:r>
                  <a:rPr lang="es-ES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agus</a:t>
                </a:r>
                <a:r>
                  <a:rPr lang="es-ES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s-ES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es-ES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= 7</a:t>
                </a:r>
                <a:r>
                  <a:rPr lang="es-ES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16770"/>
                <a:ext cx="5814559" cy="1142492"/>
              </a:xfrm>
              <a:prstGeom prst="rect">
                <a:avLst/>
              </a:prstGeom>
              <a:blipFill rotWithShape="1">
                <a:blip r:embed="rId8"/>
                <a:stretch>
                  <a:fillRect l="-1048" t="-2674" r="-524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11560" y="5535120"/>
                <a:ext cx="1995162" cy="1212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400" b="1" i="1" smtClean="0">
                              <a:latin typeface="Cambria Math"/>
                            </a:rPr>
                            <m:t>𝟒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𝟓</m:t>
                          </m:r>
                        </m:sub>
                        <m:sup>
                          <m:r>
                            <a:rPr lang="en-IE" sz="2400" b="1" i="1" smtClean="0">
                              <a:latin typeface="Cambria Math"/>
                            </a:rPr>
                            <m:t>𝟕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 </m:t>
                          </m:r>
                        </m:sup>
                        <m:e>
                          <m:r>
                            <a:rPr lang="en-IE" sz="2400" b="1" i="1" smtClean="0">
                              <a:latin typeface="Cambria Math"/>
                            </a:rPr>
                            <m:t>𝒉</m:t>
                          </m:r>
                          <m:d>
                            <m:dPr>
                              <m:ctrlPr>
                                <a:rPr lang="en-IE" sz="2400" b="1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IE" sz="2400" b="1" i="1" smtClean="0">
                              <a:latin typeface="Cambria Math"/>
                            </a:rPr>
                            <m:t>𝒅𝒙</m:t>
                          </m:r>
                          <m:r>
                            <a:rPr lang="en-IE" sz="2400" b="1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535120"/>
                <a:ext cx="1995162" cy="121244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483768" y="5914102"/>
                <a:ext cx="25283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latin typeface="Cambria Math"/>
                        </a:rPr>
                        <m:t>𝑨</m:t>
                      </m:r>
                      <m:d>
                        <m:d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400" b="1" i="1" smtClean="0">
                              <a:latin typeface="Cambria Math"/>
                            </a:rPr>
                            <m:t>𝟕</m:t>
                          </m:r>
                        </m:e>
                      </m:d>
                      <m:r>
                        <a:rPr lang="en-IE" sz="2400" b="1" i="1" smtClean="0">
                          <a:latin typeface="Cambria Math"/>
                        </a:rPr>
                        <m:t>−</m:t>
                      </m:r>
                      <m:r>
                        <a:rPr lang="en-IE" sz="2400" b="1" i="1" smtClean="0">
                          <a:latin typeface="Cambria Math"/>
                        </a:rPr>
                        <m:t>𝑨</m:t>
                      </m:r>
                      <m:r>
                        <a:rPr lang="en-IE" sz="2400" b="1" i="1" smtClean="0">
                          <a:latin typeface="Cambria Math"/>
                        </a:rPr>
                        <m:t>(</m:t>
                      </m:r>
                      <m:r>
                        <a:rPr lang="en-IE" sz="2400" b="1" i="1" smtClean="0">
                          <a:latin typeface="Cambria Math"/>
                        </a:rPr>
                        <m:t>𝟒</m:t>
                      </m:r>
                      <m:r>
                        <a:rPr lang="en-IE" sz="2400" b="1" i="1" smtClean="0"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latin typeface="Cambria Math"/>
                        </a:rPr>
                        <m:t>𝟓</m:t>
                      </m:r>
                      <m:r>
                        <a:rPr lang="en-IE" sz="2400" b="1" i="1" smtClean="0">
                          <a:latin typeface="Cambria Math"/>
                        </a:rPr>
                        <m:t>)=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914102"/>
                <a:ext cx="2528321" cy="461665"/>
              </a:xfrm>
              <a:prstGeom prst="rect">
                <a:avLst/>
              </a:prstGeom>
              <a:blipFill rotWithShape="1">
                <a:blip r:embed="rId12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845620" y="5753032"/>
                <a:ext cx="2886238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sz="2400" b="1" i="1" smtClean="0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IE" sz="2400" b="1" i="1" smtClean="0">
                              <a:latin typeface="Cambria Math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IE" sz="2400" b="1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E" sz="24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1" i="1" smtClean="0">
                                  <a:latin typeface="Cambria Math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IE" sz="2400" b="1" i="1" smtClean="0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IE" sz="2400" b="1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IE" sz="2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sz="2400" b="1" i="1"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IE" sz="2400" b="1" i="1">
                              <a:latin typeface="Cambria Math"/>
                            </a:rPr>
                            <m:t>𝟐</m:t>
                          </m:r>
                        </m:den>
                      </m:f>
                      <m:sSup>
                        <m:sSupPr>
                          <m:ctrlPr>
                            <a:rPr lang="en-IE" sz="2400" b="1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IE" sz="24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1" i="1" smtClean="0"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IE" sz="2400" b="1" i="1" smtClean="0"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 smtClean="0">
                                  <a:latin typeface="Cambria Math"/>
                                </a:rPr>
                                <m:t>𝟓</m:t>
                              </m:r>
                            </m:e>
                          </m:d>
                        </m:e>
                        <m:sup>
                          <m:r>
                            <a:rPr lang="en-IE" sz="2400" b="1" i="1"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IE" sz="2400" b="1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20" y="5753032"/>
                <a:ext cx="2886238" cy="78380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31973" y="5914102"/>
                <a:ext cx="12971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latin typeface="Cambria Math"/>
                        </a:rPr>
                        <m:t>𝟏𝟒</m:t>
                      </m:r>
                      <m:r>
                        <a:rPr lang="en-IE" sz="2400" b="1" i="1" smtClean="0"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latin typeface="Cambria Math"/>
                        </a:rPr>
                        <m:t>𝟑𝟕𝟓</m:t>
                      </m:r>
                    </m:oMath>
                  </m:oMathPara>
                </a14:m>
                <a:endParaRPr lang="en-IE" sz="2400" b="1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973" y="5914102"/>
                <a:ext cx="1297150" cy="46166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reeform 12"/>
          <p:cNvSpPr/>
          <p:nvPr/>
        </p:nvSpPr>
        <p:spPr>
          <a:xfrm>
            <a:off x="3039972" y="2393592"/>
            <a:ext cx="955964" cy="2630385"/>
          </a:xfrm>
          <a:custGeom>
            <a:avLst/>
            <a:gdLst>
              <a:gd name="connsiteX0" fmla="*/ 0 w 955964"/>
              <a:gd name="connsiteY0" fmla="*/ 2630385 h 2630385"/>
              <a:gd name="connsiteX1" fmla="*/ 0 w 955964"/>
              <a:gd name="connsiteY1" fmla="*/ 955964 h 2630385"/>
              <a:gd name="connsiteX2" fmla="*/ 955964 w 955964"/>
              <a:gd name="connsiteY2" fmla="*/ 0 h 2630385"/>
              <a:gd name="connsiteX3" fmla="*/ 955964 w 955964"/>
              <a:gd name="connsiteY3" fmla="*/ 2630385 h 2630385"/>
              <a:gd name="connsiteX4" fmla="*/ 0 w 955964"/>
              <a:gd name="connsiteY4" fmla="*/ 2630385 h 26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964" h="2630385">
                <a:moveTo>
                  <a:pt x="0" y="2630385"/>
                </a:moveTo>
                <a:lnTo>
                  <a:pt x="0" y="955964"/>
                </a:lnTo>
                <a:lnTo>
                  <a:pt x="955964" y="0"/>
                </a:lnTo>
                <a:lnTo>
                  <a:pt x="955964" y="2630385"/>
                </a:lnTo>
                <a:lnTo>
                  <a:pt x="0" y="2630385"/>
                </a:lnTo>
                <a:close/>
              </a:path>
            </a:pathLst>
          </a:custGeom>
          <a:solidFill>
            <a:srgbClr val="E680DA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79512" y="1388139"/>
            <a:ext cx="8229600" cy="4525963"/>
          </a:xfrm>
        </p:spPr>
        <p:txBody>
          <a:bodyPr/>
          <a:lstStyle/>
          <a:p>
            <a:endParaRPr lang="en-IE" dirty="0"/>
          </a:p>
        </p:txBody>
      </p:sp>
      <p:grpSp>
        <p:nvGrpSpPr>
          <p:cNvPr id="3" name="Group 2"/>
          <p:cNvGrpSpPr/>
          <p:nvPr/>
        </p:nvGrpSpPr>
        <p:grpSpPr>
          <a:xfrm>
            <a:off x="8829123" y="0"/>
            <a:ext cx="7723385" cy="4848225"/>
            <a:chOff x="539553" y="1004888"/>
            <a:chExt cx="7723385" cy="4848225"/>
          </a:xfrm>
        </p:grpSpPr>
        <p:pic>
          <p:nvPicPr>
            <p:cNvPr id="160838" name="Picture 7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1004888"/>
              <a:ext cx="7381875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 rot="16200000">
              <a:off x="-90447" y="1674150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829123" y="1044150"/>
            <a:ext cx="9189675" cy="5629275"/>
            <a:chOff x="-202837" y="614363"/>
            <a:chExt cx="9189675" cy="5629275"/>
          </a:xfrm>
        </p:grpSpPr>
        <p:pic>
          <p:nvPicPr>
            <p:cNvPr id="160837" name="Picture 69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3" y="614363"/>
              <a:ext cx="8829675" cy="562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ounded Rectangle 40"/>
            <p:cNvSpPr/>
            <p:nvPr/>
          </p:nvSpPr>
          <p:spPr>
            <a:xfrm rot="16200000">
              <a:off x="-832837" y="12443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29123" y="2392382"/>
            <a:ext cx="8783577" cy="4257675"/>
            <a:chOff x="-1527" y="1300163"/>
            <a:chExt cx="8783577" cy="4257675"/>
          </a:xfrm>
        </p:grpSpPr>
        <p:pic>
          <p:nvPicPr>
            <p:cNvPr id="160840" name="Picture 7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1300163"/>
              <a:ext cx="8420100" cy="425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 rot="16200000">
              <a:off x="-631527" y="19301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89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3" grpId="0"/>
      <p:bldP spid="34" grpId="0"/>
      <p:bldP spid="36" grpId="0"/>
      <p:bldP spid="37" grpId="0"/>
      <p:bldP spid="38" grpId="0"/>
      <p:bldP spid="3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Réamheolas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4" y="2039094"/>
            <a:ext cx="266700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29569"/>
            <a:ext cx="2695575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91" y="2430413"/>
            <a:ext cx="282616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829123" y="0"/>
            <a:ext cx="7723385" cy="4848225"/>
            <a:chOff x="539553" y="1004888"/>
            <a:chExt cx="7723385" cy="4848225"/>
          </a:xfrm>
        </p:grpSpPr>
        <p:pic>
          <p:nvPicPr>
            <p:cNvPr id="14" name="Picture 7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063" y="1004888"/>
              <a:ext cx="7381875" cy="484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 rot="16200000">
              <a:off x="-90447" y="1674150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29123" y="1659262"/>
            <a:ext cx="8783577" cy="4257675"/>
            <a:chOff x="-1527" y="1300163"/>
            <a:chExt cx="8783577" cy="4257675"/>
          </a:xfrm>
        </p:grpSpPr>
        <p:pic>
          <p:nvPicPr>
            <p:cNvPr id="17" name="Picture 7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1300163"/>
              <a:ext cx="8420100" cy="425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ounded Rectangle 17"/>
            <p:cNvSpPr/>
            <p:nvPr/>
          </p:nvSpPr>
          <p:spPr>
            <a:xfrm rot="16200000">
              <a:off x="-631527" y="19301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315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Dul</a:t>
            </a:r>
            <a:r>
              <a:rPr lang="en-IE" dirty="0" smtClean="0"/>
              <a:t> </a:t>
            </a:r>
            <a:r>
              <a:rPr lang="en-IE" dirty="0" err="1" smtClean="0"/>
              <a:t>Siar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576" y="908720"/>
                <a:ext cx="8229600" cy="4525963"/>
              </a:xfrm>
            </p:spPr>
            <p:txBody>
              <a:bodyPr/>
              <a:lstStyle/>
              <a:p>
                <a:r>
                  <a:rPr lang="en-IE" dirty="0" smtClean="0"/>
                  <a:t>Mínigh a </a:t>
                </a:r>
                <a:r>
                  <a:rPr lang="en-IE" dirty="0" err="1" smtClean="0"/>
                  <a:t>bhfuil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i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gceist</a:t>
                </a:r>
                <a:r>
                  <a:rPr lang="en-IE" dirty="0" smtClean="0"/>
                  <a:t> leis an </a:t>
                </a:r>
                <a:r>
                  <a:rPr lang="en-IE" dirty="0" err="1" smtClean="0"/>
                  <a:t>bhfeidhm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achair</a:t>
                </a:r>
                <a:r>
                  <a:rPr lang="en-IE" dirty="0" smtClean="0"/>
                  <a:t>?</a:t>
                </a:r>
                <a:endParaRPr lang="en-IE" sz="1000" dirty="0"/>
              </a:p>
              <a:p>
                <a:r>
                  <a:rPr lang="en-IE" dirty="0" err="1" smtClean="0"/>
                  <a:t>Abair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gur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iarradh</a:t>
                </a:r>
                <a:r>
                  <a:rPr lang="en-IE" dirty="0" smtClean="0"/>
                  <a:t> ort an t-</a:t>
                </a:r>
                <a:r>
                  <a:rPr lang="en-IE" dirty="0" err="1" smtClean="0"/>
                  <a:t>achar</a:t>
                </a:r>
                <a:r>
                  <a:rPr lang="en-IE" dirty="0" smtClean="0"/>
                  <a:t> a </a:t>
                </a:r>
                <a:r>
                  <a:rPr lang="en-IE" dirty="0" err="1" smtClean="0"/>
                  <a:t>fháil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atá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laistíos</a:t>
                </a:r>
                <a:r>
                  <a:rPr lang="en-IE" dirty="0" smtClean="0"/>
                  <a:t> de </a:t>
                </a:r>
                <a14:m>
                  <m:oMath xmlns:m="http://schemas.openxmlformats.org/officeDocument/2006/math">
                    <m:r>
                      <a:rPr lang="en-IE" i="1" dirty="0" smtClean="0">
                        <a:latin typeface="Cambria Math"/>
                      </a:rPr>
                      <m:t>h</m:t>
                    </m:r>
                    <m:r>
                      <a:rPr lang="en-IE" i="1" dirty="0" smtClean="0">
                        <a:latin typeface="Cambria Math"/>
                      </a:rPr>
                      <m:t>(</m:t>
                    </m:r>
                    <m:r>
                      <a:rPr lang="en-IE" i="1" dirty="0" smtClean="0">
                        <a:latin typeface="Cambria Math"/>
                      </a:rPr>
                      <m:t>𝑥</m:t>
                    </m:r>
                    <m:r>
                      <a:rPr lang="en-IE" i="1" dirty="0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IE" dirty="0" err="1" smtClean="0"/>
                  <a:t>idir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péire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éigin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línte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ingearacha</a:t>
                </a:r>
                <a:r>
                  <a:rPr lang="en-IE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/>
                      </a:rPr>
                      <m:t>x</m:t>
                    </m:r>
                    <m:r>
                      <a:rPr lang="en-IE" i="1" dirty="0" smtClean="0">
                        <a:latin typeface="Cambria Math"/>
                      </a:rPr>
                      <m:t>=</m:t>
                    </m:r>
                    <m:r>
                      <a:rPr lang="en-IE" i="1" dirty="0" smtClean="0">
                        <a:latin typeface="Cambria Math"/>
                      </a:rPr>
                      <m:t>𝑎</m:t>
                    </m:r>
                    <m:r>
                      <a:rPr lang="en-IE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IE" dirty="0" smtClean="0"/>
                  <a:t>&amp;  </a:t>
                </a:r>
                <a14:m>
                  <m:oMath xmlns:m="http://schemas.openxmlformats.org/officeDocument/2006/math">
                    <m:r>
                      <a:rPr lang="en-IE" i="1" dirty="0" smtClean="0">
                        <a:latin typeface="Cambria Math"/>
                      </a:rPr>
                      <m:t>𝑥</m:t>
                    </m:r>
                    <m:r>
                      <a:rPr lang="en-IE" i="1" dirty="0" smtClean="0">
                        <a:latin typeface="Cambria Math"/>
                      </a:rPr>
                      <m:t>=</m:t>
                    </m:r>
                    <m:r>
                      <a:rPr lang="en-IE" i="1" dirty="0">
                        <a:latin typeface="Cambria Math"/>
                      </a:rPr>
                      <m:t>𝑏</m:t>
                    </m:r>
                    <m:r>
                      <a:rPr lang="en-IE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IE" dirty="0"/>
                  <a:t>. </a:t>
                </a:r>
                <a:r>
                  <a:rPr lang="en-IE" dirty="0" err="1" smtClean="0"/>
                  <a:t>Cén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chaoi</a:t>
                </a:r>
                <a:r>
                  <a:rPr lang="en-IE" dirty="0" smtClean="0"/>
                  <a:t> a </a:t>
                </a:r>
                <a:r>
                  <a:rPr lang="en-IE" dirty="0" err="1" smtClean="0"/>
                  <a:t>ndéanfá</a:t>
                </a:r>
                <a:r>
                  <a:rPr lang="en-IE" dirty="0" smtClean="0"/>
                  <a:t> é?</a:t>
                </a:r>
              </a:p>
              <a:p>
                <a:endParaRPr lang="en-IE" sz="1000" dirty="0" smtClean="0"/>
              </a:p>
              <a:p>
                <a:r>
                  <a:rPr lang="en-IE" dirty="0" smtClean="0"/>
                  <a:t>An </a:t>
                </a:r>
                <a:r>
                  <a:rPr lang="en-IE" dirty="0" err="1" smtClean="0"/>
                  <a:t>bhféadfá</a:t>
                </a:r>
                <a:r>
                  <a:rPr lang="en-IE" dirty="0" smtClean="0"/>
                  <a:t> cur </a:t>
                </a:r>
                <a:r>
                  <a:rPr lang="en-IE" dirty="0" err="1" smtClean="0"/>
                  <a:t>síos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ar</a:t>
                </a:r>
                <a:r>
                  <a:rPr lang="en-IE" dirty="0" smtClean="0"/>
                  <a:t> an </a:t>
                </a:r>
                <a:r>
                  <a:rPr lang="en-IE" dirty="0" err="1" smtClean="0"/>
                  <a:t>gcur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chuige</a:t>
                </a:r>
                <a:r>
                  <a:rPr lang="en-IE" dirty="0" smtClean="0"/>
                  <a:t> sin, leis an </a:t>
                </a:r>
                <a:r>
                  <a:rPr lang="en-IE" dirty="0" err="1" smtClean="0"/>
                  <a:t>nodaireacht</a:t>
                </a:r>
                <a:r>
                  <a:rPr lang="en-IE" dirty="0" smtClean="0"/>
                  <a:t> </a:t>
                </a:r>
                <a:r>
                  <a:rPr lang="en-IE" dirty="0" err="1" smtClean="0"/>
                  <a:t>shuimeálach</a:t>
                </a:r>
                <a:r>
                  <a:rPr lang="en-IE" dirty="0" smtClean="0"/>
                  <a:t>?</a:t>
                </a:r>
                <a:endParaRPr lang="en-IE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576" y="908720"/>
                <a:ext cx="8229600" cy="4525963"/>
              </a:xfrm>
              <a:blipFill rotWithShape="1">
                <a:blip r:embed="rId2"/>
                <a:stretch>
                  <a:fillRect l="-667" t="-6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789610" y="1308817"/>
            <a:ext cx="7046550" cy="4543425"/>
            <a:chOff x="868725" y="1157288"/>
            <a:chExt cx="7046550" cy="4543425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1157288"/>
              <a:ext cx="6686550" cy="4543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 rot="16200000">
              <a:off x="238725" y="178728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8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Naisc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28800"/>
            <a:ext cx="6465988" cy="4362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465988" cy="4365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95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C: </a:t>
            </a:r>
            <a:r>
              <a:rPr lang="en-IE" dirty="0" err="1" smtClean="0"/>
              <a:t>Gníomhaíocht</a:t>
            </a:r>
            <a:r>
              <a:rPr lang="en-IE" dirty="0" smtClean="0"/>
              <a:t> 2</a:t>
            </a:r>
            <a:endParaRPr lang="en-IE" dirty="0"/>
          </a:p>
        </p:txBody>
      </p:sp>
      <p:sp>
        <p:nvSpPr>
          <p:cNvPr id="7" name="Rectangle 6"/>
          <p:cNvSpPr/>
          <p:nvPr/>
        </p:nvSpPr>
        <p:spPr>
          <a:xfrm>
            <a:off x="756398" y="966207"/>
            <a:ext cx="784805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Tuigimid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anois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gur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cur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síos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laistíos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d’fheidhm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, le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feidhm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.</a:t>
            </a:r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105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Tuigimid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freisin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conas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sin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úsáid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éagsúla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laistíos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d’fheidhm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fháil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105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Breathnaimís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laistíos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d’fheidhm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ríomh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mhíste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libh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C :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2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léamh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plé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dhéanamh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faoin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tslí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ndéanfaidh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400" dirty="0" err="1" smtClean="0">
                <a:solidFill>
                  <a:srgbClr val="990033"/>
                </a:solidFill>
                <a:latin typeface="Calibri" pitchFamily="34" charset="0"/>
              </a:rPr>
              <a:t>sibh</a:t>
            </a:r>
            <a:r>
              <a:rPr lang="en-IE" sz="2400" dirty="0" smtClean="0">
                <a:solidFill>
                  <a:srgbClr val="990033"/>
                </a:solidFill>
                <a:latin typeface="Calibri" pitchFamily="34" charset="0"/>
              </a:rPr>
              <a:t> é. </a:t>
            </a:r>
            <a:endParaRPr lang="en-IE" sz="24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94380" y="1338099"/>
            <a:ext cx="8322900" cy="4857750"/>
            <a:chOff x="230550" y="1000125"/>
            <a:chExt cx="8322900" cy="4857750"/>
          </a:xfrm>
        </p:grpSpPr>
        <p:pic>
          <p:nvPicPr>
            <p:cNvPr id="1812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50" y="1000125"/>
              <a:ext cx="7962900" cy="485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 rot="16200000">
              <a:off x="-399450" y="16305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9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84132"/>
            <a:ext cx="7470460" cy="136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2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2276872"/>
            <a:ext cx="4968552" cy="3474842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87824" y="5775184"/>
                <a:ext cx="7488653" cy="10831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IE" sz="200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grow m:val="on"/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a:rPr lang="en-IE" sz="200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IE" sz="200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6.5</m:t>
                              </m:r>
                            </m:sup>
                            <m:e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𝑐</m:t>
                              </m:r>
                              <m:d>
                                <m:dPr>
                                  <m:ctrlPr>
                                    <a:rPr lang="en-IE" sz="2000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IE" sz="2000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IE" sz="200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=</m:t>
                              </m:r>
                            </m:e>
                          </m:nary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6.5</m:t>
                              </m:r>
                            </m:e>
                          </m:d>
                          <m:r>
                            <a:rPr lang="en-IE" sz="200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000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𝐴</m:t>
                          </m:r>
                          <m:d>
                            <m:dPr>
                              <m:ctrlPr>
                                <a:rPr lang="en-IE" sz="2000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d>
                          <m:r>
                            <a:rPr lang="en-IE" sz="2000" b="0" i="0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                                                                          </m:t>
                          </m:r>
                        </m:e>
                      </m:d>
                    </m:oMath>
                  </m:oMathPara>
                </a14:m>
                <a:endParaRPr lang="en-IE" sz="2000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7824" y="5775184"/>
                <a:ext cx="7488653" cy="10831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48464" y="484133"/>
            <a:ext cx="7128792" cy="5695950"/>
            <a:chOff x="-207600" y="581025"/>
            <a:chExt cx="9199200" cy="5695950"/>
          </a:xfrm>
        </p:grpSpPr>
        <p:pic>
          <p:nvPicPr>
            <p:cNvPr id="1822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81025"/>
              <a:ext cx="8839200" cy="569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 rot="16200000">
              <a:off x="-837600" y="1211025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09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55576"/>
          </a:xfrm>
        </p:spPr>
        <p:txBody>
          <a:bodyPr>
            <a:normAutofit fontScale="90000"/>
          </a:bodyPr>
          <a:lstStyle/>
          <a:p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Roinn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A :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b="1" dirty="0" err="1" smtClean="0">
                <a:solidFill>
                  <a:srgbClr val="990033"/>
                </a:solidFill>
                <a:latin typeface="Calibri" pitchFamily="34" charset="0"/>
              </a:rPr>
              <a:t>Daltaí</a:t>
            </a:r>
            <a:r>
              <a:rPr lang="en-IE" b="1" dirty="0" smtClean="0">
                <a:solidFill>
                  <a:srgbClr val="990033"/>
                </a:solidFill>
                <a:latin typeface="Calibri" pitchFamily="34" charset="0"/>
              </a:rPr>
              <a:t> 1</a:t>
            </a:r>
            <a:endParaRPr lang="en-IE" b="1" dirty="0">
              <a:solidFill>
                <a:srgbClr val="990033"/>
              </a:solidFill>
              <a:latin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GB" sz="2800" b="1" dirty="0" err="1"/>
                  <a:t>Cé</a:t>
                </a:r>
                <a:r>
                  <a:rPr lang="en-GB" sz="2800" b="1" dirty="0"/>
                  <a:t> </a:t>
                </a:r>
                <a:r>
                  <a:rPr lang="en-GB" sz="2800" b="1" dirty="0" err="1"/>
                  <a:t>mhéad</a:t>
                </a:r>
                <a:r>
                  <a:rPr lang="en-GB" sz="2800" b="1" dirty="0"/>
                  <a:t> </a:t>
                </a:r>
                <a:r>
                  <a:rPr lang="en-GB" sz="2800" b="1" dirty="0" err="1"/>
                  <a:t>feidhm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atá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ann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leis an </a:t>
                </a:r>
                <a:r>
                  <a:rPr lang="en-GB" sz="2800" b="1" dirty="0" err="1" smtClean="0"/>
                  <a:t>díorthach</a:t>
                </a:r>
                <a:r>
                  <a:rPr lang="en-GB" sz="2800" b="1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E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IE" sz="2800" b="1" i="1">
                            <a:latin typeface="Cambria Math"/>
                          </a:rPr>
                          <m:t>𝒅𝒚</m:t>
                        </m:r>
                      </m:num>
                      <m:den>
                        <m:r>
                          <a:rPr lang="en-IE" sz="2800" b="1" i="1">
                            <a:latin typeface="Cambria Math"/>
                          </a:rPr>
                          <m:t>𝒅𝒙</m:t>
                        </m:r>
                      </m:den>
                    </m:f>
                    <m:r>
                      <a:rPr lang="en-IE" sz="2800" b="1" i="1">
                        <a:latin typeface="Cambria Math"/>
                      </a:rPr>
                      <m:t>=</m:t>
                    </m:r>
                    <m:r>
                      <a:rPr lang="en-IE" sz="2800" b="1" i="1">
                        <a:latin typeface="Cambria Math"/>
                      </a:rPr>
                      <m:t>𝟓</m:t>
                    </m:r>
                  </m:oMath>
                </a14:m>
                <a:r>
                  <a:rPr lang="en-GB" sz="2800" b="1" dirty="0" smtClean="0"/>
                  <a:t> ?</a:t>
                </a:r>
                <a:endParaRPr lang="en-GB" sz="2800" b="1" dirty="0"/>
              </a:p>
              <a:p>
                <a:r>
                  <a:rPr lang="pt-BR" sz="2800" b="1" dirty="0" smtClean="0"/>
                  <a:t>Ní </a:t>
                </a:r>
                <a:r>
                  <a:rPr lang="pt-BR" sz="2800" b="1" dirty="0"/>
                  <a:t>féidir a rá </a:t>
                </a:r>
                <a:r>
                  <a:rPr lang="pt-BR" sz="2800" b="1" dirty="0" smtClean="0"/>
                  <a:t>go </a:t>
                </a:r>
                <a:r>
                  <a:rPr lang="en-GB" sz="2800" b="1" dirty="0" err="1" smtClean="0"/>
                  <a:t>bhfuil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an </a:t>
                </a:r>
                <a:r>
                  <a:rPr lang="en-GB" sz="2800" b="1" dirty="0" err="1" smtClean="0"/>
                  <a:t>díorthach</a:t>
                </a:r>
                <a:r>
                  <a:rPr lang="en-GB" sz="2800" b="1" dirty="0" smtClean="0"/>
                  <a:t> "</a:t>
                </a:r>
                <a:r>
                  <a:rPr lang="en-GB" sz="2800" b="1" dirty="0"/>
                  <a:t>5" ag </a:t>
                </a:r>
                <a:r>
                  <a:rPr lang="en-GB" sz="2800" b="1" dirty="0" err="1"/>
                  <a:t>feidhm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faoi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leith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– mar </a:t>
                </a:r>
                <a:r>
                  <a:rPr lang="en-GB" sz="2800" b="1" dirty="0" err="1"/>
                  <a:t>tá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scata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feidhmeanna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ann</a:t>
                </a:r>
                <a:r>
                  <a:rPr lang="en-GB" sz="2800" b="1" dirty="0" smtClean="0"/>
                  <a:t> leis </a:t>
                </a:r>
                <a:r>
                  <a:rPr lang="en-GB" sz="2800" b="1" dirty="0"/>
                  <a:t>an </a:t>
                </a:r>
                <a:r>
                  <a:rPr lang="en-GB" sz="2800" b="1" dirty="0" err="1"/>
                  <a:t>díorthach</a:t>
                </a:r>
                <a:r>
                  <a:rPr lang="en-GB" sz="2800" b="1" dirty="0"/>
                  <a:t> sin.</a:t>
                </a:r>
              </a:p>
              <a:p>
                <a:r>
                  <a:rPr lang="en-GB" sz="2800" b="1" dirty="0"/>
                  <a:t>Ach an </a:t>
                </a:r>
                <a:r>
                  <a:rPr lang="en-GB" sz="2800" b="1" dirty="0" err="1"/>
                  <a:t>féidir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patrún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ginearálta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a </a:t>
                </a:r>
                <a:r>
                  <a:rPr lang="en-GB" sz="2800" b="1" dirty="0" err="1"/>
                  <a:t>aithint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sna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feidhmeanna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sin </a:t>
                </a:r>
                <a:r>
                  <a:rPr lang="en-GB" sz="2800" b="1" dirty="0" err="1" smtClean="0"/>
                  <a:t>uile</a:t>
                </a:r>
                <a:r>
                  <a:rPr lang="en-GB" sz="2800" b="1" dirty="0" smtClean="0"/>
                  <a:t>  leis </a:t>
                </a:r>
                <a:r>
                  <a:rPr lang="en-GB" sz="2800" b="1" dirty="0"/>
                  <a:t>an </a:t>
                </a:r>
                <a:r>
                  <a:rPr lang="en-GB" sz="2800" b="1" dirty="0" err="1"/>
                  <a:t>díorthach</a:t>
                </a:r>
                <a:r>
                  <a:rPr lang="en-GB" sz="2800" b="1" dirty="0"/>
                  <a:t> "5</a:t>
                </a:r>
                <a:r>
                  <a:rPr lang="en-GB" sz="2800" b="1" dirty="0" smtClean="0"/>
                  <a:t>"? </a:t>
                </a:r>
              </a:p>
              <a:p>
                <a:r>
                  <a:rPr lang="en-GB" sz="2800" b="1" dirty="0" smtClean="0"/>
                  <a:t>An </a:t>
                </a:r>
                <a:r>
                  <a:rPr lang="en-GB" sz="2800" b="1" dirty="0" err="1"/>
                  <a:t>féidir</a:t>
                </a:r>
                <a:r>
                  <a:rPr lang="en-GB" sz="2800" b="1" dirty="0"/>
                  <a:t> an </a:t>
                </a:r>
                <a:r>
                  <a:rPr lang="en-GB" sz="2800" b="1" dirty="0" err="1" smtClean="0"/>
                  <a:t>patrún</a:t>
                </a:r>
                <a:r>
                  <a:rPr lang="en-GB" sz="2800" b="1" dirty="0" smtClean="0"/>
                  <a:t> sin </a:t>
                </a:r>
                <a:r>
                  <a:rPr lang="en-GB" sz="2800" b="1" dirty="0"/>
                  <a:t>a </a:t>
                </a:r>
                <a:r>
                  <a:rPr lang="en-GB" sz="2800" b="1" dirty="0" err="1"/>
                  <a:t>scríobh</a:t>
                </a:r>
                <a:r>
                  <a:rPr lang="en-GB" sz="2800" b="1" dirty="0"/>
                  <a:t> leis </a:t>
                </a:r>
                <a:r>
                  <a:rPr lang="en-GB" sz="2800" b="1" dirty="0" smtClean="0"/>
                  <a:t>an </a:t>
                </a:r>
                <a:r>
                  <a:rPr lang="en-GB" sz="2800" b="1" dirty="0" err="1" smtClean="0"/>
                  <a:t>ailgéabar</a:t>
                </a:r>
                <a:r>
                  <a:rPr lang="en-GB" sz="2800" b="1" dirty="0"/>
                  <a:t>?</a:t>
                </a:r>
              </a:p>
              <a:p>
                <a:r>
                  <a:rPr lang="en-GB" sz="2800" b="1" dirty="0" err="1" smtClean="0"/>
                  <a:t>Tá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lion </a:t>
                </a:r>
                <a:r>
                  <a:rPr lang="en-GB" sz="2800" b="1" dirty="0" err="1"/>
                  <a:t>ollmhór</a:t>
                </a:r>
                <a:r>
                  <a:rPr lang="en-GB" sz="2800" b="1" dirty="0" smtClean="0"/>
                  <a:t>, lion </a:t>
                </a:r>
                <a:r>
                  <a:rPr lang="en-GB" sz="2800" b="1" dirty="0" err="1" smtClean="0"/>
                  <a:t>éigríochta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feidhmeanna</a:t>
                </a:r>
                <a:r>
                  <a:rPr lang="en-GB" sz="2800" b="1" dirty="0" smtClean="0"/>
                  <a:t> </a:t>
                </a:r>
                <a:r>
                  <a:rPr lang="en-GB" sz="2800" b="1" dirty="0" err="1"/>
                  <a:t>ann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arb</a:t>
                </a:r>
                <a:r>
                  <a:rPr lang="en-GB" sz="2800" b="1" dirty="0" smtClean="0"/>
                  <a:t> é </a:t>
                </a:r>
                <a:r>
                  <a:rPr lang="en-GB" sz="2800" b="1" dirty="0"/>
                  <a:t>5 an </a:t>
                </a:r>
                <a:r>
                  <a:rPr lang="en-GB" sz="2800" b="1" dirty="0" err="1"/>
                  <a:t>díorthach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atá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acu</a:t>
                </a:r>
                <a:r>
                  <a:rPr lang="en-GB" sz="2800" b="1" dirty="0"/>
                  <a:t>. </a:t>
                </a:r>
                <a:r>
                  <a:rPr lang="en-GB" sz="2800" b="1" dirty="0" err="1"/>
                  <a:t>Luach</a:t>
                </a:r>
                <a:r>
                  <a:rPr lang="en-GB" sz="2800" b="1" dirty="0"/>
                  <a:t> </a:t>
                </a:r>
                <a:r>
                  <a:rPr lang="en-GB" sz="2800" b="1" dirty="0" err="1" smtClean="0"/>
                  <a:t>tairiseach</a:t>
                </a:r>
                <a:r>
                  <a:rPr lang="en-GB" sz="2800" b="1" dirty="0" smtClean="0"/>
                  <a:t> a </a:t>
                </a:r>
                <a:r>
                  <a:rPr lang="en-GB" sz="2800" b="1" dirty="0" err="1" smtClean="0"/>
                  <a:t>idirdhealaíonn</a:t>
                </a:r>
                <a:r>
                  <a:rPr lang="en-GB" sz="2800" b="1" dirty="0" smtClean="0"/>
                  <a:t> </a:t>
                </a:r>
                <a:r>
                  <a:rPr lang="en-GB" sz="2800" b="1" dirty="0"/>
                  <a:t>ó </a:t>
                </a:r>
                <a:r>
                  <a:rPr lang="en-GB" sz="2800" b="1" dirty="0" err="1" smtClean="0"/>
                  <a:t>chéile</a:t>
                </a:r>
                <a:r>
                  <a:rPr lang="en-GB" sz="2800" b="1" dirty="0" smtClean="0"/>
                  <a:t> </a:t>
                </a:r>
                <a:r>
                  <a:rPr lang="en-GB" sz="2800" b="1" dirty="0" err="1" smtClean="0"/>
                  <a:t>iad</a:t>
                </a:r>
                <a:r>
                  <a:rPr lang="en-GB" sz="2800" b="1" dirty="0" smtClean="0"/>
                  <a:t>.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259" r="-741" b="-119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77318" y="847724"/>
            <a:ext cx="7782887" cy="4991100"/>
            <a:chOff x="8777318" y="847724"/>
            <a:chExt cx="7782887" cy="4991100"/>
          </a:xfrm>
        </p:grpSpPr>
        <p:sp>
          <p:nvSpPr>
            <p:cNvPr id="10" name="Rounded Rectangle 9"/>
            <p:cNvSpPr/>
            <p:nvPr/>
          </p:nvSpPr>
          <p:spPr>
            <a:xfrm rot="16200000">
              <a:off x="7681993" y="1943049"/>
              <a:ext cx="2550649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Idirghníomhaíocht</a:t>
              </a:r>
              <a:r>
                <a:rPr lang="en-IE" sz="1400" dirty="0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 </a:t>
              </a:r>
              <a:r>
                <a:rPr lang="en-IE" sz="1400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Cheachta</a:t>
              </a:r>
              <a:endParaRPr lang="en-IE" sz="1400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6793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280" y="847724"/>
              <a:ext cx="7400925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21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2</a:t>
            </a:r>
            <a:endParaRPr lang="en-IE" dirty="0"/>
          </a:p>
        </p:txBody>
      </p:sp>
      <p:sp>
        <p:nvSpPr>
          <p:cNvPr id="7" name="Rectangle 6"/>
          <p:cNvSpPr/>
          <p:nvPr/>
        </p:nvSpPr>
        <p:spPr>
          <a:xfrm>
            <a:off x="756398" y="966207"/>
            <a:ext cx="78480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bhfeiceann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tú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móran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difríochtaí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gníomhaíocht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seo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gceann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eile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raibh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deacrachtaí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leis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obair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seo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Conas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tháinig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muid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samplaí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roimhe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seo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féidir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linn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cur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chuige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céanna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úsáid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chun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bhaint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amach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 </a:t>
            </a: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Fadhb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Níl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sé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chomh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furasta</a:t>
            </a:r>
            <a:r>
              <a:rPr lang="es-ES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céanna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seo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fháil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is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bhí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gcás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990033"/>
                </a:solidFill>
                <a:latin typeface="Calibri" panose="020F0502020204030204" pitchFamily="34" charset="0"/>
              </a:rPr>
              <a:t>Roinn</a:t>
            </a:r>
            <a:r>
              <a:rPr lang="en-GB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 C: </a:t>
            </a:r>
            <a:r>
              <a:rPr lang="en-GB" sz="2000" b="1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Gníomhaíocht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b="1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Daltaí</a:t>
            </a:r>
            <a:r>
              <a:rPr lang="es-ES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1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Tá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sé </a:t>
            </a:r>
            <a:r>
              <a:rPr lang="es-ES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tábhachtach</a:t>
            </a:r>
            <a:r>
              <a:rPr lang="es-ES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bheith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in ann an t-achar atá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á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chuimsiú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ag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bith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fháil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gan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mórán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stró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Ach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cén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chaoi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Breathnaimis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arís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rud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fuaireamar as </a:t>
            </a:r>
            <a:r>
              <a:rPr lang="pt-BR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Roinn C</a:t>
            </a:r>
            <a:r>
              <a:rPr lang="pt-BR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: </a:t>
            </a:r>
            <a:r>
              <a:rPr lang="en-GB" sz="2000" b="1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Gníomhaíocht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 err="1">
                <a:solidFill>
                  <a:srgbClr val="990033"/>
                </a:solidFill>
                <a:latin typeface="Calibri" panose="020F0502020204030204" pitchFamily="34" charset="0"/>
              </a:rPr>
              <a:t>Daltaí</a:t>
            </a:r>
            <a:r>
              <a:rPr lang="en-GB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1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299824"/>
            <a:ext cx="1800200" cy="1259002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820472" y="1724025"/>
            <a:ext cx="7122750" cy="5133975"/>
            <a:chOff x="830625" y="862013"/>
            <a:chExt cx="7122750" cy="5133975"/>
          </a:xfrm>
        </p:grpSpPr>
        <p:pic>
          <p:nvPicPr>
            <p:cNvPr id="1832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5" y="862013"/>
              <a:ext cx="6762750" cy="513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 rot="16200000">
              <a:off x="200625" y="149201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20472" y="530662"/>
            <a:ext cx="6947273" cy="4064882"/>
            <a:chOff x="1120491" y="890808"/>
            <a:chExt cx="6947273" cy="4064882"/>
          </a:xfrm>
        </p:grpSpPr>
        <p:pic>
          <p:nvPicPr>
            <p:cNvPr id="1833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491" y="937138"/>
              <a:ext cx="6587273" cy="401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4"/>
            <p:cNvSpPr/>
            <p:nvPr/>
          </p:nvSpPr>
          <p:spPr>
            <a:xfrm rot="16200000">
              <a:off x="490491" y="152080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0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9342934"/>
                  </p:ext>
                </p:extLst>
              </p:nvPr>
            </p:nvGraphicFramePr>
            <p:xfrm>
              <a:off x="1259632" y="2929221"/>
              <a:ext cx="6624736" cy="29480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000"/>
                    <a:gridCol w="2088416"/>
                    <a:gridCol w="2880320"/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Grúpa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Feidhm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Feidhm</a:t>
                          </a:r>
                          <a:r>
                            <a:rPr lang="en-IE" sz="2400" b="1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Achair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A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=5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=5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B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C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=9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=9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−27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D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=2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E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=2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−4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𝐴</m:t>
                                </m:r>
                                <m:d>
                                  <m:d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IE" sz="2000" b="0" i="1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IE" sz="2000" b="0" i="1" smtClean="0">
                                        <a:solidFill>
                                          <a:srgbClr val="990033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IE" sz="20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−4</m:t>
                                </m:r>
                                <m:r>
                                  <m:rPr>
                                    <m:sty m:val="p"/>
                                  </m:rPr>
                                  <a:rPr lang="en-IE" sz="20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x</m:t>
                                </m:r>
                                <m:r>
                                  <a:rPr lang="en-IE" sz="2000" b="0" i="0" smtClean="0">
                                    <a:solidFill>
                                      <a:srgbClr val="990033"/>
                                    </a:solidFill>
                                    <a:latin typeface="Cambria Math"/>
                                  </a:rPr>
                                  <m:t>+4</m:t>
                                </m:r>
                              </m:oMath>
                            </m:oMathPara>
                          </a14:m>
                          <a:endParaRPr lang="en-IE" sz="2000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9342934"/>
                  </p:ext>
                </p:extLst>
              </p:nvPr>
            </p:nvGraphicFramePr>
            <p:xfrm>
              <a:off x="1259632" y="2929221"/>
              <a:ext cx="6624736" cy="294805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56000"/>
                    <a:gridCol w="2088416"/>
                    <a:gridCol w="2880320"/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Grúpa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Feidhm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Feidhm</a:t>
                          </a:r>
                          <a:r>
                            <a:rPr lang="en-IE" sz="2400" b="1" dirty="0" smtClean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IE" sz="2400" b="1" dirty="0" err="1" smtClean="0">
                              <a:solidFill>
                                <a:schemeClr val="bg1"/>
                              </a:solidFill>
                            </a:rPr>
                            <a:t>Achair</a:t>
                          </a:r>
                          <a:endParaRPr lang="en-IE" sz="2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90033"/>
                        </a:solid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A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9300" t="-110667" r="-137901" b="-474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0297" t="-110667" r="-212" b="-474667"/>
                          </a:stretch>
                        </a:blipFill>
                      </a:tcPr>
                    </a:tc>
                  </a:tr>
                  <a:tr h="66205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B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9300" t="-146296" r="-137901" b="-2296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0297" t="-146296" r="-212" b="-229630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C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9300" t="-354667" r="-137901" b="-2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0297" t="-354667" r="-212" b="-230667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D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9300" t="-454667" r="-137901" b="-1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0297" t="-454667" r="-212" b="-130667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IE" sz="2400" b="1" dirty="0" smtClean="0">
                              <a:solidFill>
                                <a:srgbClr val="990033"/>
                              </a:solidFill>
                            </a:rPr>
                            <a:t>E</a:t>
                          </a:r>
                          <a:endParaRPr lang="en-IE" sz="2400" b="1" dirty="0">
                            <a:solidFill>
                              <a:srgbClr val="990033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79300" t="-554667" r="-137901" b="-3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130297" t="-554667" r="-212" b="-3066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1</a:t>
            </a:r>
            <a:endParaRPr lang="en-IE" dirty="0"/>
          </a:p>
        </p:txBody>
      </p:sp>
      <p:sp>
        <p:nvSpPr>
          <p:cNvPr id="14" name="Curved Down Arrow 13"/>
          <p:cNvSpPr/>
          <p:nvPr/>
        </p:nvSpPr>
        <p:spPr>
          <a:xfrm>
            <a:off x="3707904" y="3285016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>
            <a:off x="3707904" y="3789072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>
            <a:off x="3707904" y="4365136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>
            <a:off x="3707904" y="4869192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>
            <a:off x="3707904" y="5301240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CC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 flipH="1">
            <a:off x="3707904" y="3284768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DCCE18"/>
          </a:solidFill>
          <a:ln>
            <a:solidFill>
              <a:srgbClr val="DC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 flipH="1">
            <a:off x="3707904" y="3786390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DCCE18"/>
          </a:solidFill>
          <a:ln>
            <a:solidFill>
              <a:srgbClr val="DC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1" name="Curved Down Arrow 20"/>
          <p:cNvSpPr/>
          <p:nvPr/>
        </p:nvSpPr>
        <p:spPr>
          <a:xfrm flipH="1">
            <a:off x="3707904" y="4365136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DCCE18"/>
          </a:solidFill>
          <a:ln>
            <a:solidFill>
              <a:srgbClr val="DC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 flipH="1">
            <a:off x="3707904" y="4869160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DCCE18"/>
          </a:solidFill>
          <a:ln>
            <a:solidFill>
              <a:srgbClr val="DC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3" name="Curved Down Arrow 22"/>
          <p:cNvSpPr/>
          <p:nvPr/>
        </p:nvSpPr>
        <p:spPr>
          <a:xfrm flipH="1">
            <a:off x="3707904" y="5301240"/>
            <a:ext cx="2124000" cy="288000"/>
          </a:xfrm>
          <a:prstGeom prst="curvedDownArrow">
            <a:avLst>
              <a:gd name="adj1" fmla="val 25000"/>
              <a:gd name="adj2" fmla="val 53810"/>
              <a:gd name="adj3" fmla="val 28779"/>
            </a:avLst>
          </a:prstGeom>
          <a:solidFill>
            <a:srgbClr val="DCCE18"/>
          </a:solidFill>
          <a:ln>
            <a:solidFill>
              <a:srgbClr val="DCCE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139952" y="6023024"/>
            <a:ext cx="3168352" cy="864096"/>
          </a:xfrm>
          <a:prstGeom prst="rightArrow">
            <a:avLst>
              <a:gd name="adj1" fmla="val 65677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800" dirty="0" smtClean="0"/>
              <a:t>Frith-</a:t>
            </a:r>
            <a:r>
              <a:rPr lang="en-IE" sz="2800" dirty="0" err="1" smtClean="0"/>
              <a:t>dhifreáil</a:t>
            </a:r>
            <a:endParaRPr lang="en-IE" sz="2800" dirty="0"/>
          </a:p>
        </p:txBody>
      </p:sp>
      <p:sp>
        <p:nvSpPr>
          <p:cNvPr id="27" name="Rectangle 26"/>
          <p:cNvSpPr/>
          <p:nvPr/>
        </p:nvSpPr>
        <p:spPr>
          <a:xfrm>
            <a:off x="938944" y="767575"/>
            <a:ext cx="766192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Bunaithe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méid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sin,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bhfeiceann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sibh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gaol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idir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chuimsiúcháin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spéisiúil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!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Dealraíonn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sé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go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frithdhíorthach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áirithe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d’fheidhm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thugann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feidhm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achair na feidhme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sin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dúinn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9552" y="460698"/>
            <a:ext cx="7661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Nuair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bhí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muid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gabháil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don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chalcalas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difreálach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chaith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muid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neart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ama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fhána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gcás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scata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feidhmeanna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difriúla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sv-S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Ach </a:t>
            </a:r>
            <a:r>
              <a:rPr lang="sv-SE" sz="2000" dirty="0">
                <a:solidFill>
                  <a:srgbClr val="990033"/>
                </a:solidFill>
                <a:latin typeface="Calibri" panose="020F0502020204030204" pitchFamily="34" charset="0"/>
              </a:rPr>
              <a:t>fuair muid </a:t>
            </a:r>
            <a:r>
              <a:rPr lang="sv-S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ansin </a:t>
            </a:r>
            <a:r>
              <a:rPr lang="sv-SE" sz="2000" dirty="0">
                <a:solidFill>
                  <a:srgbClr val="990033"/>
                </a:solidFill>
                <a:latin typeface="Calibri" panose="020F0502020204030204" pitchFamily="34" charset="0"/>
              </a:rPr>
              <a:t>i </a:t>
            </a:r>
            <a:r>
              <a:rPr lang="sv-S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gcás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go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leor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feidhmeanna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gur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féidir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feidhm a léamh agus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fhána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dhíorthú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ón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sin.</a:t>
            </a:r>
            <a:endParaRPr lang="en-IE" sz="1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féidir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rud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céanna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dhéanamh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anseo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–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dhíorthú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ó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bheith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ag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breathnú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chuimsíonn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8346" y="915856"/>
            <a:ext cx="7661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aon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cheangal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soiléir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ar bith idir an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fheidhm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fhreagraíonn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di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 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Abair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gur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tugadh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achair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duit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slí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bith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leis an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bhfeidhm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chuimsiúcháin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oibriú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amach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810972" y="1429295"/>
            <a:ext cx="7098256" cy="5457825"/>
            <a:chOff x="2051354" y="2284279"/>
            <a:chExt cx="7098256" cy="5457825"/>
          </a:xfrm>
        </p:grpSpPr>
        <p:pic>
          <p:nvPicPr>
            <p:cNvPr id="1843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85" y="2284279"/>
              <a:ext cx="6753225" cy="545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 rot="16200000">
              <a:off x="1421354" y="2914279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820472" y="174533"/>
            <a:ext cx="7122750" cy="5133975"/>
            <a:chOff x="830625" y="862013"/>
            <a:chExt cx="7122750" cy="5133975"/>
          </a:xfrm>
        </p:grpSpPr>
        <p:pic>
          <p:nvPicPr>
            <p:cNvPr id="1843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625" y="862013"/>
              <a:ext cx="6762750" cy="513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 rot="16200000">
              <a:off x="200625" y="149201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355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7" grpId="0" animBg="1"/>
      <p:bldP spid="27" grpId="1" animBg="1"/>
      <p:bldP spid="28" grpId="0"/>
      <p:bldP spid="28" grpId="1"/>
      <p:bldP spid="29" grpId="0"/>
      <p:bldP spid="29" grpId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2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3568" y="984785"/>
                <a:ext cx="7848872" cy="5184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bhfuil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níos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mó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deacrachtaí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leis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bhfadhb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anois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leor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frithdhifreáil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chun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d’fheidhm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fháil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Céard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theastódh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chun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fháil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IE" sz="28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𝑪</m:t>
                      </m:r>
                      <m:d>
                        <m:dPr>
                          <m:ctrlP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IE" sz="28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𝟎</m:t>
                          </m:r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𝟓𝟑</m:t>
                          </m:r>
                          <m:sSup>
                            <m:sSupPr>
                              <m:ctrlPr>
                                <a:rPr lang="en-IE" sz="28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E" sz="28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IE" sz="28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sup>
                          </m:sSup>
                        </m:num>
                        <m:den>
                          <m:r>
                            <a:rPr lang="en-IE" sz="28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IE" sz="28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𝟒</m:t>
                          </m:r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IE" sz="28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IE" sz="28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IE" sz="28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IE" sz="28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IE" sz="28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−</m:t>
                      </m:r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𝟑</m:t>
                      </m:r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2800" b="1" i="1">
                          <a:solidFill>
                            <a:srgbClr val="990033"/>
                          </a:solidFill>
                          <a:latin typeface="Cambria Math"/>
                        </a:rPr>
                        <m:t>𝟑</m:t>
                      </m:r>
                      <m:r>
                        <a:rPr lang="en-IE" sz="28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8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+</m:t>
                      </m:r>
                      <m:r>
                        <a:rPr lang="en-IE" sz="28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𝒄</m:t>
                      </m:r>
                    </m:oMath>
                  </m:oMathPara>
                </a14:m>
                <a:endParaRPr lang="en-IE" sz="28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8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8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8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Tugaimis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buille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faoi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thuairim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mar sin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gcás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C. Chun go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mbeidh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deis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reasúnta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ag an rang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uile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mhíste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le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grúpa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leith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difriúil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thomhas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gcás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C?</a:t>
                </a: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Leis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mhíste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libh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éadan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fhoirgnimh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ríomh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rud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iarradh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dtosach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báire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984785"/>
                <a:ext cx="7848872" cy="5184496"/>
              </a:xfrm>
              <a:prstGeom prst="rect">
                <a:avLst/>
              </a:prstGeom>
              <a:blipFill rotWithShape="1">
                <a:blip r:embed="rId3"/>
                <a:stretch>
                  <a:fillRect l="-621" t="-588" b="-1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306252" y="476672"/>
                <a:ext cx="4531497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𝒄</m:t>
                      </m:r>
                      <m:d>
                        <m:d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</m:d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=−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𝟎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𝟓𝟑</m:t>
                      </m:r>
                      <m:sSup>
                        <m:sSupPr>
                          <m:ctrlP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p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+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𝟒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𝟒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𝒙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−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𝟑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2400" b="1" i="1" smtClean="0">
                          <a:solidFill>
                            <a:srgbClr val="990033"/>
                          </a:solidFill>
                          <a:latin typeface="Cambria Math"/>
                        </a:rPr>
                        <m:t>𝟕𝟑</m:t>
                      </m:r>
                    </m:oMath>
                  </m:oMathPara>
                </a14:m>
                <a:endParaRPr lang="en-IE" sz="24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252" y="476672"/>
                <a:ext cx="4531497" cy="4700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88810" y="3486724"/>
                <a:ext cx="3238387" cy="102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  <m:sup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𝟔</m:t>
                          </m:r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IE" sz="20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𝟓</m:t>
                          </m:r>
                        </m:sup>
                        <m:e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𝒄</m:t>
                          </m:r>
                          <m:d>
                            <m:dPr>
                              <m:ctrlP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𝒙</m:t>
                              </m:r>
                            </m:e>
                          </m:d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𝒅𝒙</m:t>
                          </m:r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𝑪</m:t>
                          </m:r>
                          <m:d>
                            <m:dPr>
                              <m:ctrlP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𝟔</m:t>
                              </m:r>
                              <m: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0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𝟓</m:t>
                              </m:r>
                            </m:e>
                          </m:d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0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𝑪</m:t>
                          </m:r>
                          <m:r>
                            <m:rPr>
                              <m:nor/>
                            </m:rPr>
                            <a:rPr lang="en-IE" sz="2000" b="1">
                              <a:solidFill>
                                <a:srgbClr val="990033"/>
                              </a:solidFill>
                              <a:latin typeface="Calibri" pitchFamily="34" charset="0"/>
                            </a:rPr>
                            <m:t>(2)</m:t>
                          </m:r>
                        </m:e>
                      </m:nary>
                    </m:oMath>
                  </m:oMathPara>
                </a14:m>
                <a:endParaRPr lang="en-IE" sz="2000" b="1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10" y="3486724"/>
                <a:ext cx="3238387" cy="10223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748464" y="727324"/>
            <a:ext cx="7618050" cy="5276850"/>
            <a:chOff x="582975" y="790575"/>
            <a:chExt cx="7618050" cy="5276850"/>
          </a:xfrm>
        </p:grpSpPr>
        <p:pic>
          <p:nvPicPr>
            <p:cNvPr id="18534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790575"/>
              <a:ext cx="7258050" cy="527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ounded Rectangle 11"/>
            <p:cNvSpPr/>
            <p:nvPr/>
          </p:nvSpPr>
          <p:spPr>
            <a:xfrm rot="16200000">
              <a:off x="-47025" y="1420575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33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err="1" smtClean="0"/>
              <a:t>Roinn</a:t>
            </a:r>
            <a:r>
              <a:rPr lang="en-IE" dirty="0" smtClean="0"/>
              <a:t> C: </a:t>
            </a:r>
            <a:r>
              <a:rPr lang="en-IE" dirty="0" err="1" smtClean="0"/>
              <a:t>Gníomhaíocht</a:t>
            </a:r>
            <a:r>
              <a:rPr lang="en-IE" dirty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2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83568" y="548680"/>
                <a:ext cx="7848872" cy="42550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fuair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sibh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éadan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fhoirgnimh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2000" b="1" i="1" u="sng" smtClean="0">
                          <a:solidFill>
                            <a:srgbClr val="990033"/>
                          </a:solidFill>
                          <a:latin typeface="Cambria Math"/>
                        </a:rPr>
                        <m:t>𝟐𝟎</m:t>
                      </m:r>
                      <m:r>
                        <a:rPr lang="en-IE" sz="2000" b="1" i="1" u="sng" smtClean="0">
                          <a:solidFill>
                            <a:srgbClr val="990033"/>
                          </a:solidFill>
                          <a:latin typeface="Cambria Math"/>
                        </a:rPr>
                        <m:t>.</m:t>
                      </m:r>
                      <m:r>
                        <a:rPr lang="en-IE" sz="2000" b="1" i="1" u="sng" smtClean="0">
                          <a:solidFill>
                            <a:srgbClr val="990033"/>
                          </a:solidFill>
                          <a:latin typeface="Cambria Math"/>
                        </a:rPr>
                        <m:t>𝟐𝟔</m:t>
                      </m:r>
                    </m:oMath>
                  </m:oMathPara>
                </a14:m>
                <a:endParaRPr lang="en-IE" sz="2000" b="1" u="sng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5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bhfuil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rud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bith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suimiúil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faoin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bhfreagra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fuair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grúpa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leith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Céard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é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éadan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fhoirgnimh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Cad é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Suimiúil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– is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cosúil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nach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bhfuil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aon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tionchar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ag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ár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gcuid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freagraí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fáth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sin?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fáth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bhfuair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duine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luach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céanna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48680"/>
                <a:ext cx="7848872" cy="4255011"/>
              </a:xfrm>
              <a:prstGeom prst="rect">
                <a:avLst/>
              </a:prstGeom>
              <a:blipFill rotWithShape="1">
                <a:blip r:embed="rId3"/>
                <a:stretch>
                  <a:fillRect l="-621" t="-716" b="-15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5536" y="4509120"/>
                <a:ext cx="8206157" cy="12082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IE" sz="240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IE" sz="24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IE" sz="24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6.5</m:t>
                          </m:r>
                        </m:sup>
                        <m:e>
                          <m:r>
                            <a:rPr lang="en-IE" sz="24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𝑐</m:t>
                          </m:r>
                          <m:d>
                            <m:dPr>
                              <m:ctrlPr>
                                <a:rPr lang="en-IE" sz="24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IE" sz="24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IE" sz="24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𝑑𝑥</m:t>
                          </m:r>
                          <m:r>
                            <a:rPr lang="en-IE" sz="2400" b="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=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IE" sz="2400" b="0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𝟎</m:t>
                                  </m:r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.</m:t>
                                  </m:r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𝟓𝟑</m:t>
                                  </m:r>
                                  <m:sSup>
                                    <m:sSupPr>
                                      <m:ctrlPr>
                                        <a:rPr lang="en-IE" sz="2400" b="1" i="1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𝟔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.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𝟓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IE" sz="2400" b="1" i="1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𝟑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den>
                              </m:f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𝟒</m:t>
                                  </m:r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.</m:t>
                                  </m:r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𝟒</m:t>
                                  </m:r>
                                  <m:sSup>
                                    <m:sSupPr>
                                      <m:ctrlPr>
                                        <a:rPr lang="en-IE" sz="2400" b="1" i="1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𝟔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.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𝟓</m:t>
                                      </m:r>
                                      <m:r>
                                        <a:rPr lang="en-IE" sz="2400" b="1" i="1" smtClean="0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IE" sz="2400" b="1" i="1">
                                          <a:solidFill>
                                            <a:srgbClr val="990033"/>
                                          </a:solidFill>
                                          <a:latin typeface="Cambria Math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𝟑</m:t>
                              </m:r>
                              <m:r>
                                <a:rPr lang="en-IE" sz="24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IE" sz="24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𝟔</m:t>
                              </m:r>
                              <m:r>
                                <a:rPr lang="en-IE" sz="24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𝟓</m:t>
                              </m:r>
                              <m:r>
                                <a:rPr lang="en-IE" sz="2400" b="1" i="1" smtClean="0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)+</m:t>
                              </m:r>
                              <m:r>
                                <a:rPr lang="en-IE" sz="24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𝒄</m:t>
                              </m:r>
                              <m:r>
                                <m:rPr>
                                  <m:nor/>
                                </m:rPr>
                                <a:rPr lang="en-IE" sz="2400" dirty="0">
                                  <a:solidFill>
                                    <a:srgbClr val="FF0000"/>
                                  </a:solidFill>
                                  <a:latin typeface="Calibri" pitchFamily="34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IE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e>
                      </m:nary>
                    </m:oMath>
                  </m:oMathPara>
                </a14:m>
                <a:endParaRPr lang="en-IE" sz="2400" dirty="0">
                  <a:solidFill>
                    <a:srgbClr val="990033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509120"/>
                <a:ext cx="8206157" cy="12082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43808" y="5556906"/>
                <a:ext cx="5994524" cy="935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IE" sz="2400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𝟎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𝟓𝟑</m:t>
                              </m:r>
                              <m:sSup>
                                <m:sSupPr>
                                  <m:ctrlP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𝟑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𝟒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.</m:t>
                              </m:r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𝟒</m:t>
                              </m:r>
                              <m:sSup>
                                <m:sSupPr>
                                  <m:ctrlP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  <m:r>
                                    <a:rPr lang="en-IE" sz="2400" b="1" i="1" smtClean="0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IE" sz="2400" b="1" i="1">
                                      <a:solidFill>
                                        <a:srgbClr val="990033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IE" sz="2400" b="1" i="1">
                                  <a:solidFill>
                                    <a:srgbClr val="990033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den>
                          </m:f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.</m:t>
                          </m:r>
                          <m:r>
                            <a:rPr lang="en-IE" sz="2400" b="1" i="1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𝟑</m:t>
                          </m:r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IE" sz="2400" b="1" i="1" smtClean="0">
                              <a:solidFill>
                                <a:srgbClr val="990033"/>
                              </a:solidFill>
                              <a:latin typeface="Cambria Math"/>
                            </a:rPr>
                            <m:t>)+</m:t>
                          </m:r>
                          <m:r>
                            <a:rPr lang="en-IE" sz="24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𝒄</m:t>
                          </m:r>
                        </m:e>
                      </m:d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5556906"/>
                <a:ext cx="5994524" cy="93512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8786813" y="564374"/>
            <a:ext cx="8789625" cy="5153025"/>
            <a:chOff x="-2812" y="852488"/>
            <a:chExt cx="8789625" cy="5153025"/>
          </a:xfrm>
        </p:grpSpPr>
        <p:pic>
          <p:nvPicPr>
            <p:cNvPr id="18637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88" y="852488"/>
              <a:ext cx="8429625" cy="515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-632812" y="148248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49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 uiExpand="1" build="p"/>
      <p:bldP spid="3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6866"/>
            <a:ext cx="8229600" cy="1143000"/>
          </a:xfrm>
        </p:spPr>
        <p:txBody>
          <a:bodyPr>
            <a:normAutofit/>
          </a:bodyPr>
          <a:lstStyle/>
          <a:p>
            <a:r>
              <a:rPr lang="en-IE" dirty="0" err="1" smtClean="0"/>
              <a:t>Achar</a:t>
            </a:r>
            <a:r>
              <a:rPr lang="en-IE" dirty="0" smtClean="0"/>
              <a:t> a </a:t>
            </a:r>
            <a:r>
              <a:rPr lang="en-IE" dirty="0" err="1" smtClean="0"/>
              <a:t>ríomh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3" name="Group 2"/>
          <p:cNvGrpSpPr/>
          <p:nvPr/>
        </p:nvGrpSpPr>
        <p:grpSpPr>
          <a:xfrm>
            <a:off x="2646749" y="5229200"/>
            <a:ext cx="6227677" cy="1381912"/>
            <a:chOff x="5912069" y="5508143"/>
            <a:chExt cx="4430111" cy="1326055"/>
          </a:xfrm>
        </p:grpSpPr>
        <p:sp>
          <p:nvSpPr>
            <p:cNvPr id="4" name="Rounded Rectangle 3"/>
            <p:cNvSpPr/>
            <p:nvPr/>
          </p:nvSpPr>
          <p:spPr>
            <a:xfrm>
              <a:off x="5912069" y="5525660"/>
              <a:ext cx="4430111" cy="1308538"/>
            </a:xfrm>
            <a:prstGeom prst="roundRect">
              <a:avLst/>
            </a:prstGeom>
            <a:solidFill>
              <a:srgbClr val="DCCE18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93298381"/>
                </p:ext>
              </p:extLst>
            </p:nvPr>
          </p:nvGraphicFramePr>
          <p:xfrm>
            <a:off x="6104755" y="5508143"/>
            <a:ext cx="3994150" cy="1289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817" name="Equation" r:id="rId3" imgW="1460160" imgH="469800" progId="Equation.DSMT4">
                    <p:embed/>
                  </p:oleObj>
                </mc:Choice>
                <mc:Fallback>
                  <p:oleObj name="Equation" r:id="rId3" imgW="1460160" imgH="4698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04755" y="5508143"/>
                          <a:ext cx="3994150" cy="12890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7626" name="Picture 18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35" y="1340768"/>
            <a:ext cx="352871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04048" y="1348056"/>
                <a:ext cx="3870378" cy="3170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Abair go raibh feidhm f(x) againn, agus gur iarraidh orainn an t-achar faoin bhfeidhm sin a fháil, idir na línte ingearacha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 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IE" sz="2000" i="1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agus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 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𝑏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dóigh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ndéanfá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é?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dtig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leat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cur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chuige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scríobh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síos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nodaireacht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shuimeálach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348056"/>
                <a:ext cx="3870378" cy="3170099"/>
              </a:xfrm>
              <a:prstGeom prst="rect">
                <a:avLst/>
              </a:prstGeom>
              <a:blipFill rotWithShape="1">
                <a:blip r:embed="rId6"/>
                <a:stretch>
                  <a:fillRect l="-1417" t="-962" r="-787" b="-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8874426" y="362700"/>
            <a:ext cx="7213128" cy="4686300"/>
            <a:chOff x="792635" y="1085850"/>
            <a:chExt cx="7213128" cy="4686300"/>
          </a:xfrm>
        </p:grpSpPr>
        <p:pic>
          <p:nvPicPr>
            <p:cNvPr id="77806" name="Picture 20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238" y="1085850"/>
              <a:ext cx="6867525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12"/>
            <p:cNvSpPr/>
            <p:nvPr/>
          </p:nvSpPr>
          <p:spPr>
            <a:xfrm rot="16200000">
              <a:off x="162635" y="1715850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7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3 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1560" y="692696"/>
                <a:ext cx="7920880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Is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feidhmeanna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líneacha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cearnacha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faoi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chaibidil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go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seo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muid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ag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plé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leis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ríomh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</a:t>
                </a: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ógaimis feidhm eile anois: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𝑘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(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) = </m:t>
                    </m:r>
                    <m:r>
                      <m:rPr>
                        <m:sty m:val="p"/>
                      </m:rP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sin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⁡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Ag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obair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mbeirteanna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mhíste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libh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Ceist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1 as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Roinn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C :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Gníomhaíocht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Daltaí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3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fhreagairt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le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bhur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dtoil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92696"/>
                <a:ext cx="7920880" cy="2246769"/>
              </a:xfrm>
              <a:prstGeom prst="rect">
                <a:avLst/>
              </a:prstGeom>
              <a:blipFill rotWithShape="1">
                <a:blip r:embed="rId3"/>
                <a:stretch>
                  <a:fillRect l="-615" t="-1359" b="-40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2" y="4005064"/>
            <a:ext cx="4410076" cy="27289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820472" y="476672"/>
            <a:ext cx="7037025" cy="5314950"/>
            <a:chOff x="873488" y="771525"/>
            <a:chExt cx="7037025" cy="5314950"/>
          </a:xfrm>
        </p:grpSpPr>
        <p:pic>
          <p:nvPicPr>
            <p:cNvPr id="18739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488" y="771525"/>
              <a:ext cx="6677025" cy="531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 rot="16200000">
              <a:off x="243488" y="1401525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7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3 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Rectangle 3"/>
          <p:cNvSpPr/>
          <p:nvPr/>
        </p:nvSpPr>
        <p:spPr>
          <a:xfrm>
            <a:off x="611560" y="692696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bhfrithdhifreail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idir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ó </a:t>
            </a:r>
            <a:r>
              <a:rPr lang="en-GB" sz="2000" b="1" i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= 0 go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= </a:t>
            </a:r>
            <a:r>
              <a:rPr lang="el-GR" sz="2000" dirty="0">
                <a:solidFill>
                  <a:srgbClr val="990033"/>
                </a:solidFill>
                <a:latin typeface="Calibri" panose="020F0502020204030204" pitchFamily="34" charset="0"/>
              </a:rPr>
              <a:t>π</a:t>
            </a:r>
            <a:r>
              <a:rPr lang="el-G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  <a:endParaRPr lang="en-GB" sz="2000" dirty="0" smtClean="0">
              <a:solidFill>
                <a:srgbClr val="990033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endParaRPr lang="el-GR" sz="2000" dirty="0">
              <a:solidFill>
                <a:srgbClr val="990033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Riomh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leis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bhfrithdhifreail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an t-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idir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fheidhm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agus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an </a:t>
            </a:r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, o </a:t>
            </a:r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= π go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dti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= 2π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 startAt="4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bhfuil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tu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in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anois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cen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fath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nach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ionann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do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fhreagra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ar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Cheist 1 agus an t-achar idir an fheidhm agus an </a:t>
            </a:r>
            <a:r>
              <a:rPr lang="de-DE" sz="2000" b="1" i="1" dirty="0">
                <a:solidFill>
                  <a:srgbClr val="990033"/>
                </a:solidFill>
                <a:latin typeface="Calibri" panose="020F0502020204030204" pitchFamily="34" charset="0"/>
              </a:rPr>
              <a:t>x </a:t>
            </a:r>
            <a:r>
              <a:rPr lang="de-DE" sz="2000" dirty="0">
                <a:solidFill>
                  <a:srgbClr val="990033"/>
                </a:solidFill>
                <a:latin typeface="Calibri" panose="020F0502020204030204" pitchFamily="34" charset="0"/>
              </a:rPr>
              <a:t>- ais</a:t>
            </a:r>
            <a:r>
              <a:rPr lang="de-DE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</a:p>
          <a:p>
            <a:pPr marL="457200" indent="-457200">
              <a:buFont typeface="+mj-lt"/>
              <a:buAutoNum type="arabicPeriod" startAt="4"/>
            </a:pPr>
            <a:endParaRPr lang="en-IE" sz="20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2" y="4005064"/>
            <a:ext cx="4410076" cy="27289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820472" y="692696"/>
            <a:ext cx="7008450" cy="5133975"/>
            <a:chOff x="887775" y="862013"/>
            <a:chExt cx="7008450" cy="5133975"/>
          </a:xfrm>
        </p:grpSpPr>
        <p:pic>
          <p:nvPicPr>
            <p:cNvPr id="1884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775" y="862013"/>
              <a:ext cx="6648450" cy="513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257775" y="149201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09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3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1560" y="692696"/>
                <a:ext cx="7920880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Ríomh, leis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bhfrithdhifreáil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an t-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idir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fheidhm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k(x)=sin(x)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x-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ais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ó x=0 go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x=</a:t>
                </a:r>
                <a:r>
                  <a:rPr lang="en-IE" sz="2000" dirty="0">
                    <a:solidFill>
                      <a:srgbClr val="99003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2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  <a:ea typeface="Cambria Math"/>
                      </a:rPr>
                      <m:t>𝜋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  <a:ea typeface="Cambria Math"/>
                      </a:rPr>
                      <m:t> ?</m:t>
                    </m:r>
                  </m:oMath>
                </a14:m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lvl="0" indent="-457200">
                  <a:buFont typeface="+mj-lt"/>
                  <a:buAutoNum type="arabicPeriod"/>
                </a:pP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á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graf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𝑘</m:t>
                    </m:r>
                    <m:d>
                      <m:d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= </m:t>
                    </m:r>
                    <m:r>
                      <m:rPr>
                        <m:sty m:val="p"/>
                      </m:rP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sin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⁡(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𝑥</m:t>
                    </m:r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)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le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feiceáil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chuid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scáilithe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den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ghraf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iarradh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ort a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fháil</a:t>
                </a:r>
                <a:r>
                  <a:rPr lang="en-IE" sz="2000" dirty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gCeist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1.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Breathnaigh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graf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tabhair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meastachán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den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scáilithe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bhfuil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do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fhreagra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Cheist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1 ag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teacht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leis an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meastachán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sin?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Mínigh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cén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fáth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92696"/>
                <a:ext cx="7920880" cy="3477875"/>
              </a:xfrm>
              <a:prstGeom prst="rect">
                <a:avLst/>
              </a:prstGeom>
              <a:blipFill rotWithShape="1">
                <a:blip r:embed="rId3"/>
                <a:stretch>
                  <a:fillRect l="-769" t="-1053" r="-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2" y="4005064"/>
            <a:ext cx="4410076" cy="27289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05085" y="2026583"/>
                <a:ext cx="79273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85" y="2026583"/>
                <a:ext cx="7927355" cy="1323439"/>
              </a:xfrm>
              <a:prstGeom prst="rect">
                <a:avLst/>
              </a:prstGeom>
              <a:blipFill rotWithShape="1">
                <a:blip r:embed="rId5"/>
                <a:stretch>
                  <a:fillRect l="-769" t="-2294" b="-6881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05085" y="2982431"/>
            <a:ext cx="79273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Fadhb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Ní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fhaighimid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freagra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sásúil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achar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idir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fheidhm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agus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an x-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ais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leis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bhfrithdhifreáil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. An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mbeadh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tuairim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agaibh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cén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IE" sz="2000" dirty="0" err="1" smtClean="0">
                <a:solidFill>
                  <a:srgbClr val="990033"/>
                </a:solidFill>
                <a:latin typeface="Calibri" pitchFamily="34" charset="0"/>
              </a:rPr>
              <a:t>fáth</a:t>
            </a:r>
            <a:r>
              <a:rPr lang="en-IE" sz="2000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20472" y="226595"/>
            <a:ext cx="7046550" cy="4410075"/>
            <a:chOff x="868725" y="1223963"/>
            <a:chExt cx="7046550" cy="4410075"/>
          </a:xfrm>
        </p:grpSpPr>
        <p:pic>
          <p:nvPicPr>
            <p:cNvPr id="18944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725" y="1223963"/>
              <a:ext cx="6686550" cy="441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 rot="16200000">
              <a:off x="238725" y="18539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5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3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1560" y="692696"/>
                <a:ext cx="7920880" cy="3280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Scrúdómid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anois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an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fáth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bhfuaireamar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nialas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náid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) don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achar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leis 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bhfrithdhifreáil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.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Oibrigí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i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mbeirteanna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anois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,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agus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ar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de-DE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mhiste </a:t>
                </a:r>
                <a:r>
                  <a:rPr lang="de-DE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libh Ceist 3, Ceist </a:t>
                </a:r>
                <a:r>
                  <a:rPr lang="de-DE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4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agus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Ceist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5 a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dhéanamh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as </a:t>
                </a:r>
                <a:r>
                  <a:rPr lang="en-GB" sz="2000" b="1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Roinn</a:t>
                </a:r>
                <a:r>
                  <a:rPr lang="en-GB" sz="2000" b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C: </a:t>
                </a:r>
                <a:r>
                  <a:rPr lang="en-GB" sz="2000" b="1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Gníomhaíocht</a:t>
                </a:r>
                <a:r>
                  <a:rPr lang="en-GB" sz="2000" b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b="1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Daltaí</a:t>
                </a:r>
                <a:r>
                  <a:rPr lang="en-GB" sz="2000" b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b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3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.</a:t>
                </a:r>
              </a:p>
              <a:p>
                <a:endParaRPr lang="en-IE" sz="1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Céard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é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fíormhéid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an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achair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IE" sz="2000" i="1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0</m:t>
                        </m:r>
                      </m:sub>
                      <m:sup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</m:sup>
                      <m:e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𝑠𝑖𝑛</m:t>
                        </m:r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IE" sz="2000" b="0" i="1">
                            <a:solidFill>
                              <a:srgbClr val="990033"/>
                            </a:solidFill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endParaRPr lang="en-IE" sz="2000" dirty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457200" indent="-457200">
                  <a:buFont typeface="Arial" pitchFamily="34" charset="0"/>
                  <a:buChar char="•"/>
                </a:pP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Cén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chaoi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a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bhfuair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tú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luach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sin?</a:t>
                </a:r>
                <a:endParaRPr lang="en-IE" sz="1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Abair anois gur iarradh </a:t>
                </a:r>
                <a:r>
                  <a:rPr lang="pt-BR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ort </a:t>
                </a:r>
                <a:r>
                  <a:rPr lang="de-DE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 </a:t>
                </a:r>
                <a:r>
                  <a:rPr lang="de-DE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t-achar idir an graf </a:t>
                </a:r>
                <a:r>
                  <a:rPr lang="de-DE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de </a:t>
                </a:r>
                <a:r>
                  <a:rPr lang="pl-PL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k</a:t>
                </a:r>
                <a:r>
                  <a:rPr lang="pl-PL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(</a:t>
                </a:r>
                <a:r>
                  <a:rPr lang="pl-PL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</a:t>
                </a:r>
                <a:r>
                  <a:rPr lang="pl-PL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) = sin </a:t>
                </a:r>
                <a:r>
                  <a:rPr lang="pl-PL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pl-PL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ó </a:t>
                </a:r>
                <a:r>
                  <a:rPr lang="pl-PL" sz="2000" i="1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pl-PL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= 0 go 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d</a:t>
                </a:r>
                <a:r>
                  <a:rPr lang="pl-PL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tí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i="1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x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= 2</a:t>
                </a:r>
                <a:r>
                  <a:rPr lang="el-GR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π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fháil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, an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bhféadfá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pt-BR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 </a:t>
                </a:r>
                <a:r>
                  <a:rPr lang="pt-BR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rá mar a thabharfá faoi</a:t>
                </a:r>
                <a:r>
                  <a:rPr lang="pt-BR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 smtClean="0">
                  <a:solidFill>
                    <a:srgbClr val="990033"/>
                  </a:solidFill>
                  <a:latin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Cén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fáth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ar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chinn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tú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an t-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achar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a </a:t>
                </a:r>
                <a:r>
                  <a:rPr lang="en-GB" sz="2000" dirty="0" err="1">
                    <a:solidFill>
                      <a:srgbClr val="990033"/>
                    </a:solidFill>
                    <a:latin typeface="Calibri" panose="020F0502020204030204" pitchFamily="34" charset="0"/>
                  </a:rPr>
                  <a:t>bhriseadh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GB" sz="2000" dirty="0" err="1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suas</a:t>
                </a:r>
                <a:r>
                  <a:rPr lang="en-GB" sz="2000" dirty="0" smtClean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 mar </a:t>
                </a:r>
                <a:r>
                  <a:rPr lang="en-GB" sz="2000" dirty="0">
                    <a:solidFill>
                      <a:srgbClr val="990033"/>
                    </a:solidFill>
                    <a:latin typeface="Calibri" panose="020F0502020204030204" pitchFamily="34" charset="0"/>
                  </a:rPr>
                  <a:t>sin?</a:t>
                </a:r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92696"/>
                <a:ext cx="7920880" cy="3280322"/>
              </a:xfrm>
              <a:prstGeom prst="rect">
                <a:avLst/>
              </a:prstGeom>
              <a:blipFill rotWithShape="1">
                <a:blip r:embed="rId3"/>
                <a:stretch>
                  <a:fillRect l="-615" t="-929" r="-1000" b="-24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2" y="4005064"/>
            <a:ext cx="4410076" cy="2728913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60" y="4137392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Cá bhfios duit cé acu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cuid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bhí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lastuas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den </a:t>
            </a:r>
            <a:r>
              <a:rPr lang="pt-BR" sz="2000" i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x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-ais </a:t>
            </a:r>
            <a:r>
              <a:rPr lang="pt-BR" sz="2000" dirty="0">
                <a:solidFill>
                  <a:srgbClr val="990033"/>
                </a:solidFill>
                <a:latin typeface="Calibri" panose="020F0502020204030204" pitchFamily="34" charset="0"/>
              </a:rPr>
              <a:t>agus cé acu cuid a </a:t>
            </a:r>
            <a:r>
              <a:rPr lang="pt-BR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bhí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taobh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thíos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den </a:t>
            </a:r>
            <a:r>
              <a:rPr lang="en-GB" sz="2000" i="1" dirty="0">
                <a:solidFill>
                  <a:srgbClr val="990033"/>
                </a:solidFill>
                <a:latin typeface="Calibri" panose="020F0502020204030204" pitchFamily="34" charset="0"/>
              </a:rPr>
              <a:t>x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-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1000" dirty="0">
              <a:solidFill>
                <a:srgbClr val="990033"/>
              </a:solidFill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Bainimis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triail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as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achar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eile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a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ríomh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Oibrigí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i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mbeirteanna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.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Ar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mhiste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libh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990033"/>
                </a:solidFill>
                <a:latin typeface="Calibri" panose="020F0502020204030204" pitchFamily="34" charset="0"/>
              </a:rPr>
              <a:t>Ceist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 6 a </a:t>
            </a:r>
            <a:r>
              <a:rPr lang="en-GB" sz="2000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dhéanamh</a:t>
            </a:r>
            <a:r>
              <a:rPr lang="en-GB" sz="2000" dirty="0" smtClean="0">
                <a:solidFill>
                  <a:srgbClr val="990033"/>
                </a:solidFill>
                <a:latin typeface="Calibri" panose="020F0502020204030204" pitchFamily="34" charset="0"/>
              </a:rPr>
              <a:t> as </a:t>
            </a:r>
            <a:r>
              <a:rPr lang="en-GB" sz="2000" b="1" dirty="0" err="1">
                <a:solidFill>
                  <a:srgbClr val="990033"/>
                </a:solidFill>
                <a:latin typeface="Calibri" panose="020F0502020204030204" pitchFamily="34" charset="0"/>
              </a:rPr>
              <a:t>Roinn</a:t>
            </a:r>
            <a:r>
              <a:rPr lang="en-GB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 C: 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Gníomhaíocht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 err="1" smtClean="0">
                <a:solidFill>
                  <a:srgbClr val="990033"/>
                </a:solidFill>
                <a:latin typeface="Calibri" panose="020F0502020204030204" pitchFamily="34" charset="0"/>
              </a:rPr>
              <a:t>Daltaí</a:t>
            </a:r>
            <a:r>
              <a:rPr lang="en-GB" sz="2000" b="1" dirty="0" smtClean="0">
                <a:solidFill>
                  <a:srgbClr val="990033"/>
                </a:solidFill>
                <a:latin typeface="Calibri" panose="020F0502020204030204" pitchFamily="34" charset="0"/>
              </a:rPr>
              <a:t> </a:t>
            </a:r>
            <a:r>
              <a:rPr lang="en-GB" sz="2000" b="1" dirty="0">
                <a:solidFill>
                  <a:srgbClr val="990033"/>
                </a:solidFill>
                <a:latin typeface="Calibri" panose="020F0502020204030204" pitchFamily="34" charset="0"/>
              </a:rPr>
              <a:t>3</a:t>
            </a:r>
            <a:r>
              <a:rPr lang="en-GB" sz="2000" dirty="0">
                <a:solidFill>
                  <a:srgbClr val="990033"/>
                </a:solidFill>
                <a:latin typeface="Calibri" panose="020F0502020204030204" pitchFamily="34" charset="0"/>
              </a:rPr>
              <a:t>?</a:t>
            </a:r>
            <a:endParaRPr lang="en-IE" sz="2000" dirty="0">
              <a:solidFill>
                <a:srgbClr val="990033"/>
              </a:solidFill>
              <a:latin typeface="Calibr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842046" y="2551650"/>
            <a:ext cx="7020748" cy="4533900"/>
            <a:chOff x="4497259" y="3240047"/>
            <a:chExt cx="7020748" cy="4533900"/>
          </a:xfrm>
        </p:grpSpPr>
        <p:pic>
          <p:nvPicPr>
            <p:cNvPr id="19047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240047"/>
              <a:ext cx="6657975" cy="453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ounded Rectangle 19"/>
            <p:cNvSpPr/>
            <p:nvPr/>
          </p:nvSpPr>
          <p:spPr>
            <a:xfrm rot="16200000">
              <a:off x="3867259" y="572537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844819" y="188640"/>
            <a:ext cx="7017975" cy="4981575"/>
            <a:chOff x="3347904" y="2060847"/>
            <a:chExt cx="7017975" cy="4981575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7"/>
              <a:ext cx="6657975" cy="498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2717904" y="3918628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24734" y="1876"/>
            <a:ext cx="6998925" cy="5124450"/>
            <a:chOff x="2216322" y="963807"/>
            <a:chExt cx="6998925" cy="5124450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322" y="963807"/>
              <a:ext cx="6638925" cy="512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/>
            <p:cNvSpPr/>
            <p:nvPr/>
          </p:nvSpPr>
          <p:spPr>
            <a:xfrm rot="16200000">
              <a:off x="1586322" y="1593807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44819" y="2824461"/>
            <a:ext cx="6989400" cy="4362450"/>
            <a:chOff x="847414" y="-120377"/>
            <a:chExt cx="6989400" cy="4362450"/>
          </a:xfrm>
        </p:grpSpPr>
        <p:pic>
          <p:nvPicPr>
            <p:cNvPr id="19046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414" y="-120377"/>
              <a:ext cx="6629400" cy="436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 rot="16200000">
              <a:off x="217414" y="512696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71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 smtClean="0"/>
              <a:t>Roinn</a:t>
            </a:r>
            <a:r>
              <a:rPr lang="en-IE" dirty="0" smtClean="0"/>
              <a:t> C : </a:t>
            </a:r>
            <a:r>
              <a:rPr lang="en-IE" dirty="0" err="1" smtClean="0"/>
              <a:t>Gníomhaíocht</a:t>
            </a:r>
            <a:r>
              <a:rPr lang="en-IE" dirty="0" smtClean="0"/>
              <a:t> </a:t>
            </a:r>
            <a:r>
              <a:rPr lang="en-IE" dirty="0" err="1" smtClean="0"/>
              <a:t>Daltaí</a:t>
            </a:r>
            <a:r>
              <a:rPr lang="en-IE" dirty="0" smtClean="0"/>
              <a:t> 4</a:t>
            </a:r>
            <a:endParaRPr lang="en-I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1560" y="692696"/>
                <a:ext cx="820891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eo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th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í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os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graf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𝑞</m:t>
                    </m:r>
                    <m:d>
                      <m:dPr>
                        <m:ctrlPr>
                          <a:rPr lang="en-IE" sz="200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E" sz="200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IE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b="0" i="1" dirty="0" smtClean="0">
                            <a:solidFill>
                              <a:srgbClr val="990033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.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Ríomh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an t-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achar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thíos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, sin é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idir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q</m:t>
                    </m:r>
                    <m:d>
                      <m:d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IE" sz="2000" i="1" dirty="0">
                            <a:solidFill>
                              <a:srgbClr val="990033"/>
                            </a:solidFill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IE" sz="2000" i="1" dirty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agus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an</m:t>
                    </m:r>
                    <m:r>
                      <a:rPr lang="en-GB" sz="2000" b="0" i="0" dirty="0" smtClean="0">
                        <a:solidFill>
                          <a:srgbClr val="990033"/>
                        </a:solidFill>
                        <a:latin typeface="Cambria Math"/>
                      </a:rPr>
                      <m:t> 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𝑦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−</m:t>
                    </m:r>
                    <m:r>
                      <a:rPr lang="en-GB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𝑎𝑖𝑠</m:t>
                    </m:r>
                  </m:oMath>
                </a14:m>
                <a:r>
                  <a:rPr lang="en-IE" sz="2000" i="1" dirty="0" smtClean="0">
                    <a:solidFill>
                      <a:srgbClr val="990033"/>
                    </a:solidFill>
                    <a:latin typeface="Calibri" pitchFamily="34" charset="0"/>
                  </a:rPr>
                  <a:t> ó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𝑦</m:t>
                    </m:r>
                    <m:r>
                      <a:rPr lang="en-IE" sz="2000" b="0" i="1" dirty="0" smtClean="0">
                        <a:solidFill>
                          <a:srgbClr val="990033"/>
                        </a:solidFill>
                        <a:latin typeface="Cambria Math"/>
                      </a:rPr>
                      <m:t>=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0 </m:t>
                    </m:r>
                  </m:oMath>
                </a14:m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go </a:t>
                </a:r>
                <a:r>
                  <a:rPr lang="en-IE" sz="2000" dirty="0" err="1" smtClean="0">
                    <a:solidFill>
                      <a:srgbClr val="990033"/>
                    </a:solidFill>
                    <a:latin typeface="Calibri" pitchFamily="34" charset="0"/>
                  </a:rPr>
                  <a:t>dtí</a:t>
                </a:r>
                <a:r>
                  <a:rPr lang="en-IE" sz="2000" dirty="0" smtClean="0">
                    <a:solidFill>
                      <a:srgbClr val="990033"/>
                    </a:solidFill>
                    <a:latin typeface="Calibri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𝑦</m:t>
                    </m:r>
                    <m:r>
                      <a:rPr lang="en-IE" sz="2000" i="1" dirty="0" smtClean="0">
                        <a:solidFill>
                          <a:srgbClr val="990033"/>
                        </a:solidFill>
                        <a:latin typeface="Cambria Math"/>
                      </a:rPr>
                      <m:t> = 8 .</m:t>
                    </m:r>
                  </m:oMath>
                </a14:m>
                <a:endParaRPr lang="en-IE" sz="2000" dirty="0" smtClean="0">
                  <a:solidFill>
                    <a:srgbClr val="990033"/>
                  </a:solidFill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692696"/>
                <a:ext cx="8208912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742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628775"/>
            <a:ext cx="5724525" cy="3600450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8820472" y="476672"/>
            <a:ext cx="7056075" cy="5324475"/>
            <a:chOff x="863963" y="766763"/>
            <a:chExt cx="7056075" cy="5324475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963" y="766763"/>
              <a:ext cx="6696075" cy="532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 rot="16200000">
              <a:off x="233963" y="1396763"/>
              <a:ext cx="1620000" cy="360000"/>
            </a:xfrm>
            <a:prstGeom prst="roundRect">
              <a:avLst/>
            </a:prstGeom>
            <a:solidFill>
              <a:srgbClr val="FDCC33"/>
            </a:solidFill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IE" sz="1400" b="1" dirty="0" err="1" smtClean="0">
                  <a:solidFill>
                    <a:srgbClr val="990033"/>
                  </a:solidFill>
                  <a:latin typeface="Calibri" panose="020F0502020204030204" pitchFamily="34" charset="0"/>
                </a:rPr>
                <a:t>Gníomhaíocht</a:t>
              </a:r>
              <a:endParaRPr lang="en-IE" sz="1400" b="1" dirty="0">
                <a:solidFill>
                  <a:srgbClr val="990033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60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7.40741E-7 L -0.93038 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038 7.40741E-7 L -0.0001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23084</TotalTime>
  <Words>10873</Words>
  <Application>Microsoft Office PowerPoint</Application>
  <PresentationFormat>On-screen Show (4:3)</PresentationFormat>
  <Paragraphs>1158</Paragraphs>
  <Slides>110</Slides>
  <Notes>95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Office Theme</vt:lpstr>
      <vt:lpstr>Equation</vt:lpstr>
      <vt:lpstr>PowerPoint Presentation</vt:lpstr>
      <vt:lpstr>Innéacs</vt:lpstr>
      <vt:lpstr>Roinn A Innéacs</vt:lpstr>
      <vt:lpstr>Roinn A: Gníomhaíocht Daltaí 1 </vt:lpstr>
      <vt:lpstr>Roinn A: Gníomhaíocht Daltaí 1 </vt:lpstr>
      <vt:lpstr>Section A: Gníomhaíocht Daltaí1 </vt:lpstr>
      <vt:lpstr>Roinn A: Gníomhaíocht Daltaí 1 </vt:lpstr>
      <vt:lpstr>Roinn A : Gníomhaíocht Daltaí 1</vt:lpstr>
      <vt:lpstr>Roinn A : Gníomhaíocht Daltaí 1</vt:lpstr>
      <vt:lpstr>Roinn A : Gníomhaíocht Daltaí 1</vt:lpstr>
      <vt:lpstr>Roinn A: Gníomhaíocht Daltaí 1</vt:lpstr>
      <vt:lpstr>Roinn A: Gníómhaíocht Dhaltaí 1</vt:lpstr>
      <vt:lpstr>Roinn A: Gníomhaíocht Daltaí 1</vt:lpstr>
      <vt:lpstr>Roinn A: Gníomhaíocht Daltaí 1</vt:lpstr>
      <vt:lpstr>Roinn A: Gníomhaíocht Daltaí 1</vt:lpstr>
      <vt:lpstr>Gníomhaíocht Daltaí</vt:lpstr>
      <vt:lpstr>Roinn A : Gníomhaíocht Daltaí 2</vt:lpstr>
      <vt:lpstr>Roinn A : Gníomhaíocht Daltaí 2</vt:lpstr>
      <vt:lpstr>Roinn A : Gníomhaíocht Daltaí 2</vt:lpstr>
      <vt:lpstr>Roinn A : Gníomhaíocht Daltaí 2</vt:lpstr>
      <vt:lpstr>Roinn A : Gníomhaíocht Daltaí 2</vt:lpstr>
      <vt:lpstr>Roinn A : Gníomhaíocht Daltaí 4</vt:lpstr>
      <vt:lpstr>Roinn A : Gníomhaíocht Daltaí 4</vt:lpstr>
      <vt:lpstr>Roinn A : Gníomhaíocht Daltaí 4</vt:lpstr>
      <vt:lpstr>Roinn A : Gníomhaíocht Daltaí 4</vt:lpstr>
      <vt:lpstr>Roinn A : Gníomhaíocht Daltaí 4</vt:lpstr>
      <vt:lpstr>Roinn A : Gníomhaíocht Daltaí 5</vt:lpstr>
      <vt:lpstr>Roinn A : Gníomhaíocht Daltaí 5</vt:lpstr>
      <vt:lpstr>PowerPoint Presentation</vt:lpstr>
      <vt:lpstr>Roinn B</vt:lpstr>
      <vt:lpstr>Roinn B</vt:lpstr>
      <vt:lpstr>Roinn B</vt:lpstr>
      <vt:lpstr>Roinn B</vt:lpstr>
      <vt:lpstr>Roinn B</vt:lpstr>
      <vt:lpstr>Roinn B</vt:lpstr>
      <vt:lpstr>Roinn B</vt:lpstr>
      <vt:lpstr>Roinn B</vt:lpstr>
      <vt:lpstr>Roinn B</vt:lpstr>
      <vt:lpstr>Roinn B</vt:lpstr>
      <vt:lpstr>PowerPoint Presentation</vt:lpstr>
      <vt:lpstr>Roinn B</vt:lpstr>
      <vt:lpstr>Roinn B</vt:lpstr>
      <vt:lpstr>Roinn B</vt:lpstr>
      <vt:lpstr>Roinn B</vt:lpstr>
      <vt:lpstr>Roinn B Gníomhaíocht Daltaí  2</vt:lpstr>
      <vt:lpstr>Roinn B: Gníomhaíocht Daltaí 2</vt:lpstr>
      <vt:lpstr>Roinn C Innéacs</vt:lpstr>
      <vt:lpstr>Section C</vt:lpstr>
      <vt:lpstr>Section C</vt:lpstr>
      <vt:lpstr>Roinn C – Gníomhaíocht Daltaí 1</vt:lpstr>
      <vt:lpstr>Roinn C – Gníomhaíocht Daltaí 1 – Grúpa A</vt:lpstr>
      <vt:lpstr>Roinn C – Gníomhaíocht Daltaí 1 Grúpa A</vt:lpstr>
      <vt:lpstr>Roinn C -  Gníomhaíocht Daltaí 1 – Grúpa A</vt:lpstr>
      <vt:lpstr>Roinn C -  Gníomhaíocht Daltaí 1 – Grúpa A</vt:lpstr>
      <vt:lpstr>Roinn C -  Gníomhaíocht Daltaí 1 – Grúpa A</vt:lpstr>
      <vt:lpstr>Roinn C -  Gníomhaíocht Daltaí 1 – Grúpa A</vt:lpstr>
      <vt:lpstr>Roinn C -  Gníomhaíocht Daltaí 1 – Grúpa b</vt:lpstr>
      <vt:lpstr>Roinn C – Gníomhaíocht 1 Grúpa B</vt:lpstr>
      <vt:lpstr>Roinn C – Gníomhaíocht 1 Grúpa B</vt:lpstr>
      <vt:lpstr>Roinn C – Gníomhaíocht 1 Grúpa B</vt:lpstr>
      <vt:lpstr>Roinn C – Gníomhaíocht 1 Grúpa B</vt:lpstr>
      <vt:lpstr>Roinn C – Gníomhaíocht 1 Grúpa B</vt:lpstr>
      <vt:lpstr>Roinn C – Gníomhaíocht 1 Grúpa c</vt:lpstr>
      <vt:lpstr>Roinn C – Gníomhaíocht 1 Grúpa C</vt:lpstr>
      <vt:lpstr>Roinn C – Gníomhaíocht 1 Grúpa C</vt:lpstr>
      <vt:lpstr>Roinn C – Gníomhaíocht 1 Grúpa C</vt:lpstr>
      <vt:lpstr>Roinn C – Gníomhaíocht 1 Grúpa C</vt:lpstr>
      <vt:lpstr>Roinn C – Gníomhaíocht 1 Grúpa C</vt:lpstr>
      <vt:lpstr>Roinn C – Gníomhaíocht 1 Grúpa D</vt:lpstr>
      <vt:lpstr>Roinn C – Gníomhaíocht 1 Grúpa D</vt:lpstr>
      <vt:lpstr>Roinn C – Gníomhaíocht 1 Grúpa D</vt:lpstr>
      <vt:lpstr>Roinn C – Gníomhaíocht 1 Grúpa D</vt:lpstr>
      <vt:lpstr>Roinn C – Gníomhaíocht 1 Grúpa D</vt:lpstr>
      <vt:lpstr>Roinn C – Gníomhaíocht 1 Grúpa D</vt:lpstr>
      <vt:lpstr>Roinn C – Gníomhaíocht 1 – Grúpa E</vt:lpstr>
      <vt:lpstr>Roinn C – Gníomhaíocht 1 – Grúpa E</vt:lpstr>
      <vt:lpstr>Roinn C – Gníomhaíocht 1 Grúpa E</vt:lpstr>
      <vt:lpstr>Roinn C – Gníomhaíocht 1 Grúpa E</vt:lpstr>
      <vt:lpstr>Roinn C – Gníomhaíocht 1 Grúpa E</vt:lpstr>
      <vt:lpstr>Roinn C – Gníomhaíocht 1 Grúpa E</vt:lpstr>
      <vt:lpstr>Roinn C – Gníomhaíocht 1</vt:lpstr>
      <vt:lpstr>Grúpa B</vt:lpstr>
      <vt:lpstr>An Fheidhm Achair in úsáid!</vt:lpstr>
      <vt:lpstr>An Fheidhm Achair in úsáid!</vt:lpstr>
      <vt:lpstr>Réamheolas</vt:lpstr>
      <vt:lpstr>Dul Siar</vt:lpstr>
      <vt:lpstr>Naisc</vt:lpstr>
      <vt:lpstr>Roinn C: Gníomhaíocht 2</vt:lpstr>
      <vt:lpstr>Roinn C : Gníomhaíocht Daltaí 2</vt:lpstr>
      <vt:lpstr>Roinn C : Gníomhaíocht Daltaí 2</vt:lpstr>
      <vt:lpstr>Roinn C : Gníomhaíocht Daltaí 1</vt:lpstr>
      <vt:lpstr>Roinn C: Gníomhaíocht Daltaí 2</vt:lpstr>
      <vt:lpstr>Roinn C: Gníomhaíocht Daltaí 2</vt:lpstr>
      <vt:lpstr>Achar a ríomh</vt:lpstr>
      <vt:lpstr>Roinn C : Gníomhaíocht Daltaí 3 </vt:lpstr>
      <vt:lpstr>Roinn C : Gníomhaíocht Daltaí 3 </vt:lpstr>
      <vt:lpstr>Roinn C : Gníomhaíocht Daltaí 3</vt:lpstr>
      <vt:lpstr>Roinn C : Gníomhaíocht Daltaí 3</vt:lpstr>
      <vt:lpstr>Roinn C : Gníomhaíocht Daltaí 4</vt:lpstr>
      <vt:lpstr>Roinn C : Gníomhaíocht Daltaí 3</vt:lpstr>
      <vt:lpstr>Roinn D : Gníomhaíocht Daltaí 1</vt:lpstr>
      <vt:lpstr>Roinn D : Gníomhaíocht 1</vt:lpstr>
      <vt:lpstr>Roinn D : Gníomhaíocht Daltaí 1</vt:lpstr>
      <vt:lpstr>Cén fáth achar?</vt:lpstr>
      <vt:lpstr>Cén fáth achar?</vt:lpstr>
      <vt:lpstr>PowerPoint Presentation</vt:lpstr>
      <vt:lpstr> Cén fáth achar?  </vt:lpstr>
      <vt:lpstr>PowerPoint Presentation</vt:lpstr>
      <vt:lpstr> Cén fáth achar?</vt:lpstr>
      <vt:lpstr>Sonraí Teagmhála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sgammell</dc:creator>
  <cp:lastModifiedBy>P550c</cp:lastModifiedBy>
  <cp:revision>702</cp:revision>
  <dcterms:created xsi:type="dcterms:W3CDTF">2013-04-30T08:21:59Z</dcterms:created>
  <dcterms:modified xsi:type="dcterms:W3CDTF">2014-06-18T20:46:15Z</dcterms:modified>
</cp:coreProperties>
</file>