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57" r:id="rId6"/>
    <p:sldId id="258" r:id="rId7"/>
    <p:sldId id="260" r:id="rId8"/>
    <p:sldId id="259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970033"/>
    <a:srgbClr val="FD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1" autoAdjust="0"/>
    <p:restoredTop sz="94660"/>
  </p:normalViewPr>
  <p:slideViewPr>
    <p:cSldViewPr>
      <p:cViewPr>
        <p:scale>
          <a:sx n="82" d="100"/>
          <a:sy n="82" d="100"/>
        </p:scale>
        <p:origin x="-6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64D08-F0FE-4771-A38F-AFE7EFFB0B5F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0D341-B355-4A78-9400-91A970A1462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769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0D341-B355-4A78-9400-91A970A14628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31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9.xml"/><Relationship Id="rId4" Type="http://schemas.openxmlformats.org/officeDocument/2006/relationships/slide" Target="../slides/sl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9.xml"/><Relationship Id="rId4" Type="http://schemas.openxmlformats.org/officeDocument/2006/relationships/slide" Target="../slides/slide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9.xml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191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267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011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Rectangle 10"/>
          <p:cNvSpPr/>
          <p:nvPr userDrawn="1"/>
        </p:nvSpPr>
        <p:spPr>
          <a:xfrm>
            <a:off x="8770620" y="-62616"/>
            <a:ext cx="396000" cy="6948000"/>
          </a:xfrm>
          <a:prstGeom prst="rect">
            <a:avLst/>
          </a:prstGeom>
          <a:solidFill>
            <a:srgbClr val="FDCC33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 userDrawn="1"/>
        </p:nvSpPr>
        <p:spPr>
          <a:xfrm rot="10800000">
            <a:off x="8806117" y="27384"/>
            <a:ext cx="337883" cy="6858000"/>
          </a:xfrm>
          <a:custGeom>
            <a:avLst/>
            <a:gdLst>
              <a:gd name="connsiteX0" fmla="*/ 53789 w 53951"/>
              <a:gd name="connsiteY0" fmla="*/ 0 h 6858000"/>
              <a:gd name="connsiteX1" fmla="*/ 0 w 53951"/>
              <a:gd name="connsiteY1" fmla="*/ 3872753 h 6858000"/>
              <a:gd name="connsiteX2" fmla="*/ 53789 w 53951"/>
              <a:gd name="connsiteY2" fmla="*/ 5930153 h 6858000"/>
              <a:gd name="connsiteX3" fmla="*/ 13447 w 5395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1" h="6858000">
                <a:moveTo>
                  <a:pt x="53789" y="0"/>
                </a:moveTo>
                <a:cubicBezTo>
                  <a:pt x="26894" y="1442197"/>
                  <a:pt x="0" y="2884394"/>
                  <a:pt x="0" y="3872753"/>
                </a:cubicBezTo>
                <a:cubicBezTo>
                  <a:pt x="0" y="4861112"/>
                  <a:pt x="51548" y="5432612"/>
                  <a:pt x="53789" y="5930153"/>
                </a:cubicBezTo>
                <a:cubicBezTo>
                  <a:pt x="56030" y="6427694"/>
                  <a:pt x="34738" y="6642847"/>
                  <a:pt x="13447" y="6858000"/>
                </a:cubicBezTo>
              </a:path>
            </a:pathLst>
          </a:custGeom>
          <a:solidFill>
            <a:srgbClr val="970033"/>
          </a:solidFill>
          <a:ln>
            <a:solidFill>
              <a:srgbClr val="FD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6512" y="-27384"/>
            <a:ext cx="360000" cy="6912000"/>
            <a:chOff x="-36512" y="-27384"/>
            <a:chExt cx="360000" cy="6912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36512" y="-27384"/>
              <a:ext cx="360000" cy="6912000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4" name="Freeform 13"/>
            <p:cNvSpPr/>
            <p:nvPr userDrawn="1"/>
          </p:nvSpPr>
          <p:spPr>
            <a:xfrm>
              <a:off x="8602" y="13447"/>
              <a:ext cx="252000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3" name="Rounded Rectangle 22">
            <a:hlinkClick r:id="rId2" action="ppaction://hlinksldjump"/>
          </p:cNvPr>
          <p:cNvSpPr/>
          <p:nvPr userDrawn="1"/>
        </p:nvSpPr>
        <p:spPr>
          <a:xfrm rot="16200000">
            <a:off x="-403943" y="171373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1</a:t>
            </a:r>
            <a:endParaRPr lang="en-IE" sz="1400" dirty="0"/>
          </a:p>
        </p:txBody>
      </p:sp>
      <p:sp>
        <p:nvSpPr>
          <p:cNvPr id="24" name="Rounded Rectangle 23">
            <a:hlinkClick r:id="rId3" action="ppaction://hlinksldjump"/>
          </p:cNvPr>
          <p:cNvSpPr/>
          <p:nvPr userDrawn="1"/>
        </p:nvSpPr>
        <p:spPr>
          <a:xfrm rot="16200000">
            <a:off x="-403943" y="264984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2</a:t>
            </a:r>
          </a:p>
        </p:txBody>
      </p:sp>
      <p:sp>
        <p:nvSpPr>
          <p:cNvPr id="25" name="Rounded Rectangle 24">
            <a:hlinkClick r:id="rId4" action="ppaction://hlinksldjump"/>
          </p:cNvPr>
          <p:cNvSpPr/>
          <p:nvPr userDrawn="1"/>
        </p:nvSpPr>
        <p:spPr>
          <a:xfrm rot="16200000">
            <a:off x="-510676" y="669634"/>
            <a:ext cx="1152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Introduction</a:t>
            </a:r>
            <a:endParaRPr lang="en-IE" sz="1400" dirty="0"/>
          </a:p>
        </p:txBody>
      </p:sp>
      <p:sp>
        <p:nvSpPr>
          <p:cNvPr id="26" name="Rounded Rectangle 25">
            <a:hlinkClick r:id="rId5" action="ppaction://hlinksldjump"/>
          </p:cNvPr>
          <p:cNvSpPr/>
          <p:nvPr userDrawn="1"/>
        </p:nvSpPr>
        <p:spPr>
          <a:xfrm rot="16200000">
            <a:off x="-403943" y="3585946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</a:t>
            </a:r>
            <a:r>
              <a:rPr lang="en-IE" sz="1400" dirty="0" smtClean="0"/>
              <a:t>3</a:t>
            </a:r>
            <a:endParaRPr lang="en-IE" sz="1400" dirty="0" smtClean="0"/>
          </a:p>
        </p:txBody>
      </p:sp>
    </p:spTree>
    <p:extLst>
      <p:ext uri="{BB962C8B-B14F-4D97-AF65-F5344CB8AC3E}">
        <p14:creationId xmlns:p14="http://schemas.microsoft.com/office/powerpoint/2010/main" val="170402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4226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391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351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  <p:grpSp>
        <p:nvGrpSpPr>
          <p:cNvPr id="6" name="Group 5"/>
          <p:cNvGrpSpPr/>
          <p:nvPr userDrawn="1"/>
        </p:nvGrpSpPr>
        <p:grpSpPr>
          <a:xfrm rot="5400000">
            <a:off x="4448475" y="-4552032"/>
            <a:ext cx="382999" cy="9396000"/>
            <a:chOff x="-36512" y="-27384"/>
            <a:chExt cx="396000" cy="6912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-36512" y="-27384"/>
              <a:ext cx="396000" cy="6912000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6200000">
            <a:off x="4294387" y="2008841"/>
            <a:ext cx="382999" cy="9396000"/>
            <a:chOff x="-36512" y="-27384"/>
            <a:chExt cx="396000" cy="69120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-36512" y="-27384"/>
              <a:ext cx="396000" cy="6912000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6" name="Rounded Rectangle 15">
            <a:hlinkClick r:id="rId2" action="ppaction://hlinksldjump"/>
          </p:cNvPr>
          <p:cNvSpPr/>
          <p:nvPr userDrawn="1"/>
        </p:nvSpPr>
        <p:spPr>
          <a:xfrm rot="16200000">
            <a:off x="-403943" y="171373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1</a:t>
            </a:r>
            <a:endParaRPr lang="en-IE" sz="1400" dirty="0"/>
          </a:p>
        </p:txBody>
      </p:sp>
      <p:sp>
        <p:nvSpPr>
          <p:cNvPr id="17" name="Rounded Rectangle 16">
            <a:hlinkClick r:id="rId3" action="ppaction://hlinksldjump"/>
          </p:cNvPr>
          <p:cNvSpPr/>
          <p:nvPr userDrawn="1"/>
        </p:nvSpPr>
        <p:spPr>
          <a:xfrm rot="16200000">
            <a:off x="-403943" y="264984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2</a:t>
            </a:r>
          </a:p>
        </p:txBody>
      </p:sp>
      <p:sp>
        <p:nvSpPr>
          <p:cNvPr id="18" name="Rounded Rectangle 17">
            <a:hlinkClick r:id="rId4" action="ppaction://hlinksldjump"/>
          </p:cNvPr>
          <p:cNvSpPr/>
          <p:nvPr userDrawn="1"/>
        </p:nvSpPr>
        <p:spPr>
          <a:xfrm rot="16200000">
            <a:off x="-510676" y="669634"/>
            <a:ext cx="1152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Introduction</a:t>
            </a:r>
            <a:endParaRPr lang="en-IE" sz="1400" dirty="0"/>
          </a:p>
        </p:txBody>
      </p:sp>
      <p:sp>
        <p:nvSpPr>
          <p:cNvPr id="19" name="Rounded Rectangle 18">
            <a:hlinkClick r:id="rId5" action="ppaction://hlinksldjump"/>
          </p:cNvPr>
          <p:cNvSpPr/>
          <p:nvPr userDrawn="1"/>
        </p:nvSpPr>
        <p:spPr>
          <a:xfrm rot="16200000">
            <a:off x="-403943" y="3585946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</a:t>
            </a:r>
            <a:r>
              <a:rPr lang="en-IE" sz="1400" dirty="0" smtClean="0"/>
              <a:t>3</a:t>
            </a:r>
            <a:endParaRPr lang="en-IE" sz="1400" dirty="0" smtClean="0"/>
          </a:p>
        </p:txBody>
      </p:sp>
    </p:spTree>
    <p:extLst>
      <p:ext uri="{BB962C8B-B14F-4D97-AF65-F5344CB8AC3E}">
        <p14:creationId xmlns:p14="http://schemas.microsoft.com/office/powerpoint/2010/main" val="192942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-36512" y="-27384"/>
            <a:ext cx="360000" cy="6912000"/>
            <a:chOff x="-36512" y="-27384"/>
            <a:chExt cx="360000" cy="6912000"/>
          </a:xfrm>
        </p:grpSpPr>
        <p:sp>
          <p:nvSpPr>
            <p:cNvPr id="15" name="Rectangle 14"/>
            <p:cNvSpPr/>
            <p:nvPr userDrawn="1"/>
          </p:nvSpPr>
          <p:spPr>
            <a:xfrm>
              <a:off x="-36512" y="-27384"/>
              <a:ext cx="360000" cy="6912000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6" name="Freeform 15"/>
            <p:cNvSpPr/>
            <p:nvPr userDrawn="1"/>
          </p:nvSpPr>
          <p:spPr>
            <a:xfrm>
              <a:off x="8602" y="13447"/>
              <a:ext cx="252000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 userDrawn="1"/>
        </p:nvSpPr>
        <p:spPr>
          <a:xfrm>
            <a:off x="8770620" y="-62616"/>
            <a:ext cx="396000" cy="6948000"/>
          </a:xfrm>
          <a:prstGeom prst="rect">
            <a:avLst/>
          </a:prstGeom>
          <a:solidFill>
            <a:srgbClr val="FDCC33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 4"/>
          <p:cNvSpPr/>
          <p:nvPr userDrawn="1"/>
        </p:nvSpPr>
        <p:spPr>
          <a:xfrm rot="10800000">
            <a:off x="8806117" y="27384"/>
            <a:ext cx="337883" cy="6858000"/>
          </a:xfrm>
          <a:custGeom>
            <a:avLst/>
            <a:gdLst>
              <a:gd name="connsiteX0" fmla="*/ 53789 w 53951"/>
              <a:gd name="connsiteY0" fmla="*/ 0 h 6858000"/>
              <a:gd name="connsiteX1" fmla="*/ 0 w 53951"/>
              <a:gd name="connsiteY1" fmla="*/ 3872753 h 6858000"/>
              <a:gd name="connsiteX2" fmla="*/ 53789 w 53951"/>
              <a:gd name="connsiteY2" fmla="*/ 5930153 h 6858000"/>
              <a:gd name="connsiteX3" fmla="*/ 13447 w 5395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1" h="6858000">
                <a:moveTo>
                  <a:pt x="53789" y="0"/>
                </a:moveTo>
                <a:cubicBezTo>
                  <a:pt x="26894" y="1442197"/>
                  <a:pt x="0" y="2884394"/>
                  <a:pt x="0" y="3872753"/>
                </a:cubicBezTo>
                <a:cubicBezTo>
                  <a:pt x="0" y="4861112"/>
                  <a:pt x="51548" y="5432612"/>
                  <a:pt x="53789" y="5930153"/>
                </a:cubicBezTo>
                <a:cubicBezTo>
                  <a:pt x="56030" y="6427694"/>
                  <a:pt x="34738" y="6642847"/>
                  <a:pt x="13447" y="6858000"/>
                </a:cubicBezTo>
              </a:path>
            </a:pathLst>
          </a:custGeom>
          <a:solidFill>
            <a:srgbClr val="970033"/>
          </a:solidFill>
          <a:ln>
            <a:solidFill>
              <a:srgbClr val="FD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>
            <a:hlinkClick r:id="rId2" action="ppaction://hlinksldjump"/>
          </p:cNvPr>
          <p:cNvSpPr/>
          <p:nvPr userDrawn="1"/>
        </p:nvSpPr>
        <p:spPr>
          <a:xfrm rot="16200000">
            <a:off x="-403943" y="171373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1</a:t>
            </a:r>
            <a:endParaRPr lang="en-IE" sz="1400" dirty="0"/>
          </a:p>
        </p:txBody>
      </p:sp>
      <p:sp>
        <p:nvSpPr>
          <p:cNvPr id="19" name="Rounded Rectangle 18">
            <a:hlinkClick r:id="rId3" action="ppaction://hlinksldjump"/>
          </p:cNvPr>
          <p:cNvSpPr/>
          <p:nvPr userDrawn="1"/>
        </p:nvSpPr>
        <p:spPr>
          <a:xfrm rot="16200000">
            <a:off x="-403943" y="2649842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2</a:t>
            </a:r>
          </a:p>
        </p:txBody>
      </p:sp>
      <p:sp>
        <p:nvSpPr>
          <p:cNvPr id="20" name="Rounded Rectangle 19">
            <a:hlinkClick r:id="rId4" action="ppaction://hlinksldjump"/>
          </p:cNvPr>
          <p:cNvSpPr/>
          <p:nvPr userDrawn="1"/>
        </p:nvSpPr>
        <p:spPr>
          <a:xfrm rot="16200000">
            <a:off x="-510676" y="669634"/>
            <a:ext cx="1152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Introduction</a:t>
            </a:r>
            <a:endParaRPr lang="en-IE" sz="1400" dirty="0"/>
          </a:p>
        </p:txBody>
      </p:sp>
      <p:sp>
        <p:nvSpPr>
          <p:cNvPr id="21" name="Rounded Rectangle 20">
            <a:hlinkClick r:id="rId5" action="ppaction://hlinksldjump"/>
          </p:cNvPr>
          <p:cNvSpPr/>
          <p:nvPr userDrawn="1"/>
        </p:nvSpPr>
        <p:spPr>
          <a:xfrm rot="16200000">
            <a:off x="-403943" y="3585946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</a:t>
            </a:r>
            <a:r>
              <a:rPr lang="en-IE" sz="1400" dirty="0" smtClean="0"/>
              <a:t>3</a:t>
            </a:r>
            <a:endParaRPr lang="en-IE" sz="1400" dirty="0" smtClean="0"/>
          </a:p>
        </p:txBody>
      </p:sp>
    </p:spTree>
    <p:extLst>
      <p:ext uri="{BB962C8B-B14F-4D97-AF65-F5344CB8AC3E}">
        <p14:creationId xmlns:p14="http://schemas.microsoft.com/office/powerpoint/2010/main" val="2415275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823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347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63535-7862-4561-95B8-D5372ACCD58E}" type="datetimeFigureOut">
              <a:rPr lang="en-IE" smtClean="0"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84A7-4C5E-46CA-978A-4262F58EB32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283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78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322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70033"/>
                </a:solidFill>
              </a:rPr>
              <a:t>3. What does it mean when we say that in football that “the goalkeeper narrowed the angle”? What angle did the goalkeeper narrow?_________________________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IE" sz="2000" dirty="0" smtClean="0">
              <a:solidFill>
                <a:srgbClr val="970033"/>
              </a:solidFill>
            </a:endParaRPr>
          </a:p>
          <a:p>
            <a:r>
              <a:rPr lang="en-IE" sz="2000" dirty="0" smtClean="0">
                <a:solidFill>
                  <a:srgbClr val="970033"/>
                </a:solidFill>
              </a:rPr>
              <a:t>4. Draw out the last five letters of the alphabet in capitals. What kinds of angles are formed in them? 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______________________________________________________________________________________________________________________________________</a:t>
            </a:r>
          </a:p>
          <a:p>
            <a:endParaRPr lang="en-IE" sz="2000" dirty="0" smtClean="0">
              <a:solidFill>
                <a:srgbClr val="970033"/>
              </a:solidFill>
            </a:endParaRPr>
          </a:p>
          <a:p>
            <a:r>
              <a:rPr lang="en-IE" sz="2000" dirty="0" smtClean="0">
                <a:solidFill>
                  <a:srgbClr val="970033"/>
                </a:solidFill>
              </a:rPr>
              <a:t>5. What kinds of angle are formed by the hands of a clock?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(a) At 9.00p.m?_____________________________________________________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(b) At 6.00 a.m.?____________________________________________________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(c) At 3.00 a.m.?____________________________________________________</a:t>
            </a:r>
          </a:p>
          <a:p>
            <a:endParaRPr lang="en-IE" sz="2000" dirty="0" smtClean="0">
              <a:solidFill>
                <a:srgbClr val="970033"/>
              </a:solidFill>
            </a:endParaRPr>
          </a:p>
          <a:p>
            <a:r>
              <a:rPr lang="en-IE" sz="2000" dirty="0" smtClean="0">
                <a:solidFill>
                  <a:srgbClr val="970033"/>
                </a:solidFill>
              </a:rPr>
              <a:t>6. Through how many degrees will the minute hand of a clock rotate in: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(a) 30 minutes?______________________________________________________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(b) 20 minutes?______________________________________________________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(c) 40 minutes?______________________________________________________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(d) 45 minutes?______________________________________________________</a:t>
            </a:r>
            <a:endParaRPr lang="en-IE" sz="2000" dirty="0">
              <a:solidFill>
                <a:srgbClr val="97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92696"/>
            <a:ext cx="87849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E" sz="2400" dirty="0" smtClean="0">
                <a:solidFill>
                  <a:srgbClr val="970033"/>
                </a:solidFill>
              </a:rPr>
              <a:t>Reflection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70033"/>
                </a:solidFill>
              </a:rPr>
              <a:t> Write down 3 items you learned about angles and lines today.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70033"/>
                </a:solidFill>
              </a:rPr>
              <a:t> Write down anything you found difficult.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970033"/>
                </a:solidFill>
              </a:rPr>
              <a:t> Write down any question you may have.</a:t>
            </a:r>
            <a:endParaRPr lang="en-IE" sz="2400" dirty="0">
              <a:solidFill>
                <a:srgbClr val="97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7152580" y="908050"/>
            <a:ext cx="0" cy="4525963"/>
          </a:xfrm>
          <a:prstGeom prst="line">
            <a:avLst/>
          </a:prstGeom>
          <a:ln w="28575">
            <a:solidFill>
              <a:srgbClr val="97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7110376" y="908050"/>
            <a:ext cx="18592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Angles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Rotate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Arms of the Angle</a:t>
            </a: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>
              <a:solidFill>
                <a:srgbClr val="990033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9212" y="1124744"/>
            <a:ext cx="70333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70033"/>
                </a:solidFill>
              </a:rPr>
              <a:t>E</a:t>
            </a:r>
            <a:r>
              <a:rPr lang="en-IE" sz="2000" dirty="0" smtClean="0">
                <a:solidFill>
                  <a:srgbClr val="970033"/>
                </a:solidFill>
              </a:rPr>
              <a:t>ach student has two </a:t>
            </a:r>
            <a:r>
              <a:rPr lang="en-IE" sz="2000" dirty="0" err="1" smtClean="0">
                <a:solidFill>
                  <a:srgbClr val="970033"/>
                </a:solidFill>
              </a:rPr>
              <a:t>Geostrips</a:t>
            </a:r>
            <a:r>
              <a:rPr lang="en-IE" sz="2000" dirty="0" smtClean="0">
                <a:solidFill>
                  <a:srgbClr val="970033"/>
                </a:solidFill>
              </a:rPr>
              <a:t>: two of the same colour and length and an additional two strips of a different colour and length to the previous two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70033"/>
                </a:solidFill>
              </a:rPr>
              <a:t>Students fasten </a:t>
            </a:r>
            <a:r>
              <a:rPr lang="en-IE" sz="2000" dirty="0" err="1" smtClean="0">
                <a:solidFill>
                  <a:srgbClr val="970033"/>
                </a:solidFill>
              </a:rPr>
              <a:t>Geostrips</a:t>
            </a:r>
            <a:r>
              <a:rPr lang="en-IE" sz="2000" dirty="0" smtClean="0">
                <a:solidFill>
                  <a:srgbClr val="970033"/>
                </a:solidFill>
              </a:rPr>
              <a:t> (of same colour and length) together and rotate.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70033"/>
                </a:solidFill>
              </a:rPr>
              <a:t>The two rays which </a:t>
            </a:r>
            <a:r>
              <a:rPr lang="en-IE" sz="2000" dirty="0" smtClean="0">
                <a:solidFill>
                  <a:srgbClr val="970033"/>
                </a:solidFill>
              </a:rPr>
              <a:t>make up </a:t>
            </a:r>
            <a:r>
              <a:rPr lang="en-IE" sz="2000" dirty="0">
                <a:solidFill>
                  <a:srgbClr val="970033"/>
                </a:solidFill>
              </a:rPr>
              <a:t>the angle are called </a:t>
            </a:r>
            <a:r>
              <a:rPr lang="en-IE" sz="2000" dirty="0" smtClean="0">
                <a:solidFill>
                  <a:srgbClr val="970033"/>
                </a:solidFill>
              </a:rPr>
              <a:t>the arms </a:t>
            </a:r>
            <a:r>
              <a:rPr lang="en-IE" sz="2000" dirty="0">
                <a:solidFill>
                  <a:srgbClr val="970033"/>
                </a:solidFill>
              </a:rPr>
              <a:t>of the angle</a:t>
            </a:r>
            <a:r>
              <a:rPr lang="en-IE" sz="2000" dirty="0" smtClean="0">
                <a:solidFill>
                  <a:srgbClr val="97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70033"/>
                </a:solidFill>
              </a:rPr>
              <a:t>Now let us see what </a:t>
            </a:r>
            <a:r>
              <a:rPr lang="en-IE" sz="2000" dirty="0" smtClean="0">
                <a:solidFill>
                  <a:srgbClr val="970033"/>
                </a:solidFill>
              </a:rPr>
              <a:t>happens if </a:t>
            </a:r>
            <a:r>
              <a:rPr lang="en-IE" sz="2000" dirty="0">
                <a:solidFill>
                  <a:srgbClr val="970033"/>
                </a:solidFill>
              </a:rPr>
              <a:t>we change the length </a:t>
            </a:r>
            <a:r>
              <a:rPr lang="en-IE" sz="2000" dirty="0" smtClean="0">
                <a:solidFill>
                  <a:srgbClr val="970033"/>
                </a:solidFill>
              </a:rPr>
              <a:t>of the </a:t>
            </a:r>
            <a:r>
              <a:rPr lang="en-IE" sz="2000" dirty="0">
                <a:solidFill>
                  <a:srgbClr val="970033"/>
                </a:solidFill>
              </a:rPr>
              <a:t>strip we use to </a:t>
            </a:r>
            <a:r>
              <a:rPr lang="en-IE" sz="2000" dirty="0" smtClean="0">
                <a:solidFill>
                  <a:srgbClr val="970033"/>
                </a:solidFill>
              </a:rPr>
              <a:t>make the </a:t>
            </a:r>
            <a:r>
              <a:rPr lang="en-IE" sz="2000" dirty="0">
                <a:solidFill>
                  <a:srgbClr val="970033"/>
                </a:solidFill>
              </a:rPr>
              <a:t>angle. Let us rotate </a:t>
            </a:r>
            <a:r>
              <a:rPr lang="en-IE" sz="2000" dirty="0" smtClean="0">
                <a:solidFill>
                  <a:srgbClr val="970033"/>
                </a:solidFill>
              </a:rPr>
              <a:t>the shorter </a:t>
            </a:r>
            <a:r>
              <a:rPr lang="en-IE" sz="2000" dirty="0">
                <a:solidFill>
                  <a:srgbClr val="970033"/>
                </a:solidFill>
              </a:rPr>
              <a:t>strip at the same </a:t>
            </a:r>
            <a:r>
              <a:rPr lang="en-IE" sz="2000" dirty="0" smtClean="0">
                <a:solidFill>
                  <a:srgbClr val="970033"/>
                </a:solidFill>
              </a:rPr>
              <a:t>time as </a:t>
            </a:r>
            <a:r>
              <a:rPr lang="en-IE" sz="2000" dirty="0">
                <a:solidFill>
                  <a:srgbClr val="970033"/>
                </a:solidFill>
              </a:rPr>
              <a:t>the larger. Does this </a:t>
            </a:r>
            <a:r>
              <a:rPr lang="en-IE" sz="2000" dirty="0" smtClean="0">
                <a:solidFill>
                  <a:srgbClr val="970033"/>
                </a:solidFill>
              </a:rPr>
              <a:t>change the </a:t>
            </a:r>
            <a:r>
              <a:rPr lang="en-IE" sz="2000" dirty="0">
                <a:solidFill>
                  <a:srgbClr val="970033"/>
                </a:solidFill>
              </a:rPr>
              <a:t>size of the angle?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IE" b="1" dirty="0" smtClean="0">
                <a:solidFill>
                  <a:srgbClr val="970033"/>
                </a:solidFill>
              </a:rPr>
              <a:t>Angles</a:t>
            </a:r>
            <a:endParaRPr lang="en-IE" b="1" dirty="0">
              <a:solidFill>
                <a:srgbClr val="970033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789610" y="274028"/>
            <a:ext cx="8006087" cy="5521027"/>
            <a:chOff x="8789610" y="260648"/>
            <a:chExt cx="8006087" cy="552102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5272" y="260648"/>
              <a:ext cx="7630425" cy="5521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ounded Rectangle 14"/>
            <p:cNvSpPr/>
            <p:nvPr/>
          </p:nvSpPr>
          <p:spPr>
            <a:xfrm rot="16200000">
              <a:off x="8159610" y="11066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788469" y="347896"/>
            <a:ext cx="7979252" cy="6055199"/>
            <a:chOff x="8789610" y="326128"/>
            <a:chExt cx="7979252" cy="6055199"/>
          </a:xfrm>
        </p:grpSpPr>
        <p:sp>
          <p:nvSpPr>
            <p:cNvPr id="18" name="Rounded Rectangle 17"/>
            <p:cNvSpPr/>
            <p:nvPr/>
          </p:nvSpPr>
          <p:spPr>
            <a:xfrm rot="16200000">
              <a:off x="8159610" y="273316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6514" y="326128"/>
              <a:ext cx="7582348" cy="6055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8789610" y="790992"/>
            <a:ext cx="8128535" cy="5350311"/>
            <a:chOff x="8789610" y="764541"/>
            <a:chExt cx="8128535" cy="5350311"/>
          </a:xfrm>
        </p:grpSpPr>
        <p:sp>
          <p:nvSpPr>
            <p:cNvPr id="17" name="Rounded Rectangle 16"/>
            <p:cNvSpPr/>
            <p:nvPr/>
          </p:nvSpPr>
          <p:spPr>
            <a:xfrm rot="16200000">
              <a:off x="8159610" y="436227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6765" y="764541"/>
              <a:ext cx="7711380" cy="535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091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7152580" y="908050"/>
            <a:ext cx="0" cy="4525963"/>
          </a:xfrm>
          <a:prstGeom prst="line">
            <a:avLst/>
          </a:prstGeom>
          <a:ln w="28575">
            <a:solidFill>
              <a:srgbClr val="97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7110376" y="908050"/>
            <a:ext cx="18592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Angles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Rotate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Arms of the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Acute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Vertex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Right Angles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Obtuse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Reflex Angle</a:t>
            </a: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>
              <a:solidFill>
                <a:srgbClr val="99003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grpSp>
        <p:nvGrpSpPr>
          <p:cNvPr id="3" name="Group 2"/>
          <p:cNvGrpSpPr/>
          <p:nvPr/>
        </p:nvGrpSpPr>
        <p:grpSpPr>
          <a:xfrm>
            <a:off x="8789610" y="332911"/>
            <a:ext cx="8081464" cy="6192179"/>
            <a:chOff x="8789610" y="332911"/>
            <a:chExt cx="8081464" cy="6192179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6218" y="332911"/>
              <a:ext cx="7704856" cy="6192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789610" y="371934"/>
            <a:ext cx="8311782" cy="6158205"/>
            <a:chOff x="8789610" y="349898"/>
            <a:chExt cx="8311782" cy="6158205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8159610" y="273316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349898"/>
              <a:ext cx="7920880" cy="6158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8789610" y="428944"/>
            <a:ext cx="8311782" cy="6084000"/>
            <a:chOff x="8789610" y="387000"/>
            <a:chExt cx="8311782" cy="6084000"/>
          </a:xfrm>
        </p:grpSpPr>
        <p:sp>
          <p:nvSpPr>
            <p:cNvPr id="7" name="Rounded Rectangle 6"/>
            <p:cNvSpPr/>
            <p:nvPr/>
          </p:nvSpPr>
          <p:spPr>
            <a:xfrm rot="16200000">
              <a:off x="8159610" y="434703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3306" y="387000"/>
              <a:ext cx="7908086" cy="608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827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36296" y="447055"/>
            <a:ext cx="162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u="sng" dirty="0">
                <a:solidFill>
                  <a:srgbClr val="970033"/>
                </a:solidFill>
              </a:rPr>
              <a:t>N</a:t>
            </a:r>
            <a:r>
              <a:rPr lang="en-IE" sz="2400" b="1" u="sng" dirty="0" smtClean="0">
                <a:solidFill>
                  <a:srgbClr val="970033"/>
                </a:solidFill>
              </a:rPr>
              <a:t>ew words</a:t>
            </a:r>
            <a:endParaRPr lang="en-IE" sz="2400" b="1" u="sng" dirty="0">
              <a:solidFill>
                <a:srgbClr val="970033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152580" y="908050"/>
            <a:ext cx="0" cy="4525963"/>
          </a:xfrm>
          <a:prstGeom prst="line">
            <a:avLst/>
          </a:prstGeom>
          <a:ln w="28575">
            <a:solidFill>
              <a:srgbClr val="97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7110376" y="908050"/>
            <a:ext cx="18592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Angles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Rotate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Arms of the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Acute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Vertex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Right Angles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Obtuse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Reflex Angle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Perpendicular line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Parallel lines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Vertical</a:t>
            </a:r>
          </a:p>
          <a:p>
            <a:pPr marL="84138" indent="-84138"/>
            <a:r>
              <a:rPr lang="en-IE" sz="2000" b="1" dirty="0" smtClean="0">
                <a:solidFill>
                  <a:srgbClr val="990033"/>
                </a:solidFill>
              </a:rPr>
              <a:t>Horizontal</a:t>
            </a: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 smtClean="0">
              <a:solidFill>
                <a:srgbClr val="990033"/>
              </a:solidFill>
            </a:endParaRPr>
          </a:p>
          <a:p>
            <a:endParaRPr lang="en-IE" sz="2000" b="1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89610" y="404664"/>
            <a:ext cx="8029771" cy="6065238"/>
            <a:chOff x="8789610" y="404664"/>
            <a:chExt cx="8029771" cy="6065238"/>
          </a:xfrm>
        </p:grpSpPr>
        <p:sp>
          <p:nvSpPr>
            <p:cNvPr id="7" name="Rounded Rectangle 6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6444" y="404664"/>
              <a:ext cx="7652937" cy="6065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8789610" y="369000"/>
            <a:ext cx="8311782" cy="6120000"/>
            <a:chOff x="8789610" y="369000"/>
            <a:chExt cx="8311782" cy="6120000"/>
          </a:xfrm>
        </p:grpSpPr>
        <p:sp>
          <p:nvSpPr>
            <p:cNvPr id="8" name="Rounded Rectangle 7"/>
            <p:cNvSpPr/>
            <p:nvPr/>
          </p:nvSpPr>
          <p:spPr>
            <a:xfrm rot="16200000">
              <a:off x="8159610" y="275520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2323" y="369000"/>
              <a:ext cx="7899069" cy="61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8789610" y="369000"/>
            <a:ext cx="8310902" cy="6120000"/>
            <a:chOff x="8789610" y="369000"/>
            <a:chExt cx="8310902" cy="6120000"/>
          </a:xfrm>
        </p:grpSpPr>
        <p:sp>
          <p:nvSpPr>
            <p:cNvPr id="9" name="Rounded Rectangle 8"/>
            <p:cNvSpPr/>
            <p:nvPr/>
          </p:nvSpPr>
          <p:spPr>
            <a:xfrm rot="16200000">
              <a:off x="8159610" y="4388977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  <p:pic>
          <p:nvPicPr>
            <p:cNvPr id="6149" name="Picture 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369000"/>
              <a:ext cx="7920000" cy="61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707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/>
          <a:lstStyle/>
          <a:p>
            <a:r>
              <a:rPr lang="en-IE" b="1" dirty="0" smtClean="0">
                <a:solidFill>
                  <a:srgbClr val="970033"/>
                </a:solidFill>
              </a:rPr>
              <a:t>Student Activity 1</a:t>
            </a:r>
            <a:endParaRPr lang="en-IE" b="1" dirty="0">
              <a:solidFill>
                <a:srgbClr val="97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76672"/>
            <a:ext cx="864096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970033"/>
                </a:solidFill>
              </a:rPr>
              <a:t>Students work in pairs.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1. Find and list 5 surfaces in the classroom which are horizontal and 5 which are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vertical.___________________________________________________________________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2. See if you can find lines or surfaces which are parallel.___________________________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3. See if you can find lines or surfaces which are perpendicular to each other.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4. Can you find perpendicular lines in the classroom where the lines are not vertical or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horizontal?________________________________________________________________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5. What type of lines are used in the pages of your copy?__________________________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6. Why is it important to have walls vertical?______________________________________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97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4345"/>
            <a:ext cx="813690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970033"/>
                </a:solidFill>
              </a:rPr>
              <a:t>4. Can you find perpendicular lines in the classroom where the lines are not vertical or horizontal? 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5. What type of lines are used in the pages of your copy?_____________________________________________________________________________________________________________________________________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6. Why is it important to have walls vertical? 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7. Is it important to have floors horizontal? Why? 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8. Do you know what a builder uses to ensure that he builds a wall vertically?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</a:t>
            </a:r>
          </a:p>
          <a:p>
            <a:endParaRPr lang="en-IE" dirty="0" smtClean="0">
              <a:solidFill>
                <a:srgbClr val="970033"/>
              </a:solidFill>
            </a:endParaRPr>
          </a:p>
          <a:p>
            <a:r>
              <a:rPr lang="en-IE" dirty="0" smtClean="0">
                <a:solidFill>
                  <a:srgbClr val="970033"/>
                </a:solidFill>
              </a:rPr>
              <a:t>9. What building in Italy is famous for not being vertical? _______________________</a:t>
            </a:r>
          </a:p>
          <a:p>
            <a:r>
              <a:rPr lang="en-IE" dirty="0" smtClean="0">
                <a:solidFill>
                  <a:srgbClr val="970033"/>
                </a:solidFill>
              </a:rPr>
              <a:t>__________________________________________________________________________________________________________________________________________</a:t>
            </a:r>
            <a:endParaRPr lang="en-IE" dirty="0">
              <a:solidFill>
                <a:srgbClr val="97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6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 smtClean="0">
                <a:solidFill>
                  <a:srgbClr val="970033"/>
                </a:solidFill>
              </a:rPr>
              <a:t>Student Activity 2</a:t>
            </a:r>
            <a:endParaRPr lang="en-IE" b="1" dirty="0">
              <a:solidFill>
                <a:srgbClr val="97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757153"/>
            <a:ext cx="81472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70033"/>
                </a:solidFill>
              </a:rPr>
              <a:t>Look at the mathematical words/phrases in the middle column below and rewrite each into the correct description box on the left and diagram box on the right.</a:t>
            </a:r>
            <a:endParaRPr lang="en-IE" sz="2000" dirty="0">
              <a:solidFill>
                <a:srgbClr val="97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t="15648" r="6052" b="5786"/>
          <a:stretch/>
        </p:blipFill>
        <p:spPr bwMode="auto">
          <a:xfrm>
            <a:off x="1835696" y="-39988"/>
            <a:ext cx="5472608" cy="6937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15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 smtClean="0">
                <a:solidFill>
                  <a:srgbClr val="970033"/>
                </a:solidFill>
              </a:rPr>
              <a:t>Student Activity 3</a:t>
            </a:r>
            <a:endParaRPr lang="en-IE" b="1" dirty="0">
              <a:solidFill>
                <a:srgbClr val="9700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764704"/>
            <a:ext cx="7629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70033"/>
                </a:solidFill>
              </a:rPr>
              <a:t>1. Name each of these angles using three letters in two ways:</a:t>
            </a:r>
            <a:endParaRPr lang="en-IE" sz="2000" dirty="0">
              <a:solidFill>
                <a:srgbClr val="970033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497" y="1164814"/>
            <a:ext cx="6455007" cy="320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528" y="4293096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70033"/>
                </a:solidFill>
              </a:rPr>
              <a:t>2. What is a wide-angle lens in a camera? What does it do? What type of picture does it take?_______________________________________________________</a:t>
            </a:r>
          </a:p>
          <a:p>
            <a:r>
              <a:rPr lang="en-IE" sz="2000" dirty="0" smtClean="0">
                <a:solidFill>
                  <a:srgbClr val="970033"/>
                </a:solidFill>
              </a:rPr>
              <a:t>____________________________________________________________________________________________________________________________________</a:t>
            </a:r>
          </a:p>
          <a:p>
            <a:endParaRPr lang="en-IE" sz="2000" dirty="0" smtClean="0">
              <a:solidFill>
                <a:srgbClr val="970033"/>
              </a:solidFill>
            </a:endParaRPr>
          </a:p>
          <a:p>
            <a:r>
              <a:rPr lang="en-IE" sz="2000" dirty="0" smtClean="0">
                <a:solidFill>
                  <a:srgbClr val="970033"/>
                </a:solidFill>
              </a:rPr>
              <a:t>3. What does it mean when we say that in football that “the goalkeeper narrowed the angle”? What angle did the goalkeeper narrow?_____________</a:t>
            </a:r>
          </a:p>
        </p:txBody>
      </p:sp>
    </p:spTree>
    <p:extLst>
      <p:ext uri="{BB962C8B-B14F-4D97-AF65-F5344CB8AC3E}">
        <p14:creationId xmlns:p14="http://schemas.microsoft.com/office/powerpoint/2010/main" val="235340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648</Words>
  <Application>Microsoft Office PowerPoint</Application>
  <PresentationFormat>On-screen Show (4:3)</PresentationFormat>
  <Paragraphs>119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Angles</vt:lpstr>
      <vt:lpstr>PowerPoint Presentation</vt:lpstr>
      <vt:lpstr>PowerPoint Presentation</vt:lpstr>
      <vt:lpstr>Student Activity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Pádraic Kavanagh</cp:lastModifiedBy>
  <cp:revision>15</cp:revision>
  <dcterms:created xsi:type="dcterms:W3CDTF">2012-07-04T10:43:59Z</dcterms:created>
  <dcterms:modified xsi:type="dcterms:W3CDTF">2012-10-19T10:10:23Z</dcterms:modified>
</cp:coreProperties>
</file>