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85" r:id="rId4"/>
    <p:sldId id="286" r:id="rId5"/>
    <p:sldId id="287" r:id="rId6"/>
    <p:sldId id="257" r:id="rId7"/>
    <p:sldId id="258" r:id="rId8"/>
    <p:sldId id="288" r:id="rId9"/>
    <p:sldId id="289" r:id="rId10"/>
    <p:sldId id="290" r:id="rId11"/>
    <p:sldId id="294" r:id="rId12"/>
    <p:sldId id="293" r:id="rId13"/>
    <p:sldId id="259" r:id="rId14"/>
    <p:sldId id="292" r:id="rId15"/>
    <p:sldId id="291" r:id="rId16"/>
    <p:sldId id="260" r:id="rId17"/>
    <p:sldId id="261" r:id="rId18"/>
    <p:sldId id="295" r:id="rId19"/>
    <p:sldId id="296" r:id="rId20"/>
    <p:sldId id="262" r:id="rId21"/>
    <p:sldId id="263" r:id="rId22"/>
    <p:sldId id="297" r:id="rId23"/>
    <p:sldId id="264" r:id="rId24"/>
    <p:sldId id="298" r:id="rId25"/>
    <p:sldId id="265" r:id="rId26"/>
    <p:sldId id="299" r:id="rId27"/>
    <p:sldId id="266" r:id="rId28"/>
    <p:sldId id="267" r:id="rId29"/>
    <p:sldId id="268" r:id="rId30"/>
    <p:sldId id="300" r:id="rId31"/>
    <p:sldId id="269" r:id="rId32"/>
    <p:sldId id="270" r:id="rId33"/>
    <p:sldId id="271" r:id="rId34"/>
    <p:sldId id="272" r:id="rId35"/>
    <p:sldId id="301" r:id="rId36"/>
    <p:sldId id="302" r:id="rId37"/>
    <p:sldId id="273" r:id="rId38"/>
    <p:sldId id="274" r:id="rId39"/>
    <p:sldId id="275" r:id="rId40"/>
    <p:sldId id="303" r:id="rId41"/>
    <p:sldId id="304" r:id="rId42"/>
    <p:sldId id="276" r:id="rId43"/>
    <p:sldId id="277" r:id="rId44"/>
    <p:sldId id="278" r:id="rId45"/>
    <p:sldId id="279" r:id="rId46"/>
    <p:sldId id="280" r:id="rId47"/>
    <p:sldId id="281" r:id="rId48"/>
    <p:sldId id="305" r:id="rId49"/>
    <p:sldId id="282" r:id="rId50"/>
    <p:sldId id="283" r:id="rId51"/>
    <p:sldId id="306" r:id="rId52"/>
    <p:sldId id="28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9A00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94660"/>
  </p:normalViewPr>
  <p:slideViewPr>
    <p:cSldViewPr>
      <p:cViewPr>
        <p:scale>
          <a:sx n="70" d="100"/>
          <a:sy n="70" d="100"/>
        </p:scale>
        <p:origin x="-105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1.xml"/><Relationship Id="rId3" Type="http://schemas.openxmlformats.org/officeDocument/2006/relationships/slide" Target="../slides/slide19.xml"/><Relationship Id="rId7" Type="http://schemas.openxmlformats.org/officeDocument/2006/relationships/slide" Target="../slides/slide26.xml"/><Relationship Id="rId2"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35.xml"/><Relationship Id="rId11" Type="http://schemas.openxmlformats.org/officeDocument/2006/relationships/slide" Target="../slides/slide2.xml"/><Relationship Id="rId5" Type="http://schemas.openxmlformats.org/officeDocument/2006/relationships/slide" Target="../slides/slide31.xml"/><Relationship Id="rId10" Type="http://schemas.openxmlformats.org/officeDocument/2006/relationships/slide" Target="../slides/slide52.xml"/><Relationship Id="rId4" Type="http://schemas.openxmlformats.org/officeDocument/2006/relationships/slide" Target="../slides/slide3.xml"/><Relationship Id="rId9" Type="http://schemas.openxmlformats.org/officeDocument/2006/relationships/slide" Target="../slides/slide48.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41.xml"/><Relationship Id="rId3" Type="http://schemas.openxmlformats.org/officeDocument/2006/relationships/slide" Target="../slides/slide19.xml"/><Relationship Id="rId7" Type="http://schemas.openxmlformats.org/officeDocument/2006/relationships/slide" Target="../slides/slide26.xml"/><Relationship Id="rId2"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35.xml"/><Relationship Id="rId11" Type="http://schemas.openxmlformats.org/officeDocument/2006/relationships/slide" Target="../slides/slide2.xml"/><Relationship Id="rId5" Type="http://schemas.openxmlformats.org/officeDocument/2006/relationships/slide" Target="../slides/slide31.xml"/><Relationship Id="rId10" Type="http://schemas.openxmlformats.org/officeDocument/2006/relationships/slide" Target="../slides/slide52.xml"/><Relationship Id="rId4" Type="http://schemas.openxmlformats.org/officeDocument/2006/relationships/slide" Target="../slides/slide3.xml"/><Relationship Id="rId9" Type="http://schemas.openxmlformats.org/officeDocument/2006/relationships/slide" Target="../slides/slide4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D58541FA-72C0-4CC3-953B-B6168B4B979F}" type="datetimeFigureOut">
              <a:rPr lang="en-IE" smtClean="0"/>
              <a:t>19/10/2012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3721449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58541FA-72C0-4CC3-953B-B6168B4B979F}" type="datetimeFigureOut">
              <a:rPr lang="en-IE" smtClean="0"/>
              <a:t>19/10/2012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396053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58541FA-72C0-4CC3-953B-B6168B4B979F}" type="datetimeFigureOut">
              <a:rPr lang="en-IE" smtClean="0"/>
              <a:t>19/10/2012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98948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D58541FA-72C0-4CC3-953B-B6168B4B979F}" type="datetimeFigureOut">
              <a:rPr lang="en-IE" smtClean="0"/>
              <a:t>19/10/2012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391408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8541FA-72C0-4CC3-953B-B6168B4B979F}" type="datetimeFigureOut">
              <a:rPr lang="en-IE" smtClean="0"/>
              <a:t>19/10/2012</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141783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D58541FA-72C0-4CC3-953B-B6168B4B979F}" type="datetimeFigureOut">
              <a:rPr lang="en-IE" smtClean="0"/>
              <a:t>19/10/2012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27821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58541FA-72C0-4CC3-953B-B6168B4B979F}" type="datetimeFigureOut">
              <a:rPr lang="en-IE" smtClean="0"/>
              <a:t>19/10/2012</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75872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D58541FA-72C0-4CC3-953B-B6168B4B979F}" type="datetimeFigureOut">
              <a:rPr lang="en-IE" smtClean="0"/>
              <a:t>19/10/2012</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92DCACC-A9CD-41C6-9C0E-052130BF6ABA}" type="slidenum">
              <a:rPr lang="en-IE" smtClean="0"/>
              <a:t>‹#›</a:t>
            </a:fld>
            <a:endParaRPr lang="en-IE"/>
          </a:p>
        </p:txBody>
      </p:sp>
      <p:grpSp>
        <p:nvGrpSpPr>
          <p:cNvPr id="7" name="Group 6"/>
          <p:cNvGrpSpPr/>
          <p:nvPr userDrawn="1"/>
        </p:nvGrpSpPr>
        <p:grpSpPr>
          <a:xfrm rot="5400000">
            <a:off x="4448475" y="-4552032"/>
            <a:ext cx="382999" cy="9396000"/>
            <a:chOff x="-36512" y="-27384"/>
            <a:chExt cx="396000" cy="6912000"/>
          </a:xfrm>
        </p:grpSpPr>
        <p:sp>
          <p:nvSpPr>
            <p:cNvPr id="8" name="Rectangle 7"/>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294387" y="2008841"/>
            <a:ext cx="382999" cy="9396000"/>
            <a:chOff x="-36512" y="-27384"/>
            <a:chExt cx="396000" cy="6912000"/>
          </a:xfrm>
        </p:grpSpPr>
        <p:sp>
          <p:nvSpPr>
            <p:cNvPr id="11" name="Rectangle 10"/>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3" name="Rounded Rectangle 12">
            <a:hlinkClick r:id="rId2" action="ppaction://hlinksldjump"/>
          </p:cNvPr>
          <p:cNvSpPr/>
          <p:nvPr userDrawn="1"/>
        </p:nvSpPr>
        <p:spPr>
          <a:xfrm rot="16200000">
            <a:off x="-303894" y="1205123"/>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Sec </a:t>
            </a:r>
            <a:r>
              <a:rPr lang="en-IE" sz="1400" baseline="0" dirty="0" smtClean="0"/>
              <a:t>B</a:t>
            </a:r>
            <a:endParaRPr lang="en-IE" sz="1400" dirty="0"/>
          </a:p>
        </p:txBody>
      </p:sp>
      <p:sp>
        <p:nvSpPr>
          <p:cNvPr id="14" name="Rounded Rectangle 13">
            <a:hlinkClick r:id="rId3" action="ppaction://hlinksldjump"/>
          </p:cNvPr>
          <p:cNvSpPr/>
          <p:nvPr userDrawn="1"/>
        </p:nvSpPr>
        <p:spPr>
          <a:xfrm rot="16200000">
            <a:off x="-304550" y="1930980"/>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baseline="0" dirty="0" smtClean="0"/>
              <a:t>Sec </a:t>
            </a:r>
            <a:r>
              <a:rPr lang="en-IE" sz="1400" baseline="0" dirty="0" smtClean="0"/>
              <a:t>C</a:t>
            </a:r>
            <a:endParaRPr lang="en-IE" sz="1400" dirty="0"/>
          </a:p>
        </p:txBody>
      </p:sp>
      <p:sp>
        <p:nvSpPr>
          <p:cNvPr id="15" name="Rounded Rectangle 14">
            <a:hlinkClick r:id="rId4" action="ppaction://hlinksldjump"/>
          </p:cNvPr>
          <p:cNvSpPr/>
          <p:nvPr userDrawn="1"/>
        </p:nvSpPr>
        <p:spPr>
          <a:xfrm rot="16200000">
            <a:off x="-308049" y="486537"/>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 </a:t>
            </a:r>
            <a:r>
              <a:rPr lang="en-IE" sz="1400" baseline="0" dirty="0" smtClean="0"/>
              <a:t> </a:t>
            </a:r>
            <a:r>
              <a:rPr lang="en-IE" sz="1400" baseline="0" dirty="0" smtClean="0"/>
              <a:t>A</a:t>
            </a:r>
            <a:endParaRPr lang="en-IE" sz="1400" dirty="0"/>
          </a:p>
        </p:txBody>
      </p:sp>
      <p:sp>
        <p:nvSpPr>
          <p:cNvPr id="16" name="Rounded Rectangle 15">
            <a:hlinkClick r:id="rId5" action="ppaction://hlinksldjump"/>
          </p:cNvPr>
          <p:cNvSpPr/>
          <p:nvPr userDrawn="1"/>
        </p:nvSpPr>
        <p:spPr>
          <a:xfrm rot="16200000">
            <a:off x="-304470" y="3377068"/>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E</a:t>
            </a:r>
            <a:endParaRPr lang="en-IE" sz="1400" dirty="0"/>
          </a:p>
        </p:txBody>
      </p:sp>
      <p:sp>
        <p:nvSpPr>
          <p:cNvPr id="17" name="Rounded Rectangle 16">
            <a:hlinkClick r:id="rId6" action="ppaction://hlinksldjump"/>
          </p:cNvPr>
          <p:cNvSpPr/>
          <p:nvPr userDrawn="1"/>
        </p:nvSpPr>
        <p:spPr>
          <a:xfrm rot="16200000">
            <a:off x="-305126" y="4102925"/>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F</a:t>
            </a:r>
            <a:endParaRPr lang="en-IE" sz="1400" dirty="0"/>
          </a:p>
        </p:txBody>
      </p:sp>
      <p:sp>
        <p:nvSpPr>
          <p:cNvPr id="18" name="Rounded Rectangle 17">
            <a:hlinkClick r:id="rId7" action="ppaction://hlinksldjump"/>
          </p:cNvPr>
          <p:cNvSpPr/>
          <p:nvPr userDrawn="1"/>
        </p:nvSpPr>
        <p:spPr>
          <a:xfrm rot="16200000">
            <a:off x="-308625" y="2658482"/>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 </a:t>
            </a:r>
            <a:r>
              <a:rPr lang="en-IE" sz="1400" baseline="0" dirty="0" smtClean="0"/>
              <a:t> </a:t>
            </a:r>
            <a:r>
              <a:rPr lang="en-IE" sz="1400" baseline="0" dirty="0" smtClean="0"/>
              <a:t>D</a:t>
            </a:r>
            <a:endParaRPr lang="en-IE" sz="1400" dirty="0"/>
          </a:p>
        </p:txBody>
      </p:sp>
      <p:sp>
        <p:nvSpPr>
          <p:cNvPr id="19" name="Rounded Rectangle 18">
            <a:hlinkClick r:id="rId8" action="ppaction://hlinksldjump"/>
          </p:cNvPr>
          <p:cNvSpPr/>
          <p:nvPr userDrawn="1"/>
        </p:nvSpPr>
        <p:spPr>
          <a:xfrm rot="16200000">
            <a:off x="-307969" y="4835073"/>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G</a:t>
            </a:r>
            <a:endParaRPr lang="en-IE" sz="1400" dirty="0"/>
          </a:p>
        </p:txBody>
      </p:sp>
      <p:sp>
        <p:nvSpPr>
          <p:cNvPr id="20" name="Rounded Rectangle 19">
            <a:hlinkClick r:id="rId9" action="ppaction://hlinksldjump"/>
          </p:cNvPr>
          <p:cNvSpPr/>
          <p:nvPr userDrawn="1"/>
        </p:nvSpPr>
        <p:spPr>
          <a:xfrm rot="16200000">
            <a:off x="-308625" y="5560930"/>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H</a:t>
            </a:r>
            <a:endParaRPr lang="en-IE" sz="1400" dirty="0"/>
          </a:p>
        </p:txBody>
      </p:sp>
      <p:sp>
        <p:nvSpPr>
          <p:cNvPr id="21" name="Rounded Rectangle 20">
            <a:hlinkClick r:id="rId10" action="ppaction://hlinksldjump"/>
          </p:cNvPr>
          <p:cNvSpPr/>
          <p:nvPr userDrawn="1"/>
        </p:nvSpPr>
        <p:spPr>
          <a:xfrm rot="16200000">
            <a:off x="-305638" y="6287365"/>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t>Append</a:t>
            </a:r>
            <a:endParaRPr lang="en-IE" sz="1200" dirty="0"/>
          </a:p>
        </p:txBody>
      </p:sp>
      <p:sp>
        <p:nvSpPr>
          <p:cNvPr id="22" name="Rounded Rectangle 21">
            <a:hlinkClick r:id="rId11" action="ppaction://hlinksldjump"/>
          </p:cNvPr>
          <p:cNvSpPr/>
          <p:nvPr userDrawn="1"/>
        </p:nvSpPr>
        <p:spPr>
          <a:xfrm rot="16200000">
            <a:off x="-128050" y="-53544"/>
            <a:ext cx="36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a:t>
            </a:r>
            <a:endParaRPr lang="en-IE" sz="1400" dirty="0"/>
          </a:p>
        </p:txBody>
      </p:sp>
    </p:spTree>
    <p:extLst>
      <p:ext uri="{BB962C8B-B14F-4D97-AF65-F5344CB8AC3E}">
        <p14:creationId xmlns:p14="http://schemas.microsoft.com/office/powerpoint/2010/main" val="78456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541FA-72C0-4CC3-953B-B6168B4B979F}" type="datetimeFigureOut">
              <a:rPr lang="en-IE" smtClean="0"/>
              <a:t>19/10/2012</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92DCACC-A9CD-41C6-9C0E-052130BF6ABA}" type="slidenum">
              <a:rPr lang="en-IE" smtClean="0"/>
              <a:t>‹#›</a:t>
            </a:fld>
            <a:endParaRPr lang="en-IE"/>
          </a:p>
        </p:txBody>
      </p:sp>
      <p:sp>
        <p:nvSpPr>
          <p:cNvPr id="5" name="Date Placeholder 1"/>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8C2437-81F2-45ED-8F09-9ED41882E598}" type="datetimeFigureOut">
              <a:rPr lang="en-IE" smtClean="0"/>
              <a:pPr/>
              <a:t>19/10/2012</a:t>
            </a:fld>
            <a:endParaRPr lang="en-IE"/>
          </a:p>
        </p:txBody>
      </p:sp>
      <p:sp>
        <p:nvSpPr>
          <p:cNvPr id="6" name="Slide Number Placeholder 3"/>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9025F-3405-4374-938C-06325B138C6E}" type="slidenum">
              <a:rPr lang="en-IE" smtClean="0"/>
              <a:pPr/>
              <a:t>‹#›</a:t>
            </a:fld>
            <a:endParaRPr lang="en-IE"/>
          </a:p>
        </p:txBody>
      </p:sp>
      <p:grpSp>
        <p:nvGrpSpPr>
          <p:cNvPr id="7" name="Group 6"/>
          <p:cNvGrpSpPr/>
          <p:nvPr userDrawn="1"/>
        </p:nvGrpSpPr>
        <p:grpSpPr>
          <a:xfrm rot="5400000">
            <a:off x="4448475" y="-4552032"/>
            <a:ext cx="382999" cy="9396000"/>
            <a:chOff x="-36512" y="-27384"/>
            <a:chExt cx="396000" cy="6912000"/>
          </a:xfrm>
        </p:grpSpPr>
        <p:sp>
          <p:nvSpPr>
            <p:cNvPr id="8" name="Rectangle 7"/>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reeform 8"/>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userDrawn="1"/>
        </p:nvGrpSpPr>
        <p:grpSpPr>
          <a:xfrm rot="16200000">
            <a:off x="4294387" y="2008841"/>
            <a:ext cx="382999" cy="9396000"/>
            <a:chOff x="-36512" y="-27384"/>
            <a:chExt cx="396000" cy="6912000"/>
          </a:xfrm>
        </p:grpSpPr>
        <p:sp>
          <p:nvSpPr>
            <p:cNvPr id="11" name="Rectangle 10"/>
            <p:cNvSpPr/>
            <p:nvPr userDrawn="1"/>
          </p:nvSpPr>
          <p:spPr>
            <a:xfrm>
              <a:off x="-36512" y="-27384"/>
              <a:ext cx="396000" cy="6912000"/>
            </a:xfrm>
            <a:prstGeom prst="rect">
              <a:avLst/>
            </a:prstGeom>
            <a:solidFill>
              <a:srgbClr val="FDCC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Freeform 11"/>
            <p:cNvSpPr/>
            <p:nvPr userDrawn="1"/>
          </p:nvSpPr>
          <p:spPr>
            <a:xfrm>
              <a:off x="8602" y="13447"/>
              <a:ext cx="337883" cy="6858000"/>
            </a:xfrm>
            <a:custGeom>
              <a:avLst/>
              <a:gdLst>
                <a:gd name="connsiteX0" fmla="*/ 53789 w 53951"/>
                <a:gd name="connsiteY0" fmla="*/ 0 h 6858000"/>
                <a:gd name="connsiteX1" fmla="*/ 0 w 53951"/>
                <a:gd name="connsiteY1" fmla="*/ 3872753 h 6858000"/>
                <a:gd name="connsiteX2" fmla="*/ 53789 w 53951"/>
                <a:gd name="connsiteY2" fmla="*/ 5930153 h 6858000"/>
                <a:gd name="connsiteX3" fmla="*/ 13447 w 539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951" h="6858000">
                  <a:moveTo>
                    <a:pt x="53789" y="0"/>
                  </a:moveTo>
                  <a:cubicBezTo>
                    <a:pt x="26894" y="1442197"/>
                    <a:pt x="0" y="2884394"/>
                    <a:pt x="0" y="3872753"/>
                  </a:cubicBezTo>
                  <a:cubicBezTo>
                    <a:pt x="0" y="4861112"/>
                    <a:pt x="51548" y="5432612"/>
                    <a:pt x="53789" y="5930153"/>
                  </a:cubicBezTo>
                  <a:cubicBezTo>
                    <a:pt x="56030" y="6427694"/>
                    <a:pt x="34738" y="6642847"/>
                    <a:pt x="13447" y="6858000"/>
                  </a:cubicBezTo>
                </a:path>
              </a:pathLst>
            </a:custGeom>
            <a:solidFill>
              <a:srgbClr val="970033"/>
            </a:solidFill>
            <a:ln>
              <a:solidFill>
                <a:srgbClr val="FD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3" name="Rounded Rectangle 12">
            <a:hlinkClick r:id="rId2" action="ppaction://hlinksldjump"/>
          </p:cNvPr>
          <p:cNvSpPr/>
          <p:nvPr userDrawn="1"/>
        </p:nvSpPr>
        <p:spPr>
          <a:xfrm rot="16200000">
            <a:off x="-303894" y="1205123"/>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B</a:t>
            </a:r>
            <a:endParaRPr lang="en-IE" sz="1400" dirty="0"/>
          </a:p>
        </p:txBody>
      </p:sp>
      <p:sp>
        <p:nvSpPr>
          <p:cNvPr id="14" name="Rounded Rectangle 13">
            <a:hlinkClick r:id="rId3" action="ppaction://hlinksldjump"/>
          </p:cNvPr>
          <p:cNvSpPr/>
          <p:nvPr userDrawn="1"/>
        </p:nvSpPr>
        <p:spPr>
          <a:xfrm rot="16200000">
            <a:off x="-304550" y="1930980"/>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C</a:t>
            </a:r>
            <a:endParaRPr lang="en-IE" sz="1400" dirty="0"/>
          </a:p>
        </p:txBody>
      </p:sp>
      <p:sp>
        <p:nvSpPr>
          <p:cNvPr id="15" name="Rounded Rectangle 14">
            <a:hlinkClick r:id="rId4" action="ppaction://hlinksldjump"/>
          </p:cNvPr>
          <p:cNvSpPr/>
          <p:nvPr userDrawn="1"/>
        </p:nvSpPr>
        <p:spPr>
          <a:xfrm rot="16200000">
            <a:off x="-308049" y="486537"/>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 </a:t>
            </a:r>
            <a:r>
              <a:rPr lang="en-IE" sz="1400" baseline="0" dirty="0" smtClean="0"/>
              <a:t> </a:t>
            </a:r>
            <a:r>
              <a:rPr lang="en-IE" sz="1400" baseline="0" dirty="0" smtClean="0"/>
              <a:t>A</a:t>
            </a:r>
            <a:endParaRPr lang="en-IE" sz="1400" dirty="0"/>
          </a:p>
        </p:txBody>
      </p:sp>
      <p:sp>
        <p:nvSpPr>
          <p:cNvPr id="16" name="Rounded Rectangle 15">
            <a:hlinkClick r:id="rId5" action="ppaction://hlinksldjump"/>
          </p:cNvPr>
          <p:cNvSpPr/>
          <p:nvPr userDrawn="1"/>
        </p:nvSpPr>
        <p:spPr>
          <a:xfrm rot="16200000">
            <a:off x="-304470" y="3377068"/>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E</a:t>
            </a:r>
            <a:endParaRPr lang="en-IE" sz="1400" dirty="0"/>
          </a:p>
        </p:txBody>
      </p:sp>
      <p:sp>
        <p:nvSpPr>
          <p:cNvPr id="17" name="Rounded Rectangle 16">
            <a:hlinkClick r:id="rId6" action="ppaction://hlinksldjump"/>
          </p:cNvPr>
          <p:cNvSpPr/>
          <p:nvPr userDrawn="1"/>
        </p:nvSpPr>
        <p:spPr>
          <a:xfrm rot="16200000">
            <a:off x="-305126" y="4102925"/>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F</a:t>
            </a:r>
            <a:endParaRPr lang="en-IE" sz="1400" dirty="0"/>
          </a:p>
        </p:txBody>
      </p:sp>
      <p:sp>
        <p:nvSpPr>
          <p:cNvPr id="18" name="Rounded Rectangle 17">
            <a:hlinkClick r:id="rId7" action="ppaction://hlinksldjump"/>
          </p:cNvPr>
          <p:cNvSpPr/>
          <p:nvPr userDrawn="1"/>
        </p:nvSpPr>
        <p:spPr>
          <a:xfrm rot="16200000">
            <a:off x="-308625" y="2658482"/>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 </a:t>
            </a:r>
            <a:r>
              <a:rPr lang="en-IE" sz="1400" baseline="0" dirty="0" smtClean="0"/>
              <a:t> </a:t>
            </a:r>
            <a:r>
              <a:rPr lang="en-IE" sz="1400" baseline="0" dirty="0" smtClean="0"/>
              <a:t>D</a:t>
            </a:r>
            <a:endParaRPr lang="en-IE" sz="1400" dirty="0"/>
          </a:p>
        </p:txBody>
      </p:sp>
      <p:sp>
        <p:nvSpPr>
          <p:cNvPr id="19" name="Rounded Rectangle 18">
            <a:hlinkClick r:id="rId8" action="ppaction://hlinksldjump"/>
          </p:cNvPr>
          <p:cNvSpPr/>
          <p:nvPr userDrawn="1"/>
        </p:nvSpPr>
        <p:spPr>
          <a:xfrm rot="16200000">
            <a:off x="-307969" y="4835073"/>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G</a:t>
            </a:r>
            <a:endParaRPr lang="en-IE" sz="1400" dirty="0"/>
          </a:p>
        </p:txBody>
      </p:sp>
      <p:sp>
        <p:nvSpPr>
          <p:cNvPr id="20" name="Rounded Rectangle 19">
            <a:hlinkClick r:id="rId9" action="ppaction://hlinksldjump"/>
          </p:cNvPr>
          <p:cNvSpPr/>
          <p:nvPr userDrawn="1"/>
        </p:nvSpPr>
        <p:spPr>
          <a:xfrm rot="16200000">
            <a:off x="-308625" y="5560930"/>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Sec</a:t>
            </a:r>
            <a:r>
              <a:rPr lang="en-IE" sz="1400" baseline="0" dirty="0" smtClean="0"/>
              <a:t> </a:t>
            </a:r>
            <a:r>
              <a:rPr lang="en-IE" sz="1400" baseline="0" dirty="0" smtClean="0"/>
              <a:t>H</a:t>
            </a:r>
            <a:endParaRPr lang="en-IE" sz="1400" dirty="0"/>
          </a:p>
        </p:txBody>
      </p:sp>
      <p:sp>
        <p:nvSpPr>
          <p:cNvPr id="21" name="Rounded Rectangle 20">
            <a:hlinkClick r:id="rId10" action="ppaction://hlinksldjump"/>
          </p:cNvPr>
          <p:cNvSpPr/>
          <p:nvPr userDrawn="1"/>
        </p:nvSpPr>
        <p:spPr>
          <a:xfrm rot="16200000">
            <a:off x="-305638" y="6287365"/>
            <a:ext cx="72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200" dirty="0" smtClean="0"/>
              <a:t>Append</a:t>
            </a:r>
            <a:endParaRPr lang="en-IE" sz="1200" dirty="0"/>
          </a:p>
        </p:txBody>
      </p:sp>
      <p:sp>
        <p:nvSpPr>
          <p:cNvPr id="22" name="Rounded Rectangle 21">
            <a:hlinkClick r:id="rId11" action="ppaction://hlinksldjump"/>
          </p:cNvPr>
          <p:cNvSpPr/>
          <p:nvPr userDrawn="1"/>
        </p:nvSpPr>
        <p:spPr>
          <a:xfrm rot="16200000">
            <a:off x="-128050" y="-53544"/>
            <a:ext cx="360000" cy="432000"/>
          </a:xfrm>
          <a:prstGeom prst="roundRect">
            <a:avLst/>
          </a:prstGeom>
          <a:solidFill>
            <a:srgbClr val="9900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IE" sz="1400" dirty="0" smtClean="0"/>
              <a:t>In</a:t>
            </a:r>
            <a:endParaRPr lang="en-IE" sz="1400" dirty="0"/>
          </a:p>
        </p:txBody>
      </p:sp>
    </p:spTree>
    <p:extLst>
      <p:ext uri="{BB962C8B-B14F-4D97-AF65-F5344CB8AC3E}">
        <p14:creationId xmlns:p14="http://schemas.microsoft.com/office/powerpoint/2010/main" val="21406898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541FA-72C0-4CC3-953B-B6168B4B979F}" type="datetimeFigureOut">
              <a:rPr lang="en-IE" smtClean="0"/>
              <a:t>19/10/2012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22392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8541FA-72C0-4CC3-953B-B6168B4B979F}" type="datetimeFigureOut">
              <a:rPr lang="en-IE" smtClean="0"/>
              <a:t>19/10/2012</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92DCACC-A9CD-41C6-9C0E-052130BF6ABA}" type="slidenum">
              <a:rPr lang="en-IE" smtClean="0"/>
              <a:t>‹#›</a:t>
            </a:fld>
            <a:endParaRPr lang="en-IE"/>
          </a:p>
        </p:txBody>
      </p:sp>
    </p:spTree>
    <p:extLst>
      <p:ext uri="{BB962C8B-B14F-4D97-AF65-F5344CB8AC3E}">
        <p14:creationId xmlns:p14="http://schemas.microsoft.com/office/powerpoint/2010/main" val="415781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541FA-72C0-4CC3-953B-B6168B4B979F}" type="datetimeFigureOut">
              <a:rPr lang="en-IE" smtClean="0"/>
              <a:t>19/10/2012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DCACC-A9CD-41C6-9C0E-052130BF6ABA}" type="slidenum">
              <a:rPr lang="en-IE" smtClean="0"/>
              <a:t>‹#›</a:t>
            </a:fld>
            <a:endParaRPr lang="en-IE"/>
          </a:p>
        </p:txBody>
      </p:sp>
    </p:spTree>
    <p:extLst>
      <p:ext uri="{BB962C8B-B14F-4D97-AF65-F5344CB8AC3E}">
        <p14:creationId xmlns:p14="http://schemas.microsoft.com/office/powerpoint/2010/main" val="3589019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ww.mathsisfun.com/algebra/add-subtractbalance.html" TargetMode="External"/><Relationship Id="rId2" Type="http://schemas.openxmlformats.org/officeDocument/2006/relationships/hyperlink" Target="http://nlvm.usu.edu/en/nav/frames_asid_201_g_4_t_2.html?open=instructions&amp;from=category_g_4_t_2.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a:p>
        </p:txBody>
      </p:sp>
      <p:sp>
        <p:nvSpPr>
          <p:cNvPr id="3" name="Subtitle 2"/>
          <p:cNvSpPr>
            <a:spLocks noGrp="1"/>
          </p:cNvSpPr>
          <p:nvPr>
            <p:ph type="subTitle" idx="1"/>
          </p:nvPr>
        </p:nvSpPr>
        <p:spPr/>
        <p:txBody>
          <a:bodyPr/>
          <a:lstStyle/>
          <a:p>
            <a:endParaRPr lang="en-I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7" y="-27844"/>
            <a:ext cx="9272028" cy="688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584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086222"/>
            <a:ext cx="5400600" cy="21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692696"/>
            <a:ext cx="7776864" cy="440120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you have </a:t>
            </a:r>
            <a:r>
              <a:rPr lang="en-IE" sz="2000" dirty="0" smtClean="0">
                <a:solidFill>
                  <a:srgbClr val="990033"/>
                </a:solidFill>
              </a:rPr>
              <a:t>been doing </a:t>
            </a:r>
            <a:r>
              <a:rPr lang="en-IE" sz="2000" dirty="0">
                <a:solidFill>
                  <a:srgbClr val="990033"/>
                </a:solidFill>
              </a:rPr>
              <a:t>is </a:t>
            </a:r>
            <a:r>
              <a:rPr lang="en-IE" sz="2000" smtClean="0">
                <a:solidFill>
                  <a:srgbClr val="990033"/>
                </a:solidFill>
              </a:rPr>
              <a:t>an </a:t>
            </a:r>
            <a:r>
              <a:rPr lang="en-IE" sz="2000" smtClean="0">
                <a:solidFill>
                  <a:srgbClr val="990033"/>
                </a:solidFill>
              </a:rPr>
              <a:t>action </a:t>
            </a:r>
            <a:r>
              <a:rPr lang="en-IE" sz="2000" dirty="0">
                <a:solidFill>
                  <a:srgbClr val="990033"/>
                </a:solidFill>
              </a:rPr>
              <a:t>called “</a:t>
            </a:r>
            <a:r>
              <a:rPr lang="en-IE" sz="2000" dirty="0" smtClean="0">
                <a:solidFill>
                  <a:srgbClr val="990033"/>
                </a:solidFill>
              </a:rPr>
              <a:t>backtracking”</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Describe backtracking in </a:t>
            </a:r>
            <a:r>
              <a:rPr lang="en-IE" sz="2000" dirty="0" smtClean="0">
                <a:solidFill>
                  <a:srgbClr val="990033"/>
                </a:solidFill>
              </a:rPr>
              <a:t>your own </a:t>
            </a:r>
            <a:r>
              <a:rPr lang="en-IE" sz="2000" dirty="0">
                <a:solidFill>
                  <a:srgbClr val="990033"/>
                </a:solidFill>
              </a:rPr>
              <a:t>words to your partner</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a definition </a:t>
            </a:r>
            <a:r>
              <a:rPr lang="en-IE" sz="2000" dirty="0" smtClean="0">
                <a:solidFill>
                  <a:srgbClr val="990033"/>
                </a:solidFill>
              </a:rPr>
              <a:t>of backtracking </a:t>
            </a:r>
            <a:r>
              <a:rPr lang="en-IE" sz="2000" dirty="0">
                <a:solidFill>
                  <a:srgbClr val="990033"/>
                </a:solidFill>
              </a:rPr>
              <a:t>in your </a:t>
            </a:r>
            <a:r>
              <a:rPr lang="en-IE" sz="2000" dirty="0" smtClean="0">
                <a:solidFill>
                  <a:srgbClr val="990033"/>
                </a:solidFill>
              </a:rPr>
              <a:t>copybooks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Complete </a:t>
            </a:r>
            <a:r>
              <a:rPr lang="en-IE" sz="2000" dirty="0">
                <a:solidFill>
                  <a:srgbClr val="990033"/>
                </a:solidFill>
              </a:rPr>
              <a:t>question 1 on </a:t>
            </a:r>
            <a:r>
              <a:rPr lang="en-IE" sz="2000" dirty="0" smtClean="0">
                <a:solidFill>
                  <a:srgbClr val="990033"/>
                </a:solidFill>
              </a:rPr>
              <a:t>Section B</a:t>
            </a:r>
            <a:r>
              <a:rPr lang="en-IE" sz="2000" dirty="0">
                <a:solidFill>
                  <a:srgbClr val="990033"/>
                </a:solidFill>
              </a:rPr>
              <a:t>: </a:t>
            </a:r>
            <a:r>
              <a:rPr lang="en-IE" sz="2000">
                <a:solidFill>
                  <a:srgbClr val="990033"/>
                </a:solidFill>
              </a:rPr>
              <a:t>Student </a:t>
            </a:r>
            <a:r>
              <a:rPr lang="en-IE" sz="2000" smtClean="0">
                <a:solidFill>
                  <a:srgbClr val="990033"/>
                </a:solidFill>
              </a:rPr>
              <a:t>Activity </a:t>
            </a:r>
            <a:r>
              <a:rPr lang="en-IE" sz="2000" dirty="0">
                <a:solidFill>
                  <a:srgbClr val="990033"/>
                </a:solidFill>
              </a:rPr>
              <a:t>2.</a:t>
            </a:r>
          </a:p>
        </p:txBody>
      </p:sp>
      <p:grpSp>
        <p:nvGrpSpPr>
          <p:cNvPr id="3" name="Group 2"/>
          <p:cNvGrpSpPr/>
          <p:nvPr/>
        </p:nvGrpSpPr>
        <p:grpSpPr>
          <a:xfrm>
            <a:off x="8789610" y="490053"/>
            <a:ext cx="8652772" cy="5675251"/>
            <a:chOff x="8789610" y="490053"/>
            <a:chExt cx="8652772" cy="567525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1462" y="597258"/>
              <a:ext cx="8280920" cy="556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40993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wipe(left)">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wipe(left)">
                                      <p:cBhvr>
                                        <p:cTn id="12" dur="500"/>
                                        <p:tgtEl>
                                          <p:spTgt spid="2">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wipe(left)">
                                      <p:cBhvr>
                                        <p:cTn id="1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00018 7.40741E-7 L -0.93038 7.40741E-7 " pathEditMode="relative" rAng="0" ptsTypes="AA">
                                      <p:cBhvr>
                                        <p:cTn id="22" dur="2000" fill="hold"/>
                                        <p:tgtEl>
                                          <p:spTgt spid="3"/>
                                        </p:tgtEl>
                                        <p:attrNameLst>
                                          <p:attrName>ppt_x</p:attrName>
                                          <p:attrName>ppt_y</p:attrName>
                                        </p:attrNameLst>
                                      </p:cBhvr>
                                      <p:rCtr x="-4651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93038 7.40741E-7 L -0.00018 0.00347 " pathEditMode="relative" rAng="0" ptsTypes="AA">
                                      <p:cBhvr>
                                        <p:cTn id="2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51344"/>
            <a:ext cx="7776864" cy="2862322"/>
          </a:xfrm>
          <a:prstGeom prst="rect">
            <a:avLst/>
          </a:prstGeom>
        </p:spPr>
        <p:txBody>
          <a:bodyPr wrap="square">
            <a:spAutoFit/>
          </a:bodyPr>
          <a:lstStyle/>
          <a:p>
            <a:pPr marL="457200" indent="-457200">
              <a:buAutoNum type="arabicPeriod"/>
            </a:pPr>
            <a:r>
              <a:rPr lang="en-IE" sz="2000" dirty="0" smtClean="0">
                <a:solidFill>
                  <a:srgbClr val="990033"/>
                </a:solidFill>
              </a:rPr>
              <a:t>Complete </a:t>
            </a:r>
            <a:r>
              <a:rPr lang="en-IE" sz="2000" dirty="0">
                <a:solidFill>
                  <a:srgbClr val="990033"/>
                </a:solidFill>
              </a:rPr>
              <a:t>the table of rules for backtracking</a:t>
            </a:r>
            <a:r>
              <a:rPr lang="en-IE" sz="2000" dirty="0" smtClean="0">
                <a:solidFill>
                  <a:srgbClr val="990033"/>
                </a:solidFill>
              </a:rPr>
              <a:t>.</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a:solidFill>
                <a:srgbClr val="990033"/>
              </a:solidFill>
            </a:endParaRPr>
          </a:p>
          <a:p>
            <a:endParaRPr lang="en-IE" sz="2000" dirty="0" smtClean="0">
              <a:solidFill>
                <a:srgbClr val="990033"/>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086222"/>
            <a:ext cx="5400600" cy="21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61826" y="233640"/>
            <a:ext cx="5002716" cy="584775"/>
          </a:xfrm>
          <a:prstGeom prst="rect">
            <a:avLst/>
          </a:prstGeom>
        </p:spPr>
        <p:txBody>
          <a:bodyPr wrap="none">
            <a:spAutoFit/>
          </a:bodyPr>
          <a:lstStyle/>
          <a:p>
            <a:r>
              <a:rPr lang="en-IE" sz="3200" b="1" dirty="0" smtClean="0">
                <a:solidFill>
                  <a:srgbClr val="990033"/>
                </a:solidFill>
              </a:rPr>
              <a:t>Section B: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2</a:t>
            </a:r>
          </a:p>
        </p:txBody>
      </p:sp>
      <p:grpSp>
        <p:nvGrpSpPr>
          <p:cNvPr id="6" name="Group 5"/>
          <p:cNvGrpSpPr/>
          <p:nvPr/>
        </p:nvGrpSpPr>
        <p:grpSpPr>
          <a:xfrm>
            <a:off x="8789610" y="490053"/>
            <a:ext cx="8864458" cy="4451115"/>
            <a:chOff x="8789610" y="490053"/>
            <a:chExt cx="8864458" cy="4451115"/>
          </a:xfrm>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504" y="557394"/>
              <a:ext cx="8545564" cy="438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
        <p:nvSpPr>
          <p:cNvPr id="9" name="Cloud Callout 8"/>
          <p:cNvSpPr/>
          <p:nvPr/>
        </p:nvSpPr>
        <p:spPr>
          <a:xfrm>
            <a:off x="395536" y="3861048"/>
            <a:ext cx="3672408" cy="2772888"/>
          </a:xfrm>
          <a:prstGeom prst="cloudCallout">
            <a:avLst>
              <a:gd name="adj1" fmla="val 34169"/>
              <a:gd name="adj2" fmla="val -72359"/>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dirty="0"/>
              <a:t>Start at the last operation and</a:t>
            </a:r>
          </a:p>
          <a:p>
            <a:pPr algn="ctr"/>
            <a:r>
              <a:rPr lang="en-IE" sz="2000" dirty="0"/>
              <a:t>do the opposite operation to</a:t>
            </a:r>
          </a:p>
          <a:p>
            <a:pPr algn="ctr"/>
            <a:r>
              <a:rPr lang="en-IE" sz="2000" dirty="0"/>
              <a:t>what was originally done</a:t>
            </a:r>
          </a:p>
        </p:txBody>
      </p:sp>
      <p:sp>
        <p:nvSpPr>
          <p:cNvPr id="10" name="Cloud Callout 9"/>
          <p:cNvSpPr/>
          <p:nvPr/>
        </p:nvSpPr>
        <p:spPr>
          <a:xfrm>
            <a:off x="4716016" y="3573016"/>
            <a:ext cx="4253594" cy="2772888"/>
          </a:xfrm>
          <a:prstGeom prst="cloudCallout">
            <a:avLst>
              <a:gd name="adj1" fmla="val -26151"/>
              <a:gd name="adj2" fmla="val -60547"/>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IE" dirty="0"/>
              <a:t>If you add something to </a:t>
            </a:r>
            <a:r>
              <a:rPr lang="en-IE" dirty="0" smtClean="0"/>
              <a:t>a Number, </a:t>
            </a:r>
            <a:r>
              <a:rPr lang="en-IE" dirty="0"/>
              <a:t>to get back to </a:t>
            </a:r>
            <a:r>
              <a:rPr lang="en-IE" dirty="0" smtClean="0"/>
              <a:t>the original </a:t>
            </a:r>
            <a:r>
              <a:rPr lang="en-IE" dirty="0"/>
              <a:t>number you </a:t>
            </a:r>
            <a:r>
              <a:rPr lang="en-IE" smtClean="0"/>
              <a:t>must </a:t>
            </a:r>
            <a:r>
              <a:rPr lang="en-IE" smtClean="0"/>
              <a:t>subtract. </a:t>
            </a:r>
            <a:endParaRPr lang="en-IE" dirty="0" smtClean="0"/>
          </a:p>
          <a:p>
            <a:pPr marL="285750" indent="-285750">
              <a:buFont typeface="Arial" pitchFamily="34" charset="0"/>
              <a:buChar char="•"/>
            </a:pPr>
            <a:r>
              <a:rPr lang="en-IE" dirty="0" smtClean="0"/>
              <a:t>If </a:t>
            </a:r>
            <a:r>
              <a:rPr lang="en-IE" dirty="0"/>
              <a:t>you multiply </a:t>
            </a:r>
            <a:r>
              <a:rPr lang="en-IE" dirty="0" smtClean="0"/>
              <a:t>first then </a:t>
            </a:r>
            <a:r>
              <a:rPr lang="en-IE" dirty="0"/>
              <a:t>to get back you divide.</a:t>
            </a:r>
          </a:p>
        </p:txBody>
      </p:sp>
    </p:spTree>
    <p:extLst>
      <p:ext uri="{BB962C8B-B14F-4D97-AF65-F5344CB8AC3E}">
        <p14:creationId xmlns:p14="http://schemas.microsoft.com/office/powerpoint/2010/main" val="2685678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6"/>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64796"/>
            <a:ext cx="7776864" cy="5478423"/>
          </a:xfrm>
          <a:prstGeom prst="rect">
            <a:avLst/>
          </a:prstGeom>
        </p:spPr>
        <p:txBody>
          <a:bodyPr wrap="square">
            <a:spAutoFit/>
          </a:bodyPr>
          <a:lstStyle/>
          <a:p>
            <a:pPr marL="342900" indent="-342900">
              <a:buFont typeface="Arial" pitchFamily="34" charset="0"/>
              <a:buChar char="•"/>
            </a:pPr>
            <a:r>
              <a:rPr lang="en-IE" sz="2000" dirty="0" smtClean="0">
                <a:solidFill>
                  <a:srgbClr val="990033"/>
                </a:solidFill>
              </a:rPr>
              <a:t>Note</a:t>
            </a:r>
            <a:r>
              <a:rPr lang="en-IE" sz="2000" dirty="0">
                <a:solidFill>
                  <a:srgbClr val="990033"/>
                </a:solidFill>
              </a:rPr>
              <a:t>: if we have an equation </a:t>
            </a:r>
            <a:r>
              <a:rPr lang="en-IE" sz="2000" dirty="0" smtClean="0">
                <a:solidFill>
                  <a:srgbClr val="990033"/>
                </a:solidFill>
              </a:rPr>
              <a:t>of the </a:t>
            </a:r>
            <a:r>
              <a:rPr lang="en-IE" sz="2000" dirty="0">
                <a:solidFill>
                  <a:srgbClr val="990033"/>
                </a:solidFill>
              </a:rPr>
              <a:t>type 3x = 15, we refer to </a:t>
            </a:r>
            <a:r>
              <a:rPr lang="en-IE" sz="2000" dirty="0" smtClean="0">
                <a:solidFill>
                  <a:srgbClr val="990033"/>
                </a:solidFill>
              </a:rPr>
              <a:t>the x </a:t>
            </a:r>
            <a:r>
              <a:rPr lang="en-IE" sz="2000" dirty="0">
                <a:solidFill>
                  <a:srgbClr val="990033"/>
                </a:solidFill>
              </a:rPr>
              <a:t>as the </a:t>
            </a:r>
            <a:r>
              <a:rPr lang="en-IE" sz="2000" b="1" u="sng" dirty="0">
                <a:solidFill>
                  <a:srgbClr val="990033"/>
                </a:solidFill>
              </a:rPr>
              <a:t>unknown</a:t>
            </a:r>
            <a:r>
              <a:rPr lang="en-IE" sz="2000" dirty="0">
                <a:solidFill>
                  <a:srgbClr val="990033"/>
                </a:solidFill>
              </a:rPr>
              <a:t>. 3x and </a:t>
            </a:r>
            <a:r>
              <a:rPr lang="en-IE" sz="2000" dirty="0" smtClean="0">
                <a:solidFill>
                  <a:srgbClr val="990033"/>
                </a:solidFill>
              </a:rPr>
              <a:t>15 are </a:t>
            </a:r>
            <a:r>
              <a:rPr lang="en-IE" sz="2000" dirty="0">
                <a:solidFill>
                  <a:srgbClr val="990033"/>
                </a:solidFill>
              </a:rPr>
              <a:t>both </a:t>
            </a:r>
            <a:r>
              <a:rPr lang="en-IE" sz="2000" b="1" u="sng" dirty="0">
                <a:solidFill>
                  <a:srgbClr val="990033"/>
                </a:solidFill>
              </a:rPr>
              <a:t>terms</a:t>
            </a:r>
            <a:r>
              <a:rPr lang="en-IE" sz="2000" dirty="0">
                <a:solidFill>
                  <a:srgbClr val="990033"/>
                </a:solidFill>
              </a:rPr>
              <a:t>. </a:t>
            </a:r>
          </a:p>
          <a:p>
            <a:pPr marL="342900" indent="-342900">
              <a:lnSpc>
                <a:spcPct val="150000"/>
              </a:lnSpc>
              <a:buFont typeface="Arial" pitchFamily="34" charset="0"/>
              <a:buChar char="•"/>
            </a:pPr>
            <a:r>
              <a:rPr lang="en-IE" sz="2000" dirty="0" smtClean="0">
                <a:solidFill>
                  <a:srgbClr val="990033"/>
                </a:solidFill>
              </a:rPr>
              <a:t>Terms without unknowns </a:t>
            </a:r>
            <a:r>
              <a:rPr lang="en-IE" sz="2000" dirty="0">
                <a:solidFill>
                  <a:srgbClr val="990033"/>
                </a:solidFill>
              </a:rPr>
              <a:t>(15 in this case) </a:t>
            </a:r>
            <a:r>
              <a:rPr lang="en-IE" sz="2000" dirty="0" smtClean="0">
                <a:solidFill>
                  <a:srgbClr val="990033"/>
                </a:solidFill>
              </a:rPr>
              <a:t>are called </a:t>
            </a:r>
            <a:r>
              <a:rPr lang="en-IE" sz="2000" b="1" u="sng" dirty="0">
                <a:solidFill>
                  <a:srgbClr val="990033"/>
                </a:solidFill>
              </a:rPr>
              <a:t>constants</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we have an unknown </a:t>
            </a:r>
            <a:r>
              <a:rPr lang="en-IE" sz="2000" dirty="0" smtClean="0">
                <a:solidFill>
                  <a:srgbClr val="990033"/>
                </a:solidFill>
              </a:rPr>
              <a:t>and multiply </a:t>
            </a:r>
            <a:r>
              <a:rPr lang="en-IE" sz="2000" dirty="0">
                <a:solidFill>
                  <a:srgbClr val="990033"/>
                </a:solidFill>
              </a:rPr>
              <a:t>it by 3 we get 3x. </a:t>
            </a:r>
            <a:r>
              <a:rPr lang="en-IE" sz="2000" dirty="0" smtClean="0">
                <a:solidFill>
                  <a:srgbClr val="990033"/>
                </a:solidFill>
              </a:rPr>
              <a:t>If we </a:t>
            </a:r>
            <a:r>
              <a:rPr lang="en-IE" sz="2000" dirty="0">
                <a:solidFill>
                  <a:srgbClr val="990033"/>
                </a:solidFill>
              </a:rPr>
              <a:t>then add 5 and this is </a:t>
            </a:r>
            <a:r>
              <a:rPr lang="en-IE" sz="2000" dirty="0" smtClean="0">
                <a:solidFill>
                  <a:srgbClr val="990033"/>
                </a:solidFill>
              </a:rPr>
              <a:t>equal to </a:t>
            </a:r>
            <a:r>
              <a:rPr lang="en-IE" sz="2000" dirty="0">
                <a:solidFill>
                  <a:srgbClr val="990033"/>
                </a:solidFill>
              </a:rPr>
              <a:t>11. </a:t>
            </a:r>
          </a:p>
          <a:p>
            <a:pPr marL="342900" indent="-342900">
              <a:lnSpc>
                <a:spcPct val="150000"/>
              </a:lnSpc>
              <a:buFont typeface="Arial" pitchFamily="34" charset="0"/>
              <a:buChar char="•"/>
            </a:pPr>
            <a:r>
              <a:rPr lang="en-IE" sz="2000" dirty="0" smtClean="0">
                <a:solidFill>
                  <a:srgbClr val="990033"/>
                </a:solidFill>
              </a:rPr>
              <a:t>Write </a:t>
            </a:r>
            <a:r>
              <a:rPr lang="en-IE" sz="2000" dirty="0">
                <a:solidFill>
                  <a:srgbClr val="990033"/>
                </a:solidFill>
              </a:rPr>
              <a:t>an equation </a:t>
            </a:r>
            <a:r>
              <a:rPr lang="en-IE" sz="2000" dirty="0" smtClean="0">
                <a:solidFill>
                  <a:srgbClr val="990033"/>
                </a:solidFill>
              </a:rPr>
              <a:t>to express </a:t>
            </a:r>
            <a:r>
              <a:rPr lang="en-IE" sz="2000" dirty="0">
                <a:solidFill>
                  <a:srgbClr val="990033"/>
                </a:solidFill>
              </a:rPr>
              <a:t>this</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a:solidFill>
                  <a:srgbClr val="990033"/>
                </a:solidFill>
              </a:rPr>
              <a:t>What are the terms in the equation 2</a:t>
            </a:r>
            <a:r>
              <a:rPr lang="en-IE" sz="2000" i="1" dirty="0">
                <a:solidFill>
                  <a:srgbClr val="990033"/>
                </a:solidFill>
              </a:rPr>
              <a:t>y </a:t>
            </a:r>
            <a:r>
              <a:rPr lang="en-IE" sz="2000" dirty="0">
                <a:solidFill>
                  <a:srgbClr val="990033"/>
                </a:solidFill>
              </a:rPr>
              <a:t>+ 5 = 11</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a:solidFill>
                  <a:srgbClr val="990033"/>
                </a:solidFill>
              </a:rPr>
              <a:t>What is the unknown in this equation 2</a:t>
            </a:r>
            <a:r>
              <a:rPr lang="en-IE" sz="2000" i="1" dirty="0">
                <a:solidFill>
                  <a:srgbClr val="990033"/>
                </a:solidFill>
              </a:rPr>
              <a:t>y </a:t>
            </a:r>
            <a:r>
              <a:rPr lang="en-IE" sz="2000" dirty="0">
                <a:solidFill>
                  <a:srgbClr val="990033"/>
                </a:solidFill>
              </a:rPr>
              <a:t>+ 5 = 11</a:t>
            </a:r>
            <a:r>
              <a:rPr lang="en-IE" sz="2000" dirty="0" smtClean="0">
                <a:solidFill>
                  <a:srgbClr val="990033"/>
                </a:solidFill>
              </a:rPr>
              <a:t>?</a:t>
            </a:r>
            <a:endParaRPr lang="en-IE" sz="2000" dirty="0">
              <a:solidFill>
                <a:srgbClr val="990033"/>
              </a:solidFill>
            </a:endParaRPr>
          </a:p>
          <a:p>
            <a:pPr marL="342900" indent="-342900">
              <a:lnSpc>
                <a:spcPct val="150000"/>
              </a:lnSpc>
              <a:buFont typeface="Arial" pitchFamily="34" charset="0"/>
              <a:buChar char="•"/>
            </a:pPr>
            <a:r>
              <a:rPr lang="en-IE" sz="2000" dirty="0">
                <a:solidFill>
                  <a:srgbClr val="990033"/>
                </a:solidFill>
              </a:rPr>
              <a:t>What are the constants in this equation 2</a:t>
            </a:r>
            <a:r>
              <a:rPr lang="en-IE" sz="2000" i="1" dirty="0">
                <a:solidFill>
                  <a:srgbClr val="990033"/>
                </a:solidFill>
              </a:rPr>
              <a:t>y </a:t>
            </a:r>
            <a:r>
              <a:rPr lang="en-IE" sz="2000" dirty="0">
                <a:solidFill>
                  <a:srgbClr val="990033"/>
                </a:solidFill>
              </a:rPr>
              <a:t>+ 5 = 11</a:t>
            </a:r>
            <a:r>
              <a:rPr lang="en-IE" sz="2000" dirty="0" smtClean="0">
                <a:solidFill>
                  <a:srgbClr val="990033"/>
                </a:solidFill>
              </a:rPr>
              <a:t>?</a:t>
            </a:r>
          </a:p>
          <a:p>
            <a:pPr marL="342900" indent="-342900">
              <a:lnSpc>
                <a:spcPct val="150000"/>
              </a:lnSpc>
              <a:buFont typeface="Arial" pitchFamily="34" charset="0"/>
              <a:buChar char="•"/>
            </a:pPr>
            <a:r>
              <a:rPr lang="en-IE" sz="2000" dirty="0" smtClean="0">
                <a:solidFill>
                  <a:srgbClr val="990033"/>
                </a:solidFill>
              </a:rPr>
              <a:t>How </a:t>
            </a:r>
            <a:r>
              <a:rPr lang="en-IE" sz="2000" dirty="0">
                <a:solidFill>
                  <a:srgbClr val="990033"/>
                </a:solidFill>
              </a:rPr>
              <a:t>can algebra </a:t>
            </a:r>
            <a:r>
              <a:rPr lang="en-IE" sz="2000" dirty="0" smtClean="0">
                <a:solidFill>
                  <a:srgbClr val="990033"/>
                </a:solidFill>
              </a:rPr>
              <a:t>help with </a:t>
            </a:r>
            <a:r>
              <a:rPr lang="en-IE" sz="2000" dirty="0">
                <a:solidFill>
                  <a:srgbClr val="990033"/>
                </a:solidFill>
              </a:rPr>
              <a:t>question 2 </a:t>
            </a:r>
            <a:r>
              <a:rPr lang="en-IE" sz="2000" dirty="0" smtClean="0">
                <a:solidFill>
                  <a:srgbClr val="990033"/>
                </a:solidFill>
              </a:rPr>
              <a:t>in </a:t>
            </a:r>
            <a:r>
              <a:rPr lang="en-IE" sz="2000" smtClean="0">
                <a:solidFill>
                  <a:srgbClr val="990033"/>
                </a:solidFill>
              </a:rPr>
              <a:t>Student </a:t>
            </a:r>
            <a:r>
              <a:rPr lang="en-IE" sz="2000" smtClean="0">
                <a:solidFill>
                  <a:srgbClr val="990033"/>
                </a:solidFill>
              </a:rPr>
              <a:t>Activity </a:t>
            </a:r>
            <a:r>
              <a:rPr lang="en-IE" sz="2000" dirty="0">
                <a:solidFill>
                  <a:srgbClr val="990033"/>
                </a:solidFill>
              </a:rPr>
              <a:t>2</a:t>
            </a:r>
            <a:r>
              <a:rPr lang="en-IE" sz="2000" dirty="0" smtClean="0">
                <a:solidFill>
                  <a:srgbClr val="990033"/>
                </a:solidFill>
              </a:rPr>
              <a:t>?</a:t>
            </a:r>
          </a:p>
          <a:p>
            <a:pPr marL="342900" indent="-342900">
              <a:lnSpc>
                <a:spcPct val="150000"/>
              </a:lnSpc>
              <a:buFont typeface="Arial" pitchFamily="34" charset="0"/>
              <a:buChar char="•"/>
            </a:pPr>
            <a:r>
              <a:rPr lang="en-IE" sz="2000" dirty="0">
                <a:solidFill>
                  <a:srgbClr val="990033"/>
                </a:solidFill>
              </a:rPr>
              <a:t>Now complete question </a:t>
            </a:r>
            <a:r>
              <a:rPr lang="en-IE" sz="2000" dirty="0" smtClean="0">
                <a:solidFill>
                  <a:srgbClr val="990033"/>
                </a:solidFill>
              </a:rPr>
              <a:t>2 </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does it mean </a:t>
            </a:r>
            <a:r>
              <a:rPr lang="en-IE" sz="2000" dirty="0" smtClean="0">
                <a:solidFill>
                  <a:srgbClr val="990033"/>
                </a:solidFill>
              </a:rPr>
              <a:t>to solve </a:t>
            </a:r>
            <a:r>
              <a:rPr lang="en-IE" sz="2000" dirty="0">
                <a:solidFill>
                  <a:srgbClr val="990033"/>
                </a:solidFill>
              </a:rPr>
              <a:t>an equation?</a:t>
            </a:r>
          </a:p>
          <a:p>
            <a:pPr marL="342900" indent="-342900">
              <a:lnSpc>
                <a:spcPct val="150000"/>
              </a:lnSpc>
              <a:buFont typeface="Arial" pitchFamily="34" charset="0"/>
              <a:buChar char="•"/>
            </a:pPr>
            <a:endParaRPr lang="en-IE" sz="2000" dirty="0">
              <a:solidFill>
                <a:srgbClr val="990033"/>
              </a:solidFill>
            </a:endParaRPr>
          </a:p>
        </p:txBody>
      </p:sp>
      <p:grpSp>
        <p:nvGrpSpPr>
          <p:cNvPr id="6" name="Group 5"/>
          <p:cNvGrpSpPr/>
          <p:nvPr/>
        </p:nvGrpSpPr>
        <p:grpSpPr>
          <a:xfrm>
            <a:off x="8789610" y="490053"/>
            <a:ext cx="8652772" cy="5675251"/>
            <a:chOff x="8789610" y="490053"/>
            <a:chExt cx="8652772" cy="5675251"/>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462" y="597258"/>
              <a:ext cx="8280920" cy="556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2" name="Group 1"/>
          <p:cNvGrpSpPr/>
          <p:nvPr/>
        </p:nvGrpSpPr>
        <p:grpSpPr>
          <a:xfrm>
            <a:off x="8789610" y="548680"/>
            <a:ext cx="8493898" cy="5756877"/>
            <a:chOff x="8789610" y="548680"/>
            <a:chExt cx="8493898" cy="575687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6604" y="548680"/>
              <a:ext cx="8136904" cy="57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rot="16200000">
              <a:off x="8159610" y="274380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19317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wipe(left)">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35" presetClass="path" presetSubtype="0" accel="50000" decel="50000" fill="hold" nodeType="clickEffect">
                                  <p:stCondLst>
                                    <p:cond delay="0"/>
                                  </p:stCondLst>
                                  <p:childTnLst>
                                    <p:animMotion origin="layout" path="M -0.00018 7.40741E-7 L -0.93038 7.40741E-7 " pathEditMode="relative" rAng="0" ptsTypes="AA">
                                      <p:cBhvr>
                                        <p:cTn id="52" dur="2000" fill="hold"/>
                                        <p:tgtEl>
                                          <p:spTgt spid="6"/>
                                        </p:tgtEl>
                                        <p:attrNameLst>
                                          <p:attrName>ppt_x</p:attrName>
                                          <p:attrName>ppt_y</p:attrName>
                                        </p:attrNameLst>
                                      </p:cBhvr>
                                      <p:rCtr x="-46510" y="0"/>
                                    </p:animMotion>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0.93038 7.40741E-7 L -0.00018 0.00347 " pathEditMode="relative" rAng="0" ptsTypes="AA">
                                      <p:cBhvr>
                                        <p:cTn id="56"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2"/>
                    </p:tgtEl>
                  </p:cond>
                </p:stCondLst>
                <p:endSync evt="end" delay="0">
                  <p:rtn val="all"/>
                </p:endSync>
                <p:childTnLst>
                  <p:par>
                    <p:cTn id="58" fill="hold">
                      <p:stCondLst>
                        <p:cond delay="0"/>
                      </p:stCondLst>
                      <p:childTnLst>
                        <p:par>
                          <p:cTn id="59" fill="hold">
                            <p:stCondLst>
                              <p:cond delay="0"/>
                            </p:stCondLst>
                            <p:childTnLst>
                              <p:par>
                                <p:cTn id="60" presetID="35" presetClass="path" presetSubtype="0" accel="50000" decel="50000" fill="hold" nodeType="clickEffect">
                                  <p:stCondLst>
                                    <p:cond delay="0"/>
                                  </p:stCondLst>
                                  <p:childTnLst>
                                    <p:animMotion origin="layout" path="M -0.00018 7.40741E-7 L -0.93038 7.40741E-7 " pathEditMode="relative" rAng="0" ptsTypes="AA">
                                      <p:cBhvr>
                                        <p:cTn id="61" dur="2000" fill="hold"/>
                                        <p:tgtEl>
                                          <p:spTgt spid="2"/>
                                        </p:tgtEl>
                                        <p:attrNameLst>
                                          <p:attrName>ppt_x</p:attrName>
                                          <p:attrName>ppt_y</p:attrName>
                                        </p:attrNameLst>
                                      </p:cBhvr>
                                      <p:rCtr x="-46510" y="0"/>
                                    </p:animMotion>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nodeType="clickEffect">
                                  <p:stCondLst>
                                    <p:cond delay="0"/>
                                  </p:stCondLst>
                                  <p:childTnLst>
                                    <p:animMotion origin="layout" path="M -0.93038 7.40741E-7 L -0.00018 0.00347 " pathEditMode="relative" rAng="0" ptsTypes="AA">
                                      <p:cBhvr>
                                        <p:cTn id="65"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51344"/>
            <a:ext cx="7776864" cy="4708981"/>
          </a:xfrm>
          <a:prstGeom prst="rect">
            <a:avLst/>
          </a:prstGeom>
        </p:spPr>
        <p:txBody>
          <a:bodyPr wrap="square">
            <a:spAutoFit/>
          </a:bodyPr>
          <a:lstStyle/>
          <a:p>
            <a:pPr marL="457200" indent="-457200">
              <a:buAutoNum type="arabicPeriod"/>
            </a:pPr>
            <a:r>
              <a:rPr lang="en-IE" sz="2000" dirty="0" smtClean="0">
                <a:solidFill>
                  <a:srgbClr val="990033"/>
                </a:solidFill>
              </a:rPr>
              <a:t>Complete </a:t>
            </a:r>
            <a:r>
              <a:rPr lang="en-IE" sz="2000" dirty="0">
                <a:solidFill>
                  <a:srgbClr val="990033"/>
                </a:solidFill>
              </a:rPr>
              <a:t>the table of rules for backtracking</a:t>
            </a:r>
            <a:r>
              <a:rPr lang="en-IE" sz="2000" dirty="0" smtClean="0">
                <a:solidFill>
                  <a:srgbClr val="990033"/>
                </a:solidFill>
              </a:rPr>
              <a:t>.</a:t>
            </a: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2</a:t>
            </a:r>
            <a:r>
              <a:rPr lang="en-IE" sz="2000" dirty="0">
                <a:solidFill>
                  <a:srgbClr val="990033"/>
                </a:solidFill>
              </a:rPr>
              <a:t>. John thinks of a number, multiplies it by 3 and adds 2 to his</a:t>
            </a:r>
          </a:p>
          <a:p>
            <a:r>
              <a:rPr lang="en-IE" sz="2000" dirty="0">
                <a:solidFill>
                  <a:srgbClr val="990033"/>
                </a:solidFill>
              </a:rPr>
              <a:t>answer. The result is 11.</a:t>
            </a:r>
          </a:p>
          <a:p>
            <a:r>
              <a:rPr lang="en-IE" sz="2000" dirty="0">
                <a:solidFill>
                  <a:srgbClr val="990033"/>
                </a:solidFill>
              </a:rPr>
              <a:t>a. Using backtracking, what number did he think of?</a:t>
            </a:r>
          </a:p>
          <a:p>
            <a:r>
              <a:rPr lang="en-IE" sz="2000" dirty="0">
                <a:solidFill>
                  <a:srgbClr val="990033"/>
                </a:solidFill>
              </a:rPr>
              <a:t>b. Write an equation to represent this problem.</a:t>
            </a:r>
          </a:p>
          <a:p>
            <a:r>
              <a:rPr lang="en-IE" sz="2000" dirty="0">
                <a:solidFill>
                  <a:srgbClr val="990033"/>
                </a:solidFill>
              </a:rPr>
              <a:t>c. Solve the equation.</a:t>
            </a:r>
          </a:p>
          <a:p>
            <a:r>
              <a:rPr lang="en-IE" sz="2000" dirty="0">
                <a:solidFill>
                  <a:srgbClr val="990033"/>
                </a:solidFill>
              </a:rPr>
              <a:t>d. How are your answers for parts a and c related</a:t>
            </a:r>
            <a:r>
              <a:rPr lang="en-IE" sz="2000" dirty="0" smtClean="0">
                <a:solidFill>
                  <a:srgbClr val="990033"/>
                </a:solidFill>
              </a:rPr>
              <a:t>?</a:t>
            </a:r>
            <a:endParaRPr lang="en-IE" sz="2000" dirty="0">
              <a:solidFill>
                <a:srgbClr val="990033"/>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700" y="1086222"/>
            <a:ext cx="5400600" cy="219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61826" y="233640"/>
            <a:ext cx="5002716" cy="584775"/>
          </a:xfrm>
          <a:prstGeom prst="rect">
            <a:avLst/>
          </a:prstGeom>
        </p:spPr>
        <p:txBody>
          <a:bodyPr wrap="none">
            <a:spAutoFit/>
          </a:bodyPr>
          <a:lstStyle/>
          <a:p>
            <a:r>
              <a:rPr lang="en-IE" sz="3200" b="1" dirty="0" smtClean="0">
                <a:solidFill>
                  <a:srgbClr val="990033"/>
                </a:solidFill>
              </a:rPr>
              <a:t>Section B: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2</a:t>
            </a:r>
          </a:p>
        </p:txBody>
      </p:sp>
    </p:spTree>
    <p:extLst>
      <p:ext uri="{BB962C8B-B14F-4D97-AF65-F5344CB8AC3E}">
        <p14:creationId xmlns:p14="http://schemas.microsoft.com/office/powerpoint/2010/main" val="2240374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3568" y="548680"/>
            <a:ext cx="7704856" cy="532453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There are two </a:t>
            </a:r>
            <a:r>
              <a:rPr lang="en-IE" sz="2000" dirty="0" smtClean="0">
                <a:solidFill>
                  <a:srgbClr val="990033"/>
                </a:solidFill>
              </a:rPr>
              <a:t>possible ways </a:t>
            </a:r>
            <a:r>
              <a:rPr lang="en-IE" sz="2000" dirty="0">
                <a:solidFill>
                  <a:srgbClr val="990033"/>
                </a:solidFill>
              </a:rPr>
              <a:t>to write out </a:t>
            </a:r>
            <a:r>
              <a:rPr lang="en-IE" sz="2000" dirty="0" smtClean="0">
                <a:solidFill>
                  <a:srgbClr val="990033"/>
                </a:solidFill>
              </a:rPr>
              <a:t>the solution </a:t>
            </a:r>
            <a:r>
              <a:rPr lang="en-IE" sz="2000" dirty="0">
                <a:solidFill>
                  <a:srgbClr val="990033"/>
                </a:solidFill>
              </a:rPr>
              <a:t>to an equation</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b="1" dirty="0">
                <a:solidFill>
                  <a:srgbClr val="990033"/>
                </a:solidFill>
              </a:rPr>
              <a:t>Method 1</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is the first </a:t>
            </a:r>
            <a:r>
              <a:rPr lang="en-IE" sz="2000" dirty="0" smtClean="0">
                <a:solidFill>
                  <a:srgbClr val="990033"/>
                </a:solidFill>
              </a:rPr>
              <a:t>step when solving 2</a:t>
            </a:r>
            <a:r>
              <a:rPr lang="en-IE" sz="2000" i="1" dirty="0" smtClean="0">
                <a:solidFill>
                  <a:srgbClr val="990033"/>
                </a:solidFill>
              </a:rPr>
              <a:t>x </a:t>
            </a:r>
            <a:r>
              <a:rPr lang="en-IE" sz="2000" dirty="0">
                <a:solidFill>
                  <a:srgbClr val="990033"/>
                </a:solidFill>
              </a:rPr>
              <a:t>+ 3 = 11?</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we write this</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a:t>
            </a:r>
            <a:r>
              <a:rPr lang="en-IE" sz="2000" dirty="0">
                <a:solidFill>
                  <a:srgbClr val="990033"/>
                </a:solidFill>
              </a:rPr>
              <a:t> </a:t>
            </a:r>
            <a:r>
              <a:rPr lang="en-IE" sz="2000" dirty="0" smtClean="0">
                <a:solidFill>
                  <a:srgbClr val="990033"/>
                </a:solidFill>
              </a:rPr>
              <a:t>                        </a:t>
            </a:r>
            <a:r>
              <a:rPr lang="en-IE" sz="2000" dirty="0">
                <a:solidFill>
                  <a:srgbClr val="990033"/>
                </a:solidFill>
              </a:rPr>
              <a:t>2</a:t>
            </a:r>
            <a:r>
              <a:rPr lang="en-IE" sz="2000" i="1" dirty="0">
                <a:solidFill>
                  <a:srgbClr val="990033"/>
                </a:solidFill>
              </a:rPr>
              <a:t>x </a:t>
            </a:r>
            <a:r>
              <a:rPr lang="en-IE" sz="2000" dirty="0">
                <a:solidFill>
                  <a:srgbClr val="990033"/>
                </a:solidFill>
              </a:rPr>
              <a:t>+ </a:t>
            </a:r>
            <a:r>
              <a:rPr lang="en-IE" sz="2000" dirty="0" smtClean="0">
                <a:solidFill>
                  <a:srgbClr val="990033"/>
                </a:solidFill>
              </a:rPr>
              <a:t>3 - 3  </a:t>
            </a:r>
            <a:r>
              <a:rPr lang="en-IE" sz="2000" dirty="0">
                <a:solidFill>
                  <a:srgbClr val="990033"/>
                </a:solidFill>
              </a:rPr>
              <a:t>= </a:t>
            </a:r>
            <a:r>
              <a:rPr lang="en-IE" sz="2000" dirty="0" smtClean="0">
                <a:solidFill>
                  <a:srgbClr val="990033"/>
                </a:solidFill>
              </a:rPr>
              <a:t>11 - 3</a:t>
            </a:r>
          </a:p>
          <a:p>
            <a:pPr marL="342900" indent="-342900">
              <a:buFont typeface="Arial" pitchFamily="34" charset="0"/>
              <a:buChar char="•"/>
            </a:pPr>
            <a:r>
              <a:rPr lang="en-IE" sz="2000" dirty="0" smtClean="0">
                <a:solidFill>
                  <a:srgbClr val="990033"/>
                </a:solidFill>
              </a:rPr>
              <a:t>What </a:t>
            </a:r>
            <a:r>
              <a:rPr lang="en-IE" sz="2000" dirty="0">
                <a:solidFill>
                  <a:srgbClr val="990033"/>
                </a:solidFill>
              </a:rPr>
              <a:t>is the next step</a:t>
            </a:r>
            <a:r>
              <a:rPr lang="en-IE" sz="2000" dirty="0" smtClean="0">
                <a:solidFill>
                  <a:srgbClr val="990033"/>
                </a:solidFill>
              </a:rPr>
              <a:t>? </a:t>
            </a:r>
            <a:r>
              <a:rPr lang="en-IE" sz="2000" dirty="0">
                <a:solidFill>
                  <a:srgbClr val="990033"/>
                </a:solidFill>
              </a:rPr>
              <a:t> </a:t>
            </a:r>
            <a:r>
              <a:rPr lang="en-IE" sz="2000" dirty="0" smtClean="0">
                <a:solidFill>
                  <a:srgbClr val="990033"/>
                </a:solidFill>
              </a:rPr>
              <a:t>  </a:t>
            </a:r>
          </a:p>
          <a:p>
            <a:r>
              <a:rPr lang="en-IE" sz="2000" dirty="0" smtClean="0">
                <a:solidFill>
                  <a:srgbClr val="990033"/>
                </a:solidFill>
              </a:rPr>
              <a:t>			  	      2x = 8</a:t>
            </a:r>
            <a:endParaRPr lang="en-IE" sz="2000" dirty="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is our solution</a:t>
            </a:r>
            <a:r>
              <a:rPr lang="en-IE" sz="2000" dirty="0" smtClean="0">
                <a:solidFill>
                  <a:srgbClr val="990033"/>
                </a:solidFill>
              </a:rPr>
              <a:t>?</a:t>
            </a:r>
          </a:p>
          <a:p>
            <a:r>
              <a:rPr lang="en-IE" sz="2000" dirty="0" smtClean="0">
                <a:solidFill>
                  <a:srgbClr val="990033"/>
                </a:solidFill>
              </a:rPr>
              <a:t>				      </a:t>
            </a:r>
            <a:r>
              <a:rPr lang="en-IE" sz="2000" u="sng" dirty="0" smtClean="0">
                <a:solidFill>
                  <a:srgbClr val="990033"/>
                </a:solidFill>
              </a:rPr>
              <a:t>2x</a:t>
            </a:r>
            <a:r>
              <a:rPr lang="en-IE" sz="2000" dirty="0" smtClean="0">
                <a:solidFill>
                  <a:srgbClr val="990033"/>
                </a:solidFill>
              </a:rPr>
              <a:t> = </a:t>
            </a:r>
            <a:r>
              <a:rPr lang="en-IE" sz="2000" u="sng" dirty="0" smtClean="0">
                <a:solidFill>
                  <a:srgbClr val="990033"/>
                </a:solidFill>
              </a:rPr>
              <a:t>8</a:t>
            </a:r>
          </a:p>
          <a:p>
            <a:r>
              <a:rPr lang="en-IE" sz="2000" dirty="0">
                <a:solidFill>
                  <a:srgbClr val="990033"/>
                </a:solidFill>
              </a:rPr>
              <a:t>	</a:t>
            </a:r>
            <a:r>
              <a:rPr lang="en-IE" sz="2000" dirty="0" smtClean="0">
                <a:solidFill>
                  <a:srgbClr val="990033"/>
                </a:solidFill>
              </a:rPr>
              <a:t>			       2     2</a:t>
            </a:r>
          </a:p>
          <a:p>
            <a:pPr marL="342900" indent="-342900">
              <a:buFont typeface="Arial" pitchFamily="34" charset="0"/>
              <a:buChar char="•"/>
            </a:pPr>
            <a:endParaRPr lang="en-IE" sz="2000" dirty="0">
              <a:solidFill>
                <a:srgbClr val="990033"/>
              </a:solidFill>
            </a:endParaRPr>
          </a:p>
          <a:p>
            <a:r>
              <a:rPr lang="en-IE" sz="2000" dirty="0" smtClean="0">
                <a:solidFill>
                  <a:srgbClr val="990033"/>
                </a:solidFill>
              </a:rPr>
              <a:t>				        x = 4	</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we know if </a:t>
            </a:r>
            <a:r>
              <a:rPr lang="en-IE" sz="2000" dirty="0" smtClean="0">
                <a:solidFill>
                  <a:srgbClr val="990033"/>
                </a:solidFill>
              </a:rPr>
              <a:t>this value </a:t>
            </a:r>
            <a:r>
              <a:rPr lang="en-IE" sz="2000" dirty="0">
                <a:solidFill>
                  <a:srgbClr val="990033"/>
                </a:solidFill>
              </a:rPr>
              <a:t>is correct?</a:t>
            </a:r>
          </a:p>
        </p:txBody>
      </p:sp>
      <p:grpSp>
        <p:nvGrpSpPr>
          <p:cNvPr id="7" name="Group 6"/>
          <p:cNvGrpSpPr/>
          <p:nvPr/>
        </p:nvGrpSpPr>
        <p:grpSpPr>
          <a:xfrm>
            <a:off x="8789610" y="490053"/>
            <a:ext cx="8656001" cy="5531235"/>
            <a:chOff x="8789610" y="490053"/>
            <a:chExt cx="8656001" cy="5531235"/>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504" y="500346"/>
              <a:ext cx="8337107" cy="552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173114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500"/>
                                        <p:tgtEl>
                                          <p:spTgt spid="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wipe(left)">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wipe(left)">
                                      <p:cBhvr>
                                        <p:cTn id="32" dur="5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left)">
                                      <p:cBhvr>
                                        <p:cTn id="37" dur="5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wipe(left)">
                                      <p:cBhvr>
                                        <p:cTn id="42" dur="500"/>
                                        <p:tgtEl>
                                          <p:spTgt spid="8">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Effect transition="in" filter="wipe(left)">
                                      <p:cBhvr>
                                        <p:cTn id="45" dur="500"/>
                                        <p:tgtEl>
                                          <p:spTgt spid="8">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animEffect transition="in" filter="wipe(left)">
                                      <p:cBhvr>
                                        <p:cTn id="50" dur="500"/>
                                        <p:tgtEl>
                                          <p:spTgt spid="8">
                                            <p:txEl>
                                              <p:pRg st="14" end="1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animEffect transition="in" filter="wipe(left)">
                                      <p:cBhvr>
                                        <p:cTn id="55"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7"/>
                    </p:tgtEl>
                  </p:cond>
                </p:stCondLst>
                <p:endSync evt="end" delay="0">
                  <p:rtn val="all"/>
                </p:endSync>
                <p:childTnLst>
                  <p:par>
                    <p:cTn id="57" fill="hold">
                      <p:stCondLst>
                        <p:cond delay="0"/>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0.00018 7.40741E-7 L -0.93038 7.40741E-7 " pathEditMode="relative" rAng="0" ptsTypes="AA">
                                      <p:cBhvr>
                                        <p:cTn id="60" dur="2000" fill="hold"/>
                                        <p:tgtEl>
                                          <p:spTgt spid="7"/>
                                        </p:tgtEl>
                                        <p:attrNameLst>
                                          <p:attrName>ppt_x</p:attrName>
                                          <p:attrName>ppt_y</p:attrName>
                                        </p:attrNameLst>
                                      </p:cBhvr>
                                      <p:rCtr x="-46510"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0.93038 7.40741E-7 L -0.00018 0.00347 " pathEditMode="relative" rAng="0" ptsTypes="AA">
                                      <p:cBhvr>
                                        <p:cTn id="64"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404664"/>
            <a:ext cx="7776864" cy="6093976"/>
          </a:xfrm>
          <a:prstGeom prst="rect">
            <a:avLst/>
          </a:prstGeom>
        </p:spPr>
        <p:txBody>
          <a:bodyPr wrap="square">
            <a:spAutoFit/>
          </a:bodyPr>
          <a:lstStyle/>
          <a:p>
            <a:pPr marL="342900" indent="-342900">
              <a:buFont typeface="Arial" pitchFamily="34" charset="0"/>
              <a:buChar char="•"/>
            </a:pPr>
            <a:r>
              <a:rPr lang="en-IE" sz="2000" b="1" dirty="0">
                <a:solidFill>
                  <a:srgbClr val="990033"/>
                </a:solidFill>
              </a:rPr>
              <a:t>Method </a:t>
            </a:r>
            <a:r>
              <a:rPr lang="en-IE" sz="2000" dirty="0">
                <a:solidFill>
                  <a:srgbClr val="990033"/>
                </a:solidFill>
              </a:rPr>
              <a:t>2 Stabilisers Method</a:t>
            </a:r>
          </a:p>
          <a:p>
            <a:pPr marL="171450" indent="-171450">
              <a:buFont typeface="Arial" pitchFamily="34" charset="0"/>
              <a:buChar char="•"/>
            </a:pPr>
            <a:endParaRPr lang="en-IE" sz="1000" dirty="0">
              <a:solidFill>
                <a:srgbClr val="990033"/>
              </a:solidFill>
            </a:endParaRPr>
          </a:p>
          <a:p>
            <a:pPr marL="342900" indent="-342900">
              <a:buFont typeface="Arial" pitchFamily="34" charset="0"/>
              <a:buChar char="•"/>
            </a:pPr>
            <a:r>
              <a:rPr lang="en-IE" sz="2000" dirty="0" smtClean="0">
                <a:solidFill>
                  <a:srgbClr val="990033"/>
                </a:solidFill>
              </a:rPr>
              <a:t>Draw </a:t>
            </a:r>
            <a:r>
              <a:rPr lang="en-IE" sz="2000" dirty="0">
                <a:solidFill>
                  <a:srgbClr val="990033"/>
                </a:solidFill>
              </a:rPr>
              <a:t>lines at the side </a:t>
            </a:r>
            <a:r>
              <a:rPr lang="en-IE" sz="2000" dirty="0" smtClean="0">
                <a:solidFill>
                  <a:srgbClr val="990033"/>
                </a:solidFill>
              </a:rPr>
              <a:t>of the </a:t>
            </a:r>
            <a:r>
              <a:rPr lang="en-IE" sz="2000" dirty="0">
                <a:solidFill>
                  <a:srgbClr val="990033"/>
                </a:solidFill>
              </a:rPr>
              <a:t>equation as on </a:t>
            </a:r>
            <a:r>
              <a:rPr lang="en-IE" sz="2000" dirty="0" smtClean="0">
                <a:solidFill>
                  <a:srgbClr val="990033"/>
                </a:solidFill>
              </a:rPr>
              <a:t>the board</a:t>
            </a:r>
            <a:r>
              <a:rPr lang="en-IE" sz="2000" dirty="0">
                <a:solidFill>
                  <a:srgbClr val="990033"/>
                </a:solidFill>
              </a:rPr>
              <a:t>. These are </a:t>
            </a:r>
            <a:r>
              <a:rPr lang="en-IE" sz="2000" dirty="0" smtClean="0">
                <a:solidFill>
                  <a:srgbClr val="990033"/>
                </a:solidFill>
              </a:rPr>
              <a:t>referred to </a:t>
            </a:r>
            <a:r>
              <a:rPr lang="en-IE" sz="2000" dirty="0">
                <a:solidFill>
                  <a:srgbClr val="990033"/>
                </a:solidFill>
              </a:rPr>
              <a:t>as stabilisers. This </a:t>
            </a:r>
            <a:r>
              <a:rPr lang="en-IE" sz="2000" dirty="0" smtClean="0">
                <a:solidFill>
                  <a:srgbClr val="990033"/>
                </a:solidFill>
              </a:rPr>
              <a:t>is  a </a:t>
            </a:r>
            <a:r>
              <a:rPr lang="en-IE" sz="2000" dirty="0">
                <a:solidFill>
                  <a:srgbClr val="990033"/>
                </a:solidFill>
              </a:rPr>
              <a:t>similar idea to </a:t>
            </a:r>
            <a:r>
              <a:rPr lang="en-IE" sz="2000" dirty="0" smtClean="0">
                <a:solidFill>
                  <a:srgbClr val="990033"/>
                </a:solidFill>
              </a:rPr>
              <a:t>bike stabilisers.</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171450" indent="-171450">
              <a:buFont typeface="Arial" pitchFamily="34" charset="0"/>
              <a:buChar char="•"/>
            </a:pPr>
            <a:endParaRPr lang="en-IE" sz="1200" dirty="0">
              <a:solidFill>
                <a:srgbClr val="990033"/>
              </a:solidFill>
            </a:endParaRPr>
          </a:p>
          <a:p>
            <a:pPr marL="342900" indent="-342900">
              <a:buFont typeface="Arial" pitchFamily="34" charset="0"/>
              <a:buChar char="•"/>
            </a:pPr>
            <a:r>
              <a:rPr lang="en-IE" sz="2000" dirty="0" smtClean="0">
                <a:solidFill>
                  <a:srgbClr val="990033"/>
                </a:solidFill>
              </a:rPr>
              <a:t>When </a:t>
            </a:r>
            <a:r>
              <a:rPr lang="en-IE" sz="2000" dirty="0">
                <a:solidFill>
                  <a:srgbClr val="990033"/>
                </a:solidFill>
              </a:rPr>
              <a:t>you got good </a:t>
            </a:r>
            <a:r>
              <a:rPr lang="en-IE" sz="2000" dirty="0" smtClean="0">
                <a:solidFill>
                  <a:srgbClr val="990033"/>
                </a:solidFill>
              </a:rPr>
              <a:t>at riding </a:t>
            </a:r>
            <a:r>
              <a:rPr lang="en-IE" sz="2000" dirty="0">
                <a:solidFill>
                  <a:srgbClr val="990033"/>
                </a:solidFill>
              </a:rPr>
              <a:t>a bicycle, </a:t>
            </a:r>
            <a:r>
              <a:rPr lang="en-IE" sz="2000" dirty="0" smtClean="0">
                <a:solidFill>
                  <a:srgbClr val="990033"/>
                </a:solidFill>
              </a:rPr>
              <a:t>what did </a:t>
            </a:r>
            <a:r>
              <a:rPr lang="en-IE" sz="2000" dirty="0">
                <a:solidFill>
                  <a:srgbClr val="990033"/>
                </a:solidFill>
              </a:rPr>
              <a:t>you do with </a:t>
            </a:r>
            <a:r>
              <a:rPr lang="en-IE" sz="2000" dirty="0" smtClean="0">
                <a:solidFill>
                  <a:srgbClr val="990033"/>
                </a:solidFill>
              </a:rPr>
              <a:t>the stabilisers?</a:t>
            </a:r>
            <a:endParaRPr lang="en-IE" sz="2000" dirty="0">
              <a:solidFill>
                <a:srgbClr val="990033"/>
              </a:solidFill>
            </a:endParaRPr>
          </a:p>
          <a:p>
            <a:pPr marL="285750" indent="-285750">
              <a:buFont typeface="Arial" pitchFamily="34" charset="0"/>
              <a:buChar char="•"/>
            </a:pPr>
            <a:endParaRPr lang="en-IE" dirty="0" smtClean="0">
              <a:solidFill>
                <a:srgbClr val="990033"/>
              </a:solidFill>
            </a:endParaRPr>
          </a:p>
          <a:p>
            <a:pPr marL="342900" indent="-342900">
              <a:buFont typeface="Arial" pitchFamily="34" charset="0"/>
              <a:buChar char="•"/>
            </a:pPr>
            <a:r>
              <a:rPr lang="en-IE" sz="2000" dirty="0" smtClean="0">
                <a:solidFill>
                  <a:srgbClr val="990033"/>
                </a:solidFill>
              </a:rPr>
              <a:t>When </a:t>
            </a:r>
            <a:r>
              <a:rPr lang="en-IE" sz="2000" dirty="0">
                <a:solidFill>
                  <a:srgbClr val="990033"/>
                </a:solidFill>
              </a:rPr>
              <a:t>you get good </a:t>
            </a:r>
            <a:r>
              <a:rPr lang="en-IE" sz="2000" dirty="0" smtClean="0">
                <a:solidFill>
                  <a:srgbClr val="990033"/>
                </a:solidFill>
              </a:rPr>
              <a:t>at solving </a:t>
            </a:r>
            <a:r>
              <a:rPr lang="en-IE" sz="2000" dirty="0">
                <a:solidFill>
                  <a:srgbClr val="990033"/>
                </a:solidFill>
              </a:rPr>
              <a:t>the </a:t>
            </a:r>
            <a:r>
              <a:rPr lang="en-IE" sz="2000" dirty="0" smtClean="0">
                <a:solidFill>
                  <a:srgbClr val="990033"/>
                </a:solidFill>
              </a:rPr>
              <a:t>equations you </a:t>
            </a:r>
            <a:r>
              <a:rPr lang="en-IE" sz="2000" dirty="0">
                <a:solidFill>
                  <a:srgbClr val="990033"/>
                </a:solidFill>
              </a:rPr>
              <a:t>can abandon </a:t>
            </a:r>
            <a:r>
              <a:rPr lang="en-IE" sz="2000" dirty="0" smtClean="0">
                <a:solidFill>
                  <a:srgbClr val="990033"/>
                </a:solidFill>
              </a:rPr>
              <a:t>the stabilisers.</a:t>
            </a:r>
            <a:endParaRPr lang="en-IE" sz="2000" dirty="0">
              <a:solidFill>
                <a:srgbClr val="990033"/>
              </a:solidFill>
            </a:endParaRPr>
          </a:p>
          <a:p>
            <a:pPr marL="342900" indent="-342900">
              <a:lnSpc>
                <a:spcPct val="150000"/>
              </a:lnSpc>
              <a:buFont typeface="Arial" pitchFamily="34" charset="0"/>
              <a:buChar char="•"/>
            </a:pPr>
            <a:r>
              <a:rPr lang="en-IE" sz="2000" dirty="0">
                <a:solidFill>
                  <a:srgbClr val="990033"/>
                </a:solidFill>
              </a:rPr>
              <a:t>Once again how do </a:t>
            </a:r>
            <a:r>
              <a:rPr lang="en-IE" sz="2000" dirty="0" smtClean="0">
                <a:solidFill>
                  <a:srgbClr val="990033"/>
                </a:solidFill>
              </a:rPr>
              <a:t>we check </a:t>
            </a:r>
            <a:r>
              <a:rPr lang="en-IE" sz="2000" dirty="0">
                <a:solidFill>
                  <a:srgbClr val="990033"/>
                </a:solidFill>
              </a:rPr>
              <a:t>if this value </a:t>
            </a:r>
            <a:r>
              <a:rPr lang="en-IE" sz="2000" dirty="0" smtClean="0">
                <a:solidFill>
                  <a:srgbClr val="990033"/>
                </a:solidFill>
              </a:rPr>
              <a:t>is correct?</a:t>
            </a:r>
          </a:p>
          <a:p>
            <a:pPr marL="342900" indent="-342900">
              <a:lnSpc>
                <a:spcPct val="150000"/>
              </a:lnSpc>
              <a:buFont typeface="Arial" pitchFamily="34" charset="0"/>
              <a:buChar char="•"/>
            </a:pPr>
            <a:r>
              <a:rPr lang="en-IE" sz="2000" dirty="0">
                <a:solidFill>
                  <a:srgbClr val="990033"/>
                </a:solidFill>
              </a:rPr>
              <a:t>If this was not true, </a:t>
            </a:r>
            <a:r>
              <a:rPr lang="en-IE" sz="2000" dirty="0" smtClean="0">
                <a:solidFill>
                  <a:srgbClr val="990033"/>
                </a:solidFill>
              </a:rPr>
              <a:t>what would </a:t>
            </a:r>
            <a:r>
              <a:rPr lang="en-IE" sz="2000" dirty="0">
                <a:solidFill>
                  <a:srgbClr val="990033"/>
                </a:solidFill>
              </a:rPr>
              <a:t>it tell you</a:t>
            </a:r>
            <a:r>
              <a:rPr lang="en-IE" sz="2000" dirty="0" smtClean="0">
                <a:solidFill>
                  <a:srgbClr val="990033"/>
                </a:solidFill>
              </a:rPr>
              <a:t>?</a:t>
            </a:r>
          </a:p>
          <a:p>
            <a:pPr marL="342900" indent="-342900">
              <a:lnSpc>
                <a:spcPct val="150000"/>
              </a:lnSpc>
              <a:buFont typeface="Arial" pitchFamily="34" charset="0"/>
              <a:buChar char="•"/>
            </a:pPr>
            <a:r>
              <a:rPr lang="en-IE" sz="2000" dirty="0">
                <a:solidFill>
                  <a:srgbClr val="990033"/>
                </a:solidFill>
              </a:rPr>
              <a:t>Solve the </a:t>
            </a:r>
            <a:r>
              <a:rPr lang="en-IE" sz="2000" dirty="0" smtClean="0">
                <a:solidFill>
                  <a:srgbClr val="990033"/>
                </a:solidFill>
              </a:rPr>
              <a:t>equation	2x </a:t>
            </a:r>
            <a:r>
              <a:rPr lang="en-IE" sz="2000" dirty="0">
                <a:solidFill>
                  <a:srgbClr val="990033"/>
                </a:solidFill>
              </a:rPr>
              <a:t>+ 3 = </a:t>
            </a:r>
            <a:r>
              <a:rPr lang="en-IE" sz="2000" dirty="0" smtClean="0">
                <a:solidFill>
                  <a:srgbClr val="990033"/>
                </a:solidFill>
              </a:rPr>
              <a:t>7     </a:t>
            </a:r>
            <a:r>
              <a:rPr lang="en-IE" sz="2000" dirty="0">
                <a:solidFill>
                  <a:srgbClr val="990033"/>
                </a:solidFill>
              </a:rPr>
              <a:t>using either </a:t>
            </a:r>
            <a:r>
              <a:rPr lang="en-IE" sz="2000" dirty="0" smtClean="0">
                <a:solidFill>
                  <a:srgbClr val="990033"/>
                </a:solidFill>
              </a:rPr>
              <a:t>or both methods</a:t>
            </a:r>
          </a:p>
          <a:p>
            <a:pPr marL="342900" indent="-342900">
              <a:lnSpc>
                <a:spcPct val="150000"/>
              </a:lnSpc>
              <a:buFont typeface="Arial" pitchFamily="34" charset="0"/>
              <a:buChar char="•"/>
            </a:pPr>
            <a:r>
              <a:rPr lang="en-IE" sz="2000" dirty="0">
                <a:solidFill>
                  <a:srgbClr val="990033"/>
                </a:solidFill>
              </a:rPr>
              <a:t>Complete questions </a:t>
            </a:r>
            <a:r>
              <a:rPr lang="en-IE" sz="2000" dirty="0" smtClean="0">
                <a:solidFill>
                  <a:srgbClr val="990033"/>
                </a:solidFill>
              </a:rPr>
              <a:t>3-7 </a:t>
            </a:r>
            <a:r>
              <a:rPr lang="en-IE" sz="2000" smtClean="0">
                <a:solidFill>
                  <a:srgbClr val="990033"/>
                </a:solidFill>
              </a:rPr>
              <a:t>Student </a:t>
            </a:r>
            <a:r>
              <a:rPr lang="en-IE" sz="2000" smtClean="0">
                <a:solidFill>
                  <a:srgbClr val="990033"/>
                </a:solidFill>
              </a:rPr>
              <a:t>Activity </a:t>
            </a:r>
            <a:r>
              <a:rPr lang="en-IE" sz="2000" dirty="0">
                <a:solidFill>
                  <a:srgbClr val="990033"/>
                </a:solidFill>
              </a:rPr>
              <a:t>2.</a:t>
            </a:r>
          </a:p>
          <a:p>
            <a:pPr marL="342900" indent="-342900">
              <a:lnSpc>
                <a:spcPct val="150000"/>
              </a:lnSpc>
              <a:buFont typeface="Arial" pitchFamily="34" charset="0"/>
              <a:buChar char="•"/>
            </a:pPr>
            <a:r>
              <a:rPr lang="en-IE" sz="2000" dirty="0" smtClean="0">
                <a:solidFill>
                  <a:srgbClr val="990033"/>
                </a:solidFill>
              </a:rPr>
              <a:t>How </a:t>
            </a:r>
            <a:r>
              <a:rPr lang="en-IE" sz="2000" dirty="0">
                <a:solidFill>
                  <a:srgbClr val="990033"/>
                </a:solidFill>
              </a:rPr>
              <a:t>are parts a and </a:t>
            </a:r>
            <a:r>
              <a:rPr lang="en-IE" sz="2000" dirty="0" smtClean="0">
                <a:solidFill>
                  <a:srgbClr val="990033"/>
                </a:solidFill>
              </a:rPr>
              <a:t>c of these </a:t>
            </a:r>
            <a:r>
              <a:rPr lang="en-IE" sz="2000" dirty="0">
                <a:solidFill>
                  <a:srgbClr val="990033"/>
                </a:solidFill>
              </a:rPr>
              <a:t>questions related</a:t>
            </a:r>
          </a:p>
        </p:txBody>
      </p:sp>
      <p:sp>
        <p:nvSpPr>
          <p:cNvPr id="6" name="Rectangle 5"/>
          <p:cNvSpPr/>
          <p:nvPr/>
        </p:nvSpPr>
        <p:spPr>
          <a:xfrm>
            <a:off x="3635896" y="1447047"/>
            <a:ext cx="1523174" cy="461665"/>
          </a:xfrm>
          <a:prstGeom prst="rect">
            <a:avLst/>
          </a:prstGeom>
        </p:spPr>
        <p:txBody>
          <a:bodyPr wrap="none">
            <a:spAutoFit/>
          </a:bodyPr>
          <a:lstStyle/>
          <a:p>
            <a:r>
              <a:rPr lang="en-IE" sz="2400" dirty="0">
                <a:solidFill>
                  <a:srgbClr val="990033"/>
                </a:solidFill>
              </a:rPr>
              <a:t>2</a:t>
            </a:r>
            <a:r>
              <a:rPr lang="en-IE" sz="2400" i="1" dirty="0">
                <a:solidFill>
                  <a:srgbClr val="990033"/>
                </a:solidFill>
              </a:rPr>
              <a:t>x </a:t>
            </a:r>
            <a:r>
              <a:rPr lang="en-IE" sz="2400" dirty="0">
                <a:solidFill>
                  <a:srgbClr val="990033"/>
                </a:solidFill>
              </a:rPr>
              <a:t>+ 3 = 11</a:t>
            </a:r>
            <a:endParaRPr lang="en-IE" sz="2400" dirty="0"/>
          </a:p>
        </p:txBody>
      </p:sp>
      <p:cxnSp>
        <p:nvCxnSpPr>
          <p:cNvPr id="9" name="Straight Connector 8"/>
          <p:cNvCxnSpPr/>
          <p:nvPr/>
        </p:nvCxnSpPr>
        <p:spPr>
          <a:xfrm>
            <a:off x="3491880" y="1447047"/>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20072" y="1447047"/>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89671" y="1493213"/>
            <a:ext cx="508473" cy="400110"/>
          </a:xfrm>
          <a:prstGeom prst="rect">
            <a:avLst/>
          </a:prstGeom>
        </p:spPr>
        <p:txBody>
          <a:bodyPr wrap="none">
            <a:spAutoFit/>
          </a:bodyPr>
          <a:lstStyle/>
          <a:p>
            <a:r>
              <a:rPr lang="en-IE" sz="2000" b="1" dirty="0" smtClean="0">
                <a:solidFill>
                  <a:srgbClr val="FF0000"/>
                </a:solidFill>
              </a:rPr>
              <a:t>- </a:t>
            </a:r>
            <a:r>
              <a:rPr lang="en-IE" sz="2000" b="1" dirty="0">
                <a:solidFill>
                  <a:srgbClr val="FF0000"/>
                </a:solidFill>
              </a:rPr>
              <a:t>3 </a:t>
            </a:r>
          </a:p>
        </p:txBody>
      </p:sp>
      <p:sp>
        <p:nvSpPr>
          <p:cNvPr id="13" name="Rectangle 12"/>
          <p:cNvSpPr/>
          <p:nvPr/>
        </p:nvSpPr>
        <p:spPr>
          <a:xfrm>
            <a:off x="5318120" y="1486903"/>
            <a:ext cx="508473" cy="400110"/>
          </a:xfrm>
          <a:prstGeom prst="rect">
            <a:avLst/>
          </a:prstGeom>
        </p:spPr>
        <p:txBody>
          <a:bodyPr wrap="none">
            <a:spAutoFit/>
          </a:bodyPr>
          <a:lstStyle/>
          <a:p>
            <a:r>
              <a:rPr lang="en-IE" sz="2000" b="1" dirty="0" smtClean="0">
                <a:solidFill>
                  <a:srgbClr val="FF0000"/>
                </a:solidFill>
              </a:rPr>
              <a:t>- </a:t>
            </a:r>
            <a:r>
              <a:rPr lang="en-IE" sz="2000" b="1" dirty="0">
                <a:solidFill>
                  <a:srgbClr val="FF0000"/>
                </a:solidFill>
              </a:rPr>
              <a:t>3 </a:t>
            </a:r>
          </a:p>
        </p:txBody>
      </p:sp>
      <p:sp>
        <p:nvSpPr>
          <p:cNvPr id="14" name="Rectangle 13"/>
          <p:cNvSpPr/>
          <p:nvPr/>
        </p:nvSpPr>
        <p:spPr>
          <a:xfrm>
            <a:off x="3995936" y="1849478"/>
            <a:ext cx="989373" cy="461665"/>
          </a:xfrm>
          <a:prstGeom prst="rect">
            <a:avLst/>
          </a:prstGeom>
        </p:spPr>
        <p:txBody>
          <a:bodyPr wrap="none">
            <a:spAutoFit/>
          </a:bodyPr>
          <a:lstStyle/>
          <a:p>
            <a:r>
              <a:rPr lang="en-IE" sz="2400" dirty="0">
                <a:solidFill>
                  <a:srgbClr val="990033"/>
                </a:solidFill>
              </a:rPr>
              <a:t>2</a:t>
            </a:r>
            <a:r>
              <a:rPr lang="en-IE" sz="2400" i="1" dirty="0">
                <a:solidFill>
                  <a:srgbClr val="990033"/>
                </a:solidFill>
              </a:rPr>
              <a:t>x </a:t>
            </a:r>
            <a:r>
              <a:rPr lang="en-IE" sz="2400" dirty="0">
                <a:solidFill>
                  <a:srgbClr val="990033"/>
                </a:solidFill>
              </a:rPr>
              <a:t> </a:t>
            </a:r>
            <a:r>
              <a:rPr lang="en-IE" sz="2400" dirty="0" smtClean="0">
                <a:solidFill>
                  <a:srgbClr val="990033"/>
                </a:solidFill>
              </a:rPr>
              <a:t>= 8</a:t>
            </a:r>
            <a:endParaRPr lang="en-IE" sz="2400" dirty="0"/>
          </a:p>
        </p:txBody>
      </p:sp>
      <p:sp>
        <p:nvSpPr>
          <p:cNvPr id="15" name="Rectangle 14"/>
          <p:cNvSpPr/>
          <p:nvPr/>
        </p:nvSpPr>
        <p:spPr>
          <a:xfrm>
            <a:off x="4139952" y="2239135"/>
            <a:ext cx="833883" cy="461665"/>
          </a:xfrm>
          <a:prstGeom prst="rect">
            <a:avLst/>
          </a:prstGeom>
        </p:spPr>
        <p:txBody>
          <a:bodyPr wrap="none">
            <a:spAutoFit/>
          </a:bodyPr>
          <a:lstStyle/>
          <a:p>
            <a:r>
              <a:rPr lang="en-IE" sz="2400" i="1" dirty="0" smtClean="0">
                <a:solidFill>
                  <a:srgbClr val="990033"/>
                </a:solidFill>
              </a:rPr>
              <a:t>x </a:t>
            </a:r>
            <a:r>
              <a:rPr lang="en-IE" sz="2400" dirty="0" smtClean="0">
                <a:solidFill>
                  <a:srgbClr val="990033"/>
                </a:solidFill>
              </a:rPr>
              <a:t> = 4</a:t>
            </a:r>
            <a:endParaRPr lang="en-IE" sz="2400" dirty="0"/>
          </a:p>
        </p:txBody>
      </p:sp>
      <p:sp>
        <p:nvSpPr>
          <p:cNvPr id="16" name="Rectangle 15"/>
          <p:cNvSpPr/>
          <p:nvPr/>
        </p:nvSpPr>
        <p:spPr>
          <a:xfrm>
            <a:off x="2771800" y="1885405"/>
            <a:ext cx="617477" cy="400110"/>
          </a:xfrm>
          <a:prstGeom prst="rect">
            <a:avLst/>
          </a:prstGeom>
        </p:spPr>
        <p:txBody>
          <a:bodyPr wrap="none">
            <a:spAutoFit/>
          </a:bodyPr>
          <a:lstStyle/>
          <a:p>
            <a:r>
              <a:rPr lang="en-IE" sz="2000" b="1" dirty="0">
                <a:solidFill>
                  <a:srgbClr val="FF0000"/>
                </a:solidFill>
                <a:latin typeface="Cambria Math"/>
                <a:ea typeface="Cambria Math"/>
              </a:rPr>
              <a:t>÷</a:t>
            </a:r>
            <a:r>
              <a:rPr lang="en-IE" sz="2000" b="1" dirty="0" smtClean="0">
                <a:solidFill>
                  <a:srgbClr val="FF0000"/>
                </a:solidFill>
              </a:rPr>
              <a:t> 2 </a:t>
            </a:r>
            <a:endParaRPr lang="en-IE" sz="2000" b="1" dirty="0">
              <a:solidFill>
                <a:srgbClr val="FF0000"/>
              </a:solidFill>
            </a:endParaRPr>
          </a:p>
        </p:txBody>
      </p:sp>
      <p:sp>
        <p:nvSpPr>
          <p:cNvPr id="17" name="Rectangle 16"/>
          <p:cNvSpPr/>
          <p:nvPr/>
        </p:nvSpPr>
        <p:spPr>
          <a:xfrm>
            <a:off x="5220072" y="1879095"/>
            <a:ext cx="675185" cy="400110"/>
          </a:xfrm>
          <a:prstGeom prst="rect">
            <a:avLst/>
          </a:prstGeom>
        </p:spPr>
        <p:txBody>
          <a:bodyPr wrap="none">
            <a:spAutoFit/>
          </a:bodyPr>
          <a:lstStyle/>
          <a:p>
            <a:r>
              <a:rPr lang="en-IE" sz="2000" b="1" dirty="0">
                <a:solidFill>
                  <a:srgbClr val="FF0000"/>
                </a:solidFill>
                <a:latin typeface="Cambria Math"/>
                <a:ea typeface="Cambria Math"/>
              </a:rPr>
              <a:t>÷</a:t>
            </a:r>
            <a:r>
              <a:rPr lang="en-IE" sz="2000" b="1" dirty="0">
                <a:solidFill>
                  <a:srgbClr val="FF0000"/>
                </a:solidFill>
              </a:rPr>
              <a:t> 2 </a:t>
            </a:r>
            <a:r>
              <a:rPr lang="en-IE" sz="2000" b="1" dirty="0" smtClean="0">
                <a:solidFill>
                  <a:srgbClr val="FF0000"/>
                </a:solidFill>
              </a:rPr>
              <a:t> </a:t>
            </a:r>
            <a:endParaRPr lang="en-IE" sz="2000" b="1" dirty="0">
              <a:solidFill>
                <a:srgbClr val="FF0000"/>
              </a:solidFill>
            </a:endParaRPr>
          </a:p>
        </p:txBody>
      </p:sp>
      <p:grpSp>
        <p:nvGrpSpPr>
          <p:cNvPr id="3" name="Group 2"/>
          <p:cNvGrpSpPr/>
          <p:nvPr/>
        </p:nvGrpSpPr>
        <p:grpSpPr>
          <a:xfrm>
            <a:off x="8789610" y="476672"/>
            <a:ext cx="8565906" cy="5760640"/>
            <a:chOff x="8789610" y="476672"/>
            <a:chExt cx="8565906" cy="576064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604" y="476672"/>
              <a:ext cx="820891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12" name="Group 11"/>
          <p:cNvGrpSpPr/>
          <p:nvPr/>
        </p:nvGrpSpPr>
        <p:grpSpPr>
          <a:xfrm>
            <a:off x="8788469" y="453954"/>
            <a:ext cx="8528947" cy="5897720"/>
            <a:chOff x="8788469" y="453954"/>
            <a:chExt cx="8528947" cy="589772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2" y="453954"/>
              <a:ext cx="8136904" cy="589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a:xfrm rot="16200000">
              <a:off x="8158469" y="2754935"/>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37402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wipe(left)">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wipe(left)">
                                      <p:cBhvr>
                                        <p:cTn id="54" dur="500"/>
                                        <p:tgtEl>
                                          <p:spTgt spid="5">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wipe(left)">
                                      <p:cBhvr>
                                        <p:cTn id="59" dur="500"/>
                                        <p:tgtEl>
                                          <p:spTgt spid="5">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wipe(left)">
                                      <p:cBhvr>
                                        <p:cTn id="64" dur="500"/>
                                        <p:tgtEl>
                                          <p:spTgt spid="5">
                                            <p:txEl>
                                              <p:pRg st="11" end="1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
                                            <p:txEl>
                                              <p:pRg st="12" end="12"/>
                                            </p:txEl>
                                          </p:spTgt>
                                        </p:tgtEl>
                                        <p:attrNameLst>
                                          <p:attrName>style.visibility</p:attrName>
                                        </p:attrNameLst>
                                      </p:cBhvr>
                                      <p:to>
                                        <p:strVal val="visible"/>
                                      </p:to>
                                    </p:set>
                                    <p:animEffect transition="in" filter="wipe(left)">
                                      <p:cBhvr>
                                        <p:cTn id="69" dur="500"/>
                                        <p:tgtEl>
                                          <p:spTgt spid="5">
                                            <p:txEl>
                                              <p:pRg st="12" end="1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xEl>
                                              <p:pRg st="13" end="13"/>
                                            </p:txEl>
                                          </p:spTgt>
                                        </p:tgtEl>
                                        <p:attrNameLst>
                                          <p:attrName>style.visibility</p:attrName>
                                        </p:attrNameLst>
                                      </p:cBhvr>
                                      <p:to>
                                        <p:strVal val="visible"/>
                                      </p:to>
                                    </p:set>
                                    <p:animEffect transition="in" filter="wipe(left)">
                                      <p:cBhvr>
                                        <p:cTn id="74" dur="500"/>
                                        <p:tgtEl>
                                          <p:spTgt spid="5">
                                            <p:txEl>
                                              <p:pRg st="13" end="1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animEffect transition="in" filter="wipe(left)">
                                      <p:cBhvr>
                                        <p:cTn id="79"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0" restart="whenNotActive" fill="hold" evtFilter="cancelBubble" nodeType="interactiveSeq">
                <p:stCondLst>
                  <p:cond evt="onClick" delay="0">
                    <p:tgtEl>
                      <p:spTgt spid="3"/>
                    </p:tgtEl>
                  </p:cond>
                </p:stCondLst>
                <p:endSync evt="end" delay="0">
                  <p:rtn val="all"/>
                </p:endSync>
                <p:childTnLst>
                  <p:par>
                    <p:cTn id="81" fill="hold">
                      <p:stCondLst>
                        <p:cond delay="0"/>
                      </p:stCondLst>
                      <p:childTnLst>
                        <p:par>
                          <p:cTn id="82" fill="hold">
                            <p:stCondLst>
                              <p:cond delay="0"/>
                            </p:stCondLst>
                            <p:childTnLst>
                              <p:par>
                                <p:cTn id="83" presetID="35" presetClass="path" presetSubtype="0" accel="50000" decel="50000" fill="hold" nodeType="clickEffect">
                                  <p:stCondLst>
                                    <p:cond delay="0"/>
                                  </p:stCondLst>
                                  <p:childTnLst>
                                    <p:animMotion origin="layout" path="M -0.00018 7.40741E-7 L -0.93038 7.40741E-7 " pathEditMode="relative" rAng="0" ptsTypes="AA">
                                      <p:cBhvr>
                                        <p:cTn id="84" dur="2000" fill="hold"/>
                                        <p:tgtEl>
                                          <p:spTgt spid="3"/>
                                        </p:tgtEl>
                                        <p:attrNameLst>
                                          <p:attrName>ppt_x</p:attrName>
                                          <p:attrName>ppt_y</p:attrName>
                                        </p:attrNameLst>
                                      </p:cBhvr>
                                      <p:rCtr x="-46510" y="0"/>
                                    </p:animMotion>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nodeType="clickEffect">
                                  <p:stCondLst>
                                    <p:cond delay="0"/>
                                  </p:stCondLst>
                                  <p:childTnLst>
                                    <p:animMotion origin="layout" path="M -0.93038 7.40741E-7 L -0.00018 0.00347 " pathEditMode="relative" rAng="0" ptsTypes="AA">
                                      <p:cBhvr>
                                        <p:cTn id="88"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89" restart="whenNotActive" fill="hold" evtFilter="cancelBubble" nodeType="interactiveSeq">
                <p:stCondLst>
                  <p:cond evt="onClick" delay="0">
                    <p:tgtEl>
                      <p:spTgt spid="12"/>
                    </p:tgtEl>
                  </p:cond>
                </p:stCondLst>
                <p:endSync evt="end" delay="0">
                  <p:rtn val="all"/>
                </p:endSync>
                <p:childTnLst>
                  <p:par>
                    <p:cTn id="90" fill="hold">
                      <p:stCondLst>
                        <p:cond delay="0"/>
                      </p:stCondLst>
                      <p:childTnLst>
                        <p:par>
                          <p:cTn id="91" fill="hold">
                            <p:stCondLst>
                              <p:cond delay="0"/>
                            </p:stCondLst>
                            <p:childTnLst>
                              <p:par>
                                <p:cTn id="92" presetID="35" presetClass="path" presetSubtype="0" accel="50000" decel="50000" fill="hold" nodeType="clickEffect">
                                  <p:stCondLst>
                                    <p:cond delay="0"/>
                                  </p:stCondLst>
                                  <p:childTnLst>
                                    <p:animMotion origin="layout" path="M -0.00018 7.40741E-7 L -0.93038 7.40741E-7 " pathEditMode="relative" rAng="0" ptsTypes="AA">
                                      <p:cBhvr>
                                        <p:cTn id="93" dur="2000" fill="hold"/>
                                        <p:tgtEl>
                                          <p:spTgt spid="12"/>
                                        </p:tgtEl>
                                        <p:attrNameLst>
                                          <p:attrName>ppt_x</p:attrName>
                                          <p:attrName>ppt_y</p:attrName>
                                        </p:attrNameLst>
                                      </p:cBhvr>
                                      <p:rCtr x="-46510" y="0"/>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93038 7.40741E-7 L -0.00018 0.00347 " pathEditMode="relative" rAng="0" ptsTypes="AA">
                                      <p:cBhvr>
                                        <p:cTn id="97" dur="2000" fill="hold"/>
                                        <p:tgtEl>
                                          <p:spTgt spid="12"/>
                                        </p:tgtEl>
                                        <p:attrNameLst>
                                          <p:attrName>ppt_x</p:attrName>
                                          <p:attrName>ppt_y</p:attrName>
                                        </p:attrNameLst>
                                      </p:cBhvr>
                                      <p:rCtr x="46510" y="162"/>
                                    </p:animMotion>
                                  </p:childTnLst>
                                </p:cTn>
                              </p:par>
                            </p:childTnLst>
                          </p:cTn>
                        </p:par>
                      </p:childTnLst>
                    </p:cTn>
                  </p:par>
                </p:childTnLst>
              </p:cTn>
              <p:nextCondLst>
                <p:cond evt="onClick" delay="0">
                  <p:tgtEl>
                    <p:spTgt spid="12"/>
                  </p:tgtEl>
                </p:cond>
              </p:nextCondLst>
            </p:seq>
          </p:childTnLst>
        </p:cTn>
      </p:par>
    </p:tnLst>
    <p:bldLst>
      <p:bldP spid="5" grpId="0" uiExpand="1" build="p"/>
      <p:bldP spid="6" grpId="0"/>
      <p:bldP spid="10"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12845"/>
            <a:ext cx="7632848" cy="4093428"/>
          </a:xfrm>
          <a:prstGeom prst="rect">
            <a:avLst/>
          </a:prstGeom>
        </p:spPr>
        <p:txBody>
          <a:bodyPr wrap="square">
            <a:spAutoFit/>
          </a:bodyPr>
          <a:lstStyle/>
          <a:p>
            <a:r>
              <a:rPr lang="en-IE" sz="2000" dirty="0">
                <a:solidFill>
                  <a:srgbClr val="990033"/>
                </a:solidFill>
              </a:rPr>
              <a:t>3. Sarah thinks of a number, multiplies it by 4 and adds 5 to her</a:t>
            </a:r>
          </a:p>
          <a:p>
            <a:r>
              <a:rPr lang="en-IE" sz="2000" dirty="0">
                <a:solidFill>
                  <a:srgbClr val="990033"/>
                </a:solidFill>
              </a:rPr>
              <a:t>answer. The result is 25.</a:t>
            </a:r>
          </a:p>
          <a:p>
            <a:r>
              <a:rPr lang="en-IE" sz="2000" dirty="0">
                <a:solidFill>
                  <a:srgbClr val="990033"/>
                </a:solidFill>
              </a:rPr>
              <a:t>a. Using backtracking, what number did she think of?</a:t>
            </a:r>
          </a:p>
          <a:p>
            <a:r>
              <a:rPr lang="en-IE" sz="2000" dirty="0">
                <a:solidFill>
                  <a:srgbClr val="990033"/>
                </a:solidFill>
              </a:rPr>
              <a:t>b. Write an equation to represent this problem.</a:t>
            </a:r>
          </a:p>
          <a:p>
            <a:r>
              <a:rPr lang="en-IE" sz="2000" dirty="0">
                <a:solidFill>
                  <a:srgbClr val="990033"/>
                </a:solidFill>
              </a:rPr>
              <a:t>c. Solve the equation.</a:t>
            </a:r>
          </a:p>
          <a:p>
            <a:r>
              <a:rPr lang="en-IE" sz="2000" dirty="0">
                <a:solidFill>
                  <a:srgbClr val="990033"/>
                </a:solidFill>
              </a:rPr>
              <a:t>d. How are your answers for part a and c related</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4. Dillon thinks of a number, multiplies it by 3 </a:t>
            </a:r>
            <a:r>
              <a:rPr lang="en-IE" sz="2000">
                <a:solidFill>
                  <a:srgbClr val="990033"/>
                </a:solidFill>
              </a:rPr>
              <a:t>and </a:t>
            </a:r>
            <a:r>
              <a:rPr lang="en-IE" sz="2000" smtClean="0">
                <a:solidFill>
                  <a:srgbClr val="990033"/>
                </a:solidFill>
              </a:rPr>
              <a:t>subtracts </a:t>
            </a:r>
            <a:r>
              <a:rPr lang="en-IE" sz="2000" dirty="0">
                <a:solidFill>
                  <a:srgbClr val="990033"/>
                </a:solidFill>
              </a:rPr>
              <a:t>5 from</a:t>
            </a:r>
          </a:p>
          <a:p>
            <a:r>
              <a:rPr lang="en-IE" sz="2000" dirty="0">
                <a:solidFill>
                  <a:srgbClr val="990033"/>
                </a:solidFill>
              </a:rPr>
              <a:t>his answer. The result is 7.</a:t>
            </a:r>
          </a:p>
          <a:p>
            <a:r>
              <a:rPr lang="en-IE" sz="2000" dirty="0">
                <a:solidFill>
                  <a:srgbClr val="990033"/>
                </a:solidFill>
              </a:rPr>
              <a:t>a. Using backtracking, what number did he think of?</a:t>
            </a:r>
          </a:p>
          <a:p>
            <a:r>
              <a:rPr lang="en-IE" sz="2000" dirty="0">
                <a:solidFill>
                  <a:srgbClr val="990033"/>
                </a:solidFill>
              </a:rPr>
              <a:t>b. Write an equation to represent this problem.</a:t>
            </a:r>
          </a:p>
          <a:p>
            <a:r>
              <a:rPr lang="en-IE" sz="2000" dirty="0">
                <a:solidFill>
                  <a:srgbClr val="990033"/>
                </a:solidFill>
              </a:rPr>
              <a:t>c. Solve the equation.</a:t>
            </a:r>
          </a:p>
          <a:p>
            <a:r>
              <a:rPr lang="en-IE" sz="2000" dirty="0">
                <a:solidFill>
                  <a:srgbClr val="990033"/>
                </a:solidFill>
              </a:rPr>
              <a:t>d. How are your answers for part a and c related?</a:t>
            </a:r>
          </a:p>
        </p:txBody>
      </p:sp>
    </p:spTree>
    <p:extLst>
      <p:ext uri="{BB962C8B-B14F-4D97-AF65-F5344CB8AC3E}">
        <p14:creationId xmlns:p14="http://schemas.microsoft.com/office/powerpoint/2010/main" val="3999670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7776864" cy="5632311"/>
          </a:xfrm>
          <a:prstGeom prst="rect">
            <a:avLst/>
          </a:prstGeom>
        </p:spPr>
        <p:txBody>
          <a:bodyPr wrap="square">
            <a:spAutoFit/>
          </a:bodyPr>
          <a:lstStyle/>
          <a:p>
            <a:r>
              <a:rPr lang="en-IE" sz="2000" dirty="0" smtClean="0">
                <a:solidFill>
                  <a:srgbClr val="990033"/>
                </a:solidFill>
              </a:rPr>
              <a:t>5. </a:t>
            </a:r>
            <a:r>
              <a:rPr lang="en-IE" sz="2000" dirty="0" err="1" smtClean="0">
                <a:solidFill>
                  <a:srgbClr val="990033"/>
                </a:solidFill>
              </a:rPr>
              <a:t>Saoirse</a:t>
            </a:r>
            <a:r>
              <a:rPr lang="en-IE" sz="2000" dirty="0" smtClean="0">
                <a:solidFill>
                  <a:srgbClr val="990033"/>
                </a:solidFill>
              </a:rPr>
              <a:t> thinks of a number and divides it by 2 and adds 5 to her</a:t>
            </a:r>
          </a:p>
          <a:p>
            <a:r>
              <a:rPr lang="en-IE" sz="2000" dirty="0" smtClean="0">
                <a:solidFill>
                  <a:srgbClr val="990033"/>
                </a:solidFill>
              </a:rPr>
              <a:t>answer. The result is 9.</a:t>
            </a:r>
          </a:p>
          <a:p>
            <a:r>
              <a:rPr lang="en-IE" sz="2000" dirty="0" smtClean="0">
                <a:solidFill>
                  <a:srgbClr val="990033"/>
                </a:solidFill>
              </a:rPr>
              <a:t>a. Using backtracking, what number did she think of?</a:t>
            </a:r>
          </a:p>
          <a:p>
            <a:r>
              <a:rPr lang="en-IE" sz="2000" dirty="0" smtClean="0">
                <a:solidFill>
                  <a:srgbClr val="990033"/>
                </a:solidFill>
              </a:rPr>
              <a:t>b. Write an equation to represent this.</a:t>
            </a:r>
          </a:p>
          <a:p>
            <a:r>
              <a:rPr lang="en-IE" sz="2000" dirty="0" smtClean="0">
                <a:solidFill>
                  <a:srgbClr val="990033"/>
                </a:solidFill>
              </a:rPr>
              <a:t>c. Solve the equation.</a:t>
            </a:r>
          </a:p>
          <a:p>
            <a:r>
              <a:rPr lang="en-IE" sz="2000" dirty="0" smtClean="0">
                <a:solidFill>
                  <a:srgbClr val="990033"/>
                </a:solidFill>
              </a:rPr>
              <a:t>d. How are your answers for part a and c related?</a:t>
            </a:r>
          </a:p>
          <a:p>
            <a:endParaRPr lang="en-IE" sz="2000" dirty="0" smtClean="0">
              <a:solidFill>
                <a:srgbClr val="990033"/>
              </a:solidFill>
            </a:endParaRPr>
          </a:p>
          <a:p>
            <a:r>
              <a:rPr lang="en-IE" sz="2000" dirty="0" smtClean="0">
                <a:solidFill>
                  <a:srgbClr val="990033"/>
                </a:solidFill>
              </a:rPr>
              <a:t>6. Susan thinks of a number and divides it by 3 </a:t>
            </a:r>
            <a:r>
              <a:rPr lang="en-IE" sz="2000" smtClean="0">
                <a:solidFill>
                  <a:srgbClr val="990033"/>
                </a:solidFill>
              </a:rPr>
              <a:t>and </a:t>
            </a:r>
            <a:r>
              <a:rPr lang="en-IE" sz="2000" smtClean="0">
                <a:solidFill>
                  <a:srgbClr val="990033"/>
                </a:solidFill>
              </a:rPr>
              <a:t>subtracts </a:t>
            </a:r>
            <a:r>
              <a:rPr lang="en-IE" sz="2000" dirty="0" smtClean="0">
                <a:solidFill>
                  <a:srgbClr val="990033"/>
                </a:solidFill>
              </a:rPr>
              <a:t>5 from</a:t>
            </a:r>
          </a:p>
          <a:p>
            <a:r>
              <a:rPr lang="en-IE" sz="2000" dirty="0" smtClean="0">
                <a:solidFill>
                  <a:srgbClr val="990033"/>
                </a:solidFill>
              </a:rPr>
              <a:t>her answer. The result is 14.</a:t>
            </a:r>
          </a:p>
          <a:p>
            <a:r>
              <a:rPr lang="en-IE" sz="2000" dirty="0" smtClean="0">
                <a:solidFill>
                  <a:srgbClr val="990033"/>
                </a:solidFill>
              </a:rPr>
              <a:t>a. Using backtracking, what number did she think of?</a:t>
            </a:r>
          </a:p>
          <a:p>
            <a:r>
              <a:rPr lang="en-IE" sz="2000" dirty="0" smtClean="0">
                <a:solidFill>
                  <a:srgbClr val="990033"/>
                </a:solidFill>
              </a:rPr>
              <a:t>b. Write an equation to represent this.</a:t>
            </a:r>
          </a:p>
          <a:p>
            <a:r>
              <a:rPr lang="en-IE" sz="2000" dirty="0" smtClean="0">
                <a:solidFill>
                  <a:srgbClr val="990033"/>
                </a:solidFill>
              </a:rPr>
              <a:t>c. Solve the equation.</a:t>
            </a:r>
          </a:p>
          <a:p>
            <a:r>
              <a:rPr lang="en-IE" sz="2000" dirty="0" smtClean="0">
                <a:solidFill>
                  <a:srgbClr val="990033"/>
                </a:solidFill>
              </a:rPr>
              <a:t>d. How are your answers for part a and c related?</a:t>
            </a:r>
          </a:p>
          <a:p>
            <a:endParaRPr lang="en-IE" sz="2000" dirty="0" smtClean="0">
              <a:solidFill>
                <a:srgbClr val="990033"/>
              </a:solidFill>
            </a:endParaRPr>
          </a:p>
          <a:p>
            <a:r>
              <a:rPr lang="en-IE" sz="2000" dirty="0" smtClean="0">
                <a:solidFill>
                  <a:srgbClr val="990033"/>
                </a:solidFill>
              </a:rPr>
              <a:t>7. Solve the following equations and check solutions (Answers):</a:t>
            </a:r>
          </a:p>
          <a:p>
            <a:r>
              <a:rPr lang="en-IE" sz="2000" dirty="0" smtClean="0">
                <a:solidFill>
                  <a:srgbClr val="990033"/>
                </a:solidFill>
              </a:rPr>
              <a:t>	a. 2x = 4				b. 3x + 1 = 13</a:t>
            </a:r>
          </a:p>
          <a:p>
            <a:r>
              <a:rPr lang="en-IE" sz="2000" dirty="0">
                <a:solidFill>
                  <a:srgbClr val="990033"/>
                </a:solidFill>
              </a:rPr>
              <a:t>	</a:t>
            </a:r>
            <a:r>
              <a:rPr lang="en-IE" sz="2000" dirty="0" smtClean="0">
                <a:solidFill>
                  <a:srgbClr val="990033"/>
                </a:solidFill>
              </a:rPr>
              <a:t>c. 5x - 4 = 21			d. 4x - 4 = 44</a:t>
            </a:r>
          </a:p>
          <a:p>
            <a:r>
              <a:rPr lang="en-IE" sz="2000" dirty="0" smtClean="0">
                <a:solidFill>
                  <a:srgbClr val="990033"/>
                </a:solidFill>
              </a:rPr>
              <a:t>	e. 11x - 5 = 3			f. 3x - 4 = 11</a:t>
            </a:r>
            <a:endParaRPr lang="en-IE" sz="2000" dirty="0">
              <a:solidFill>
                <a:srgbClr val="990033"/>
              </a:solidFill>
            </a:endParaRPr>
          </a:p>
        </p:txBody>
      </p:sp>
    </p:spTree>
    <p:extLst>
      <p:ext uri="{BB962C8B-B14F-4D97-AF65-F5344CB8AC3E}">
        <p14:creationId xmlns:p14="http://schemas.microsoft.com/office/powerpoint/2010/main" val="445458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76864" cy="1631216"/>
          </a:xfrm>
          <a:prstGeom prst="rect">
            <a:avLst/>
          </a:prstGeom>
        </p:spPr>
        <p:txBody>
          <a:bodyPr wrap="square">
            <a:spAutoFit/>
          </a:bodyPr>
          <a:lstStyle/>
          <a:p>
            <a:r>
              <a:rPr lang="en-IE" sz="2000" b="1" dirty="0">
                <a:solidFill>
                  <a:srgbClr val="990033"/>
                </a:solidFill>
              </a:rPr>
              <a:t>Reflection</a:t>
            </a:r>
            <a:r>
              <a:rPr lang="en-IE" sz="2000" b="1" dirty="0" smtClean="0">
                <a:solidFill>
                  <a:srgbClr val="990033"/>
                </a:solidFill>
              </a:rPr>
              <a:t>:</a:t>
            </a:r>
          </a:p>
          <a:p>
            <a:pPr marL="342900" indent="-342900">
              <a:buFont typeface="Arial" pitchFamily="34" charset="0"/>
              <a:buChar char="•"/>
            </a:pPr>
            <a:endParaRPr lang="en-IE" sz="2000" b="1"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down what </a:t>
            </a:r>
            <a:r>
              <a:rPr lang="en-IE" sz="2000" dirty="0" smtClean="0">
                <a:solidFill>
                  <a:srgbClr val="990033"/>
                </a:solidFill>
              </a:rPr>
              <a:t>you learned </a:t>
            </a:r>
            <a:r>
              <a:rPr lang="en-IE" sz="2000" dirty="0">
                <a:solidFill>
                  <a:srgbClr val="990033"/>
                </a:solidFill>
              </a:rPr>
              <a:t>about </a:t>
            </a:r>
            <a:r>
              <a:rPr lang="en-IE" sz="2000" dirty="0" smtClean="0">
                <a:solidFill>
                  <a:srgbClr val="990033"/>
                </a:solidFill>
              </a:rPr>
              <a:t>equations today.</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down anything </a:t>
            </a:r>
            <a:r>
              <a:rPr lang="en-IE" sz="2000" dirty="0" smtClean="0">
                <a:solidFill>
                  <a:srgbClr val="990033"/>
                </a:solidFill>
              </a:rPr>
              <a:t>you found </a:t>
            </a:r>
            <a:r>
              <a:rPr lang="en-IE" sz="2000" dirty="0">
                <a:solidFill>
                  <a:srgbClr val="990033"/>
                </a:solidFill>
              </a:rPr>
              <a:t>difficult today</a:t>
            </a:r>
            <a:r>
              <a:rPr lang="en-IE" sz="2000" dirty="0" smtClean="0">
                <a:solidFill>
                  <a:srgbClr val="990033"/>
                </a:solidFill>
              </a:rPr>
              <a:t>.</a:t>
            </a:r>
            <a:endParaRPr lang="en-IE" sz="2000" dirty="0">
              <a:solidFill>
                <a:srgbClr val="990033"/>
              </a:solidFill>
            </a:endParaRPr>
          </a:p>
        </p:txBody>
      </p:sp>
      <p:grpSp>
        <p:nvGrpSpPr>
          <p:cNvPr id="5" name="Group 4"/>
          <p:cNvGrpSpPr/>
          <p:nvPr/>
        </p:nvGrpSpPr>
        <p:grpSpPr>
          <a:xfrm>
            <a:off x="8789610" y="490053"/>
            <a:ext cx="8705730" cy="2578907"/>
            <a:chOff x="8789610" y="490053"/>
            <a:chExt cx="8705730" cy="2578907"/>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232" y="508730"/>
              <a:ext cx="8350108" cy="256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314755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764704"/>
            <a:ext cx="7776864" cy="4708981"/>
          </a:xfrm>
          <a:prstGeom prst="rect">
            <a:avLst/>
          </a:prstGeom>
        </p:spPr>
        <p:txBody>
          <a:bodyPr wrap="square">
            <a:spAutoFit/>
          </a:bodyPr>
          <a:lstStyle/>
          <a:p>
            <a:pPr marL="342900" indent="-342900">
              <a:buFont typeface="Arial" pitchFamily="34" charset="0"/>
              <a:buChar char="•"/>
            </a:pPr>
            <a:r>
              <a:rPr lang="en-IE" sz="2000" dirty="0">
                <a:solidFill>
                  <a:srgbClr val="990033"/>
                </a:solidFill>
              </a:rPr>
              <a:t>How do we solve the equation </a:t>
            </a:r>
            <a:r>
              <a:rPr lang="en-IE" sz="2000" dirty="0" smtClean="0">
                <a:solidFill>
                  <a:srgbClr val="990033"/>
                </a:solidFill>
              </a:rPr>
              <a:t> 4p </a:t>
            </a:r>
            <a:r>
              <a:rPr lang="en-IE" sz="2000" dirty="0">
                <a:solidFill>
                  <a:srgbClr val="990033"/>
                </a:solidFill>
              </a:rPr>
              <a:t>+ 3 = 11</a:t>
            </a:r>
          </a:p>
          <a:p>
            <a:pPr marL="342900" indent="-342900">
              <a:buFont typeface="Arial" pitchFamily="34" charset="0"/>
              <a:buChar char="•"/>
            </a:pPr>
            <a:endParaRPr lang="en-IE" sz="2000" dirty="0" smtClean="0">
              <a:solidFill>
                <a:srgbClr val="990033"/>
              </a:solidFill>
            </a:endParaRPr>
          </a:p>
          <a:p>
            <a:r>
              <a:rPr lang="en-IE" sz="2000" dirty="0" smtClean="0">
                <a:solidFill>
                  <a:srgbClr val="990033"/>
                </a:solidFill>
              </a:rPr>
              <a:t>	What </a:t>
            </a:r>
            <a:r>
              <a:rPr lang="en-IE" sz="2000" dirty="0">
                <a:solidFill>
                  <a:srgbClr val="990033"/>
                </a:solidFill>
              </a:rPr>
              <a:t>is the solution of 4y + 3 = </a:t>
            </a:r>
            <a:r>
              <a:rPr lang="en-IE" sz="2000" dirty="0" smtClean="0">
                <a:solidFill>
                  <a:srgbClr val="990033"/>
                </a:solidFill>
              </a:rPr>
              <a:t>11</a:t>
            </a:r>
            <a:endParaRPr lang="en-IE" sz="2000" dirty="0">
              <a:solidFill>
                <a:srgbClr val="990033"/>
              </a:solidFill>
            </a:endParaRPr>
          </a:p>
          <a:p>
            <a:r>
              <a:rPr lang="en-IE" sz="2000" dirty="0" smtClean="0">
                <a:solidFill>
                  <a:srgbClr val="990033"/>
                </a:solidFill>
              </a:rPr>
              <a:t>	What </a:t>
            </a:r>
            <a:r>
              <a:rPr lang="en-IE" sz="2000" dirty="0">
                <a:solidFill>
                  <a:srgbClr val="990033"/>
                </a:solidFill>
              </a:rPr>
              <a:t>is the solution of 4p + 3 = 11</a:t>
            </a:r>
          </a:p>
          <a:p>
            <a:r>
              <a:rPr lang="en-IE" sz="2000" dirty="0" smtClean="0">
                <a:solidFill>
                  <a:srgbClr val="990033"/>
                </a:solidFill>
              </a:rPr>
              <a:t>	Does </a:t>
            </a:r>
            <a:r>
              <a:rPr lang="en-IE" sz="2000" dirty="0">
                <a:solidFill>
                  <a:srgbClr val="990033"/>
                </a:solidFill>
              </a:rPr>
              <a:t>the unknown always have to </a:t>
            </a:r>
            <a:r>
              <a:rPr lang="en-IE" sz="2000" dirty="0" smtClean="0">
                <a:solidFill>
                  <a:srgbClr val="990033"/>
                </a:solidFill>
              </a:rPr>
              <a:t>be x?</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do you notice about </a:t>
            </a:r>
            <a:r>
              <a:rPr lang="en-IE" sz="2000" dirty="0" smtClean="0">
                <a:solidFill>
                  <a:srgbClr val="990033"/>
                </a:solidFill>
              </a:rPr>
              <a:t>these equations?</a:t>
            </a:r>
            <a:endParaRPr lang="en-IE" sz="2000" dirty="0">
              <a:solidFill>
                <a:srgbClr val="990033"/>
              </a:solidFill>
            </a:endParaRPr>
          </a:p>
          <a:p>
            <a:r>
              <a:rPr lang="en-IE" sz="2000" dirty="0" smtClean="0">
                <a:solidFill>
                  <a:srgbClr val="990033"/>
                </a:solidFill>
              </a:rPr>
              <a:t>	3x </a:t>
            </a:r>
            <a:r>
              <a:rPr lang="en-IE" sz="2000" dirty="0">
                <a:solidFill>
                  <a:srgbClr val="990033"/>
                </a:solidFill>
              </a:rPr>
              <a:t>= 6</a:t>
            </a:r>
          </a:p>
          <a:p>
            <a:r>
              <a:rPr lang="en-IE" sz="2000" dirty="0" smtClean="0">
                <a:solidFill>
                  <a:srgbClr val="990033"/>
                </a:solidFill>
              </a:rPr>
              <a:t>	6 </a:t>
            </a:r>
            <a:r>
              <a:rPr lang="en-IE" sz="2000" dirty="0">
                <a:solidFill>
                  <a:srgbClr val="990033"/>
                </a:solidFill>
              </a:rPr>
              <a:t>= 3x</a:t>
            </a:r>
          </a:p>
          <a:p>
            <a:r>
              <a:rPr lang="en-IE" sz="2000" dirty="0" smtClean="0">
                <a:solidFill>
                  <a:srgbClr val="990033"/>
                </a:solidFill>
              </a:rPr>
              <a:t>	3x </a:t>
            </a:r>
            <a:r>
              <a:rPr lang="en-IE" sz="2000" dirty="0">
                <a:solidFill>
                  <a:srgbClr val="990033"/>
                </a:solidFill>
              </a:rPr>
              <a:t>= 2 + </a:t>
            </a:r>
            <a:r>
              <a:rPr lang="en-IE" sz="2000" dirty="0" smtClean="0">
                <a:solidFill>
                  <a:srgbClr val="990033"/>
                </a:solidFill>
              </a:rPr>
              <a:t>4</a:t>
            </a:r>
          </a:p>
          <a:p>
            <a:endParaRPr lang="en-IE" sz="2000" dirty="0" smtClean="0">
              <a:solidFill>
                <a:srgbClr val="990033"/>
              </a:solidFill>
            </a:endParaRPr>
          </a:p>
          <a:p>
            <a:pPr marL="342900" indent="-342900">
              <a:buFont typeface="Arial" pitchFamily="34" charset="0"/>
              <a:buChar char="•"/>
            </a:pPr>
            <a:r>
              <a:rPr lang="en-IE" sz="2000" dirty="0">
                <a:solidFill>
                  <a:srgbClr val="990033"/>
                </a:solidFill>
              </a:rPr>
              <a:t>If the question had been written </a:t>
            </a:r>
            <a:r>
              <a:rPr lang="en-IE" sz="2000" dirty="0" smtClean="0">
                <a:solidFill>
                  <a:srgbClr val="990033"/>
                </a:solidFill>
              </a:rPr>
              <a:t>in the </a:t>
            </a:r>
            <a:r>
              <a:rPr lang="en-IE" sz="2000" dirty="0">
                <a:solidFill>
                  <a:srgbClr val="990033"/>
                </a:solidFill>
              </a:rPr>
              <a:t>form: solve 2x + 3 = 11, x ∈ </a:t>
            </a:r>
            <a:r>
              <a:rPr lang="en-IE" sz="2000" dirty="0" smtClean="0">
                <a:solidFill>
                  <a:srgbClr val="990033"/>
                </a:solidFill>
              </a:rPr>
              <a:t>N, what </a:t>
            </a:r>
            <a:r>
              <a:rPr lang="en-IE" sz="2000" dirty="0">
                <a:solidFill>
                  <a:srgbClr val="990033"/>
                </a:solidFill>
              </a:rPr>
              <a:t>would it mean</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If </a:t>
            </a:r>
            <a:r>
              <a:rPr lang="en-IE" sz="2000" dirty="0">
                <a:solidFill>
                  <a:srgbClr val="990033"/>
                </a:solidFill>
              </a:rPr>
              <a:t>the question stated solve </a:t>
            </a:r>
            <a:r>
              <a:rPr lang="en-IE" sz="2000" dirty="0" smtClean="0">
                <a:solidFill>
                  <a:srgbClr val="990033"/>
                </a:solidFill>
              </a:rPr>
              <a:t> 2x </a:t>
            </a:r>
            <a:r>
              <a:rPr lang="en-IE" sz="2000" dirty="0">
                <a:solidFill>
                  <a:srgbClr val="990033"/>
                </a:solidFill>
              </a:rPr>
              <a:t>+ 8 = 4, x ∈ Z, what would it mean?</a:t>
            </a:r>
          </a:p>
        </p:txBody>
      </p:sp>
      <p:sp>
        <p:nvSpPr>
          <p:cNvPr id="2" name="Rectangle 1"/>
          <p:cNvSpPr/>
          <p:nvPr/>
        </p:nvSpPr>
        <p:spPr>
          <a:xfrm>
            <a:off x="2061826" y="233640"/>
            <a:ext cx="4943405" cy="584775"/>
          </a:xfrm>
          <a:prstGeom prst="rect">
            <a:avLst/>
          </a:prstGeom>
        </p:spPr>
        <p:txBody>
          <a:bodyPr wrap="none">
            <a:spAutoFit/>
          </a:bodyPr>
          <a:lstStyle/>
          <a:p>
            <a:r>
              <a:rPr lang="en-IE" sz="3200" b="1" dirty="0" smtClean="0">
                <a:solidFill>
                  <a:srgbClr val="990033"/>
                </a:solidFill>
              </a:rPr>
              <a:t>Section C: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3</a:t>
            </a:r>
          </a:p>
        </p:txBody>
      </p:sp>
      <p:grpSp>
        <p:nvGrpSpPr>
          <p:cNvPr id="3" name="Group 2"/>
          <p:cNvGrpSpPr/>
          <p:nvPr/>
        </p:nvGrpSpPr>
        <p:grpSpPr>
          <a:xfrm>
            <a:off x="8789610" y="490053"/>
            <a:ext cx="8508756" cy="5819267"/>
            <a:chOff x="8789610" y="490053"/>
            <a:chExt cx="8508756" cy="5819267"/>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462" y="742950"/>
              <a:ext cx="8136904" cy="556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4440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wipe(left)">
                                      <p:cBhvr>
                                        <p:cTn id="25" dur="500"/>
                                        <p:tgtEl>
                                          <p:spTgt spid="5">
                                            <p:txEl>
                                              <p:pRg st="7" end="7"/>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wipe(left)">
                                      <p:cBhvr>
                                        <p:cTn id="28" dur="500"/>
                                        <p:tgtEl>
                                          <p:spTgt spid="5">
                                            <p:txEl>
                                              <p:pRg st="8" end="8"/>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wipe(left)">
                                      <p:cBhvr>
                                        <p:cTn id="31" dur="500"/>
                                        <p:tgtEl>
                                          <p:spTgt spid="5">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animEffect transition="in" filter="wipe(left)">
                                      <p:cBhvr>
                                        <p:cTn id="36" dur="500"/>
                                        <p:tgtEl>
                                          <p:spTgt spid="5">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txEl>
                                              <p:pRg st="13" end="13"/>
                                            </p:txEl>
                                          </p:spTgt>
                                        </p:tgtEl>
                                        <p:attrNameLst>
                                          <p:attrName>style.visibility</p:attrName>
                                        </p:attrNameLst>
                                      </p:cBhvr>
                                      <p:to>
                                        <p:strVal val="visible"/>
                                      </p:to>
                                    </p:set>
                                    <p:animEffect transition="in" filter="wipe(left)">
                                      <p:cBhvr>
                                        <p:cTn id="41"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35" presetClass="path" presetSubtype="0" accel="50000" decel="50000" fill="hold" nodeType="clickEffect">
                                  <p:stCondLst>
                                    <p:cond delay="0"/>
                                  </p:stCondLst>
                                  <p:childTnLst>
                                    <p:animMotion origin="layout" path="M -0.00018 7.40741E-7 L -0.93038 7.40741E-7 " pathEditMode="relative" rAng="0" ptsTypes="AA">
                                      <p:cBhvr>
                                        <p:cTn id="46" dur="2000" fill="hold"/>
                                        <p:tgtEl>
                                          <p:spTgt spid="3"/>
                                        </p:tgtEl>
                                        <p:attrNameLst>
                                          <p:attrName>ppt_x</p:attrName>
                                          <p:attrName>ppt_y</p:attrName>
                                        </p:attrNameLst>
                                      </p:cBhvr>
                                      <p:rCtr x="-46510"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93038 7.40741E-7 L -0.00018 0.00347 " pathEditMode="relative" rAng="0" ptsTypes="AA">
                                      <p:cBhvr>
                                        <p:cTn id="5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56"/>
            <a:ext cx="8229600" cy="1143000"/>
          </a:xfrm>
        </p:spPr>
        <p:txBody>
          <a:bodyPr/>
          <a:lstStyle/>
          <a:p>
            <a:r>
              <a:rPr lang="en-IE" b="1" dirty="0" smtClean="0">
                <a:solidFill>
                  <a:srgbClr val="990033"/>
                </a:solidFill>
              </a:rPr>
              <a:t>Index</a:t>
            </a:r>
            <a:endParaRPr lang="en-IE" b="1" dirty="0">
              <a:solidFill>
                <a:srgbClr val="9900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56266949"/>
              </p:ext>
            </p:extLst>
          </p:nvPr>
        </p:nvGraphicFramePr>
        <p:xfrm>
          <a:off x="467544" y="878552"/>
          <a:ext cx="8496800" cy="4998720"/>
        </p:xfrm>
        <a:graphic>
          <a:graphicData uri="http://schemas.openxmlformats.org/drawingml/2006/table">
            <a:tbl>
              <a:tblPr firstRow="1" bandRow="1">
                <a:tableStyleId>{2D5ABB26-0587-4C30-8999-92F81FD0307C}</a:tableStyleId>
              </a:tblPr>
              <a:tblGrid>
                <a:gridCol w="1296000"/>
                <a:gridCol w="7200800"/>
              </a:tblGrid>
              <a:tr h="370840">
                <a:tc>
                  <a:txBody>
                    <a:bodyPr/>
                    <a:lstStyle/>
                    <a:p>
                      <a:r>
                        <a:rPr lang="en-IE" sz="2000" dirty="0" smtClean="0">
                          <a:solidFill>
                            <a:srgbClr val="990033"/>
                          </a:solidFill>
                        </a:rPr>
                        <a:t>Section A: </a:t>
                      </a:r>
                      <a:endParaRPr lang="en-IE" sz="2000" dirty="0">
                        <a:solidFill>
                          <a:srgbClr val="990033"/>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000" dirty="0" smtClean="0">
                          <a:solidFill>
                            <a:srgbClr val="990033"/>
                          </a:solidFill>
                        </a:rPr>
                        <a:t>An introduction to equations</a:t>
                      </a:r>
                      <a:r>
                        <a:rPr lang="en-IE" sz="2000" baseline="0" dirty="0" smtClean="0">
                          <a:solidFill>
                            <a:srgbClr val="990033"/>
                          </a:solidFill>
                        </a:rPr>
                        <a:t> and how to solve equations using the concept of balance</a:t>
                      </a:r>
                      <a:endParaRPr lang="en-IE" sz="2000" dirty="0" smtClean="0">
                        <a:solidFill>
                          <a:srgbClr val="990033"/>
                        </a:solidFill>
                      </a:endParaRPr>
                    </a:p>
                  </a:txBody>
                  <a:tcPr/>
                </a:tc>
              </a:tr>
              <a:tr h="370840">
                <a:tc>
                  <a:txBody>
                    <a:bodyPr/>
                    <a:lstStyle/>
                    <a:p>
                      <a:r>
                        <a:rPr lang="en-IE" sz="2000" dirty="0" smtClean="0">
                          <a:solidFill>
                            <a:srgbClr val="990033"/>
                          </a:solidFill>
                        </a:rPr>
                        <a:t>Section B: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Backtracking and writing a simple algebraic equation to represent situations and how to solve these equations</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C: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Dealing with variations in layout of equations of the form </a:t>
                      </a:r>
                      <a:r>
                        <a:rPr lang="en-IE" sz="2000" b="0" i="0" u="none" strike="noStrike" kern="1200" baseline="0" dirty="0" err="1" smtClean="0">
                          <a:solidFill>
                            <a:srgbClr val="990033"/>
                          </a:solidFill>
                          <a:latin typeface="+mn-lt"/>
                          <a:ea typeface="+mn-ea"/>
                          <a:cs typeface="+mn-cs"/>
                        </a:rPr>
                        <a:t>ax</a:t>
                      </a:r>
                      <a:r>
                        <a:rPr lang="en-IE" sz="2000" b="0" i="0" u="none" strike="noStrike" kern="1200" baseline="0" dirty="0" smtClean="0">
                          <a:solidFill>
                            <a:srgbClr val="990033"/>
                          </a:solidFill>
                          <a:latin typeface="+mn-lt"/>
                          <a:ea typeface="+mn-ea"/>
                          <a:cs typeface="+mn-cs"/>
                        </a:rPr>
                        <a:t> + b = c.  Dealing with equations of the form </a:t>
                      </a:r>
                      <a:r>
                        <a:rPr lang="en-IE" sz="2000" b="0" i="0" u="none" strike="noStrike" kern="1200" baseline="0" dirty="0" err="1" smtClean="0">
                          <a:solidFill>
                            <a:srgbClr val="990033"/>
                          </a:solidFill>
                          <a:latin typeface="+mn-lt"/>
                          <a:ea typeface="+mn-ea"/>
                          <a:cs typeface="+mn-cs"/>
                        </a:rPr>
                        <a:t>ax</a:t>
                      </a:r>
                      <a:r>
                        <a:rPr lang="en-IE" sz="2000" b="0" i="0" u="none" strike="noStrike" kern="1200" baseline="0" dirty="0" smtClean="0">
                          <a:solidFill>
                            <a:srgbClr val="990033"/>
                          </a:solidFill>
                          <a:latin typeface="+mn-lt"/>
                          <a:ea typeface="+mn-ea"/>
                          <a:cs typeface="+mn-cs"/>
                        </a:rPr>
                        <a:t> + b = cx + d and variations of this layout</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D: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Forming an equation given a problem and relating a problem to a given equation</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E: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show that equations can also be solved graphically</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F: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equation involving brackets</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G: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To solve equations involving fractions</a:t>
                      </a:r>
                      <a:endParaRPr lang="en-IE" sz="2000" b="0" i="0" u="none" strike="noStrike" kern="1200" baseline="0" dirty="0" smtClean="0">
                        <a:solidFill>
                          <a:srgbClr val="990033"/>
                        </a:solidFill>
                        <a:latin typeface="+mn-lt"/>
                        <a:ea typeface="+mn-ea"/>
                        <a:cs typeface="+mn-cs"/>
                      </a:endParaRPr>
                    </a:p>
                  </a:txBody>
                  <a:tcPr/>
                </a:tc>
              </a:tr>
              <a:tr h="370840">
                <a:tc>
                  <a:txBody>
                    <a:bodyPr/>
                    <a:lstStyle/>
                    <a:p>
                      <a:r>
                        <a:rPr lang="en-IE" sz="2000" dirty="0" smtClean="0">
                          <a:solidFill>
                            <a:srgbClr val="990033"/>
                          </a:solidFill>
                        </a:rPr>
                        <a:t>Section H: </a:t>
                      </a:r>
                      <a:endParaRPr lang="en-IE" sz="2000" dirty="0">
                        <a:solidFill>
                          <a:srgbClr val="990033"/>
                        </a:solidFill>
                      </a:endParaRPr>
                    </a:p>
                  </a:txBody>
                  <a:tcPr/>
                </a:tc>
                <a:tc>
                  <a:txBody>
                    <a:bodyPr/>
                    <a:lstStyle/>
                    <a:p>
                      <a:r>
                        <a:rPr lang="en-IE" sz="2000" b="0" i="0" u="none" strike="noStrike" kern="1200" baseline="0" dirty="0" smtClean="0">
                          <a:solidFill>
                            <a:srgbClr val="990033"/>
                          </a:solidFill>
                          <a:latin typeface="+mn-lt"/>
                          <a:ea typeface="+mn-ea"/>
                          <a:cs typeface="+mn-cs"/>
                        </a:rPr>
                        <a:t>For students taking higher level in the Junior Certificate the variables and solutions can be elements of Q. </a:t>
                      </a:r>
                      <a:endParaRPr lang="en-IE" sz="2000" b="0" i="0" u="none" strike="noStrike" kern="1200" baseline="0" dirty="0" smtClean="0">
                        <a:solidFill>
                          <a:srgbClr val="990033"/>
                        </a:solidFill>
                        <a:latin typeface="+mn-lt"/>
                        <a:ea typeface="+mn-ea"/>
                        <a:cs typeface="+mn-cs"/>
                      </a:endParaRPr>
                    </a:p>
                  </a:txBody>
                  <a:tcPr/>
                </a:tc>
              </a:tr>
            </a:tbl>
          </a:graphicData>
        </a:graphic>
      </p:graphicFrame>
    </p:spTree>
    <p:extLst>
      <p:ext uri="{BB962C8B-B14F-4D97-AF65-F5344CB8AC3E}">
        <p14:creationId xmlns:p14="http://schemas.microsoft.com/office/powerpoint/2010/main" val="1745050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4943405" cy="584775"/>
          </a:xfrm>
          <a:prstGeom prst="rect">
            <a:avLst/>
          </a:prstGeom>
        </p:spPr>
        <p:txBody>
          <a:bodyPr wrap="none">
            <a:spAutoFit/>
          </a:bodyPr>
          <a:lstStyle/>
          <a:p>
            <a:r>
              <a:rPr lang="en-IE" sz="3200" b="1" dirty="0" smtClean="0">
                <a:solidFill>
                  <a:srgbClr val="990033"/>
                </a:solidFill>
              </a:rPr>
              <a:t>Section C: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3</a:t>
            </a:r>
          </a:p>
        </p:txBody>
      </p:sp>
      <p:sp>
        <p:nvSpPr>
          <p:cNvPr id="4" name="Rectangle 3"/>
          <p:cNvSpPr/>
          <p:nvPr/>
        </p:nvSpPr>
        <p:spPr>
          <a:xfrm>
            <a:off x="611560" y="859934"/>
            <a:ext cx="7992888" cy="4708981"/>
          </a:xfrm>
          <a:prstGeom prst="rect">
            <a:avLst/>
          </a:prstGeom>
        </p:spPr>
        <p:txBody>
          <a:bodyPr wrap="square">
            <a:spAutoFit/>
          </a:bodyPr>
          <a:lstStyle/>
          <a:p>
            <a:r>
              <a:rPr lang="en-IE" sz="2000" dirty="0">
                <a:solidFill>
                  <a:srgbClr val="990033"/>
                </a:solidFill>
              </a:rPr>
              <a:t>1. Solve the following equations and check solution which will be a</a:t>
            </a:r>
          </a:p>
          <a:p>
            <a:r>
              <a:rPr lang="en-IE" sz="2000" dirty="0">
                <a:solidFill>
                  <a:srgbClr val="990033"/>
                </a:solidFill>
              </a:rPr>
              <a:t>natural number in each case:</a:t>
            </a:r>
          </a:p>
          <a:p>
            <a:r>
              <a:rPr lang="en-IE" sz="2000" dirty="0">
                <a:solidFill>
                  <a:srgbClr val="990033"/>
                </a:solidFill>
              </a:rPr>
              <a:t>N.B. When asked to solve equations, always check answers.</a:t>
            </a:r>
          </a:p>
          <a:p>
            <a:r>
              <a:rPr lang="en-IE" sz="2000" dirty="0">
                <a:solidFill>
                  <a:srgbClr val="990033"/>
                </a:solidFill>
              </a:rPr>
              <a:t>a. 2</a:t>
            </a:r>
            <a:r>
              <a:rPr lang="en-IE" sz="2000" i="1" dirty="0">
                <a:solidFill>
                  <a:srgbClr val="990033"/>
                </a:solidFill>
              </a:rPr>
              <a:t>x </a:t>
            </a:r>
            <a:r>
              <a:rPr lang="en-IE" sz="2000" dirty="0">
                <a:solidFill>
                  <a:srgbClr val="990033"/>
                </a:solidFill>
              </a:rPr>
              <a:t>= </a:t>
            </a:r>
            <a:r>
              <a:rPr lang="en-IE" sz="2000" dirty="0" smtClean="0">
                <a:solidFill>
                  <a:srgbClr val="990033"/>
                </a:solidFill>
              </a:rPr>
              <a:t>8			b</a:t>
            </a:r>
            <a:r>
              <a:rPr lang="en-IE" sz="2000" dirty="0">
                <a:solidFill>
                  <a:srgbClr val="990033"/>
                </a:solidFill>
              </a:rPr>
              <a:t>. 40</a:t>
            </a:r>
            <a:r>
              <a:rPr lang="en-IE" sz="2000" i="1" dirty="0">
                <a:solidFill>
                  <a:srgbClr val="990033"/>
                </a:solidFill>
              </a:rPr>
              <a:t>y </a:t>
            </a:r>
            <a:r>
              <a:rPr lang="en-IE" sz="2000" dirty="0">
                <a:solidFill>
                  <a:srgbClr val="990033"/>
                </a:solidFill>
              </a:rPr>
              <a:t>= </a:t>
            </a:r>
            <a:r>
              <a:rPr lang="en-IE" sz="2000" dirty="0" smtClean="0">
                <a:solidFill>
                  <a:srgbClr val="990033"/>
                </a:solidFill>
              </a:rPr>
              <a:t>160		c</a:t>
            </a:r>
            <a:r>
              <a:rPr lang="en-IE" sz="2000" dirty="0">
                <a:solidFill>
                  <a:srgbClr val="990033"/>
                </a:solidFill>
              </a:rPr>
              <a:t>. 40</a:t>
            </a:r>
            <a:r>
              <a:rPr lang="en-IE" sz="2000" i="1" dirty="0">
                <a:solidFill>
                  <a:srgbClr val="990033"/>
                </a:solidFill>
              </a:rPr>
              <a:t>z </a:t>
            </a:r>
            <a:r>
              <a:rPr lang="en-IE" sz="2000" dirty="0">
                <a:solidFill>
                  <a:srgbClr val="990033"/>
                </a:solidFill>
              </a:rPr>
              <a:t>= 360</a:t>
            </a:r>
          </a:p>
          <a:p>
            <a:r>
              <a:rPr lang="en-IE" sz="2000" dirty="0">
                <a:solidFill>
                  <a:srgbClr val="990033"/>
                </a:solidFill>
              </a:rPr>
              <a:t>d. 2</a:t>
            </a:r>
            <a:r>
              <a:rPr lang="en-IE" sz="2000" i="1" dirty="0">
                <a:solidFill>
                  <a:srgbClr val="990033"/>
                </a:solidFill>
              </a:rPr>
              <a:t>s </a:t>
            </a:r>
            <a:r>
              <a:rPr lang="en-IE" sz="2000" dirty="0">
                <a:solidFill>
                  <a:srgbClr val="990033"/>
                </a:solidFill>
              </a:rPr>
              <a:t>+ 1 = </a:t>
            </a:r>
            <a:r>
              <a:rPr lang="en-IE" sz="2000" dirty="0" smtClean="0">
                <a:solidFill>
                  <a:srgbClr val="990033"/>
                </a:solidFill>
              </a:rPr>
              <a:t>9		e</a:t>
            </a:r>
            <a:r>
              <a:rPr lang="en-IE" sz="2000" dirty="0">
                <a:solidFill>
                  <a:srgbClr val="990033"/>
                </a:solidFill>
              </a:rPr>
              <a:t>. 2</a:t>
            </a:r>
            <a:r>
              <a:rPr lang="en-IE" sz="2000" i="1" dirty="0">
                <a:solidFill>
                  <a:srgbClr val="990033"/>
                </a:solidFill>
              </a:rPr>
              <a:t>t </a:t>
            </a:r>
            <a:r>
              <a:rPr lang="en-IE" sz="2000" dirty="0">
                <a:solidFill>
                  <a:srgbClr val="990033"/>
                </a:solidFill>
              </a:rPr>
              <a:t>- 1 = </a:t>
            </a:r>
            <a:r>
              <a:rPr lang="en-IE" sz="2000" dirty="0" smtClean="0">
                <a:solidFill>
                  <a:srgbClr val="990033"/>
                </a:solidFill>
              </a:rPr>
              <a:t>7		f</a:t>
            </a:r>
            <a:r>
              <a:rPr lang="en-IE" sz="2000" dirty="0">
                <a:solidFill>
                  <a:srgbClr val="990033"/>
                </a:solidFill>
              </a:rPr>
              <a:t>. 5</a:t>
            </a:r>
            <a:r>
              <a:rPr lang="en-IE" sz="2000" i="1" dirty="0">
                <a:solidFill>
                  <a:srgbClr val="990033"/>
                </a:solidFill>
              </a:rPr>
              <a:t>r </a:t>
            </a:r>
            <a:r>
              <a:rPr lang="en-IE" sz="2000" dirty="0">
                <a:solidFill>
                  <a:srgbClr val="990033"/>
                </a:solidFill>
              </a:rPr>
              <a:t>- 8 = 17</a:t>
            </a:r>
          </a:p>
          <a:p>
            <a:r>
              <a:rPr lang="en-IE" sz="2000" dirty="0">
                <a:solidFill>
                  <a:srgbClr val="990033"/>
                </a:solidFill>
              </a:rPr>
              <a:t>g. 2</a:t>
            </a:r>
            <a:r>
              <a:rPr lang="en-IE" sz="2000" i="1" dirty="0">
                <a:solidFill>
                  <a:srgbClr val="990033"/>
                </a:solidFill>
              </a:rPr>
              <a:t>x </a:t>
            </a:r>
            <a:r>
              <a:rPr lang="en-IE" sz="2000" dirty="0">
                <a:solidFill>
                  <a:srgbClr val="990033"/>
                </a:solidFill>
              </a:rPr>
              <a:t>- 9 = -</a:t>
            </a:r>
            <a:r>
              <a:rPr lang="en-IE" sz="2000" dirty="0" smtClean="0">
                <a:solidFill>
                  <a:srgbClr val="990033"/>
                </a:solidFill>
              </a:rPr>
              <a:t>1		h</a:t>
            </a:r>
            <a:r>
              <a:rPr lang="en-IE" sz="2000" dirty="0">
                <a:solidFill>
                  <a:srgbClr val="990033"/>
                </a:solidFill>
              </a:rPr>
              <a:t>. 2</a:t>
            </a:r>
            <a:r>
              <a:rPr lang="en-IE" sz="2000" i="1" dirty="0">
                <a:solidFill>
                  <a:srgbClr val="990033"/>
                </a:solidFill>
              </a:rPr>
              <a:t>y </a:t>
            </a:r>
            <a:r>
              <a:rPr lang="en-IE" sz="2000" dirty="0">
                <a:solidFill>
                  <a:srgbClr val="990033"/>
                </a:solidFill>
              </a:rPr>
              <a:t>- 15 = </a:t>
            </a:r>
            <a:r>
              <a:rPr lang="en-IE" sz="2000" dirty="0" smtClean="0">
                <a:solidFill>
                  <a:srgbClr val="990033"/>
                </a:solidFill>
              </a:rPr>
              <a:t>31		</a:t>
            </a:r>
            <a:r>
              <a:rPr lang="en-IE" sz="2000" dirty="0" err="1" smtClean="0">
                <a:solidFill>
                  <a:srgbClr val="990033"/>
                </a:solidFill>
              </a:rPr>
              <a:t>i</a:t>
            </a:r>
            <a:r>
              <a:rPr lang="en-IE" sz="2000" dirty="0">
                <a:solidFill>
                  <a:srgbClr val="990033"/>
                </a:solidFill>
              </a:rPr>
              <a:t>. 1 - 2</a:t>
            </a:r>
            <a:r>
              <a:rPr lang="en-IE" sz="2000" i="1" dirty="0">
                <a:solidFill>
                  <a:srgbClr val="990033"/>
                </a:solidFill>
              </a:rPr>
              <a:t>c </a:t>
            </a:r>
            <a:r>
              <a:rPr lang="en-IE" sz="2000" dirty="0">
                <a:solidFill>
                  <a:srgbClr val="990033"/>
                </a:solidFill>
              </a:rPr>
              <a:t>= -5</a:t>
            </a:r>
          </a:p>
          <a:p>
            <a:r>
              <a:rPr lang="en-IE" sz="2000" dirty="0">
                <a:solidFill>
                  <a:srgbClr val="990033"/>
                </a:solidFill>
              </a:rPr>
              <a:t>j. 8</a:t>
            </a:r>
            <a:r>
              <a:rPr lang="en-IE" sz="2000" i="1" dirty="0">
                <a:solidFill>
                  <a:srgbClr val="990033"/>
                </a:solidFill>
              </a:rPr>
              <a:t>d </a:t>
            </a:r>
            <a:r>
              <a:rPr lang="en-IE" sz="2000" dirty="0">
                <a:solidFill>
                  <a:srgbClr val="990033"/>
                </a:solidFill>
              </a:rPr>
              <a:t>-168 = -</a:t>
            </a:r>
            <a:r>
              <a:rPr lang="en-IE" sz="2000" dirty="0" smtClean="0">
                <a:solidFill>
                  <a:srgbClr val="990033"/>
                </a:solidFill>
              </a:rPr>
              <a:t>16</a:t>
            </a:r>
          </a:p>
          <a:p>
            <a:endParaRPr lang="en-IE" sz="2000" dirty="0">
              <a:solidFill>
                <a:srgbClr val="990033"/>
              </a:solidFill>
            </a:endParaRPr>
          </a:p>
          <a:p>
            <a:r>
              <a:rPr lang="en-IE" sz="2000" dirty="0">
                <a:solidFill>
                  <a:srgbClr val="990033"/>
                </a:solidFill>
              </a:rPr>
              <a:t>2. Solve the following equation 4</a:t>
            </a:r>
            <a:r>
              <a:rPr lang="en-IE" sz="2000" i="1" dirty="0">
                <a:solidFill>
                  <a:srgbClr val="990033"/>
                </a:solidFill>
              </a:rPr>
              <a:t>s </a:t>
            </a:r>
            <a:r>
              <a:rPr lang="en-IE" sz="2000" dirty="0">
                <a:solidFill>
                  <a:srgbClr val="990033"/>
                </a:solidFill>
              </a:rPr>
              <a:t>+ 7 = 19, </a:t>
            </a:r>
            <a:r>
              <a:rPr lang="en-IE" sz="2000" i="1" dirty="0">
                <a:solidFill>
                  <a:srgbClr val="990033"/>
                </a:solidFill>
              </a:rPr>
              <a:t>x </a:t>
            </a:r>
            <a:r>
              <a:rPr lang="en-IE" sz="2000" dirty="0">
                <a:solidFill>
                  <a:srgbClr val="990033"/>
                </a:solidFill>
              </a:rPr>
              <a:t>∈ N</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3. Does the equation 6</a:t>
            </a:r>
            <a:r>
              <a:rPr lang="en-IE" sz="2000" i="1" dirty="0">
                <a:solidFill>
                  <a:srgbClr val="990033"/>
                </a:solidFill>
              </a:rPr>
              <a:t>x </a:t>
            </a:r>
            <a:r>
              <a:rPr lang="en-IE" sz="2000" dirty="0">
                <a:solidFill>
                  <a:srgbClr val="990033"/>
                </a:solidFill>
              </a:rPr>
              <a:t>+ 12 = 8, </a:t>
            </a:r>
            <a:r>
              <a:rPr lang="en-IE" sz="2000" i="1" dirty="0">
                <a:solidFill>
                  <a:srgbClr val="990033"/>
                </a:solidFill>
              </a:rPr>
              <a:t>x </a:t>
            </a:r>
            <a:r>
              <a:rPr lang="en-IE" sz="2000" dirty="0">
                <a:solidFill>
                  <a:srgbClr val="990033"/>
                </a:solidFill>
              </a:rPr>
              <a:t>∈ N have a solution? Explain</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4. Does the equation 6</a:t>
            </a:r>
            <a:r>
              <a:rPr lang="en-IE" sz="2000" i="1" dirty="0">
                <a:solidFill>
                  <a:srgbClr val="990033"/>
                </a:solidFill>
              </a:rPr>
              <a:t>x </a:t>
            </a:r>
            <a:r>
              <a:rPr lang="en-IE" sz="2000" dirty="0">
                <a:solidFill>
                  <a:srgbClr val="990033"/>
                </a:solidFill>
              </a:rPr>
              <a:t>+ 12 = 8, </a:t>
            </a:r>
            <a:r>
              <a:rPr lang="en-IE" sz="2000" i="1" dirty="0">
                <a:solidFill>
                  <a:srgbClr val="990033"/>
                </a:solidFill>
              </a:rPr>
              <a:t>x </a:t>
            </a:r>
            <a:r>
              <a:rPr lang="en-IE" sz="2000" dirty="0">
                <a:solidFill>
                  <a:srgbClr val="990033"/>
                </a:solidFill>
              </a:rPr>
              <a:t>∈ Z have a solution? Explain</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5. Is </a:t>
            </a:r>
            <a:r>
              <a:rPr lang="en-IE" sz="2000" i="1" dirty="0">
                <a:solidFill>
                  <a:srgbClr val="990033"/>
                </a:solidFill>
              </a:rPr>
              <a:t>x </a:t>
            </a:r>
            <a:r>
              <a:rPr lang="en-IE" sz="2000" dirty="0">
                <a:solidFill>
                  <a:srgbClr val="990033"/>
                </a:solidFill>
              </a:rPr>
              <a:t>= -1 a solution to the equation 2</a:t>
            </a:r>
            <a:r>
              <a:rPr lang="en-IE" sz="2000" i="1" dirty="0">
                <a:solidFill>
                  <a:srgbClr val="990033"/>
                </a:solidFill>
              </a:rPr>
              <a:t>x </a:t>
            </a:r>
            <a:r>
              <a:rPr lang="en-IE" sz="2000" dirty="0">
                <a:solidFill>
                  <a:srgbClr val="990033"/>
                </a:solidFill>
              </a:rPr>
              <a:t>+ 10= 8? Explain your answer.</a:t>
            </a:r>
          </a:p>
        </p:txBody>
      </p:sp>
      <p:grpSp>
        <p:nvGrpSpPr>
          <p:cNvPr id="3" name="Group 2"/>
          <p:cNvGrpSpPr/>
          <p:nvPr/>
        </p:nvGrpSpPr>
        <p:grpSpPr>
          <a:xfrm>
            <a:off x="8789610" y="490053"/>
            <a:ext cx="8508756" cy="5387219"/>
            <a:chOff x="8789610" y="490053"/>
            <a:chExt cx="8508756" cy="5387219"/>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462" y="569962"/>
              <a:ext cx="8136904" cy="530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14764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992888" cy="2862322"/>
          </a:xfrm>
          <a:prstGeom prst="rect">
            <a:avLst/>
          </a:prstGeom>
        </p:spPr>
        <p:txBody>
          <a:bodyPr wrap="square">
            <a:spAutoFit/>
          </a:bodyPr>
          <a:lstStyle/>
          <a:p>
            <a:r>
              <a:rPr lang="en-IE" sz="2000" dirty="0">
                <a:solidFill>
                  <a:srgbClr val="990033"/>
                </a:solidFill>
              </a:rPr>
              <a:t>6. Is </a:t>
            </a:r>
            <a:r>
              <a:rPr lang="en-IE" sz="2000" i="1" dirty="0">
                <a:solidFill>
                  <a:srgbClr val="990033"/>
                </a:solidFill>
              </a:rPr>
              <a:t>x </a:t>
            </a:r>
            <a:r>
              <a:rPr lang="en-IE" sz="2000" dirty="0">
                <a:solidFill>
                  <a:srgbClr val="990033"/>
                </a:solidFill>
              </a:rPr>
              <a:t>= 4 a solution to the equation 2</a:t>
            </a:r>
            <a:r>
              <a:rPr lang="en-IE" sz="2000" i="1" dirty="0">
                <a:solidFill>
                  <a:srgbClr val="990033"/>
                </a:solidFill>
              </a:rPr>
              <a:t>x </a:t>
            </a:r>
            <a:r>
              <a:rPr lang="en-IE" sz="2000" dirty="0">
                <a:solidFill>
                  <a:srgbClr val="990033"/>
                </a:solidFill>
              </a:rPr>
              <a:t>+ 5 = 10? Explain your answer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Is </a:t>
            </a:r>
            <a:r>
              <a:rPr lang="en-IE" sz="2000" i="1" dirty="0">
                <a:solidFill>
                  <a:srgbClr val="990033"/>
                </a:solidFill>
              </a:rPr>
              <a:t>x </a:t>
            </a:r>
            <a:r>
              <a:rPr lang="en-IE" sz="2000" dirty="0">
                <a:solidFill>
                  <a:srgbClr val="990033"/>
                </a:solidFill>
              </a:rPr>
              <a:t>= 2 a solution to the equation –</a:t>
            </a:r>
            <a:r>
              <a:rPr lang="en-IE" sz="2000" i="1" dirty="0">
                <a:solidFill>
                  <a:srgbClr val="990033"/>
                </a:solidFill>
              </a:rPr>
              <a:t>x </a:t>
            </a:r>
            <a:r>
              <a:rPr lang="en-IE" sz="2000" dirty="0">
                <a:solidFill>
                  <a:srgbClr val="990033"/>
                </a:solidFill>
              </a:rPr>
              <a:t>+ 3 = 1? Explain your answer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8. Examine this student’s work. What do you notice</a:t>
            </a:r>
            <a:r>
              <a:rPr lang="en-IE" sz="2000" dirty="0" smtClean="0">
                <a:solidFill>
                  <a:srgbClr val="990033"/>
                </a:solidFill>
              </a:rPr>
              <a:t>?</a:t>
            </a:r>
            <a:endParaRPr lang="en-IE" sz="2000" dirty="0">
              <a:solidFill>
                <a:srgbClr val="990033"/>
              </a:solidFill>
            </a:endParaRPr>
          </a:p>
          <a:p>
            <a:r>
              <a:rPr lang="en-IE" sz="2000" dirty="0">
                <a:solidFill>
                  <a:srgbClr val="990033"/>
                </a:solidFill>
              </a:rPr>
              <a:t>	</a:t>
            </a:r>
            <a:r>
              <a:rPr lang="en-IE" sz="2000" dirty="0" smtClean="0">
                <a:solidFill>
                  <a:srgbClr val="990033"/>
                </a:solidFill>
              </a:rPr>
              <a:t>		3</a:t>
            </a:r>
            <a:r>
              <a:rPr lang="en-IE" sz="2000" i="1" dirty="0" smtClean="0">
                <a:solidFill>
                  <a:srgbClr val="990033"/>
                </a:solidFill>
              </a:rPr>
              <a:t>x </a:t>
            </a:r>
            <a:r>
              <a:rPr lang="en-IE" sz="2000" dirty="0">
                <a:solidFill>
                  <a:srgbClr val="990033"/>
                </a:solidFill>
              </a:rPr>
              <a:t>+ 6 = 21</a:t>
            </a:r>
          </a:p>
          <a:p>
            <a:r>
              <a:rPr lang="en-IE" sz="2000" dirty="0" smtClean="0">
                <a:solidFill>
                  <a:srgbClr val="990033"/>
                </a:solidFill>
              </a:rPr>
              <a:t>          		          3</a:t>
            </a:r>
            <a:r>
              <a:rPr lang="en-IE" sz="2000" i="1" dirty="0" smtClean="0">
                <a:solidFill>
                  <a:srgbClr val="990033"/>
                </a:solidFill>
              </a:rPr>
              <a:t>x </a:t>
            </a:r>
            <a:r>
              <a:rPr lang="en-IE" sz="2000" dirty="0">
                <a:solidFill>
                  <a:srgbClr val="990033"/>
                </a:solidFill>
              </a:rPr>
              <a:t>+ 6 – 6 = 21</a:t>
            </a:r>
          </a:p>
          <a:p>
            <a:r>
              <a:rPr lang="en-IE" sz="2000" dirty="0" smtClean="0">
                <a:solidFill>
                  <a:srgbClr val="990033"/>
                </a:solidFill>
              </a:rPr>
              <a:t>		                       3</a:t>
            </a:r>
            <a:r>
              <a:rPr lang="en-IE" sz="2000" i="1" dirty="0" smtClean="0">
                <a:solidFill>
                  <a:srgbClr val="990033"/>
                </a:solidFill>
              </a:rPr>
              <a:t>x </a:t>
            </a:r>
            <a:r>
              <a:rPr lang="en-IE" sz="2000" dirty="0">
                <a:solidFill>
                  <a:srgbClr val="990033"/>
                </a:solidFill>
              </a:rPr>
              <a:t>= 21</a:t>
            </a:r>
          </a:p>
          <a:p>
            <a:r>
              <a:rPr lang="en-IE" sz="2000" dirty="0" smtClean="0">
                <a:solidFill>
                  <a:srgbClr val="990033"/>
                </a:solidFill>
              </a:rPr>
              <a:t>                                                         x </a:t>
            </a:r>
            <a:r>
              <a:rPr lang="en-IE" sz="2000" dirty="0">
                <a:solidFill>
                  <a:srgbClr val="990033"/>
                </a:solidFill>
              </a:rPr>
              <a:t>= </a:t>
            </a:r>
            <a:r>
              <a:rPr lang="en-IE" sz="2000" dirty="0" smtClean="0">
                <a:solidFill>
                  <a:srgbClr val="990033"/>
                </a:solidFill>
              </a:rPr>
              <a:t>7</a:t>
            </a:r>
          </a:p>
        </p:txBody>
      </p:sp>
    </p:spTree>
    <p:extLst>
      <p:ext uri="{BB962C8B-B14F-4D97-AF65-F5344CB8AC3E}">
        <p14:creationId xmlns:p14="http://schemas.microsoft.com/office/powerpoint/2010/main" val="2328741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620688"/>
            <a:ext cx="7776864" cy="532453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is different </a:t>
            </a:r>
            <a:r>
              <a:rPr lang="en-IE" sz="2000" dirty="0" smtClean="0">
                <a:solidFill>
                  <a:srgbClr val="990033"/>
                </a:solidFill>
              </a:rPr>
              <a:t>about the </a:t>
            </a:r>
            <a:r>
              <a:rPr lang="en-IE" sz="2000" dirty="0">
                <a:solidFill>
                  <a:srgbClr val="990033"/>
                </a:solidFill>
              </a:rPr>
              <a:t>equation 9 = 2</a:t>
            </a:r>
            <a:r>
              <a:rPr lang="en-IE" sz="2000" i="1" dirty="0">
                <a:solidFill>
                  <a:srgbClr val="990033"/>
                </a:solidFill>
              </a:rPr>
              <a:t>x </a:t>
            </a:r>
            <a:r>
              <a:rPr lang="en-IE" sz="2000" dirty="0">
                <a:solidFill>
                  <a:srgbClr val="990033"/>
                </a:solidFill>
              </a:rPr>
              <a:t>+ 5 </a:t>
            </a:r>
            <a:r>
              <a:rPr lang="en-IE" sz="2000" dirty="0" smtClean="0">
                <a:solidFill>
                  <a:srgbClr val="990033"/>
                </a:solidFill>
              </a:rPr>
              <a:t>in comparison </a:t>
            </a:r>
            <a:r>
              <a:rPr lang="en-IE" sz="2000" dirty="0">
                <a:solidFill>
                  <a:srgbClr val="990033"/>
                </a:solidFill>
              </a:rPr>
              <a:t>to the ones </a:t>
            </a:r>
            <a:r>
              <a:rPr lang="en-IE" sz="2000" dirty="0" smtClean="0">
                <a:solidFill>
                  <a:srgbClr val="990033"/>
                </a:solidFill>
              </a:rPr>
              <a:t>we have </a:t>
            </a:r>
            <a:r>
              <a:rPr lang="en-IE" sz="2000" dirty="0">
                <a:solidFill>
                  <a:srgbClr val="990033"/>
                </a:solidFill>
              </a:rPr>
              <a:t>dealt with earlier</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can we solve </a:t>
            </a:r>
            <a:r>
              <a:rPr lang="en-IE" sz="2000" dirty="0" smtClean="0">
                <a:solidFill>
                  <a:srgbClr val="990033"/>
                </a:solidFill>
              </a:rPr>
              <a:t>the equation </a:t>
            </a:r>
            <a:r>
              <a:rPr lang="en-IE" sz="2000" dirty="0">
                <a:solidFill>
                  <a:srgbClr val="990033"/>
                </a:solidFill>
              </a:rPr>
              <a:t>9 = 2</a:t>
            </a:r>
            <a:r>
              <a:rPr lang="en-IE" sz="2000" i="1" dirty="0">
                <a:solidFill>
                  <a:srgbClr val="990033"/>
                </a:solidFill>
              </a:rPr>
              <a:t>x </a:t>
            </a:r>
            <a:r>
              <a:rPr lang="en-IE" sz="2000" dirty="0">
                <a:solidFill>
                  <a:srgbClr val="990033"/>
                </a:solidFill>
              </a:rPr>
              <a:t>+ 5</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r>
              <a:rPr lang="en-IE" sz="2000" dirty="0">
                <a:solidFill>
                  <a:srgbClr val="990033"/>
                </a:solidFill>
              </a:rPr>
              <a:t>9. Solve the following equations and check your solutions which will</a:t>
            </a:r>
          </a:p>
          <a:p>
            <a:r>
              <a:rPr lang="en-IE" sz="2000" dirty="0">
                <a:solidFill>
                  <a:srgbClr val="990033"/>
                </a:solidFill>
              </a:rPr>
              <a:t>be an integer in each case:</a:t>
            </a:r>
          </a:p>
          <a:p>
            <a:r>
              <a:rPr lang="en-IE" sz="2000" dirty="0">
                <a:solidFill>
                  <a:srgbClr val="990033"/>
                </a:solidFill>
              </a:rPr>
              <a:t>a. 3</a:t>
            </a:r>
            <a:r>
              <a:rPr lang="en-IE" sz="2000" i="1" dirty="0">
                <a:solidFill>
                  <a:srgbClr val="990033"/>
                </a:solidFill>
              </a:rPr>
              <a:t>x </a:t>
            </a:r>
            <a:r>
              <a:rPr lang="en-IE" sz="2000" dirty="0">
                <a:solidFill>
                  <a:srgbClr val="990033"/>
                </a:solidFill>
              </a:rPr>
              <a:t>- 7 = 2</a:t>
            </a:r>
            <a:r>
              <a:rPr lang="en-IE" sz="2000" i="1" dirty="0">
                <a:solidFill>
                  <a:srgbClr val="990033"/>
                </a:solidFill>
              </a:rPr>
              <a:t>x		</a:t>
            </a:r>
            <a:r>
              <a:rPr lang="en-IE" sz="2000" dirty="0">
                <a:solidFill>
                  <a:srgbClr val="990033"/>
                </a:solidFill>
              </a:rPr>
              <a:t>b. 4</a:t>
            </a:r>
            <a:r>
              <a:rPr lang="en-IE" sz="2000" i="1" dirty="0">
                <a:solidFill>
                  <a:srgbClr val="990033"/>
                </a:solidFill>
              </a:rPr>
              <a:t>t </a:t>
            </a:r>
            <a:r>
              <a:rPr lang="en-IE" sz="2000" dirty="0">
                <a:solidFill>
                  <a:srgbClr val="990033"/>
                </a:solidFill>
              </a:rPr>
              <a:t>+ 6 = 2</a:t>
            </a:r>
            <a:r>
              <a:rPr lang="en-IE" sz="2000" i="1" dirty="0">
                <a:solidFill>
                  <a:srgbClr val="990033"/>
                </a:solidFill>
              </a:rPr>
              <a:t>t		</a:t>
            </a:r>
            <a:r>
              <a:rPr lang="en-IE" sz="2000" dirty="0">
                <a:solidFill>
                  <a:srgbClr val="990033"/>
                </a:solidFill>
              </a:rPr>
              <a:t>c. 1 + 2</a:t>
            </a:r>
            <a:r>
              <a:rPr lang="en-IE" sz="2000" i="1" dirty="0">
                <a:solidFill>
                  <a:srgbClr val="990033"/>
                </a:solidFill>
              </a:rPr>
              <a:t>c </a:t>
            </a:r>
            <a:r>
              <a:rPr lang="en-IE" sz="2000" dirty="0">
                <a:solidFill>
                  <a:srgbClr val="990033"/>
                </a:solidFill>
              </a:rPr>
              <a:t>= 7</a:t>
            </a:r>
          </a:p>
          <a:p>
            <a:r>
              <a:rPr lang="en-IE" sz="2000" dirty="0">
                <a:solidFill>
                  <a:srgbClr val="990033"/>
                </a:solidFill>
              </a:rPr>
              <a:t>d. 42 = 7 – 5</a:t>
            </a:r>
            <a:r>
              <a:rPr lang="en-IE" sz="2000" i="1" dirty="0">
                <a:solidFill>
                  <a:srgbClr val="990033"/>
                </a:solidFill>
              </a:rPr>
              <a:t>c		</a:t>
            </a:r>
            <a:r>
              <a:rPr lang="en-IE" sz="2000" dirty="0">
                <a:solidFill>
                  <a:srgbClr val="990033"/>
                </a:solidFill>
              </a:rPr>
              <a:t>e. -42 = 5</a:t>
            </a:r>
            <a:r>
              <a:rPr lang="en-IE" sz="2000" i="1" dirty="0">
                <a:solidFill>
                  <a:srgbClr val="990033"/>
                </a:solidFill>
              </a:rPr>
              <a:t>m </a:t>
            </a:r>
            <a:r>
              <a:rPr lang="en-IE" sz="2000" dirty="0">
                <a:solidFill>
                  <a:srgbClr val="990033"/>
                </a:solidFill>
              </a:rPr>
              <a:t>– 7		f. –</a:t>
            </a:r>
            <a:r>
              <a:rPr lang="en-IE" sz="2000" i="1" dirty="0">
                <a:solidFill>
                  <a:srgbClr val="990033"/>
                </a:solidFill>
              </a:rPr>
              <a:t>p </a:t>
            </a:r>
            <a:r>
              <a:rPr lang="en-IE" sz="2000" dirty="0">
                <a:solidFill>
                  <a:srgbClr val="990033"/>
                </a:solidFill>
              </a:rPr>
              <a:t>= 72 + 2</a:t>
            </a:r>
            <a:r>
              <a:rPr lang="en-IE" sz="2000" i="1" dirty="0">
                <a:solidFill>
                  <a:srgbClr val="990033"/>
                </a:solidFill>
              </a:rPr>
              <a:t>p</a:t>
            </a:r>
          </a:p>
          <a:p>
            <a:r>
              <a:rPr lang="en-IE" sz="2000" dirty="0">
                <a:solidFill>
                  <a:srgbClr val="990033"/>
                </a:solidFill>
              </a:rPr>
              <a:t>g. 6 -3</a:t>
            </a:r>
            <a:r>
              <a:rPr lang="en-IE" sz="2000" i="1" dirty="0">
                <a:solidFill>
                  <a:srgbClr val="990033"/>
                </a:solidFill>
              </a:rPr>
              <a:t>k</a:t>
            </a:r>
            <a:r>
              <a:rPr lang="en-IE" sz="2000" dirty="0">
                <a:solidFill>
                  <a:srgbClr val="990033"/>
                </a:solidFill>
              </a:rPr>
              <a:t>= 0		h. -9</a:t>
            </a:r>
            <a:r>
              <a:rPr lang="en-IE" sz="2000" i="1" dirty="0">
                <a:solidFill>
                  <a:srgbClr val="990033"/>
                </a:solidFill>
              </a:rPr>
              <a:t>y </a:t>
            </a:r>
            <a:r>
              <a:rPr lang="en-IE" sz="2000" dirty="0">
                <a:solidFill>
                  <a:srgbClr val="990033"/>
                </a:solidFill>
              </a:rPr>
              <a:t>= -</a:t>
            </a:r>
            <a:r>
              <a:rPr lang="en-IE" sz="2000" i="1" dirty="0">
                <a:solidFill>
                  <a:srgbClr val="990033"/>
                </a:solidFill>
              </a:rPr>
              <a:t>y </a:t>
            </a:r>
            <a:r>
              <a:rPr lang="en-IE" sz="2000" dirty="0">
                <a:solidFill>
                  <a:srgbClr val="990033"/>
                </a:solidFill>
              </a:rPr>
              <a:t>- 48</a:t>
            </a:r>
          </a:p>
          <a:p>
            <a:r>
              <a:rPr lang="en-IE" sz="2000" dirty="0" err="1">
                <a:solidFill>
                  <a:srgbClr val="990033"/>
                </a:solidFill>
              </a:rPr>
              <a:t>i</a:t>
            </a:r>
            <a:r>
              <a:rPr lang="en-IE" sz="2000" dirty="0">
                <a:solidFill>
                  <a:srgbClr val="990033"/>
                </a:solidFill>
              </a:rPr>
              <a:t>.  </a:t>
            </a:r>
            <a:r>
              <a:rPr lang="en-IE" sz="2000" i="1" u="sng" dirty="0">
                <a:solidFill>
                  <a:srgbClr val="990033"/>
                </a:solidFill>
              </a:rPr>
              <a:t>x</a:t>
            </a:r>
            <a:r>
              <a:rPr lang="en-IE" sz="2000" i="1" dirty="0">
                <a:solidFill>
                  <a:srgbClr val="990033"/>
                </a:solidFill>
              </a:rPr>
              <a:t>  = 5			j.     </a:t>
            </a:r>
            <a:r>
              <a:rPr lang="en-IE" sz="2000" u="sng" dirty="0">
                <a:solidFill>
                  <a:srgbClr val="990033"/>
                </a:solidFill>
              </a:rPr>
              <a:t>x</a:t>
            </a:r>
            <a:r>
              <a:rPr lang="en-IE" sz="2000" dirty="0">
                <a:solidFill>
                  <a:srgbClr val="990033"/>
                </a:solidFill>
              </a:rPr>
              <a:t>  = -5</a:t>
            </a:r>
          </a:p>
          <a:p>
            <a:r>
              <a:rPr lang="en-IE" sz="2000" dirty="0">
                <a:solidFill>
                  <a:srgbClr val="990033"/>
                </a:solidFill>
              </a:rPr>
              <a:t>    3			       3</a:t>
            </a:r>
          </a:p>
          <a:p>
            <a:endParaRPr lang="en-IE" sz="2000" dirty="0" smtClean="0">
              <a:solidFill>
                <a:srgbClr val="990033"/>
              </a:solidFill>
            </a:endParaRPr>
          </a:p>
        </p:txBody>
      </p:sp>
      <p:sp>
        <p:nvSpPr>
          <p:cNvPr id="6" name="Rectangle 5"/>
          <p:cNvSpPr/>
          <p:nvPr/>
        </p:nvSpPr>
        <p:spPr>
          <a:xfrm>
            <a:off x="3635896" y="2103239"/>
            <a:ext cx="1436612" cy="461665"/>
          </a:xfrm>
          <a:prstGeom prst="rect">
            <a:avLst/>
          </a:prstGeom>
        </p:spPr>
        <p:txBody>
          <a:bodyPr wrap="none">
            <a:spAutoFit/>
          </a:bodyPr>
          <a:lstStyle/>
          <a:p>
            <a:r>
              <a:rPr lang="en-IE" sz="2400" dirty="0" smtClean="0">
                <a:solidFill>
                  <a:srgbClr val="990033"/>
                </a:solidFill>
              </a:rPr>
              <a:t>9 </a:t>
            </a:r>
            <a:r>
              <a:rPr lang="en-IE" sz="2400" dirty="0">
                <a:solidFill>
                  <a:srgbClr val="990033"/>
                </a:solidFill>
              </a:rPr>
              <a:t>= 2</a:t>
            </a:r>
            <a:r>
              <a:rPr lang="en-IE" sz="2400" i="1" dirty="0">
                <a:solidFill>
                  <a:srgbClr val="990033"/>
                </a:solidFill>
              </a:rPr>
              <a:t>x </a:t>
            </a:r>
            <a:r>
              <a:rPr lang="en-IE" sz="2400" dirty="0">
                <a:solidFill>
                  <a:srgbClr val="990033"/>
                </a:solidFill>
              </a:rPr>
              <a:t>+ 5 </a:t>
            </a:r>
            <a:endParaRPr lang="en-IE" sz="2400" dirty="0"/>
          </a:p>
        </p:txBody>
      </p:sp>
      <p:cxnSp>
        <p:nvCxnSpPr>
          <p:cNvPr id="7" name="Straight Connector 6"/>
          <p:cNvCxnSpPr/>
          <p:nvPr/>
        </p:nvCxnSpPr>
        <p:spPr>
          <a:xfrm>
            <a:off x="3491880" y="2103239"/>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20072" y="2103239"/>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889671" y="2149405"/>
            <a:ext cx="508473" cy="400110"/>
          </a:xfrm>
          <a:prstGeom prst="rect">
            <a:avLst/>
          </a:prstGeom>
        </p:spPr>
        <p:txBody>
          <a:bodyPr wrap="none">
            <a:spAutoFit/>
          </a:bodyPr>
          <a:lstStyle/>
          <a:p>
            <a:r>
              <a:rPr lang="en-IE" sz="2000" b="1" dirty="0" smtClean="0">
                <a:solidFill>
                  <a:srgbClr val="FF0000"/>
                </a:solidFill>
              </a:rPr>
              <a:t>- 5 </a:t>
            </a:r>
            <a:endParaRPr lang="en-IE" sz="2000" b="1" dirty="0">
              <a:solidFill>
                <a:srgbClr val="FF0000"/>
              </a:solidFill>
            </a:endParaRPr>
          </a:p>
        </p:txBody>
      </p:sp>
      <p:sp>
        <p:nvSpPr>
          <p:cNvPr id="10" name="Rectangle 9"/>
          <p:cNvSpPr/>
          <p:nvPr/>
        </p:nvSpPr>
        <p:spPr>
          <a:xfrm>
            <a:off x="5318120" y="2143095"/>
            <a:ext cx="508473" cy="400110"/>
          </a:xfrm>
          <a:prstGeom prst="rect">
            <a:avLst/>
          </a:prstGeom>
        </p:spPr>
        <p:txBody>
          <a:bodyPr wrap="none">
            <a:spAutoFit/>
          </a:bodyPr>
          <a:lstStyle/>
          <a:p>
            <a:r>
              <a:rPr lang="en-IE" sz="2000" b="1" dirty="0" smtClean="0">
                <a:solidFill>
                  <a:srgbClr val="FF0000"/>
                </a:solidFill>
              </a:rPr>
              <a:t>- 5 </a:t>
            </a:r>
            <a:endParaRPr lang="en-IE" sz="2000" b="1" dirty="0">
              <a:solidFill>
                <a:srgbClr val="FF0000"/>
              </a:solidFill>
            </a:endParaRPr>
          </a:p>
        </p:txBody>
      </p:sp>
      <p:sp>
        <p:nvSpPr>
          <p:cNvPr id="11" name="Rectangle 10"/>
          <p:cNvSpPr/>
          <p:nvPr/>
        </p:nvSpPr>
        <p:spPr>
          <a:xfrm>
            <a:off x="3582627" y="2505670"/>
            <a:ext cx="989373" cy="461665"/>
          </a:xfrm>
          <a:prstGeom prst="rect">
            <a:avLst/>
          </a:prstGeom>
        </p:spPr>
        <p:txBody>
          <a:bodyPr wrap="none">
            <a:spAutoFit/>
          </a:bodyPr>
          <a:lstStyle/>
          <a:p>
            <a:r>
              <a:rPr lang="en-IE" sz="2400" i="1" dirty="0" smtClean="0">
                <a:solidFill>
                  <a:srgbClr val="990033"/>
                </a:solidFill>
              </a:rPr>
              <a:t>4 </a:t>
            </a:r>
            <a:r>
              <a:rPr lang="en-IE" sz="2400" dirty="0" smtClean="0">
                <a:solidFill>
                  <a:srgbClr val="990033"/>
                </a:solidFill>
              </a:rPr>
              <a:t> = 2x</a:t>
            </a:r>
            <a:endParaRPr lang="en-IE" sz="2400" dirty="0"/>
          </a:p>
        </p:txBody>
      </p:sp>
      <p:sp>
        <p:nvSpPr>
          <p:cNvPr id="12" name="Rectangle 11"/>
          <p:cNvSpPr/>
          <p:nvPr/>
        </p:nvSpPr>
        <p:spPr>
          <a:xfrm>
            <a:off x="3594101" y="2895327"/>
            <a:ext cx="833883" cy="461665"/>
          </a:xfrm>
          <a:prstGeom prst="rect">
            <a:avLst/>
          </a:prstGeom>
        </p:spPr>
        <p:txBody>
          <a:bodyPr wrap="none">
            <a:spAutoFit/>
          </a:bodyPr>
          <a:lstStyle/>
          <a:p>
            <a:r>
              <a:rPr lang="en-IE" sz="2400" i="1" dirty="0">
                <a:solidFill>
                  <a:srgbClr val="990033"/>
                </a:solidFill>
              </a:rPr>
              <a:t>2</a:t>
            </a:r>
            <a:r>
              <a:rPr lang="en-IE" sz="2400" i="1" dirty="0" smtClean="0">
                <a:solidFill>
                  <a:srgbClr val="990033"/>
                </a:solidFill>
              </a:rPr>
              <a:t> </a:t>
            </a:r>
            <a:r>
              <a:rPr lang="en-IE" sz="2400" dirty="0" smtClean="0">
                <a:solidFill>
                  <a:srgbClr val="990033"/>
                </a:solidFill>
              </a:rPr>
              <a:t> = x</a:t>
            </a:r>
            <a:endParaRPr lang="en-IE" sz="2400" dirty="0"/>
          </a:p>
        </p:txBody>
      </p:sp>
      <p:sp>
        <p:nvSpPr>
          <p:cNvPr id="13" name="Rectangle 12"/>
          <p:cNvSpPr/>
          <p:nvPr/>
        </p:nvSpPr>
        <p:spPr>
          <a:xfrm>
            <a:off x="2771800" y="2541597"/>
            <a:ext cx="617477" cy="400110"/>
          </a:xfrm>
          <a:prstGeom prst="rect">
            <a:avLst/>
          </a:prstGeom>
        </p:spPr>
        <p:txBody>
          <a:bodyPr wrap="none">
            <a:spAutoFit/>
          </a:bodyPr>
          <a:lstStyle/>
          <a:p>
            <a:r>
              <a:rPr lang="en-IE" sz="2000" b="1" dirty="0">
                <a:solidFill>
                  <a:srgbClr val="FF0000"/>
                </a:solidFill>
                <a:latin typeface="Cambria Math"/>
                <a:ea typeface="Cambria Math"/>
              </a:rPr>
              <a:t>÷</a:t>
            </a:r>
            <a:r>
              <a:rPr lang="en-IE" sz="2000" b="1" dirty="0" smtClean="0">
                <a:solidFill>
                  <a:srgbClr val="FF0000"/>
                </a:solidFill>
              </a:rPr>
              <a:t> 2 </a:t>
            </a:r>
            <a:endParaRPr lang="en-IE" sz="2000" b="1" dirty="0">
              <a:solidFill>
                <a:srgbClr val="FF0000"/>
              </a:solidFill>
            </a:endParaRPr>
          </a:p>
        </p:txBody>
      </p:sp>
      <p:sp>
        <p:nvSpPr>
          <p:cNvPr id="14" name="Rectangle 13"/>
          <p:cNvSpPr/>
          <p:nvPr/>
        </p:nvSpPr>
        <p:spPr>
          <a:xfrm>
            <a:off x="5220072" y="2535287"/>
            <a:ext cx="675185" cy="400110"/>
          </a:xfrm>
          <a:prstGeom prst="rect">
            <a:avLst/>
          </a:prstGeom>
        </p:spPr>
        <p:txBody>
          <a:bodyPr wrap="none">
            <a:spAutoFit/>
          </a:bodyPr>
          <a:lstStyle/>
          <a:p>
            <a:r>
              <a:rPr lang="en-IE" sz="2000" b="1" dirty="0">
                <a:solidFill>
                  <a:srgbClr val="FF0000"/>
                </a:solidFill>
                <a:latin typeface="Cambria Math"/>
                <a:ea typeface="Cambria Math"/>
              </a:rPr>
              <a:t>÷</a:t>
            </a:r>
            <a:r>
              <a:rPr lang="en-IE" sz="2000" b="1" dirty="0">
                <a:solidFill>
                  <a:srgbClr val="FF0000"/>
                </a:solidFill>
              </a:rPr>
              <a:t> 2 </a:t>
            </a:r>
            <a:r>
              <a:rPr lang="en-IE" sz="2000" b="1" dirty="0" smtClean="0">
                <a:solidFill>
                  <a:srgbClr val="FF0000"/>
                </a:solidFill>
              </a:rPr>
              <a:t> </a:t>
            </a:r>
            <a:endParaRPr lang="en-IE" sz="2000" b="1" dirty="0">
              <a:solidFill>
                <a:srgbClr val="FF0000"/>
              </a:solidFill>
            </a:endParaRPr>
          </a:p>
        </p:txBody>
      </p:sp>
      <p:grpSp>
        <p:nvGrpSpPr>
          <p:cNvPr id="2" name="Group 1"/>
          <p:cNvGrpSpPr/>
          <p:nvPr/>
        </p:nvGrpSpPr>
        <p:grpSpPr>
          <a:xfrm>
            <a:off x="8789610" y="490053"/>
            <a:ext cx="8508756" cy="5387219"/>
            <a:chOff x="8789610" y="490053"/>
            <a:chExt cx="8508756" cy="5387219"/>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462" y="569962"/>
              <a:ext cx="8136904" cy="530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7157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wipe(left)">
                                      <p:cBhvr>
                                        <p:cTn id="53" dur="500"/>
                                        <p:tgtEl>
                                          <p:spTgt spid="5">
                                            <p:txEl>
                                              <p:pRg st="8" end="8"/>
                                            </p:txEl>
                                          </p:spTgt>
                                        </p:tgtEl>
                                      </p:cBhvr>
                                    </p:animEffect>
                                  </p:childTnLst>
                                </p:cTn>
                              </p:par>
                              <p:par>
                                <p:cTn id="54" presetID="22" presetClass="entr" presetSubtype="8"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wipe(left)">
                                      <p:cBhvr>
                                        <p:cTn id="56" dur="500"/>
                                        <p:tgtEl>
                                          <p:spTgt spid="5">
                                            <p:txEl>
                                              <p:pRg st="9" end="9"/>
                                            </p:txEl>
                                          </p:spTgt>
                                        </p:tgtEl>
                                      </p:cBhvr>
                                    </p:animEffect>
                                  </p:childTnLst>
                                </p:cTn>
                              </p:par>
                              <p:par>
                                <p:cTn id="57" presetID="22" presetClass="entr" presetSubtype="8"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wipe(left)">
                                      <p:cBhvr>
                                        <p:cTn id="59" dur="500"/>
                                        <p:tgtEl>
                                          <p:spTgt spid="5">
                                            <p:txEl>
                                              <p:pRg st="10" end="10"/>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wipe(left)">
                                      <p:cBhvr>
                                        <p:cTn id="62" dur="500"/>
                                        <p:tgtEl>
                                          <p:spTgt spid="5">
                                            <p:txEl>
                                              <p:pRg st="11" end="11"/>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wipe(left)">
                                      <p:cBhvr>
                                        <p:cTn id="65" dur="500"/>
                                        <p:tgtEl>
                                          <p:spTgt spid="5">
                                            <p:txEl>
                                              <p:pRg st="12" end="12"/>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Effect transition="in" filter="wipe(left)">
                                      <p:cBhvr>
                                        <p:cTn id="68" dur="500"/>
                                        <p:tgtEl>
                                          <p:spTgt spid="5">
                                            <p:txEl>
                                              <p:pRg st="13" end="13"/>
                                            </p:txEl>
                                          </p:spTgt>
                                        </p:tgtEl>
                                      </p:cBhvr>
                                    </p:animEffect>
                                  </p:childTnLst>
                                </p:cTn>
                              </p:par>
                              <p:par>
                                <p:cTn id="69" presetID="22" presetClass="entr" presetSubtype="8" fill="hold" nodeType="withEffect">
                                  <p:stCondLst>
                                    <p:cond delay="0"/>
                                  </p:stCondLst>
                                  <p:childTnLst>
                                    <p:set>
                                      <p:cBhvr>
                                        <p:cTn id="70" dur="1" fill="hold">
                                          <p:stCondLst>
                                            <p:cond delay="0"/>
                                          </p:stCondLst>
                                        </p:cTn>
                                        <p:tgtEl>
                                          <p:spTgt spid="5">
                                            <p:txEl>
                                              <p:pRg st="14" end="14"/>
                                            </p:txEl>
                                          </p:spTgt>
                                        </p:tgtEl>
                                        <p:attrNameLst>
                                          <p:attrName>style.visibility</p:attrName>
                                        </p:attrNameLst>
                                      </p:cBhvr>
                                      <p:to>
                                        <p:strVal val="visible"/>
                                      </p:to>
                                    </p:set>
                                    <p:animEffect transition="in" filter="wipe(left)">
                                      <p:cBhvr>
                                        <p:cTn id="71"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2" restart="whenNotActive" fill="hold" evtFilter="cancelBubble" nodeType="interactiveSeq">
                <p:stCondLst>
                  <p:cond evt="onClick" delay="0">
                    <p:tgtEl>
                      <p:spTgt spid="2"/>
                    </p:tgtEl>
                  </p:cond>
                </p:stCondLst>
                <p:endSync evt="end" delay="0">
                  <p:rtn val="all"/>
                </p:endSync>
                <p:childTnLst>
                  <p:par>
                    <p:cTn id="73" fill="hold">
                      <p:stCondLst>
                        <p:cond delay="0"/>
                      </p:stCondLst>
                      <p:childTnLst>
                        <p:par>
                          <p:cTn id="74" fill="hold">
                            <p:stCondLst>
                              <p:cond delay="0"/>
                            </p:stCondLst>
                            <p:childTnLst>
                              <p:par>
                                <p:cTn id="75" presetID="35" presetClass="path" presetSubtype="0" accel="50000" decel="50000" fill="hold" nodeType="clickEffect">
                                  <p:stCondLst>
                                    <p:cond delay="0"/>
                                  </p:stCondLst>
                                  <p:childTnLst>
                                    <p:animMotion origin="layout" path="M -0.00018 7.40741E-7 L -0.93038 7.40741E-7 " pathEditMode="relative" rAng="0" ptsTypes="AA">
                                      <p:cBhvr>
                                        <p:cTn id="76" dur="2000" fill="hold"/>
                                        <p:tgtEl>
                                          <p:spTgt spid="2"/>
                                        </p:tgtEl>
                                        <p:attrNameLst>
                                          <p:attrName>ppt_x</p:attrName>
                                          <p:attrName>ppt_y</p:attrName>
                                        </p:attrNameLst>
                                      </p:cBhvr>
                                      <p:rCtr x="-46510" y="0"/>
                                    </p:animMotion>
                                  </p:childTnLst>
                                </p:cTn>
                              </p:par>
                            </p:childTnLst>
                          </p:cTn>
                        </p:par>
                      </p:childTnLst>
                    </p:cTn>
                  </p:par>
                  <p:par>
                    <p:cTn id="77" fill="hold">
                      <p:stCondLst>
                        <p:cond delay="indefinite"/>
                      </p:stCondLst>
                      <p:childTnLst>
                        <p:par>
                          <p:cTn id="78" fill="hold">
                            <p:stCondLst>
                              <p:cond delay="0"/>
                            </p:stCondLst>
                            <p:childTnLst>
                              <p:par>
                                <p:cTn id="79" presetID="63" presetClass="path" presetSubtype="0" accel="50000" decel="50000" fill="hold" nodeType="clickEffect">
                                  <p:stCondLst>
                                    <p:cond delay="0"/>
                                  </p:stCondLst>
                                  <p:childTnLst>
                                    <p:animMotion origin="layout" path="M -0.93038 7.40741E-7 L -0.00018 0.00347 " pathEditMode="relative" rAng="0" ptsTypes="AA">
                                      <p:cBhvr>
                                        <p:cTn id="80"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6" grpId="0"/>
      <p:bldP spid="9" grpId="0"/>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3477875"/>
          </a:xfrm>
          <a:prstGeom prst="rect">
            <a:avLst/>
          </a:prstGeom>
        </p:spPr>
        <p:txBody>
          <a:bodyPr wrap="square">
            <a:spAutoFit/>
          </a:bodyPr>
          <a:lstStyle/>
          <a:p>
            <a:r>
              <a:rPr lang="en-IE" sz="2000" dirty="0" smtClean="0">
                <a:solidFill>
                  <a:srgbClr val="990033"/>
                </a:solidFill>
              </a:rPr>
              <a:t>10. Is </a:t>
            </a:r>
            <a:r>
              <a:rPr lang="en-IE" sz="2000" i="1" dirty="0" smtClean="0">
                <a:solidFill>
                  <a:srgbClr val="990033"/>
                </a:solidFill>
              </a:rPr>
              <a:t>x </a:t>
            </a:r>
            <a:r>
              <a:rPr lang="en-IE" sz="2000" dirty="0" smtClean="0">
                <a:solidFill>
                  <a:srgbClr val="990033"/>
                </a:solidFill>
              </a:rPr>
              <a:t>= 9 a solution to the equation 5 - 2</a:t>
            </a:r>
            <a:r>
              <a:rPr lang="en-IE" sz="2000" i="1" dirty="0" smtClean="0">
                <a:solidFill>
                  <a:srgbClr val="990033"/>
                </a:solidFill>
              </a:rPr>
              <a:t>x </a:t>
            </a:r>
            <a:r>
              <a:rPr lang="en-IE" sz="2000" dirty="0" smtClean="0">
                <a:solidFill>
                  <a:srgbClr val="990033"/>
                </a:solidFill>
              </a:rPr>
              <a:t>= -13?</a:t>
            </a:r>
          </a:p>
          <a:p>
            <a:r>
              <a:rPr lang="en-IE" sz="2000" dirty="0" smtClean="0">
                <a:solidFill>
                  <a:srgbClr val="990033"/>
                </a:solidFill>
              </a:rPr>
              <a:t>Explain your answer.</a:t>
            </a:r>
          </a:p>
          <a:p>
            <a:endParaRPr lang="en-IE" sz="2000" dirty="0" smtClean="0">
              <a:solidFill>
                <a:srgbClr val="990033"/>
              </a:solidFill>
            </a:endParaRPr>
          </a:p>
          <a:p>
            <a:r>
              <a:rPr lang="en-IE" sz="2000" dirty="0" smtClean="0">
                <a:solidFill>
                  <a:srgbClr val="990033"/>
                </a:solidFill>
              </a:rPr>
              <a:t>11. Is </a:t>
            </a:r>
            <a:r>
              <a:rPr lang="en-IE" sz="2000" i="1" dirty="0" smtClean="0">
                <a:solidFill>
                  <a:srgbClr val="990033"/>
                </a:solidFill>
              </a:rPr>
              <a:t>r </a:t>
            </a:r>
            <a:r>
              <a:rPr lang="en-IE" sz="2000" dirty="0" smtClean="0">
                <a:solidFill>
                  <a:srgbClr val="990033"/>
                </a:solidFill>
              </a:rPr>
              <a:t>= 2 a solution to the equation –6</a:t>
            </a:r>
            <a:r>
              <a:rPr lang="en-IE" sz="2000" i="1" dirty="0" smtClean="0">
                <a:solidFill>
                  <a:srgbClr val="990033"/>
                </a:solidFill>
              </a:rPr>
              <a:t>r </a:t>
            </a:r>
            <a:r>
              <a:rPr lang="en-IE" sz="2000" dirty="0" smtClean="0">
                <a:solidFill>
                  <a:srgbClr val="990033"/>
                </a:solidFill>
              </a:rPr>
              <a:t>+ 3 = </a:t>
            </a:r>
            <a:r>
              <a:rPr lang="en-IE" sz="2000" i="1" dirty="0" smtClean="0">
                <a:solidFill>
                  <a:srgbClr val="990033"/>
                </a:solidFill>
              </a:rPr>
              <a:t>r</a:t>
            </a:r>
            <a:r>
              <a:rPr lang="en-IE" sz="2000" dirty="0" smtClean="0">
                <a:solidFill>
                  <a:srgbClr val="990033"/>
                </a:solidFill>
              </a:rPr>
              <a:t>?</a:t>
            </a:r>
          </a:p>
          <a:p>
            <a:r>
              <a:rPr lang="en-IE" sz="2000" dirty="0" smtClean="0">
                <a:solidFill>
                  <a:srgbClr val="990033"/>
                </a:solidFill>
              </a:rPr>
              <a:t>Explain your answer.</a:t>
            </a:r>
          </a:p>
          <a:p>
            <a:endParaRPr lang="en-IE" sz="2000" dirty="0" smtClean="0">
              <a:solidFill>
                <a:srgbClr val="990033"/>
              </a:solidFill>
            </a:endParaRPr>
          </a:p>
          <a:p>
            <a:r>
              <a:rPr lang="en-IE" sz="2000" dirty="0" smtClean="0">
                <a:solidFill>
                  <a:srgbClr val="990033"/>
                </a:solidFill>
              </a:rPr>
              <a:t>12. Examine this student’s work. What do you notice?</a:t>
            </a:r>
          </a:p>
          <a:p>
            <a:pPr algn="ctr"/>
            <a:r>
              <a:rPr lang="en-IE" sz="2000" dirty="0" smtClean="0">
                <a:solidFill>
                  <a:srgbClr val="990033"/>
                </a:solidFill>
              </a:rPr>
              <a:t>5 – </a:t>
            </a:r>
            <a:r>
              <a:rPr lang="en-IE" sz="2000" i="1" dirty="0" smtClean="0">
                <a:solidFill>
                  <a:srgbClr val="990033"/>
                </a:solidFill>
              </a:rPr>
              <a:t>x </a:t>
            </a:r>
            <a:r>
              <a:rPr lang="en-IE" sz="2000" dirty="0" smtClean="0">
                <a:solidFill>
                  <a:srgbClr val="990033"/>
                </a:solidFill>
              </a:rPr>
              <a:t>= 21</a:t>
            </a:r>
          </a:p>
          <a:p>
            <a:pPr algn="ctr"/>
            <a:r>
              <a:rPr lang="en-IE" sz="2000" dirty="0" smtClean="0">
                <a:solidFill>
                  <a:srgbClr val="990033"/>
                </a:solidFill>
              </a:rPr>
              <a:t>5 – 5 – </a:t>
            </a:r>
            <a:r>
              <a:rPr lang="en-IE" sz="2000" i="1" dirty="0" smtClean="0">
                <a:solidFill>
                  <a:srgbClr val="990033"/>
                </a:solidFill>
              </a:rPr>
              <a:t>x </a:t>
            </a:r>
            <a:r>
              <a:rPr lang="en-IE" sz="2000" dirty="0" smtClean="0">
                <a:solidFill>
                  <a:srgbClr val="990033"/>
                </a:solidFill>
              </a:rPr>
              <a:t>= 21 - 5</a:t>
            </a:r>
          </a:p>
          <a:p>
            <a:pPr algn="ctr"/>
            <a:r>
              <a:rPr lang="en-IE" sz="2000" dirty="0" smtClean="0">
                <a:solidFill>
                  <a:srgbClr val="990033"/>
                </a:solidFill>
              </a:rPr>
              <a:t>-</a:t>
            </a:r>
            <a:r>
              <a:rPr lang="en-IE" sz="2000" i="1" dirty="0" smtClean="0">
                <a:solidFill>
                  <a:srgbClr val="990033"/>
                </a:solidFill>
              </a:rPr>
              <a:t>x</a:t>
            </a:r>
            <a:r>
              <a:rPr lang="en-IE" sz="2000" dirty="0" smtClean="0">
                <a:solidFill>
                  <a:srgbClr val="990033"/>
                </a:solidFill>
              </a:rPr>
              <a:t>=16</a:t>
            </a:r>
          </a:p>
          <a:p>
            <a:endParaRPr lang="en-IE" sz="2000" dirty="0" smtClean="0">
              <a:solidFill>
                <a:srgbClr val="990033"/>
              </a:solidFill>
            </a:endParaRPr>
          </a:p>
        </p:txBody>
      </p:sp>
    </p:spTree>
    <p:extLst>
      <p:ext uri="{BB962C8B-B14F-4D97-AF65-F5344CB8AC3E}">
        <p14:creationId xmlns:p14="http://schemas.microsoft.com/office/powerpoint/2010/main" val="1873110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4708981"/>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is </a:t>
            </a:r>
            <a:r>
              <a:rPr lang="en-IE" sz="2000" dirty="0" smtClean="0">
                <a:solidFill>
                  <a:srgbClr val="990033"/>
                </a:solidFill>
              </a:rPr>
              <a:t>different about this equation? 2</a:t>
            </a:r>
            <a:r>
              <a:rPr lang="en-IE" sz="2000" i="1" dirty="0" smtClean="0">
                <a:solidFill>
                  <a:srgbClr val="990033"/>
                </a:solidFill>
              </a:rPr>
              <a:t>x </a:t>
            </a:r>
            <a:r>
              <a:rPr lang="en-IE" sz="2000" dirty="0">
                <a:solidFill>
                  <a:srgbClr val="990033"/>
                </a:solidFill>
              </a:rPr>
              <a:t>+ 5 = x + 9</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you </a:t>
            </a:r>
            <a:r>
              <a:rPr lang="en-IE" sz="2000" dirty="0" smtClean="0">
                <a:solidFill>
                  <a:srgbClr val="990033"/>
                </a:solidFill>
              </a:rPr>
              <a:t>think you </a:t>
            </a:r>
            <a:r>
              <a:rPr lang="en-IE" sz="2000" dirty="0">
                <a:solidFill>
                  <a:srgbClr val="990033"/>
                </a:solidFill>
              </a:rPr>
              <a:t>would </a:t>
            </a:r>
            <a:r>
              <a:rPr lang="en-IE" sz="2000" dirty="0" smtClean="0">
                <a:solidFill>
                  <a:srgbClr val="990033"/>
                </a:solidFill>
              </a:rPr>
              <a:t>solve this </a:t>
            </a:r>
            <a:r>
              <a:rPr lang="en-IE" sz="2000" dirty="0">
                <a:solidFill>
                  <a:srgbClr val="990033"/>
                </a:solidFill>
              </a:rPr>
              <a:t>equation</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pPr marL="342900" indent="-342900">
              <a:buFont typeface="Arial" pitchFamily="34" charset="0"/>
              <a:buChar char="•"/>
            </a:pPr>
            <a:r>
              <a:rPr lang="en-IE" sz="2000" dirty="0">
                <a:solidFill>
                  <a:srgbClr val="990033"/>
                </a:solidFill>
              </a:rPr>
              <a:t>If we get </a:t>
            </a:r>
            <a:r>
              <a:rPr lang="en-IE" sz="2000" dirty="0" smtClean="0">
                <a:solidFill>
                  <a:srgbClr val="990033"/>
                </a:solidFill>
              </a:rPr>
              <a:t>an equation like 2x </a:t>
            </a:r>
            <a:r>
              <a:rPr lang="en-IE" sz="2000" dirty="0">
                <a:solidFill>
                  <a:srgbClr val="990033"/>
                </a:solidFill>
              </a:rPr>
              <a:t>+ 3 = 5x + </a:t>
            </a:r>
            <a:r>
              <a:rPr lang="en-IE" sz="2000" dirty="0" smtClean="0">
                <a:solidFill>
                  <a:srgbClr val="990033"/>
                </a:solidFill>
              </a:rPr>
              <a:t>6, write </a:t>
            </a:r>
            <a:r>
              <a:rPr lang="en-IE" sz="2000" dirty="0">
                <a:solidFill>
                  <a:srgbClr val="990033"/>
                </a:solidFill>
              </a:rPr>
              <a:t>in your </a:t>
            </a:r>
            <a:r>
              <a:rPr lang="en-IE" sz="2000" dirty="0" smtClean="0">
                <a:solidFill>
                  <a:srgbClr val="990033"/>
                </a:solidFill>
              </a:rPr>
              <a:t>own words </a:t>
            </a:r>
            <a:r>
              <a:rPr lang="en-IE" sz="2000" dirty="0">
                <a:solidFill>
                  <a:srgbClr val="990033"/>
                </a:solidFill>
              </a:rPr>
              <a:t>how </a:t>
            </a:r>
            <a:r>
              <a:rPr lang="en-IE" sz="2000" dirty="0" smtClean="0">
                <a:solidFill>
                  <a:srgbClr val="990033"/>
                </a:solidFill>
              </a:rPr>
              <a:t>you would </a:t>
            </a:r>
            <a:r>
              <a:rPr lang="en-IE" sz="2000" dirty="0">
                <a:solidFill>
                  <a:srgbClr val="990033"/>
                </a:solidFill>
              </a:rPr>
              <a:t>solve </a:t>
            </a:r>
            <a:r>
              <a:rPr lang="en-IE" sz="2000" dirty="0" smtClean="0">
                <a:solidFill>
                  <a:srgbClr val="990033"/>
                </a:solidFill>
              </a:rPr>
              <a:t>this equation.</a:t>
            </a:r>
          </a:p>
          <a:p>
            <a:pPr marL="342900" indent="-342900">
              <a:buFont typeface="Arial" pitchFamily="34" charset="0"/>
              <a:buChar char="•"/>
            </a:pPr>
            <a:endParaRPr lang="en-IE" sz="2000" dirty="0">
              <a:solidFill>
                <a:srgbClr val="990033"/>
              </a:solidFill>
            </a:endParaRPr>
          </a:p>
          <a:p>
            <a:endParaRPr lang="en-IE" sz="2000" dirty="0">
              <a:solidFill>
                <a:srgbClr val="990033"/>
              </a:solidFill>
            </a:endParaRPr>
          </a:p>
          <a:p>
            <a:r>
              <a:rPr lang="en-IE" sz="2000" dirty="0">
                <a:solidFill>
                  <a:srgbClr val="990033"/>
                </a:solidFill>
              </a:rPr>
              <a:t>13. Is </a:t>
            </a:r>
            <a:r>
              <a:rPr lang="en-IE" sz="2000" i="1" dirty="0">
                <a:solidFill>
                  <a:srgbClr val="990033"/>
                </a:solidFill>
              </a:rPr>
              <a:t>t </a:t>
            </a:r>
            <a:r>
              <a:rPr lang="en-IE" sz="2000" dirty="0">
                <a:solidFill>
                  <a:srgbClr val="990033"/>
                </a:solidFill>
              </a:rPr>
              <a:t>= 4 a solution to the equation 5</a:t>
            </a:r>
            <a:r>
              <a:rPr lang="en-IE" sz="2000" i="1" dirty="0">
                <a:solidFill>
                  <a:srgbClr val="990033"/>
                </a:solidFill>
              </a:rPr>
              <a:t>t </a:t>
            </a:r>
            <a:r>
              <a:rPr lang="en-IE" sz="2000" dirty="0">
                <a:solidFill>
                  <a:srgbClr val="990033"/>
                </a:solidFill>
              </a:rPr>
              <a:t>- 2 = 3</a:t>
            </a:r>
            <a:r>
              <a:rPr lang="en-IE" sz="2000" i="1" dirty="0">
                <a:solidFill>
                  <a:srgbClr val="990033"/>
                </a:solidFill>
              </a:rPr>
              <a:t>t </a:t>
            </a:r>
            <a:r>
              <a:rPr lang="en-IE" sz="2000" dirty="0">
                <a:solidFill>
                  <a:srgbClr val="990033"/>
                </a:solidFill>
              </a:rPr>
              <a:t>- 3? Explain </a:t>
            </a:r>
            <a:r>
              <a:rPr lang="en-IE" sz="2000" dirty="0" smtClean="0">
                <a:solidFill>
                  <a:srgbClr val="990033"/>
                </a:solidFill>
              </a:rPr>
              <a:t>your answer</a:t>
            </a:r>
            <a:r>
              <a:rPr lang="en-IE" sz="2000" dirty="0">
                <a:solidFill>
                  <a:srgbClr val="990033"/>
                </a:solidFill>
              </a:rPr>
              <a:t>.</a:t>
            </a:r>
          </a:p>
          <a:p>
            <a:endParaRPr lang="en-IE" sz="2000" dirty="0">
              <a:solidFill>
                <a:srgbClr val="990033"/>
              </a:solidFill>
            </a:endParaRPr>
          </a:p>
          <a:p>
            <a:r>
              <a:rPr lang="en-IE" sz="2000" dirty="0">
                <a:solidFill>
                  <a:srgbClr val="990033"/>
                </a:solidFill>
              </a:rPr>
              <a:t>14. Is </a:t>
            </a:r>
            <a:r>
              <a:rPr lang="en-IE" sz="2000" i="1" dirty="0">
                <a:solidFill>
                  <a:srgbClr val="990033"/>
                </a:solidFill>
              </a:rPr>
              <a:t>x </a:t>
            </a:r>
            <a:r>
              <a:rPr lang="en-IE" sz="2000" dirty="0">
                <a:solidFill>
                  <a:srgbClr val="990033"/>
                </a:solidFill>
              </a:rPr>
              <a:t>= -2 a solution to the equation –6</a:t>
            </a:r>
            <a:r>
              <a:rPr lang="en-IE" sz="2000" i="1" dirty="0">
                <a:solidFill>
                  <a:srgbClr val="990033"/>
                </a:solidFill>
              </a:rPr>
              <a:t>x </a:t>
            </a:r>
            <a:r>
              <a:rPr lang="en-IE" sz="2000" dirty="0">
                <a:solidFill>
                  <a:srgbClr val="990033"/>
                </a:solidFill>
              </a:rPr>
              <a:t>+ 3 = -</a:t>
            </a:r>
            <a:r>
              <a:rPr lang="en-IE" sz="2000" i="1" dirty="0">
                <a:solidFill>
                  <a:srgbClr val="990033"/>
                </a:solidFill>
              </a:rPr>
              <a:t>x </a:t>
            </a:r>
            <a:r>
              <a:rPr lang="en-IE" sz="2000" dirty="0">
                <a:solidFill>
                  <a:srgbClr val="990033"/>
                </a:solidFill>
              </a:rPr>
              <a:t>+ 13? Explain </a:t>
            </a:r>
            <a:r>
              <a:rPr lang="en-IE" sz="2000" dirty="0" smtClean="0">
                <a:solidFill>
                  <a:srgbClr val="990033"/>
                </a:solidFill>
              </a:rPr>
              <a:t>your answer.</a:t>
            </a:r>
            <a:endParaRPr lang="en-IE" sz="2000" dirty="0">
              <a:solidFill>
                <a:srgbClr val="990033"/>
              </a:solidFill>
            </a:endParaRPr>
          </a:p>
        </p:txBody>
      </p:sp>
      <p:sp>
        <p:nvSpPr>
          <p:cNvPr id="6" name="Rectangle 5"/>
          <p:cNvSpPr/>
          <p:nvPr/>
        </p:nvSpPr>
        <p:spPr>
          <a:xfrm>
            <a:off x="3635896" y="1556792"/>
            <a:ext cx="1872208" cy="461665"/>
          </a:xfrm>
          <a:prstGeom prst="rect">
            <a:avLst/>
          </a:prstGeom>
        </p:spPr>
        <p:txBody>
          <a:bodyPr wrap="square">
            <a:spAutoFit/>
          </a:bodyPr>
          <a:lstStyle/>
          <a:p>
            <a:r>
              <a:rPr lang="en-IE" sz="2400" dirty="0" smtClean="0">
                <a:solidFill>
                  <a:srgbClr val="990033"/>
                </a:solidFill>
              </a:rPr>
              <a:t>2</a:t>
            </a:r>
            <a:r>
              <a:rPr lang="en-IE" sz="2400" i="1" dirty="0" smtClean="0">
                <a:solidFill>
                  <a:srgbClr val="990033"/>
                </a:solidFill>
              </a:rPr>
              <a:t>x </a:t>
            </a:r>
            <a:r>
              <a:rPr lang="en-IE" sz="2400" dirty="0">
                <a:solidFill>
                  <a:srgbClr val="990033"/>
                </a:solidFill>
              </a:rPr>
              <a:t>+ 5 = x + </a:t>
            </a:r>
            <a:r>
              <a:rPr lang="en-IE" sz="2400" dirty="0" smtClean="0">
                <a:solidFill>
                  <a:srgbClr val="990033"/>
                </a:solidFill>
              </a:rPr>
              <a:t>9</a:t>
            </a:r>
            <a:endParaRPr lang="en-IE" sz="2400" dirty="0"/>
          </a:p>
        </p:txBody>
      </p:sp>
      <p:cxnSp>
        <p:nvCxnSpPr>
          <p:cNvPr id="7" name="Straight Connector 6"/>
          <p:cNvCxnSpPr/>
          <p:nvPr/>
        </p:nvCxnSpPr>
        <p:spPr>
          <a:xfrm>
            <a:off x="3590033" y="1628928"/>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80112" y="1628928"/>
            <a:ext cx="0" cy="1152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87824" y="1675094"/>
            <a:ext cx="508473" cy="400110"/>
          </a:xfrm>
          <a:prstGeom prst="rect">
            <a:avLst/>
          </a:prstGeom>
        </p:spPr>
        <p:txBody>
          <a:bodyPr wrap="none">
            <a:spAutoFit/>
          </a:bodyPr>
          <a:lstStyle/>
          <a:p>
            <a:r>
              <a:rPr lang="en-IE" sz="2000" b="1" dirty="0" smtClean="0">
                <a:solidFill>
                  <a:srgbClr val="FF0000"/>
                </a:solidFill>
              </a:rPr>
              <a:t>- 5 </a:t>
            </a:r>
            <a:endParaRPr lang="en-IE" sz="2000" b="1" dirty="0">
              <a:solidFill>
                <a:srgbClr val="FF0000"/>
              </a:solidFill>
            </a:endParaRPr>
          </a:p>
        </p:txBody>
      </p:sp>
      <p:sp>
        <p:nvSpPr>
          <p:cNvPr id="10" name="Rectangle 9"/>
          <p:cNvSpPr/>
          <p:nvPr/>
        </p:nvSpPr>
        <p:spPr>
          <a:xfrm>
            <a:off x="5678160" y="1668784"/>
            <a:ext cx="508473" cy="400110"/>
          </a:xfrm>
          <a:prstGeom prst="rect">
            <a:avLst/>
          </a:prstGeom>
        </p:spPr>
        <p:txBody>
          <a:bodyPr wrap="none">
            <a:spAutoFit/>
          </a:bodyPr>
          <a:lstStyle/>
          <a:p>
            <a:r>
              <a:rPr lang="en-IE" sz="2000" b="1" dirty="0" smtClean="0">
                <a:solidFill>
                  <a:srgbClr val="FF0000"/>
                </a:solidFill>
              </a:rPr>
              <a:t>- 5 </a:t>
            </a:r>
            <a:endParaRPr lang="en-IE" sz="2000" b="1" dirty="0">
              <a:solidFill>
                <a:srgbClr val="FF0000"/>
              </a:solidFill>
            </a:endParaRPr>
          </a:p>
        </p:txBody>
      </p:sp>
      <p:sp>
        <p:nvSpPr>
          <p:cNvPr id="11" name="Rectangle 10"/>
          <p:cNvSpPr/>
          <p:nvPr/>
        </p:nvSpPr>
        <p:spPr>
          <a:xfrm>
            <a:off x="4021926" y="1959223"/>
            <a:ext cx="1414170" cy="461665"/>
          </a:xfrm>
          <a:prstGeom prst="rect">
            <a:avLst/>
          </a:prstGeom>
        </p:spPr>
        <p:txBody>
          <a:bodyPr wrap="none">
            <a:spAutoFit/>
          </a:bodyPr>
          <a:lstStyle/>
          <a:p>
            <a:r>
              <a:rPr lang="en-IE" sz="2400" i="1" dirty="0" smtClean="0">
                <a:solidFill>
                  <a:srgbClr val="990033"/>
                </a:solidFill>
              </a:rPr>
              <a:t>2x </a:t>
            </a:r>
            <a:r>
              <a:rPr lang="en-IE" sz="2400" dirty="0" smtClean="0">
                <a:solidFill>
                  <a:srgbClr val="990033"/>
                </a:solidFill>
              </a:rPr>
              <a:t> = x + 4</a:t>
            </a:r>
            <a:endParaRPr lang="en-IE" sz="2400" dirty="0"/>
          </a:p>
        </p:txBody>
      </p:sp>
      <p:sp>
        <p:nvSpPr>
          <p:cNvPr id="12" name="Rectangle 11"/>
          <p:cNvSpPr/>
          <p:nvPr/>
        </p:nvSpPr>
        <p:spPr>
          <a:xfrm>
            <a:off x="4170165" y="2348880"/>
            <a:ext cx="833883" cy="461665"/>
          </a:xfrm>
          <a:prstGeom prst="rect">
            <a:avLst/>
          </a:prstGeom>
        </p:spPr>
        <p:txBody>
          <a:bodyPr wrap="none">
            <a:spAutoFit/>
          </a:bodyPr>
          <a:lstStyle/>
          <a:p>
            <a:r>
              <a:rPr lang="en-IE" sz="2400" i="1" dirty="0" smtClean="0">
                <a:solidFill>
                  <a:srgbClr val="990033"/>
                </a:solidFill>
              </a:rPr>
              <a:t>x </a:t>
            </a:r>
            <a:r>
              <a:rPr lang="en-IE" sz="2400" dirty="0" smtClean="0">
                <a:solidFill>
                  <a:srgbClr val="990033"/>
                </a:solidFill>
              </a:rPr>
              <a:t> = 4</a:t>
            </a:r>
            <a:endParaRPr lang="en-IE" sz="2400" dirty="0"/>
          </a:p>
        </p:txBody>
      </p:sp>
      <p:sp>
        <p:nvSpPr>
          <p:cNvPr id="13" name="Rectangle 12"/>
          <p:cNvSpPr/>
          <p:nvPr/>
        </p:nvSpPr>
        <p:spPr>
          <a:xfrm>
            <a:off x="3014361" y="2067286"/>
            <a:ext cx="503664" cy="400110"/>
          </a:xfrm>
          <a:prstGeom prst="rect">
            <a:avLst/>
          </a:prstGeom>
        </p:spPr>
        <p:txBody>
          <a:bodyPr wrap="none">
            <a:spAutoFit/>
          </a:bodyPr>
          <a:lstStyle/>
          <a:p>
            <a:r>
              <a:rPr lang="en-IE" sz="2000" b="1" dirty="0" smtClean="0">
                <a:solidFill>
                  <a:srgbClr val="FF0000"/>
                </a:solidFill>
                <a:ea typeface="Cambria Math"/>
              </a:rPr>
              <a:t>- x</a:t>
            </a:r>
            <a:r>
              <a:rPr lang="en-IE" sz="2000" b="1" dirty="0" smtClean="0">
                <a:solidFill>
                  <a:srgbClr val="FF0000"/>
                </a:solidFill>
              </a:rPr>
              <a:t> </a:t>
            </a:r>
            <a:endParaRPr lang="en-IE" sz="2000" b="1" dirty="0">
              <a:solidFill>
                <a:srgbClr val="FF0000"/>
              </a:solidFill>
            </a:endParaRPr>
          </a:p>
        </p:txBody>
      </p:sp>
      <p:sp>
        <p:nvSpPr>
          <p:cNvPr id="14" name="Rectangle 13"/>
          <p:cNvSpPr/>
          <p:nvPr/>
        </p:nvSpPr>
        <p:spPr>
          <a:xfrm>
            <a:off x="5652120" y="2060976"/>
            <a:ext cx="497252" cy="400110"/>
          </a:xfrm>
          <a:prstGeom prst="rect">
            <a:avLst/>
          </a:prstGeom>
        </p:spPr>
        <p:txBody>
          <a:bodyPr wrap="none">
            <a:spAutoFit/>
          </a:bodyPr>
          <a:lstStyle/>
          <a:p>
            <a:r>
              <a:rPr lang="en-IE" sz="2000" b="1" dirty="0" smtClean="0">
                <a:solidFill>
                  <a:srgbClr val="FF0000"/>
                </a:solidFill>
              </a:rPr>
              <a:t>- x </a:t>
            </a:r>
            <a:endParaRPr lang="en-IE" sz="2000" b="1" dirty="0">
              <a:solidFill>
                <a:srgbClr val="FF0000"/>
              </a:solidFill>
            </a:endParaRPr>
          </a:p>
        </p:txBody>
      </p:sp>
      <p:grpSp>
        <p:nvGrpSpPr>
          <p:cNvPr id="4" name="Group 3"/>
          <p:cNvGrpSpPr/>
          <p:nvPr/>
        </p:nvGrpSpPr>
        <p:grpSpPr>
          <a:xfrm>
            <a:off x="8789610" y="490052"/>
            <a:ext cx="8455798" cy="5747260"/>
            <a:chOff x="8789610" y="490052"/>
            <a:chExt cx="8455798" cy="574726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504" y="490052"/>
              <a:ext cx="8136904" cy="574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5" name="Group 4"/>
          <p:cNvGrpSpPr/>
          <p:nvPr/>
        </p:nvGrpSpPr>
        <p:grpSpPr>
          <a:xfrm>
            <a:off x="8789610" y="490052"/>
            <a:ext cx="8541454" cy="5747260"/>
            <a:chOff x="8789610" y="490052"/>
            <a:chExt cx="8541454" cy="574726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254" y="490052"/>
              <a:ext cx="8164810" cy="574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le 14"/>
            <p:cNvSpPr/>
            <p:nvPr/>
          </p:nvSpPr>
          <p:spPr>
            <a:xfrm rot="16200000">
              <a:off x="8159610" y="274380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337399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par>
                                <p:cTn id="12" presetID="2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500"/>
                                        <p:tgtEl>
                                          <p:spTgt spid="2">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500"/>
                                        <p:tgtEl>
                                          <p:spTgt spid="2">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35" presetClass="path" presetSubtype="0" accel="50000" decel="50000" fill="hold" nodeType="clickEffect">
                                  <p:stCondLst>
                                    <p:cond delay="0"/>
                                  </p:stCondLst>
                                  <p:childTnLst>
                                    <p:animMotion origin="layout" path="M -0.00018 7.40741E-7 L -0.93038 7.40741E-7 " pathEditMode="relative" rAng="0" ptsTypes="AA">
                                      <p:cBhvr>
                                        <p:cTn id="64" dur="2000" fill="hold"/>
                                        <p:tgtEl>
                                          <p:spTgt spid="5"/>
                                        </p:tgtEl>
                                        <p:attrNameLst>
                                          <p:attrName>ppt_x</p:attrName>
                                          <p:attrName>ppt_y</p:attrName>
                                        </p:attrNameLst>
                                      </p:cBhvr>
                                      <p:rCtr x="-46510" y="0"/>
                                    </p:animMotion>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0.93038 7.40741E-7 L -0.00018 0.00347 " pathEditMode="relative" rAng="0" ptsTypes="AA">
                                      <p:cBhvr>
                                        <p:cTn id="68"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69" restart="whenNotActive" fill="hold" evtFilter="cancelBubble" nodeType="interactiveSeq">
                <p:stCondLst>
                  <p:cond evt="onClick" delay="0">
                    <p:tgtEl>
                      <p:spTgt spid="4"/>
                    </p:tgtEl>
                  </p:cond>
                </p:stCondLst>
                <p:endSync evt="end" delay="0">
                  <p:rtn val="all"/>
                </p:endSync>
                <p:childTnLst>
                  <p:par>
                    <p:cTn id="70" fill="hold">
                      <p:stCondLst>
                        <p:cond delay="0"/>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0.00018 7.40741E-7 L -0.93038 7.40741E-7 " pathEditMode="relative" rAng="0" ptsTypes="AA">
                                      <p:cBhvr>
                                        <p:cTn id="73" dur="2000" fill="hold"/>
                                        <p:tgtEl>
                                          <p:spTgt spid="4"/>
                                        </p:tgtEl>
                                        <p:attrNameLst>
                                          <p:attrName>ppt_x</p:attrName>
                                          <p:attrName>ppt_y</p:attrName>
                                        </p:attrNameLst>
                                      </p:cBhvr>
                                      <p:rCtr x="-46510" y="0"/>
                                    </p:animMotion>
                                  </p:childTnLst>
                                </p:cTn>
                              </p:par>
                            </p:childTnLst>
                          </p:cTn>
                        </p:par>
                      </p:childTnLst>
                    </p:cTn>
                  </p:par>
                  <p:par>
                    <p:cTn id="74" fill="hold">
                      <p:stCondLst>
                        <p:cond delay="indefinite"/>
                      </p:stCondLst>
                      <p:childTnLst>
                        <p:par>
                          <p:cTn id="75" fill="hold">
                            <p:stCondLst>
                              <p:cond delay="0"/>
                            </p:stCondLst>
                            <p:childTnLst>
                              <p:par>
                                <p:cTn id="76" presetID="63" presetClass="path" presetSubtype="0" accel="50000" decel="50000" fill="hold" nodeType="clickEffect">
                                  <p:stCondLst>
                                    <p:cond delay="0"/>
                                  </p:stCondLst>
                                  <p:childTnLst>
                                    <p:animMotion origin="layout" path="M -0.93038 7.40741E-7 L -0.00018 0.00347 " pathEditMode="relative" rAng="0" ptsTypes="AA">
                                      <p:cBhvr>
                                        <p:cTn id="77"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bldLst>
      <p:bldP spid="6" grpId="0"/>
      <p:bldP spid="9" grpId="0"/>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7398568" cy="400110"/>
          </a:xfrm>
          <a:prstGeom prst="rect">
            <a:avLst/>
          </a:prstGeom>
        </p:spPr>
        <p:txBody>
          <a:bodyPr wrap="square">
            <a:spAutoFit/>
          </a:bodyPr>
          <a:lstStyle/>
          <a:p>
            <a:r>
              <a:rPr lang="en-IE" sz="2000" dirty="0" smtClean="0">
                <a:solidFill>
                  <a:srgbClr val="990033"/>
                </a:solidFill>
              </a:rPr>
              <a:t>15. Examine this student’s work. Spot the errors, if any, in each case.</a:t>
            </a:r>
            <a:endParaRPr lang="en-IE" sz="2000" dirty="0">
              <a:solidFill>
                <a:srgbClr val="990033"/>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338048" cy="299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025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29967" cy="584775"/>
          </a:xfrm>
          <a:prstGeom prst="rect">
            <a:avLst/>
          </a:prstGeom>
        </p:spPr>
        <p:txBody>
          <a:bodyPr wrap="none">
            <a:spAutoFit/>
          </a:bodyPr>
          <a:lstStyle/>
          <a:p>
            <a:r>
              <a:rPr lang="en-IE" sz="3200" b="1" dirty="0" smtClean="0">
                <a:solidFill>
                  <a:srgbClr val="990033"/>
                </a:solidFill>
              </a:rPr>
              <a:t>Section D: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4</a:t>
            </a:r>
          </a:p>
        </p:txBody>
      </p:sp>
      <p:sp>
        <p:nvSpPr>
          <p:cNvPr id="6" name="Rectangle 5"/>
          <p:cNvSpPr/>
          <p:nvPr/>
        </p:nvSpPr>
        <p:spPr>
          <a:xfrm>
            <a:off x="467544" y="836712"/>
            <a:ext cx="8064896" cy="1015663"/>
          </a:xfrm>
          <a:prstGeom prst="rect">
            <a:avLst/>
          </a:prstGeom>
        </p:spPr>
        <p:txBody>
          <a:bodyPr wrap="square">
            <a:spAutoFit/>
          </a:bodyPr>
          <a:lstStyle/>
          <a:p>
            <a:pPr marL="342900" indent="-342900">
              <a:buFont typeface="Arial" pitchFamily="34" charset="0"/>
              <a:buChar char="•"/>
            </a:pPr>
            <a:r>
              <a:rPr lang="en-IE" sz="2000" dirty="0">
                <a:solidFill>
                  <a:srgbClr val="990033"/>
                </a:solidFill>
              </a:rPr>
              <a:t>Think of a </a:t>
            </a:r>
            <a:r>
              <a:rPr lang="en-IE" sz="2000" dirty="0" smtClean="0">
                <a:solidFill>
                  <a:srgbClr val="990033"/>
                </a:solidFill>
              </a:rPr>
              <a:t>story represented by the </a:t>
            </a:r>
            <a:r>
              <a:rPr lang="en-IE" sz="2000" dirty="0">
                <a:solidFill>
                  <a:srgbClr val="990033"/>
                </a:solidFill>
              </a:rPr>
              <a:t>equation </a:t>
            </a:r>
            <a:r>
              <a:rPr lang="en-IE" sz="2000" dirty="0" smtClean="0">
                <a:solidFill>
                  <a:srgbClr val="990033"/>
                </a:solidFill>
              </a:rPr>
              <a:t> 4x </a:t>
            </a:r>
            <a:r>
              <a:rPr lang="en-IE" sz="2000" dirty="0">
                <a:solidFill>
                  <a:srgbClr val="990033"/>
                </a:solidFill>
              </a:rPr>
              <a:t>= </a:t>
            </a:r>
            <a:r>
              <a:rPr lang="en-IE" sz="2000" dirty="0" smtClean="0">
                <a:solidFill>
                  <a:srgbClr val="990033"/>
                </a:solidFill>
              </a:rPr>
              <a:t>8</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Think of a </a:t>
            </a:r>
            <a:r>
              <a:rPr lang="en-IE" sz="2000" dirty="0" smtClean="0">
                <a:solidFill>
                  <a:srgbClr val="990033"/>
                </a:solidFill>
              </a:rPr>
              <a:t>story represented by the </a:t>
            </a:r>
            <a:r>
              <a:rPr lang="en-IE" sz="2000" dirty="0">
                <a:solidFill>
                  <a:srgbClr val="990033"/>
                </a:solidFill>
              </a:rPr>
              <a:t>equation </a:t>
            </a:r>
            <a:r>
              <a:rPr lang="en-IE" sz="2000" dirty="0" smtClean="0">
                <a:solidFill>
                  <a:srgbClr val="990033"/>
                </a:solidFill>
              </a:rPr>
              <a:t>4x </a:t>
            </a:r>
            <a:r>
              <a:rPr lang="en-IE" sz="2000" dirty="0">
                <a:solidFill>
                  <a:srgbClr val="990033"/>
                </a:solidFill>
              </a:rPr>
              <a:t>+ 5 = 53.</a:t>
            </a:r>
          </a:p>
        </p:txBody>
      </p:sp>
      <p:grpSp>
        <p:nvGrpSpPr>
          <p:cNvPr id="3" name="Group 2"/>
          <p:cNvGrpSpPr/>
          <p:nvPr/>
        </p:nvGrpSpPr>
        <p:grpSpPr>
          <a:xfrm>
            <a:off x="8789610" y="476672"/>
            <a:ext cx="8541454" cy="5760640"/>
            <a:chOff x="8789610" y="476672"/>
            <a:chExt cx="8541454" cy="576064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254" y="490052"/>
              <a:ext cx="8164810" cy="574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06672"/>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10" name="Group 9"/>
          <p:cNvGrpSpPr/>
          <p:nvPr/>
        </p:nvGrpSpPr>
        <p:grpSpPr>
          <a:xfrm>
            <a:off x="8789610" y="695324"/>
            <a:ext cx="8527806" cy="5541987"/>
            <a:chOff x="8789610" y="695324"/>
            <a:chExt cx="8527806" cy="5541987"/>
          </a:xfrm>
        </p:grpSpPr>
        <p:sp>
          <p:nvSpPr>
            <p:cNvPr id="9" name="Rounded Rectangle 8"/>
            <p:cNvSpPr/>
            <p:nvPr/>
          </p:nvSpPr>
          <p:spPr>
            <a:xfrm rot="16200000">
              <a:off x="8159610" y="274380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2" y="695324"/>
              <a:ext cx="8136904" cy="554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40784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3"/>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10"/>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10"/>
                                        </p:tgtEl>
                                        <p:attrNameLst>
                                          <p:attrName>ppt_x</p:attrName>
                                          <p:attrName>ppt_y</p:attrName>
                                        </p:attrNameLst>
                                      </p:cBhvr>
                                      <p:rCtr x="46510" y="162"/>
                                    </p:animMotion>
                                  </p:childTnLst>
                                </p:cTn>
                              </p:par>
                            </p:childTnLst>
                          </p:cTn>
                        </p:par>
                      </p:childTnLst>
                    </p:cTn>
                  </p:par>
                </p:childTnLst>
              </p:cTn>
              <p:nextCondLst>
                <p:cond evt="onClick" delay="0">
                  <p:tgtEl>
                    <p:spTgt spid="10"/>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08720"/>
            <a:ext cx="8136904" cy="5324535"/>
          </a:xfrm>
          <a:prstGeom prst="rect">
            <a:avLst/>
          </a:prstGeom>
        </p:spPr>
        <p:txBody>
          <a:bodyPr wrap="square">
            <a:spAutoFit/>
          </a:bodyPr>
          <a:lstStyle/>
          <a:p>
            <a:pPr>
              <a:buAutoNum type="arabicPeriod"/>
            </a:pPr>
            <a:r>
              <a:rPr lang="en-IE" sz="2000" dirty="0" smtClean="0">
                <a:solidFill>
                  <a:srgbClr val="990033"/>
                </a:solidFill>
              </a:rPr>
              <a:t>Brendan </a:t>
            </a:r>
            <a:r>
              <a:rPr lang="en-IE" sz="2000" dirty="0">
                <a:solidFill>
                  <a:srgbClr val="990033"/>
                </a:solidFill>
              </a:rPr>
              <a:t>thinks of a number, adds 3 and the answer is 15. </a:t>
            </a:r>
            <a:r>
              <a:rPr lang="en-IE" sz="2000" dirty="0" smtClean="0">
                <a:solidFill>
                  <a:srgbClr val="990033"/>
                </a:solidFill>
              </a:rPr>
              <a:t>Represent this statement as </a:t>
            </a:r>
            <a:r>
              <a:rPr lang="en-IE" sz="2000" dirty="0">
                <a:solidFill>
                  <a:srgbClr val="990033"/>
                </a:solidFill>
              </a:rPr>
              <a:t>an equation. Solve the equation and check your </a:t>
            </a:r>
            <a:r>
              <a:rPr lang="en-IE" sz="2000" dirty="0" smtClean="0">
                <a:solidFill>
                  <a:srgbClr val="990033"/>
                </a:solidFill>
              </a:rPr>
              <a:t>answer.</a:t>
            </a:r>
          </a:p>
          <a:p>
            <a:pPr marL="457200" indent="-457200">
              <a:buAutoNum type="arabicPeriod"/>
            </a:pPr>
            <a:endParaRPr lang="en-IE" sz="2000" dirty="0" smtClean="0">
              <a:solidFill>
                <a:srgbClr val="990033"/>
              </a:solidFill>
            </a:endParaRPr>
          </a:p>
          <a:p>
            <a:r>
              <a:rPr lang="en-IE" sz="2000" dirty="0" smtClean="0">
                <a:solidFill>
                  <a:srgbClr val="990033"/>
                </a:solidFill>
              </a:rPr>
              <a:t>2. Joanne thinks of a number </a:t>
            </a:r>
            <a:r>
              <a:rPr lang="en-IE" sz="2000" smtClean="0">
                <a:solidFill>
                  <a:srgbClr val="990033"/>
                </a:solidFill>
              </a:rPr>
              <a:t>then </a:t>
            </a:r>
            <a:r>
              <a:rPr lang="en-IE" sz="2000" smtClean="0">
                <a:solidFill>
                  <a:srgbClr val="990033"/>
                </a:solidFill>
              </a:rPr>
              <a:t>subtracts </a:t>
            </a:r>
            <a:r>
              <a:rPr lang="en-IE" sz="2000" dirty="0" smtClean="0">
                <a:solidFill>
                  <a:srgbClr val="990033"/>
                </a:solidFill>
              </a:rPr>
              <a:t>5 and the answer is 10. Represent this statement as an equation. Solve the equation and check your answer.</a:t>
            </a:r>
          </a:p>
          <a:p>
            <a:endParaRPr lang="en-IE" sz="2000" dirty="0">
              <a:solidFill>
                <a:srgbClr val="990033"/>
              </a:solidFill>
            </a:endParaRPr>
          </a:p>
          <a:p>
            <a:r>
              <a:rPr lang="en-IE" sz="2000" dirty="0">
                <a:solidFill>
                  <a:srgbClr val="990033"/>
                </a:solidFill>
              </a:rPr>
              <a:t>3. A farmer has a number of cows and he plans to double that number next </a:t>
            </a:r>
            <a:r>
              <a:rPr lang="en-IE" sz="2000" dirty="0" smtClean="0">
                <a:solidFill>
                  <a:srgbClr val="990033"/>
                </a:solidFill>
              </a:rPr>
              <a:t>year, when </a:t>
            </a:r>
            <a:r>
              <a:rPr lang="en-IE" sz="2000" dirty="0">
                <a:solidFill>
                  <a:srgbClr val="990033"/>
                </a:solidFill>
              </a:rPr>
              <a:t>he will have 24. Represent this statement as an equation. Solve the </a:t>
            </a:r>
            <a:r>
              <a:rPr lang="en-IE" sz="2000" dirty="0" smtClean="0">
                <a:solidFill>
                  <a:srgbClr val="990033"/>
                </a:solidFill>
              </a:rPr>
              <a:t>equation and </a:t>
            </a:r>
            <a:r>
              <a:rPr lang="en-IE" sz="2000" dirty="0">
                <a:solidFill>
                  <a:srgbClr val="990033"/>
                </a:solidFill>
              </a:rPr>
              <a:t>check your answer.</a:t>
            </a:r>
          </a:p>
          <a:p>
            <a:endParaRPr lang="en-IE" sz="2000" dirty="0" smtClean="0">
              <a:solidFill>
                <a:srgbClr val="990033"/>
              </a:solidFill>
            </a:endParaRPr>
          </a:p>
          <a:p>
            <a:r>
              <a:rPr lang="en-IE" sz="2000" dirty="0" smtClean="0">
                <a:solidFill>
                  <a:srgbClr val="990033"/>
                </a:solidFill>
              </a:rPr>
              <a:t>4</a:t>
            </a:r>
            <a:r>
              <a:rPr lang="en-IE" sz="2000" dirty="0">
                <a:solidFill>
                  <a:srgbClr val="990033"/>
                </a:solidFill>
              </a:rPr>
              <a:t>. A new student enters a class and the class now has 25 students. Represent </a:t>
            </a:r>
            <a:r>
              <a:rPr lang="en-IE" sz="2000" dirty="0" smtClean="0">
                <a:solidFill>
                  <a:srgbClr val="990033"/>
                </a:solidFill>
              </a:rPr>
              <a:t>this statement </a:t>
            </a:r>
            <a:r>
              <a:rPr lang="en-IE" sz="2000" dirty="0">
                <a:solidFill>
                  <a:srgbClr val="990033"/>
                </a:solidFill>
              </a:rPr>
              <a:t>as an equation. Solve the equation and check your answer.</a:t>
            </a:r>
          </a:p>
          <a:p>
            <a:endParaRPr lang="en-IE" sz="2000" dirty="0" smtClean="0">
              <a:solidFill>
                <a:srgbClr val="990033"/>
              </a:solidFill>
            </a:endParaRPr>
          </a:p>
          <a:p>
            <a:r>
              <a:rPr lang="en-IE" sz="2000" dirty="0" smtClean="0">
                <a:solidFill>
                  <a:srgbClr val="990033"/>
                </a:solidFill>
              </a:rPr>
              <a:t>5</a:t>
            </a:r>
            <a:r>
              <a:rPr lang="en-IE" sz="2000" dirty="0">
                <a:solidFill>
                  <a:srgbClr val="990033"/>
                </a:solidFill>
              </a:rPr>
              <a:t>. The temperature increases by 18 degrees and the temperature is now 15. </a:t>
            </a:r>
            <a:r>
              <a:rPr lang="en-IE" sz="2000" dirty="0" smtClean="0">
                <a:solidFill>
                  <a:srgbClr val="990033"/>
                </a:solidFill>
              </a:rPr>
              <a:t>Represent this </a:t>
            </a:r>
            <a:r>
              <a:rPr lang="en-IE" sz="2000" dirty="0">
                <a:solidFill>
                  <a:srgbClr val="990033"/>
                </a:solidFill>
              </a:rPr>
              <a:t>statement as an equation. Solve the equation and check your answer</a:t>
            </a:r>
            <a:r>
              <a:rPr lang="en-IE" sz="2000" dirty="0" smtClean="0">
                <a:solidFill>
                  <a:srgbClr val="990033"/>
                </a:solidFill>
              </a:rPr>
              <a:t>.</a:t>
            </a:r>
            <a:endParaRPr lang="en-IE" sz="2000" dirty="0">
              <a:solidFill>
                <a:srgbClr val="990033"/>
              </a:solidFill>
            </a:endParaRPr>
          </a:p>
        </p:txBody>
      </p:sp>
      <p:sp>
        <p:nvSpPr>
          <p:cNvPr id="3" name="Rectangle 2"/>
          <p:cNvSpPr/>
          <p:nvPr/>
        </p:nvSpPr>
        <p:spPr>
          <a:xfrm>
            <a:off x="2061826" y="233640"/>
            <a:ext cx="5029967" cy="584775"/>
          </a:xfrm>
          <a:prstGeom prst="rect">
            <a:avLst/>
          </a:prstGeom>
        </p:spPr>
        <p:txBody>
          <a:bodyPr wrap="none">
            <a:spAutoFit/>
          </a:bodyPr>
          <a:lstStyle/>
          <a:p>
            <a:r>
              <a:rPr lang="en-IE" sz="3200" b="1" dirty="0" smtClean="0">
                <a:solidFill>
                  <a:srgbClr val="990033"/>
                </a:solidFill>
              </a:rPr>
              <a:t>Section D: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4</a:t>
            </a:r>
          </a:p>
        </p:txBody>
      </p:sp>
    </p:spTree>
    <p:extLst>
      <p:ext uri="{BB962C8B-B14F-4D97-AF65-F5344CB8AC3E}">
        <p14:creationId xmlns:p14="http://schemas.microsoft.com/office/powerpoint/2010/main" val="3714746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76864" cy="5262979"/>
          </a:xfrm>
          <a:prstGeom prst="rect">
            <a:avLst/>
          </a:prstGeom>
        </p:spPr>
        <p:txBody>
          <a:bodyPr wrap="square">
            <a:spAutoFit/>
          </a:bodyPr>
          <a:lstStyle/>
          <a:p>
            <a:r>
              <a:rPr lang="en-IE" sz="2000" dirty="0" smtClean="0">
                <a:solidFill>
                  <a:srgbClr val="990033"/>
                </a:solidFill>
              </a:rPr>
              <a:t>6</a:t>
            </a:r>
            <a:r>
              <a:rPr lang="en-IE" sz="2000" dirty="0">
                <a:solidFill>
                  <a:srgbClr val="990033"/>
                </a:solidFill>
              </a:rPr>
              <a:t>. A farmer doubles the amount of cows he has and then buys a further three </a:t>
            </a:r>
            <a:r>
              <a:rPr lang="en-IE" sz="2000" dirty="0" smtClean="0">
                <a:solidFill>
                  <a:srgbClr val="990033"/>
                </a:solidFill>
              </a:rPr>
              <a:t>cows. He </a:t>
            </a:r>
            <a:r>
              <a:rPr lang="en-IE" sz="2000" dirty="0">
                <a:solidFill>
                  <a:srgbClr val="990033"/>
                </a:solidFill>
              </a:rPr>
              <a:t>now has 29. Represent this as an equation. How many did he originally have</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7. Emma and her twin brother will have a total age of 42 in 5 year’s time. </a:t>
            </a:r>
            <a:r>
              <a:rPr lang="en-IE" sz="2000" dirty="0" smtClean="0">
                <a:solidFill>
                  <a:srgbClr val="990033"/>
                </a:solidFill>
              </a:rPr>
              <a:t>Represent this </a:t>
            </a:r>
            <a:r>
              <a:rPr lang="en-IE" sz="2000" dirty="0">
                <a:solidFill>
                  <a:srgbClr val="990033"/>
                </a:solidFill>
              </a:rPr>
              <a:t>as an equation. How old are they at the moment</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8. A table’s length is 6 metres longer than its width and the perimeter of the </a:t>
            </a:r>
            <a:r>
              <a:rPr lang="en-IE" sz="2000" dirty="0" smtClean="0">
                <a:solidFill>
                  <a:srgbClr val="990033"/>
                </a:solidFill>
              </a:rPr>
              <a:t>table is </a:t>
            </a:r>
            <a:r>
              <a:rPr lang="en-IE" sz="2000" dirty="0">
                <a:solidFill>
                  <a:srgbClr val="990033"/>
                </a:solidFill>
              </a:rPr>
              <a:t>24 metres. Allow </a:t>
            </a:r>
            <a:r>
              <a:rPr lang="en-IE" sz="2000" i="1" dirty="0">
                <a:solidFill>
                  <a:srgbClr val="990033"/>
                </a:solidFill>
              </a:rPr>
              <a:t>x </a:t>
            </a:r>
            <a:r>
              <a:rPr lang="en-IE" sz="2000" dirty="0">
                <a:solidFill>
                  <a:srgbClr val="990033"/>
                </a:solidFill>
              </a:rPr>
              <a:t>to represent the width of the table write an equation </a:t>
            </a:r>
            <a:r>
              <a:rPr lang="en-IE" sz="2000" dirty="0" smtClean="0">
                <a:solidFill>
                  <a:srgbClr val="990033"/>
                </a:solidFill>
              </a:rPr>
              <a:t>to represent </a:t>
            </a:r>
            <a:r>
              <a:rPr lang="en-IE" sz="2000" dirty="0">
                <a:solidFill>
                  <a:srgbClr val="990033"/>
                </a:solidFill>
              </a:rPr>
              <a:t>this information and solve the equation to find the width of the table</a:t>
            </a:r>
            <a:r>
              <a:rPr lang="en-IE" sz="2000" dirty="0" smtClean="0">
                <a:solidFill>
                  <a:srgbClr val="990033"/>
                </a:solidFill>
              </a:rPr>
              <a:t>.</a:t>
            </a:r>
          </a:p>
          <a:p>
            <a:endParaRPr lang="en-IE" sz="2000" dirty="0" smtClean="0">
              <a:solidFill>
                <a:srgbClr val="990033"/>
              </a:solidFill>
            </a:endParaRPr>
          </a:p>
          <a:p>
            <a:r>
              <a:rPr lang="en-IE" sz="2000" dirty="0" smtClean="0">
                <a:solidFill>
                  <a:srgbClr val="990033"/>
                </a:solidFill>
              </a:rPr>
              <a:t>          </a:t>
            </a:r>
            <a:r>
              <a:rPr lang="en-IE" sz="3600" dirty="0" smtClean="0">
                <a:solidFill>
                  <a:srgbClr val="990033"/>
                </a:solidFill>
              </a:rPr>
              <a:t> </a:t>
            </a:r>
            <a:r>
              <a:rPr lang="en-IE" sz="3600" i="1" dirty="0" smtClean="0">
                <a:solidFill>
                  <a:srgbClr val="990033"/>
                </a:solidFill>
              </a:rPr>
              <a:t>x</a:t>
            </a:r>
            <a:endParaRPr lang="en-IE" sz="36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p:txBody>
      </p:sp>
      <p:sp>
        <p:nvSpPr>
          <p:cNvPr id="3" name="Rectangle 2"/>
          <p:cNvSpPr/>
          <p:nvPr/>
        </p:nvSpPr>
        <p:spPr>
          <a:xfrm>
            <a:off x="1835696" y="4221088"/>
            <a:ext cx="5040560" cy="936104"/>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00815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4345"/>
            <a:ext cx="8424936" cy="5016758"/>
          </a:xfrm>
          <a:prstGeom prst="rect">
            <a:avLst/>
          </a:prstGeom>
        </p:spPr>
        <p:txBody>
          <a:bodyPr wrap="square">
            <a:spAutoFit/>
          </a:bodyPr>
          <a:lstStyle/>
          <a:p>
            <a:r>
              <a:rPr lang="en-IE" sz="2000" dirty="0">
                <a:solidFill>
                  <a:srgbClr val="990033"/>
                </a:solidFill>
              </a:rPr>
              <a:t>9. Mark had some cookies He gave half of them to his friend John. He then divided </a:t>
            </a:r>
            <a:r>
              <a:rPr lang="en-IE" sz="2000" dirty="0" smtClean="0">
                <a:solidFill>
                  <a:srgbClr val="990033"/>
                </a:solidFill>
              </a:rPr>
              <a:t>his remaining </a:t>
            </a:r>
            <a:r>
              <a:rPr lang="en-IE" sz="2000" dirty="0">
                <a:solidFill>
                  <a:srgbClr val="990033"/>
                </a:solidFill>
              </a:rPr>
              <a:t>cookies evenly between his other three friends each of whom got </a:t>
            </a:r>
            <a:r>
              <a:rPr lang="en-IE" sz="2000" dirty="0" smtClean="0">
                <a:solidFill>
                  <a:srgbClr val="990033"/>
                </a:solidFill>
              </a:rPr>
              <a:t>four cookies</a:t>
            </a:r>
            <a:r>
              <a:rPr lang="en-IE" sz="2000" dirty="0">
                <a:solidFill>
                  <a:srgbClr val="990033"/>
                </a:solidFill>
              </a:rPr>
              <a:t>. How </a:t>
            </a:r>
            <a:r>
              <a:rPr lang="en-IE" sz="2000" dirty="0" smtClean="0">
                <a:solidFill>
                  <a:srgbClr val="990033"/>
                </a:solidFill>
              </a:rPr>
              <a:t>many cookies did Mark have?</a:t>
            </a:r>
          </a:p>
          <a:p>
            <a:endParaRPr lang="en-IE" sz="2000" dirty="0">
              <a:solidFill>
                <a:srgbClr val="990033"/>
              </a:solidFill>
            </a:endParaRPr>
          </a:p>
          <a:p>
            <a:r>
              <a:rPr lang="en-IE" sz="2000" dirty="0">
                <a:solidFill>
                  <a:srgbClr val="990033"/>
                </a:solidFill>
              </a:rPr>
              <a:t>10. Chris has €400 in his bank account and he deposits €5 per week thereafter into </a:t>
            </a:r>
            <a:r>
              <a:rPr lang="en-IE" sz="2000" dirty="0" smtClean="0">
                <a:solidFill>
                  <a:srgbClr val="990033"/>
                </a:solidFill>
              </a:rPr>
              <a:t>his account</a:t>
            </a:r>
            <a:r>
              <a:rPr lang="en-IE" sz="2000" dirty="0">
                <a:solidFill>
                  <a:srgbClr val="990033"/>
                </a:solidFill>
              </a:rPr>
              <a:t>. His brother Ben has €582 in his account and withdraws €8 per week </a:t>
            </a:r>
            <a:r>
              <a:rPr lang="en-IE" sz="2000" dirty="0" smtClean="0">
                <a:solidFill>
                  <a:srgbClr val="990033"/>
                </a:solidFill>
              </a:rPr>
              <a:t>from his </a:t>
            </a:r>
            <a:r>
              <a:rPr lang="en-IE" sz="2000" dirty="0">
                <a:solidFill>
                  <a:srgbClr val="990033"/>
                </a:solidFill>
              </a:rPr>
              <a:t>account. If this pattern continues, how many weeks will it be before they </a:t>
            </a:r>
            <a:r>
              <a:rPr lang="en-IE" sz="2000" dirty="0" smtClean="0">
                <a:solidFill>
                  <a:srgbClr val="990033"/>
                </a:solidFill>
              </a:rPr>
              <a:t>have the </a:t>
            </a:r>
            <a:r>
              <a:rPr lang="en-IE" sz="2000" dirty="0">
                <a:solidFill>
                  <a:srgbClr val="990033"/>
                </a:solidFill>
              </a:rPr>
              <a:t>same amounts in their bank accounts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11. The sum of three consecutive natural numbers is 51. What are the numbers</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12. A ribbon is 30cm long and it is cut into three pieces such that each piece is </a:t>
            </a:r>
            <a:r>
              <a:rPr lang="en-IE" sz="2000" dirty="0" smtClean="0">
                <a:solidFill>
                  <a:srgbClr val="990033"/>
                </a:solidFill>
              </a:rPr>
              <a:t>2cm longer </a:t>
            </a:r>
            <a:r>
              <a:rPr lang="en-IE" sz="2000" dirty="0">
                <a:solidFill>
                  <a:srgbClr val="990033"/>
                </a:solidFill>
              </a:rPr>
              <a:t>than the next. Represent this as an equation? Solve the equation to </a:t>
            </a:r>
            <a:r>
              <a:rPr lang="en-IE" sz="2000" dirty="0" smtClean="0">
                <a:solidFill>
                  <a:srgbClr val="990033"/>
                </a:solidFill>
              </a:rPr>
              <a:t>discover how </a:t>
            </a:r>
            <a:r>
              <a:rPr lang="en-IE" sz="2000" dirty="0">
                <a:solidFill>
                  <a:srgbClr val="990033"/>
                </a:solidFill>
              </a:rPr>
              <a:t>long each piece of ribbon is</a:t>
            </a:r>
            <a:r>
              <a:rPr lang="en-IE" sz="2000" dirty="0" smtClean="0">
                <a:solidFill>
                  <a:srgbClr val="990033"/>
                </a:solidFill>
              </a:rPr>
              <a:t>.</a:t>
            </a:r>
          </a:p>
          <a:p>
            <a:endParaRPr lang="en-IE" sz="2000" dirty="0">
              <a:solidFill>
                <a:srgbClr val="990033"/>
              </a:solidFill>
            </a:endParaRPr>
          </a:p>
        </p:txBody>
      </p:sp>
    </p:spTree>
    <p:extLst>
      <p:ext uri="{BB962C8B-B14F-4D97-AF65-F5344CB8AC3E}">
        <p14:creationId xmlns:p14="http://schemas.microsoft.com/office/powerpoint/2010/main" val="2523769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1826" y="233640"/>
            <a:ext cx="5020349" cy="584775"/>
          </a:xfrm>
          <a:prstGeom prst="rect">
            <a:avLst/>
          </a:prstGeom>
        </p:spPr>
        <p:txBody>
          <a:bodyPr wrap="none">
            <a:spAutoFit/>
          </a:bodyPr>
          <a:lstStyle/>
          <a:p>
            <a:r>
              <a:rPr lang="en-IE" sz="3200" b="1" dirty="0" smtClean="0">
                <a:solidFill>
                  <a:srgbClr val="990033"/>
                </a:solidFill>
              </a:rPr>
              <a:t>Section A: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1</a:t>
            </a:r>
          </a:p>
        </p:txBody>
      </p:sp>
      <p:grpSp>
        <p:nvGrpSpPr>
          <p:cNvPr id="9" name="Group 8"/>
          <p:cNvGrpSpPr/>
          <p:nvPr/>
        </p:nvGrpSpPr>
        <p:grpSpPr>
          <a:xfrm>
            <a:off x="8775310" y="6374952"/>
            <a:ext cx="8347710" cy="5911032"/>
            <a:chOff x="8789610" y="404664"/>
            <a:chExt cx="8347710" cy="5911032"/>
          </a:xfrm>
        </p:grpSpPr>
        <p:pic>
          <p:nvPicPr>
            <p:cNvPr id="1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320" y="404664"/>
              <a:ext cx="7992000" cy="591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
        <p:nvSpPr>
          <p:cNvPr id="12" name="Rectangle 11"/>
          <p:cNvSpPr/>
          <p:nvPr/>
        </p:nvSpPr>
        <p:spPr>
          <a:xfrm>
            <a:off x="611560" y="836712"/>
            <a:ext cx="7776864" cy="4093428"/>
          </a:xfrm>
          <a:prstGeom prst="rect">
            <a:avLst/>
          </a:prstGeom>
        </p:spPr>
        <p:txBody>
          <a:bodyPr wrap="square">
            <a:spAutoFit/>
          </a:bodyPr>
          <a:lstStyle/>
          <a:p>
            <a:pPr marL="342900" indent="-342900">
              <a:buFont typeface="Arial" pitchFamily="34" charset="0"/>
              <a:buChar char="•"/>
            </a:pPr>
            <a:r>
              <a:rPr lang="en-IE" sz="2000" dirty="0">
                <a:solidFill>
                  <a:srgbClr val="990033"/>
                </a:solidFill>
              </a:rPr>
              <a:t>What do you </a:t>
            </a:r>
            <a:r>
              <a:rPr lang="en-IE" sz="2000" dirty="0" smtClean="0">
                <a:solidFill>
                  <a:srgbClr val="990033"/>
                </a:solidFill>
              </a:rPr>
              <a:t>notice about </a:t>
            </a:r>
            <a:r>
              <a:rPr lang="en-IE" sz="2000" dirty="0">
                <a:solidFill>
                  <a:srgbClr val="990033"/>
                </a:solidFill>
              </a:rPr>
              <a:t>each of </a:t>
            </a:r>
            <a:r>
              <a:rPr lang="en-IE" sz="2000" dirty="0" smtClean="0">
                <a:solidFill>
                  <a:srgbClr val="990033"/>
                </a:solidFill>
              </a:rPr>
              <a:t>the following?</a:t>
            </a:r>
            <a:endParaRPr lang="en-IE" sz="2000" dirty="0">
              <a:solidFill>
                <a:srgbClr val="990033"/>
              </a:solidFill>
            </a:endParaRPr>
          </a:p>
          <a:p>
            <a:pPr algn="ctr"/>
            <a:r>
              <a:rPr lang="en-IE" sz="2000" dirty="0">
                <a:solidFill>
                  <a:srgbClr val="990033"/>
                </a:solidFill>
              </a:rPr>
              <a:t>6 + 3 = </a:t>
            </a:r>
            <a:r>
              <a:rPr lang="en-IE" sz="2000" dirty="0" smtClean="0">
                <a:solidFill>
                  <a:srgbClr val="990033"/>
                </a:solidFill>
              </a:rPr>
              <a:t>9</a:t>
            </a:r>
            <a:endParaRPr lang="en-IE" sz="2000" dirty="0">
              <a:solidFill>
                <a:srgbClr val="990033"/>
              </a:solidFill>
            </a:endParaRPr>
          </a:p>
          <a:p>
            <a:pPr algn="ctr"/>
            <a:r>
              <a:rPr lang="en-IE" sz="2000" dirty="0">
                <a:solidFill>
                  <a:srgbClr val="990033"/>
                </a:solidFill>
              </a:rPr>
              <a:t>5 - 3 = </a:t>
            </a:r>
            <a:r>
              <a:rPr lang="en-IE" sz="2000" dirty="0" smtClean="0">
                <a:solidFill>
                  <a:srgbClr val="990033"/>
                </a:solidFill>
              </a:rPr>
              <a:t>2</a:t>
            </a:r>
            <a:endParaRPr lang="en-IE" sz="2000" dirty="0">
              <a:solidFill>
                <a:srgbClr val="990033"/>
              </a:solidFill>
            </a:endParaRPr>
          </a:p>
          <a:p>
            <a:pPr algn="ctr"/>
            <a:r>
              <a:rPr lang="en-IE" sz="2000" dirty="0">
                <a:solidFill>
                  <a:srgbClr val="990033"/>
                </a:solidFill>
              </a:rPr>
              <a:t>5 + 3 = 1 + </a:t>
            </a:r>
            <a:r>
              <a:rPr lang="en-IE" sz="2000" dirty="0" smtClean="0">
                <a:solidFill>
                  <a:srgbClr val="990033"/>
                </a:solidFill>
              </a:rPr>
              <a:t>7</a:t>
            </a:r>
            <a:endParaRPr lang="en-IE" sz="2000" dirty="0">
              <a:solidFill>
                <a:srgbClr val="990033"/>
              </a:solidFill>
            </a:endParaRPr>
          </a:p>
          <a:p>
            <a:pPr algn="ctr"/>
            <a:r>
              <a:rPr lang="en-IE" sz="2000" dirty="0">
                <a:solidFill>
                  <a:srgbClr val="990033"/>
                </a:solidFill>
              </a:rPr>
              <a:t>x = 4.</a:t>
            </a:r>
          </a:p>
          <a:p>
            <a:pPr algn="ctr"/>
            <a:r>
              <a:rPr lang="en-IE" sz="2000" dirty="0">
                <a:solidFill>
                  <a:srgbClr val="990033"/>
                </a:solidFill>
              </a:rPr>
              <a:t>2x = x + x</a:t>
            </a:r>
          </a:p>
          <a:p>
            <a:pPr algn="ctr"/>
            <a:r>
              <a:rPr lang="en-IE" sz="2000" dirty="0">
                <a:solidFill>
                  <a:srgbClr val="990033"/>
                </a:solidFill>
              </a:rPr>
              <a:t>3x = 2x + x = x + x + </a:t>
            </a:r>
            <a:r>
              <a:rPr lang="en-IE" sz="2000" dirty="0" smtClean="0">
                <a:solidFill>
                  <a:srgbClr val="990033"/>
                </a:solidFill>
              </a:rPr>
              <a:t>x</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does this </a:t>
            </a:r>
            <a:r>
              <a:rPr lang="en-IE" sz="2000" dirty="0" smtClean="0">
                <a:solidFill>
                  <a:srgbClr val="990033"/>
                </a:solidFill>
              </a:rPr>
              <a:t>picture represent?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 </a:t>
            </a:r>
            <a:r>
              <a:rPr lang="en-IE" sz="2000" dirty="0">
                <a:solidFill>
                  <a:srgbClr val="990033"/>
                </a:solidFill>
              </a:rPr>
              <a:t>What is this </a:t>
            </a:r>
            <a:r>
              <a:rPr lang="en-IE" sz="2000" dirty="0" smtClean="0">
                <a:solidFill>
                  <a:srgbClr val="990033"/>
                </a:solidFill>
              </a:rPr>
              <a:t>apparatus called?</a:t>
            </a:r>
            <a:endParaRPr lang="en-IE" sz="2000" dirty="0">
              <a:solidFill>
                <a:srgbClr val="990033"/>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695" y="3068960"/>
            <a:ext cx="2206545" cy="231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9610" y="490053"/>
            <a:ext cx="8239774" cy="5202298"/>
            <a:chOff x="8789610" y="490053"/>
            <a:chExt cx="8239774" cy="5202298"/>
          </a:xfrm>
        </p:grpSpPr>
        <p:pic>
          <p:nvPicPr>
            <p:cNvPr id="1026"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504" y="548680"/>
              <a:ext cx="7920880" cy="514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2272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animEffect transition="in" filter="wipe(left)">
                                      <p:cBhvr>
                                        <p:cTn id="7" dur="500"/>
                                        <p:tgtEl>
                                          <p:spTgt spid="12">
                                            <p:txEl>
                                              <p:pRg st="8" end="8"/>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xEl>
                                              <p:pRg st="12" end="12"/>
                                            </p:txEl>
                                          </p:spTgt>
                                        </p:tgtEl>
                                        <p:attrNameLst>
                                          <p:attrName>style.visibility</p:attrName>
                                        </p:attrNameLst>
                                      </p:cBhvr>
                                      <p:to>
                                        <p:strVal val="visible"/>
                                      </p:to>
                                    </p:set>
                                    <p:animEffect transition="in" filter="wipe(left)">
                                      <p:cBhvr>
                                        <p:cTn id="10" dur="500"/>
                                        <p:tgtEl>
                                          <p:spTgt spid="12">
                                            <p:txEl>
                                              <p:pRg st="12" end="1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circle(in)">
                                      <p:cBhvr>
                                        <p:cTn id="13"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0.00018 7.40741E-7 L -0.93038 7.40741E-7 " pathEditMode="relative" rAng="0" ptsTypes="AA">
                                      <p:cBhvr>
                                        <p:cTn id="18" dur="2000" fill="hold"/>
                                        <p:tgtEl>
                                          <p:spTgt spid="9"/>
                                        </p:tgtEl>
                                        <p:attrNameLst>
                                          <p:attrName>ppt_x</p:attrName>
                                          <p:attrName>ppt_y</p:attrName>
                                        </p:attrNameLst>
                                      </p:cBhvr>
                                      <p:rCtr x="-46510"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93038 7.40741E-7 L -0.00018 0.00347 " pathEditMode="relative" rAng="0" ptsTypes="AA">
                                      <p:cBhvr>
                                        <p:cTn id="22"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35" presetClass="path" presetSubtype="0" accel="50000" decel="50000" fill="hold" nodeType="clickEffect">
                                  <p:stCondLst>
                                    <p:cond delay="0"/>
                                  </p:stCondLst>
                                  <p:childTnLst>
                                    <p:animMotion origin="layout" path="M -0.00018 7.40741E-7 L -0.93038 7.40741E-7 " pathEditMode="relative" rAng="0" ptsTypes="AA">
                                      <p:cBhvr>
                                        <p:cTn id="27" dur="2000" fill="hold"/>
                                        <p:tgtEl>
                                          <p:spTgt spid="5"/>
                                        </p:tgtEl>
                                        <p:attrNameLst>
                                          <p:attrName>ppt_x</p:attrName>
                                          <p:attrName>ppt_y</p:attrName>
                                        </p:attrNameLst>
                                      </p:cBhvr>
                                      <p:rCtr x="-46510" y="0"/>
                                    </p:animMotion>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0.93038 7.40741E-7 L -0.00018 0.00347 " pathEditMode="relative" rAng="0" ptsTypes="AA">
                                      <p:cBhvr>
                                        <p:cTn id="31"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511507"/>
            <a:ext cx="7920880" cy="4708981"/>
          </a:xfrm>
          <a:prstGeom prst="rect">
            <a:avLst/>
          </a:prstGeom>
        </p:spPr>
        <p:txBody>
          <a:bodyPr wrap="square">
            <a:spAutoFit/>
          </a:bodyPr>
          <a:lstStyle/>
          <a:p>
            <a:pPr marL="342900" indent="-342900">
              <a:buFont typeface="Arial" pitchFamily="34" charset="0"/>
              <a:buChar char="•"/>
            </a:pPr>
            <a:r>
              <a:rPr lang="en-IE" sz="2000" dirty="0">
                <a:solidFill>
                  <a:srgbClr val="990033"/>
                </a:solidFill>
              </a:rPr>
              <a:t>Could the following </a:t>
            </a:r>
            <a:r>
              <a:rPr lang="en-IE" sz="2000" dirty="0" smtClean="0">
                <a:solidFill>
                  <a:srgbClr val="990033"/>
                </a:solidFill>
              </a:rPr>
              <a:t>story be </a:t>
            </a:r>
            <a:r>
              <a:rPr lang="en-IE" sz="2000" dirty="0">
                <a:solidFill>
                  <a:srgbClr val="990033"/>
                </a:solidFill>
              </a:rPr>
              <a:t>represented by </a:t>
            </a:r>
            <a:r>
              <a:rPr lang="en-IE" sz="2000" dirty="0" smtClean="0">
                <a:solidFill>
                  <a:srgbClr val="990033"/>
                </a:solidFill>
              </a:rPr>
              <a:t>this equation </a:t>
            </a:r>
            <a:r>
              <a:rPr lang="en-IE" sz="2000" dirty="0">
                <a:solidFill>
                  <a:srgbClr val="990033"/>
                </a:solidFill>
              </a:rPr>
              <a:t>x + 2 = 25?</a:t>
            </a:r>
          </a:p>
          <a:p>
            <a:r>
              <a:rPr lang="en-IE" sz="2000" dirty="0">
                <a:solidFill>
                  <a:srgbClr val="990033"/>
                </a:solidFill>
              </a:rPr>
              <a:t>	</a:t>
            </a:r>
            <a:endParaRPr lang="en-IE" sz="2000" dirty="0" smtClean="0">
              <a:solidFill>
                <a:srgbClr val="990033"/>
              </a:solidFill>
            </a:endParaRPr>
          </a:p>
          <a:p>
            <a:r>
              <a:rPr lang="en-IE" sz="2000" dirty="0">
                <a:solidFill>
                  <a:srgbClr val="990033"/>
                </a:solidFill>
              </a:rPr>
              <a:t>	</a:t>
            </a:r>
            <a:r>
              <a:rPr lang="en-IE" sz="2000" dirty="0" smtClean="0">
                <a:solidFill>
                  <a:srgbClr val="990033"/>
                </a:solidFill>
              </a:rPr>
              <a:t>“</a:t>
            </a:r>
            <a:r>
              <a:rPr lang="en-IE" sz="2000" i="1" dirty="0">
                <a:solidFill>
                  <a:srgbClr val="990033"/>
                </a:solidFill>
              </a:rPr>
              <a:t>2 new students enter </a:t>
            </a:r>
            <a:r>
              <a:rPr lang="en-IE" sz="2000" i="1" dirty="0" smtClean="0">
                <a:solidFill>
                  <a:srgbClr val="990033"/>
                </a:solidFill>
              </a:rPr>
              <a:t>a class </a:t>
            </a:r>
            <a:r>
              <a:rPr lang="en-IE" sz="2000" i="1" dirty="0">
                <a:solidFill>
                  <a:srgbClr val="990033"/>
                </a:solidFill>
              </a:rPr>
              <a:t>and the class </a:t>
            </a:r>
            <a:r>
              <a:rPr lang="en-IE" sz="2000" i="1" dirty="0" smtClean="0">
                <a:solidFill>
                  <a:srgbClr val="990033"/>
                </a:solidFill>
              </a:rPr>
              <a:t>now has </a:t>
            </a:r>
            <a:r>
              <a:rPr lang="en-IE" sz="2000" i="1" dirty="0">
                <a:solidFill>
                  <a:srgbClr val="990033"/>
                </a:solidFill>
              </a:rPr>
              <a:t>26 students</a:t>
            </a:r>
            <a:r>
              <a:rPr lang="en-IE" sz="2000" i="1" dirty="0" smtClean="0">
                <a:solidFill>
                  <a:srgbClr val="990033"/>
                </a:solidFill>
              </a:rPr>
              <a:t>”.</a:t>
            </a:r>
          </a:p>
          <a:p>
            <a:endParaRPr lang="en-IE" sz="2000" i="1" dirty="0">
              <a:solidFill>
                <a:srgbClr val="990033"/>
              </a:solidFill>
            </a:endParaRPr>
          </a:p>
          <a:p>
            <a:pPr marL="342900" indent="-342900">
              <a:buFont typeface="Arial" pitchFamily="34" charset="0"/>
              <a:buChar char="•"/>
            </a:pPr>
            <a:r>
              <a:rPr lang="en-IE" sz="2000" dirty="0" smtClean="0">
                <a:solidFill>
                  <a:srgbClr val="990033"/>
                </a:solidFill>
              </a:rPr>
              <a:t> </a:t>
            </a:r>
            <a:r>
              <a:rPr lang="en-IE" sz="2000" dirty="0">
                <a:solidFill>
                  <a:srgbClr val="990033"/>
                </a:solidFill>
              </a:rPr>
              <a:t>Why</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does this differ </a:t>
            </a:r>
            <a:r>
              <a:rPr lang="en-IE" sz="2000" dirty="0" smtClean="0">
                <a:solidFill>
                  <a:srgbClr val="990033"/>
                </a:solidFill>
              </a:rPr>
              <a:t>from saying </a:t>
            </a:r>
            <a:r>
              <a:rPr lang="en-IE" sz="2000" dirty="0">
                <a:solidFill>
                  <a:srgbClr val="990033"/>
                </a:solidFill>
              </a:rPr>
              <a:t>the number </a:t>
            </a:r>
            <a:r>
              <a:rPr lang="en-IE" sz="2000" dirty="0" smtClean="0">
                <a:solidFill>
                  <a:srgbClr val="990033"/>
                </a:solidFill>
              </a:rPr>
              <a:t>of students </a:t>
            </a:r>
            <a:r>
              <a:rPr lang="en-IE" sz="2000" dirty="0">
                <a:solidFill>
                  <a:srgbClr val="990033"/>
                </a:solidFill>
              </a:rPr>
              <a:t>double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In pairs </a:t>
            </a:r>
            <a:r>
              <a:rPr lang="en-IE" sz="2000" dirty="0" smtClean="0">
                <a:solidFill>
                  <a:srgbClr val="990033"/>
                </a:solidFill>
              </a:rPr>
              <a:t>develop problems </a:t>
            </a:r>
            <a:r>
              <a:rPr lang="en-IE" sz="2000" dirty="0">
                <a:solidFill>
                  <a:srgbClr val="990033"/>
                </a:solidFill>
              </a:rPr>
              <a:t>that </a:t>
            </a:r>
            <a:r>
              <a:rPr lang="en-IE" sz="2000" dirty="0" smtClean="0">
                <a:solidFill>
                  <a:srgbClr val="990033"/>
                </a:solidFill>
              </a:rPr>
              <a:t>could be </a:t>
            </a:r>
            <a:r>
              <a:rPr lang="en-IE" sz="2000" dirty="0">
                <a:solidFill>
                  <a:srgbClr val="990033"/>
                </a:solidFill>
              </a:rPr>
              <a:t>represented by </a:t>
            </a:r>
            <a:r>
              <a:rPr lang="en-IE" sz="2000" dirty="0" smtClean="0">
                <a:solidFill>
                  <a:srgbClr val="990033"/>
                </a:solidFill>
              </a:rPr>
              <a:t>the equations  given in question 13  </a:t>
            </a:r>
            <a:r>
              <a:rPr lang="en-IE" sz="2000" dirty="0">
                <a:solidFill>
                  <a:srgbClr val="990033"/>
                </a:solidFill>
              </a:rPr>
              <a:t>of </a:t>
            </a:r>
            <a:r>
              <a:rPr lang="en-IE" sz="2000" dirty="0" smtClean="0">
                <a:solidFill>
                  <a:srgbClr val="990033"/>
                </a:solidFill>
              </a:rPr>
              <a:t>the </a:t>
            </a:r>
            <a:r>
              <a:rPr lang="en-IE" sz="2000" smtClean="0">
                <a:solidFill>
                  <a:srgbClr val="990033"/>
                </a:solidFill>
              </a:rPr>
              <a:t>Student </a:t>
            </a:r>
            <a:r>
              <a:rPr lang="en-IE" sz="2000" smtClean="0">
                <a:solidFill>
                  <a:srgbClr val="990033"/>
                </a:solidFill>
              </a:rPr>
              <a:t>Activity </a:t>
            </a:r>
            <a:r>
              <a:rPr lang="en-IE" sz="2000" dirty="0">
                <a:solidFill>
                  <a:srgbClr val="990033"/>
                </a:solidFill>
              </a:rPr>
              <a:t>4. </a:t>
            </a:r>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a:solidFill>
                  <a:srgbClr val="990033"/>
                </a:solidFill>
              </a:rPr>
              <a:t>13. Write a story that each of the following equations could represent:</a:t>
            </a:r>
          </a:p>
          <a:p>
            <a:r>
              <a:rPr lang="en-IE" sz="2000" b="1" dirty="0" err="1">
                <a:solidFill>
                  <a:srgbClr val="990033"/>
                </a:solidFill>
              </a:rPr>
              <a:t>i</a:t>
            </a:r>
            <a:r>
              <a:rPr lang="en-IE" sz="2000" b="1" dirty="0">
                <a:solidFill>
                  <a:srgbClr val="990033"/>
                </a:solidFill>
              </a:rPr>
              <a:t>. 2</a:t>
            </a:r>
            <a:r>
              <a:rPr lang="en-IE" sz="2000" b="1" i="1" dirty="0">
                <a:solidFill>
                  <a:srgbClr val="990033"/>
                </a:solidFill>
              </a:rPr>
              <a:t>x </a:t>
            </a:r>
            <a:r>
              <a:rPr lang="en-IE" sz="2000" b="1" dirty="0">
                <a:solidFill>
                  <a:srgbClr val="990033"/>
                </a:solidFill>
              </a:rPr>
              <a:t>= 10	ii. 2</a:t>
            </a:r>
            <a:r>
              <a:rPr lang="en-IE" sz="2000" b="1" i="1" dirty="0">
                <a:solidFill>
                  <a:srgbClr val="990033"/>
                </a:solidFill>
              </a:rPr>
              <a:t>x </a:t>
            </a:r>
            <a:r>
              <a:rPr lang="en-IE" sz="2000" b="1" dirty="0">
                <a:solidFill>
                  <a:srgbClr val="990033"/>
                </a:solidFill>
              </a:rPr>
              <a:t>+ 5 = 11	</a:t>
            </a:r>
            <a:r>
              <a:rPr lang="en-IE" sz="2000" b="1" dirty="0" smtClean="0">
                <a:solidFill>
                  <a:srgbClr val="990033"/>
                </a:solidFill>
              </a:rPr>
              <a:t>iii</a:t>
            </a:r>
            <a:r>
              <a:rPr lang="en-IE" sz="2000" b="1" dirty="0">
                <a:solidFill>
                  <a:srgbClr val="990033"/>
                </a:solidFill>
              </a:rPr>
              <a:t>. 3</a:t>
            </a:r>
            <a:r>
              <a:rPr lang="en-IE" sz="2000" b="1" i="1" dirty="0">
                <a:solidFill>
                  <a:srgbClr val="990033"/>
                </a:solidFill>
              </a:rPr>
              <a:t>x </a:t>
            </a:r>
            <a:r>
              <a:rPr lang="en-IE" sz="2000" b="1" dirty="0">
                <a:solidFill>
                  <a:srgbClr val="990033"/>
                </a:solidFill>
              </a:rPr>
              <a:t>– 5 = 13    </a:t>
            </a:r>
            <a:r>
              <a:rPr lang="nn-NO" sz="2000" b="1" dirty="0">
                <a:solidFill>
                  <a:srgbClr val="990033"/>
                </a:solidFill>
              </a:rPr>
              <a:t>iv. 3</a:t>
            </a:r>
            <a:r>
              <a:rPr lang="nn-NO" sz="2000" b="1" i="1" dirty="0">
                <a:solidFill>
                  <a:srgbClr val="990033"/>
                </a:solidFill>
              </a:rPr>
              <a:t>x </a:t>
            </a:r>
            <a:r>
              <a:rPr lang="nn-NO" sz="2000" b="1" dirty="0">
                <a:solidFill>
                  <a:srgbClr val="990033"/>
                </a:solidFill>
              </a:rPr>
              <a:t>– 5 = 2</a:t>
            </a:r>
            <a:r>
              <a:rPr lang="nn-NO" sz="2000" b="1" i="1" dirty="0">
                <a:solidFill>
                  <a:srgbClr val="990033"/>
                </a:solidFill>
              </a:rPr>
              <a:t>x </a:t>
            </a:r>
            <a:r>
              <a:rPr lang="nn-NO" sz="2000" b="1" dirty="0">
                <a:solidFill>
                  <a:srgbClr val="990033"/>
                </a:solidFill>
              </a:rPr>
              <a:t>+ 13</a:t>
            </a:r>
            <a:endParaRPr lang="en-IE" sz="2000" dirty="0">
              <a:solidFill>
                <a:srgbClr val="990033"/>
              </a:solidFill>
            </a:endParaRPr>
          </a:p>
          <a:p>
            <a:endParaRPr lang="en-IE" sz="2000" dirty="0">
              <a:solidFill>
                <a:srgbClr val="990033"/>
              </a:solidFill>
            </a:endParaRPr>
          </a:p>
        </p:txBody>
      </p:sp>
      <p:grpSp>
        <p:nvGrpSpPr>
          <p:cNvPr id="2" name="Group 1"/>
          <p:cNvGrpSpPr/>
          <p:nvPr/>
        </p:nvGrpSpPr>
        <p:grpSpPr>
          <a:xfrm>
            <a:off x="8789610" y="620689"/>
            <a:ext cx="8527806" cy="5616622"/>
            <a:chOff x="8789610" y="620689"/>
            <a:chExt cx="8527806" cy="5616622"/>
          </a:xfrm>
        </p:grpSpPr>
        <p:sp>
          <p:nvSpPr>
            <p:cNvPr id="3" name="Rounded Rectangle 2"/>
            <p:cNvSpPr/>
            <p:nvPr/>
          </p:nvSpPr>
          <p:spPr>
            <a:xfrm rot="16200000">
              <a:off x="8159610" y="1250689"/>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512" y="695324"/>
              <a:ext cx="8136904" cy="554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3871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wipe(left)">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wipe(left)">
                                      <p:cBhvr>
                                        <p:cTn id="17" dur="500"/>
                                        <p:tgtEl>
                                          <p:spTgt spid="5">
                                            <p:txEl>
                                              <p:pRg st="8" end="8"/>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11" end="11"/>
                                            </p:txEl>
                                          </p:spTgt>
                                        </p:tgtEl>
                                        <p:attrNameLst>
                                          <p:attrName>style.visibility</p:attrName>
                                        </p:attrNameLst>
                                      </p:cBhvr>
                                      <p:to>
                                        <p:strVal val="visible"/>
                                      </p:to>
                                    </p:set>
                                    <p:animEffect transition="in" filter="wipe(left)">
                                      <p:cBhvr>
                                        <p:cTn id="20" dur="500"/>
                                        <p:tgtEl>
                                          <p:spTgt spid="5">
                                            <p:txEl>
                                              <p:pRg st="11" end="11"/>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animEffect transition="in" filter="wipe(left)">
                                      <p:cBhvr>
                                        <p:cTn id="2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0.00018 7.40741E-7 L -0.93038 7.40741E-7 " pathEditMode="relative" rAng="0" ptsTypes="AA">
                                      <p:cBhvr>
                                        <p:cTn id="28" dur="2000" fill="hold"/>
                                        <p:tgtEl>
                                          <p:spTgt spid="2"/>
                                        </p:tgtEl>
                                        <p:attrNameLst>
                                          <p:attrName>ppt_x</p:attrName>
                                          <p:attrName>ppt_y</p:attrName>
                                        </p:attrNameLst>
                                      </p:cBhvr>
                                      <p:rCtr x="-46510" y="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93038 7.40741E-7 L -0.00018 0.00347 " pathEditMode="relative" rAng="0" ptsTypes="AA">
                                      <p:cBhvr>
                                        <p:cTn id="32"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1826" y="233640"/>
            <a:ext cx="4943405" cy="584775"/>
          </a:xfrm>
          <a:prstGeom prst="rect">
            <a:avLst/>
          </a:prstGeom>
        </p:spPr>
        <p:txBody>
          <a:bodyPr wrap="none">
            <a:spAutoFit/>
          </a:bodyPr>
          <a:lstStyle/>
          <a:p>
            <a:r>
              <a:rPr lang="en-IE" sz="3200" b="1" dirty="0" smtClean="0">
                <a:solidFill>
                  <a:srgbClr val="990033"/>
                </a:solidFill>
              </a:rPr>
              <a:t>Section E: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5</a:t>
            </a:r>
          </a:p>
        </p:txBody>
      </p:sp>
      <p:sp>
        <p:nvSpPr>
          <p:cNvPr id="4" name="Rectangle 3"/>
          <p:cNvSpPr/>
          <p:nvPr/>
        </p:nvSpPr>
        <p:spPr>
          <a:xfrm>
            <a:off x="611560" y="980728"/>
            <a:ext cx="7920880" cy="5016758"/>
          </a:xfrm>
          <a:prstGeom prst="rect">
            <a:avLst/>
          </a:prstGeom>
        </p:spPr>
        <p:txBody>
          <a:bodyPr wrap="square">
            <a:spAutoFit/>
          </a:bodyPr>
          <a:lstStyle/>
          <a:p>
            <a:pPr marL="342900" indent="-342900">
              <a:buAutoNum type="arabicPeriod"/>
            </a:pPr>
            <a:r>
              <a:rPr lang="en-IE" sz="2000" dirty="0" smtClean="0">
                <a:solidFill>
                  <a:srgbClr val="990033"/>
                </a:solidFill>
              </a:rPr>
              <a:t>Can </a:t>
            </a:r>
            <a:r>
              <a:rPr lang="en-IE" sz="2000" dirty="0">
                <a:solidFill>
                  <a:srgbClr val="990033"/>
                </a:solidFill>
              </a:rPr>
              <a:t>you solve the equation 2x=2x+1? Why or why not</a:t>
            </a:r>
            <a:r>
              <a:rPr lang="en-IE" sz="2000" dirty="0" smtClean="0">
                <a:solidFill>
                  <a:srgbClr val="990033"/>
                </a:solidFill>
              </a:rPr>
              <a:t>?</a:t>
            </a:r>
          </a:p>
          <a:p>
            <a:r>
              <a:rPr lang="en-IE" sz="2000" dirty="0" smtClean="0">
                <a:solidFill>
                  <a:srgbClr val="990033"/>
                </a:solidFill>
              </a:rPr>
              <a:t>2.	</a:t>
            </a:r>
          </a:p>
          <a:p>
            <a:r>
              <a:rPr lang="en-IE" sz="2000" dirty="0" smtClean="0">
                <a:solidFill>
                  <a:srgbClr val="990033"/>
                </a:solidFill>
              </a:rPr>
              <a:t>a</a:t>
            </a:r>
            <a:r>
              <a:rPr lang="en-IE" sz="2000" dirty="0">
                <a:solidFill>
                  <a:srgbClr val="990033"/>
                </a:solidFill>
              </a:rPr>
              <a:t>. Make a list of 4 points on this line.</a:t>
            </a:r>
          </a:p>
          <a:p>
            <a:r>
              <a:rPr lang="en-IE" sz="2000" dirty="0" smtClean="0">
                <a:solidFill>
                  <a:srgbClr val="990033"/>
                </a:solidFill>
              </a:rPr>
              <a:t>b</a:t>
            </a:r>
            <a:r>
              <a:rPr lang="en-IE" sz="2000" dirty="0">
                <a:solidFill>
                  <a:srgbClr val="990033"/>
                </a:solidFill>
              </a:rPr>
              <a:t>. What is added to each </a:t>
            </a:r>
            <a:r>
              <a:rPr lang="en-IE" sz="2000" i="1" dirty="0">
                <a:solidFill>
                  <a:srgbClr val="990033"/>
                </a:solidFill>
              </a:rPr>
              <a:t>x </a:t>
            </a:r>
            <a:r>
              <a:rPr lang="en-IE" sz="2000" dirty="0">
                <a:solidFill>
                  <a:srgbClr val="990033"/>
                </a:solidFill>
              </a:rPr>
              <a:t>to give </a:t>
            </a:r>
            <a:r>
              <a:rPr lang="en-IE" sz="2000" dirty="0" smtClean="0">
                <a:solidFill>
                  <a:srgbClr val="990033"/>
                </a:solidFill>
              </a:rPr>
              <a:t>the </a:t>
            </a:r>
          </a:p>
          <a:p>
            <a:r>
              <a:rPr lang="en-IE" sz="2000" dirty="0" smtClean="0">
                <a:solidFill>
                  <a:srgbClr val="990033"/>
                </a:solidFill>
              </a:rPr>
              <a:t>     y </a:t>
            </a:r>
            <a:r>
              <a:rPr lang="en-IE" sz="2000" dirty="0">
                <a:solidFill>
                  <a:srgbClr val="990033"/>
                </a:solidFill>
              </a:rPr>
              <a:t>value?</a:t>
            </a:r>
          </a:p>
          <a:p>
            <a:r>
              <a:rPr lang="en-IE" sz="2000" dirty="0">
                <a:solidFill>
                  <a:srgbClr val="990033"/>
                </a:solidFill>
              </a:rPr>
              <a:t>c. So is it true to say the line has equation</a:t>
            </a:r>
          </a:p>
          <a:p>
            <a:r>
              <a:rPr lang="en-IE" sz="2000" i="1" dirty="0" smtClean="0">
                <a:solidFill>
                  <a:srgbClr val="990033"/>
                </a:solidFill>
              </a:rPr>
              <a:t>     y </a:t>
            </a:r>
            <a:r>
              <a:rPr lang="en-IE" sz="2000" dirty="0">
                <a:solidFill>
                  <a:srgbClr val="990033"/>
                </a:solidFill>
              </a:rPr>
              <a:t>= </a:t>
            </a:r>
            <a:r>
              <a:rPr lang="en-IE" sz="2000" i="1" dirty="0">
                <a:solidFill>
                  <a:srgbClr val="990033"/>
                </a:solidFill>
              </a:rPr>
              <a:t>x </a:t>
            </a:r>
            <a:r>
              <a:rPr lang="en-IE" sz="2000" dirty="0">
                <a:solidFill>
                  <a:srgbClr val="990033"/>
                </a:solidFill>
              </a:rPr>
              <a:t>+ 3?</a:t>
            </a:r>
          </a:p>
          <a:p>
            <a:r>
              <a:rPr lang="en-IE" sz="2000" dirty="0">
                <a:solidFill>
                  <a:srgbClr val="990033"/>
                </a:solidFill>
              </a:rPr>
              <a:t>d. Solve the equation </a:t>
            </a:r>
            <a:r>
              <a:rPr lang="en-IE" sz="2000" i="1" dirty="0">
                <a:solidFill>
                  <a:srgbClr val="990033"/>
                </a:solidFill>
              </a:rPr>
              <a:t>x </a:t>
            </a:r>
            <a:r>
              <a:rPr lang="en-IE" sz="2000" dirty="0">
                <a:solidFill>
                  <a:srgbClr val="990033"/>
                </a:solidFill>
              </a:rPr>
              <a:t>+ 3 = 0 by algebra.</a:t>
            </a:r>
          </a:p>
          <a:p>
            <a:r>
              <a:rPr lang="en-IE" sz="2000" dirty="0">
                <a:solidFill>
                  <a:srgbClr val="990033"/>
                </a:solidFill>
              </a:rPr>
              <a:t>e. Can we read from the graph the point</a:t>
            </a:r>
          </a:p>
          <a:p>
            <a:r>
              <a:rPr lang="en-IE" sz="2000" dirty="0" smtClean="0">
                <a:solidFill>
                  <a:srgbClr val="990033"/>
                </a:solidFill>
              </a:rPr>
              <a:t>     where </a:t>
            </a:r>
            <a:r>
              <a:rPr lang="en-IE" sz="2000" i="1" dirty="0">
                <a:solidFill>
                  <a:srgbClr val="990033"/>
                </a:solidFill>
              </a:rPr>
              <a:t>y </a:t>
            </a:r>
            <a:r>
              <a:rPr lang="en-IE" sz="2000" dirty="0">
                <a:solidFill>
                  <a:srgbClr val="990033"/>
                </a:solidFill>
              </a:rPr>
              <a:t>= 0 (or </a:t>
            </a:r>
            <a:r>
              <a:rPr lang="en-IE" sz="2000" i="1" dirty="0">
                <a:solidFill>
                  <a:srgbClr val="990033"/>
                </a:solidFill>
              </a:rPr>
              <a:t>x </a:t>
            </a:r>
            <a:r>
              <a:rPr lang="en-IE" sz="2000" dirty="0">
                <a:solidFill>
                  <a:srgbClr val="990033"/>
                </a:solidFill>
              </a:rPr>
              <a:t>+ 3 = 0)?</a:t>
            </a:r>
          </a:p>
          <a:p>
            <a:r>
              <a:rPr lang="en-IE" sz="2000" dirty="0">
                <a:solidFill>
                  <a:srgbClr val="990033"/>
                </a:solidFill>
              </a:rPr>
              <a:t>f. </a:t>
            </a:r>
            <a:r>
              <a:rPr lang="en-IE" sz="2000" dirty="0" smtClean="0">
                <a:solidFill>
                  <a:srgbClr val="990033"/>
                </a:solidFill>
              </a:rPr>
              <a:t> Do </a:t>
            </a:r>
            <a:r>
              <a:rPr lang="en-IE" sz="2000" dirty="0">
                <a:solidFill>
                  <a:srgbClr val="990033"/>
                </a:solidFill>
              </a:rPr>
              <a:t>you get the same answer when you</a:t>
            </a:r>
          </a:p>
          <a:p>
            <a:r>
              <a:rPr lang="en-IE" sz="2000" dirty="0" smtClean="0">
                <a:solidFill>
                  <a:srgbClr val="990033"/>
                </a:solidFill>
              </a:rPr>
              <a:t>    graph </a:t>
            </a:r>
            <a:r>
              <a:rPr lang="en-IE" sz="2000" dirty="0">
                <a:solidFill>
                  <a:srgbClr val="990033"/>
                </a:solidFill>
              </a:rPr>
              <a:t>the line </a:t>
            </a:r>
            <a:r>
              <a:rPr lang="en-IE" sz="2000" i="1" dirty="0">
                <a:solidFill>
                  <a:srgbClr val="990033"/>
                </a:solidFill>
              </a:rPr>
              <a:t>y </a:t>
            </a:r>
            <a:r>
              <a:rPr lang="en-IE" sz="2000" dirty="0">
                <a:solidFill>
                  <a:srgbClr val="990033"/>
                </a:solidFill>
              </a:rPr>
              <a:t>= </a:t>
            </a:r>
            <a:r>
              <a:rPr lang="en-IE" sz="2000" i="1" dirty="0">
                <a:solidFill>
                  <a:srgbClr val="990033"/>
                </a:solidFill>
              </a:rPr>
              <a:t>x </a:t>
            </a:r>
            <a:r>
              <a:rPr lang="en-IE" sz="2000" dirty="0">
                <a:solidFill>
                  <a:srgbClr val="990033"/>
                </a:solidFill>
              </a:rPr>
              <a:t>+ 3 and find where it</a:t>
            </a:r>
          </a:p>
          <a:p>
            <a:r>
              <a:rPr lang="en-IE" sz="2000" dirty="0" smtClean="0">
                <a:solidFill>
                  <a:srgbClr val="990033"/>
                </a:solidFill>
              </a:rPr>
              <a:t>    cuts </a:t>
            </a:r>
            <a:r>
              <a:rPr lang="en-IE" sz="2000" dirty="0">
                <a:solidFill>
                  <a:srgbClr val="990033"/>
                </a:solidFill>
              </a:rPr>
              <a:t>the </a:t>
            </a:r>
            <a:r>
              <a:rPr lang="en-IE" sz="2000" i="1" dirty="0">
                <a:solidFill>
                  <a:srgbClr val="990033"/>
                </a:solidFill>
              </a:rPr>
              <a:t>x </a:t>
            </a:r>
            <a:r>
              <a:rPr lang="en-IE" sz="2000" dirty="0">
                <a:solidFill>
                  <a:srgbClr val="990033"/>
                </a:solidFill>
              </a:rPr>
              <a:t>axis as you get when you solve</a:t>
            </a:r>
          </a:p>
          <a:p>
            <a:r>
              <a:rPr lang="en-IE" sz="2000" dirty="0" smtClean="0">
                <a:solidFill>
                  <a:srgbClr val="990033"/>
                </a:solidFill>
              </a:rPr>
              <a:t>    the </a:t>
            </a:r>
            <a:r>
              <a:rPr lang="en-IE" sz="2000" dirty="0">
                <a:solidFill>
                  <a:srgbClr val="990033"/>
                </a:solidFill>
              </a:rPr>
              <a:t>equation </a:t>
            </a:r>
            <a:r>
              <a:rPr lang="en-IE" sz="2000" i="1" dirty="0">
                <a:solidFill>
                  <a:srgbClr val="990033"/>
                </a:solidFill>
              </a:rPr>
              <a:t>x </a:t>
            </a:r>
            <a:r>
              <a:rPr lang="en-IE" sz="2000" dirty="0">
                <a:solidFill>
                  <a:srgbClr val="990033"/>
                </a:solidFill>
              </a:rPr>
              <a:t>+ 3 = 0 by algebra?</a:t>
            </a:r>
          </a:p>
          <a:p>
            <a:r>
              <a:rPr lang="en-IE" sz="2000" dirty="0">
                <a:solidFill>
                  <a:srgbClr val="990033"/>
                </a:solidFill>
              </a:rPr>
              <a:t>3. Complete the following table and draw the resulting line on graph</a:t>
            </a:r>
          </a:p>
          <a:p>
            <a:r>
              <a:rPr lang="en-IE" sz="2000" dirty="0">
                <a:solidFill>
                  <a:srgbClr val="990033"/>
                </a:solidFill>
              </a:rPr>
              <a:t>paper.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790" y="1340768"/>
            <a:ext cx="329565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789610" y="490053"/>
            <a:ext cx="8267070" cy="5747259"/>
            <a:chOff x="8789610" y="490053"/>
            <a:chExt cx="8267070" cy="5747259"/>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800" y="526027"/>
              <a:ext cx="7920880" cy="571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7" name="Group 6"/>
          <p:cNvGrpSpPr/>
          <p:nvPr/>
        </p:nvGrpSpPr>
        <p:grpSpPr>
          <a:xfrm>
            <a:off x="8806824" y="474743"/>
            <a:ext cx="8315740" cy="5762569"/>
            <a:chOff x="8806824" y="474743"/>
            <a:chExt cx="8315740" cy="5762569"/>
          </a:xfrm>
        </p:grpSpPr>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4" r="1"/>
            <a:stretch/>
          </p:blipFill>
          <p:spPr bwMode="auto">
            <a:xfrm>
              <a:off x="9184338" y="474743"/>
              <a:ext cx="7938226" cy="576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176824" y="276285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3244822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5"/>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35" presetClass="path" presetSubtype="0" accel="50000" decel="50000" fill="hold" nodeType="clickEffect">
                                  <p:stCondLst>
                                    <p:cond delay="0"/>
                                  </p:stCondLst>
                                  <p:childTnLst>
                                    <p:animMotion origin="layout" path="M -0.00018 7.40741E-7 L -0.93038 7.40741E-7 " pathEditMode="relative" rAng="0" ptsTypes="AA">
                                      <p:cBhvr>
                                        <p:cTn id="15" dur="2000" fill="hold"/>
                                        <p:tgtEl>
                                          <p:spTgt spid="7"/>
                                        </p:tgtEl>
                                        <p:attrNameLst>
                                          <p:attrName>ppt_x</p:attrName>
                                          <p:attrName>ppt_y</p:attrName>
                                        </p:attrNameLst>
                                      </p:cBhvr>
                                      <p:rCtr x="-46510" y="0"/>
                                    </p:animMotion>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0.93038 7.40741E-7 L -0.00018 0.00347 " pathEditMode="relative" rAng="0" ptsTypes="AA">
                                      <p:cBhvr>
                                        <p:cTn id="19" dur="2000" fill="hold"/>
                                        <p:tgtEl>
                                          <p:spTgt spid="7"/>
                                        </p:tgtEl>
                                        <p:attrNameLst>
                                          <p:attrName>ppt_x</p:attrName>
                                          <p:attrName>ppt_y</p:attrName>
                                        </p:attrNameLst>
                                      </p:cBhvr>
                                      <p:rCtr x="46510" y="162"/>
                                    </p:animMotion>
                                  </p:childTnLst>
                                </p:cTn>
                              </p:par>
                            </p:childTnLst>
                          </p:cTn>
                        </p:par>
                      </p:childTnLst>
                    </p:cTn>
                  </p:par>
                </p:childTnLst>
              </p:cTn>
              <p:nextCondLst>
                <p:cond evt="onClick" delay="0">
                  <p:tgtEl>
                    <p:spTgt spid="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76864" cy="5016758"/>
          </a:xfrm>
          <a:prstGeom prst="rect">
            <a:avLst/>
          </a:prstGeom>
        </p:spPr>
        <p:txBody>
          <a:bodyPr wrap="square">
            <a:spAutoFit/>
          </a:bodyPr>
          <a:lstStyle/>
          <a:p>
            <a:r>
              <a:rPr lang="en-IE" sz="2000" dirty="0">
                <a:solidFill>
                  <a:srgbClr val="990033"/>
                </a:solidFill>
              </a:rPr>
              <a:t>3. Complete the following table and draw the resulting line on graph</a:t>
            </a:r>
          </a:p>
          <a:p>
            <a:r>
              <a:rPr lang="en-IE" sz="2000" dirty="0">
                <a:solidFill>
                  <a:srgbClr val="990033"/>
                </a:solidFill>
              </a:rPr>
              <a:t>paper</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r>
              <a:rPr lang="en-IE" sz="2000" dirty="0">
                <a:solidFill>
                  <a:srgbClr val="990033"/>
                </a:solidFill>
              </a:rPr>
              <a:t>a. Where does the line </a:t>
            </a:r>
            <a:r>
              <a:rPr lang="en-IE" sz="2000" i="1" dirty="0">
                <a:solidFill>
                  <a:srgbClr val="990033"/>
                </a:solidFill>
              </a:rPr>
              <a:t>y </a:t>
            </a:r>
            <a:r>
              <a:rPr lang="en-IE" sz="2000" dirty="0">
                <a:solidFill>
                  <a:srgbClr val="990033"/>
                </a:solidFill>
              </a:rPr>
              <a:t>= 2</a:t>
            </a:r>
            <a:r>
              <a:rPr lang="en-IE" sz="2000" i="1" dirty="0">
                <a:solidFill>
                  <a:srgbClr val="990033"/>
                </a:solidFill>
              </a:rPr>
              <a:t>x </a:t>
            </a:r>
            <a:r>
              <a:rPr lang="en-IE" sz="2000" dirty="0">
                <a:solidFill>
                  <a:srgbClr val="990033"/>
                </a:solidFill>
              </a:rPr>
              <a:t>+ 2 cut the </a:t>
            </a:r>
            <a:r>
              <a:rPr lang="en-IE" sz="2000" i="1" dirty="0">
                <a:solidFill>
                  <a:srgbClr val="990033"/>
                </a:solidFill>
              </a:rPr>
              <a:t>x </a:t>
            </a:r>
            <a:r>
              <a:rPr lang="en-IE" sz="2000" dirty="0">
                <a:solidFill>
                  <a:srgbClr val="990033"/>
                </a:solidFill>
              </a:rPr>
              <a:t>axis?</a:t>
            </a:r>
          </a:p>
          <a:p>
            <a:r>
              <a:rPr lang="en-IE" sz="2000" dirty="0">
                <a:solidFill>
                  <a:srgbClr val="990033"/>
                </a:solidFill>
              </a:rPr>
              <a:t>b. What is the </a:t>
            </a:r>
            <a:r>
              <a:rPr lang="en-IE" sz="2000" i="1" dirty="0">
                <a:solidFill>
                  <a:srgbClr val="990033"/>
                </a:solidFill>
              </a:rPr>
              <a:t>x </a:t>
            </a:r>
            <a:r>
              <a:rPr lang="en-IE" sz="2000" dirty="0">
                <a:solidFill>
                  <a:srgbClr val="990033"/>
                </a:solidFill>
              </a:rPr>
              <a:t>value of the point where this line cuts the </a:t>
            </a:r>
            <a:r>
              <a:rPr lang="en-IE" sz="2000" i="1" dirty="0">
                <a:solidFill>
                  <a:srgbClr val="990033"/>
                </a:solidFill>
              </a:rPr>
              <a:t>x </a:t>
            </a:r>
            <a:r>
              <a:rPr lang="en-IE" sz="2000" dirty="0">
                <a:solidFill>
                  <a:srgbClr val="990033"/>
                </a:solidFill>
              </a:rPr>
              <a:t>axis?</a:t>
            </a:r>
          </a:p>
          <a:p>
            <a:r>
              <a:rPr lang="en-IE" sz="2000" dirty="0">
                <a:solidFill>
                  <a:srgbClr val="990033"/>
                </a:solidFill>
              </a:rPr>
              <a:t>c. Solve the equation 2</a:t>
            </a:r>
            <a:r>
              <a:rPr lang="en-IE" sz="2000" i="1" dirty="0">
                <a:solidFill>
                  <a:srgbClr val="990033"/>
                </a:solidFill>
              </a:rPr>
              <a:t>x </a:t>
            </a:r>
            <a:r>
              <a:rPr lang="en-IE" sz="2000" dirty="0">
                <a:solidFill>
                  <a:srgbClr val="990033"/>
                </a:solidFill>
              </a:rPr>
              <a:t>+ 2 = 0 using algebra.</a:t>
            </a:r>
          </a:p>
          <a:p>
            <a:r>
              <a:rPr lang="en-IE" sz="2000" dirty="0">
                <a:solidFill>
                  <a:srgbClr val="990033"/>
                </a:solidFill>
              </a:rPr>
              <a:t>d. Do you get the same answer for the </a:t>
            </a:r>
            <a:r>
              <a:rPr lang="en-IE" sz="2000" i="1" dirty="0">
                <a:solidFill>
                  <a:srgbClr val="990033"/>
                </a:solidFill>
              </a:rPr>
              <a:t>x </a:t>
            </a:r>
            <a:r>
              <a:rPr lang="en-IE" sz="2000" dirty="0">
                <a:solidFill>
                  <a:srgbClr val="990033"/>
                </a:solidFill>
              </a:rPr>
              <a:t>value of the point where the line </a:t>
            </a:r>
            <a:r>
              <a:rPr lang="en-IE" sz="2000" dirty="0" smtClean="0">
                <a:solidFill>
                  <a:srgbClr val="990033"/>
                </a:solidFill>
              </a:rPr>
              <a:t>    </a:t>
            </a:r>
          </a:p>
          <a:p>
            <a:r>
              <a:rPr lang="en-IE" sz="2000" i="1" dirty="0">
                <a:solidFill>
                  <a:srgbClr val="990033"/>
                </a:solidFill>
              </a:rPr>
              <a:t> </a:t>
            </a:r>
            <a:r>
              <a:rPr lang="en-IE" sz="2000" i="1" dirty="0" smtClean="0">
                <a:solidFill>
                  <a:srgbClr val="990033"/>
                </a:solidFill>
              </a:rPr>
              <a:t>    y </a:t>
            </a:r>
            <a:r>
              <a:rPr lang="en-IE" sz="2000" dirty="0">
                <a:solidFill>
                  <a:srgbClr val="990033"/>
                </a:solidFill>
              </a:rPr>
              <a:t>= 2</a:t>
            </a:r>
            <a:r>
              <a:rPr lang="en-IE" sz="2000" i="1" dirty="0">
                <a:solidFill>
                  <a:srgbClr val="990033"/>
                </a:solidFill>
              </a:rPr>
              <a:t>x </a:t>
            </a:r>
            <a:r>
              <a:rPr lang="en-IE" sz="2000" dirty="0">
                <a:solidFill>
                  <a:srgbClr val="990033"/>
                </a:solidFill>
              </a:rPr>
              <a:t>+ </a:t>
            </a:r>
            <a:r>
              <a:rPr lang="en-IE" sz="2000" dirty="0" smtClean="0">
                <a:solidFill>
                  <a:srgbClr val="990033"/>
                </a:solidFill>
              </a:rPr>
              <a:t>2 cuts </a:t>
            </a:r>
            <a:r>
              <a:rPr lang="en-IE" sz="2000" dirty="0">
                <a:solidFill>
                  <a:srgbClr val="990033"/>
                </a:solidFill>
              </a:rPr>
              <a:t>the </a:t>
            </a:r>
            <a:r>
              <a:rPr lang="en-IE" sz="2000" i="1" dirty="0">
                <a:solidFill>
                  <a:srgbClr val="990033"/>
                </a:solidFill>
              </a:rPr>
              <a:t>x </a:t>
            </a:r>
            <a:r>
              <a:rPr lang="en-IE" sz="2000" dirty="0">
                <a:solidFill>
                  <a:srgbClr val="990033"/>
                </a:solidFill>
              </a:rPr>
              <a:t>axis and from solving the equation 2</a:t>
            </a:r>
            <a:r>
              <a:rPr lang="en-IE" sz="2000" i="1" dirty="0">
                <a:solidFill>
                  <a:srgbClr val="990033"/>
                </a:solidFill>
              </a:rPr>
              <a:t>x </a:t>
            </a:r>
            <a:r>
              <a:rPr lang="en-IE" sz="2000" dirty="0">
                <a:solidFill>
                  <a:srgbClr val="990033"/>
                </a:solidFill>
              </a:rPr>
              <a:t>+ 2 = 0 using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algebra</a:t>
            </a:r>
            <a:r>
              <a:rPr lang="en-IE" sz="2000" dirty="0">
                <a:solidFill>
                  <a:srgbClr val="990033"/>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48" y="1196751"/>
            <a:ext cx="7807304" cy="23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240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76864" cy="4708981"/>
          </a:xfrm>
          <a:prstGeom prst="rect">
            <a:avLst/>
          </a:prstGeom>
        </p:spPr>
        <p:txBody>
          <a:bodyPr wrap="square">
            <a:spAutoFit/>
          </a:bodyPr>
          <a:lstStyle/>
          <a:p>
            <a:r>
              <a:rPr lang="en-IE" sz="2000" dirty="0">
                <a:solidFill>
                  <a:srgbClr val="990033"/>
                </a:solidFill>
              </a:rPr>
              <a:t>4. Complete the following table and draw the resulting line on graph</a:t>
            </a:r>
          </a:p>
          <a:p>
            <a:r>
              <a:rPr lang="en-IE" sz="2000" dirty="0">
                <a:solidFill>
                  <a:srgbClr val="990033"/>
                </a:solidFill>
              </a:rPr>
              <a:t>paper</a:t>
            </a:r>
            <a:r>
              <a:rPr lang="en-IE" sz="2000" dirty="0" smtClean="0">
                <a:solidFill>
                  <a:srgbClr val="990033"/>
                </a:solidFill>
              </a:rPr>
              <a:t>.</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rPr>
              <a:t>a</a:t>
            </a:r>
            <a:r>
              <a:rPr lang="en-IE" sz="2000" dirty="0">
                <a:solidFill>
                  <a:srgbClr val="990033"/>
                </a:solidFill>
              </a:rPr>
              <a:t>. Where does the line y = 2x -1 cut the x axis?</a:t>
            </a:r>
          </a:p>
          <a:p>
            <a:r>
              <a:rPr lang="en-IE" sz="2000" dirty="0">
                <a:solidFill>
                  <a:srgbClr val="990033"/>
                </a:solidFill>
              </a:rPr>
              <a:t>b. What is the x value of the point where this line cuts the x axis?</a:t>
            </a:r>
          </a:p>
          <a:p>
            <a:r>
              <a:rPr lang="en-IE" sz="2000" dirty="0">
                <a:solidFill>
                  <a:srgbClr val="990033"/>
                </a:solidFill>
              </a:rPr>
              <a:t>c. Solve the equation 2x – 1 = 0 using algebra.</a:t>
            </a:r>
          </a:p>
          <a:p>
            <a:r>
              <a:rPr lang="en-IE" sz="2000" dirty="0">
                <a:solidFill>
                  <a:srgbClr val="990033"/>
                </a:solidFill>
              </a:rPr>
              <a:t>d. Do you get the same answer for the x value of the point where the line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y </a:t>
            </a:r>
            <a:r>
              <a:rPr lang="en-IE" sz="2000" dirty="0">
                <a:solidFill>
                  <a:srgbClr val="990033"/>
                </a:solidFill>
              </a:rPr>
              <a:t>=2x -</a:t>
            </a:r>
            <a:r>
              <a:rPr lang="en-IE" sz="2000" dirty="0" smtClean="0">
                <a:solidFill>
                  <a:srgbClr val="990033"/>
                </a:solidFill>
              </a:rPr>
              <a:t>1 cuts </a:t>
            </a:r>
            <a:r>
              <a:rPr lang="en-IE" sz="2000" dirty="0">
                <a:solidFill>
                  <a:srgbClr val="990033"/>
                </a:solidFill>
              </a:rPr>
              <a:t>the x axis and from solving the equation 2x -1 = 0 using </a:t>
            </a:r>
            <a:r>
              <a:rPr lang="en-IE" sz="2000" dirty="0" smtClean="0">
                <a:solidFill>
                  <a:srgbClr val="990033"/>
                </a:solidFill>
              </a:rPr>
              <a:t>#</a:t>
            </a:r>
          </a:p>
          <a:p>
            <a:r>
              <a:rPr lang="en-IE" sz="2000" dirty="0">
                <a:solidFill>
                  <a:srgbClr val="990033"/>
                </a:solidFill>
              </a:rPr>
              <a:t> </a:t>
            </a:r>
            <a:r>
              <a:rPr lang="en-IE" sz="2000" dirty="0" smtClean="0">
                <a:solidFill>
                  <a:srgbClr val="990033"/>
                </a:solidFill>
              </a:rPr>
              <a:t>    algebra</a:t>
            </a:r>
            <a:r>
              <a:rPr lang="en-IE" sz="2000" dirty="0">
                <a:solidFill>
                  <a:srgbClr val="990033"/>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15" y="1268760"/>
            <a:ext cx="785037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795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704856" cy="4401205"/>
          </a:xfrm>
          <a:prstGeom prst="rect">
            <a:avLst/>
          </a:prstGeom>
        </p:spPr>
        <p:txBody>
          <a:bodyPr wrap="square">
            <a:spAutoFit/>
          </a:bodyPr>
          <a:lstStyle/>
          <a:p>
            <a:r>
              <a:rPr lang="en-IE" sz="2000" dirty="0">
                <a:solidFill>
                  <a:srgbClr val="990033"/>
                </a:solidFill>
              </a:rPr>
              <a:t>5. Given the table below find the solution to the equation </a:t>
            </a:r>
            <a:r>
              <a:rPr lang="en-IE" sz="2000" dirty="0" smtClean="0">
                <a:solidFill>
                  <a:srgbClr val="990033"/>
                </a:solidFill>
              </a:rPr>
              <a:t>2x – 3 = 0.</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6</a:t>
            </a:r>
            <a:r>
              <a:rPr lang="en-IE" sz="2000" dirty="0">
                <a:solidFill>
                  <a:srgbClr val="990033"/>
                </a:solidFill>
              </a:rPr>
              <a:t>. Solve the equation 2x - 6 = 0 graphically.</a:t>
            </a:r>
          </a:p>
          <a:p>
            <a:endParaRPr lang="en-IE" sz="2000" dirty="0" smtClean="0">
              <a:solidFill>
                <a:srgbClr val="990033"/>
              </a:solidFill>
            </a:endParaRPr>
          </a:p>
          <a:p>
            <a:r>
              <a:rPr lang="en-IE" sz="2000" dirty="0" smtClean="0">
                <a:solidFill>
                  <a:srgbClr val="990033"/>
                </a:solidFill>
              </a:rPr>
              <a:t>7</a:t>
            </a:r>
            <a:r>
              <a:rPr lang="en-IE" sz="2000" dirty="0">
                <a:solidFill>
                  <a:srgbClr val="990033"/>
                </a:solidFill>
              </a:rPr>
              <a:t>. Solve the equation x + 5 = 0 graphically.</a:t>
            </a:r>
          </a:p>
          <a:p>
            <a:endParaRPr lang="en-IE" sz="2000" dirty="0" smtClean="0">
              <a:solidFill>
                <a:srgbClr val="990033"/>
              </a:solidFill>
            </a:endParaRPr>
          </a:p>
          <a:p>
            <a:r>
              <a:rPr lang="en-IE" sz="2000" dirty="0" smtClean="0">
                <a:solidFill>
                  <a:srgbClr val="990033"/>
                </a:solidFill>
              </a:rPr>
              <a:t>8</a:t>
            </a:r>
            <a:r>
              <a:rPr lang="en-IE" sz="2000" dirty="0">
                <a:solidFill>
                  <a:srgbClr val="990033"/>
                </a:solidFill>
              </a:rPr>
              <a:t>. Describe in your own words how to solve an equation graphically.</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196752"/>
            <a:ext cx="68961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259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4961038" cy="584775"/>
          </a:xfrm>
          <a:prstGeom prst="rect">
            <a:avLst/>
          </a:prstGeom>
        </p:spPr>
        <p:txBody>
          <a:bodyPr wrap="none">
            <a:spAutoFit/>
          </a:bodyPr>
          <a:lstStyle/>
          <a:p>
            <a:r>
              <a:rPr lang="en-IE" sz="3200" b="1" dirty="0" smtClean="0">
                <a:solidFill>
                  <a:srgbClr val="990033"/>
                </a:solidFill>
              </a:rPr>
              <a:t>Section F: </a:t>
            </a:r>
            <a:r>
              <a:rPr lang="en-IE" sz="3200" b="1" smtClean="0">
                <a:solidFill>
                  <a:srgbClr val="990033"/>
                </a:solidFill>
              </a:rPr>
              <a:t>Student </a:t>
            </a:r>
            <a:r>
              <a:rPr lang="en-IE" sz="3200" b="1" smtClean="0">
                <a:solidFill>
                  <a:srgbClr val="990033"/>
                </a:solidFill>
              </a:rPr>
              <a:t>Activity </a:t>
            </a:r>
            <a:r>
              <a:rPr lang="en-IE" sz="3200" b="1" dirty="0">
                <a:solidFill>
                  <a:srgbClr val="990033"/>
                </a:solidFill>
              </a:rPr>
              <a:t>6</a:t>
            </a:r>
            <a:endParaRPr lang="en-IE" sz="3200" b="1" dirty="0" smtClean="0">
              <a:solidFill>
                <a:srgbClr val="990033"/>
              </a:solidFill>
            </a:endParaRPr>
          </a:p>
        </p:txBody>
      </p:sp>
      <p:sp>
        <p:nvSpPr>
          <p:cNvPr id="6" name="Rectangle 5"/>
          <p:cNvSpPr/>
          <p:nvPr/>
        </p:nvSpPr>
        <p:spPr>
          <a:xfrm>
            <a:off x="611560" y="882000"/>
            <a:ext cx="7776864" cy="440120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So we can now </a:t>
            </a:r>
            <a:r>
              <a:rPr lang="en-IE" sz="2000" dirty="0" smtClean="0">
                <a:solidFill>
                  <a:srgbClr val="990033"/>
                </a:solidFill>
              </a:rPr>
              <a:t>solve equations </a:t>
            </a:r>
            <a:r>
              <a:rPr lang="en-IE" sz="2000" dirty="0">
                <a:solidFill>
                  <a:srgbClr val="990033"/>
                </a:solidFill>
              </a:rPr>
              <a:t>by algebra </a:t>
            </a:r>
            <a:r>
              <a:rPr lang="en-IE" sz="2000" dirty="0" smtClean="0">
                <a:solidFill>
                  <a:srgbClr val="990033"/>
                </a:solidFill>
              </a:rPr>
              <a:t>and by </a:t>
            </a:r>
            <a:r>
              <a:rPr lang="en-IE" sz="2000" dirty="0">
                <a:solidFill>
                  <a:srgbClr val="990033"/>
                </a:solidFill>
              </a:rPr>
              <a:t>graph</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could you </a:t>
            </a:r>
            <a:r>
              <a:rPr lang="en-IE" sz="2000" dirty="0" smtClean="0">
                <a:solidFill>
                  <a:srgbClr val="990033"/>
                </a:solidFill>
              </a:rPr>
              <a:t>solve 2x </a:t>
            </a:r>
            <a:r>
              <a:rPr lang="en-IE" sz="2000" dirty="0">
                <a:solidFill>
                  <a:srgbClr val="990033"/>
                </a:solidFill>
              </a:rPr>
              <a:t>+ 7 = 13 by </a:t>
            </a:r>
            <a:r>
              <a:rPr lang="en-IE" sz="2000" dirty="0" smtClean="0">
                <a:solidFill>
                  <a:srgbClr val="990033"/>
                </a:solidFill>
              </a:rPr>
              <a:t>trial and improvement (Inspection)?</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you prove </a:t>
            </a:r>
            <a:r>
              <a:rPr lang="en-IE" sz="2000" dirty="0" smtClean="0">
                <a:solidFill>
                  <a:srgbClr val="990033"/>
                </a:solidFill>
              </a:rPr>
              <a:t>that the </a:t>
            </a:r>
            <a:r>
              <a:rPr lang="en-IE" sz="2000" dirty="0">
                <a:solidFill>
                  <a:srgbClr val="990033"/>
                </a:solidFill>
              </a:rPr>
              <a:t>solution you got </a:t>
            </a:r>
            <a:r>
              <a:rPr lang="en-IE" sz="2000" dirty="0" smtClean="0">
                <a:solidFill>
                  <a:srgbClr val="990033"/>
                </a:solidFill>
              </a:rPr>
              <a:t>is correct?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That </a:t>
            </a:r>
            <a:r>
              <a:rPr lang="en-IE" sz="2000" dirty="0">
                <a:solidFill>
                  <a:srgbClr val="990033"/>
                </a:solidFill>
              </a:rPr>
              <a:t>was a simple one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What about 2x + 5 = -1</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So </a:t>
            </a:r>
            <a:r>
              <a:rPr lang="en-IE" sz="2000" dirty="0">
                <a:solidFill>
                  <a:srgbClr val="990033"/>
                </a:solidFill>
              </a:rPr>
              <a:t>while trial </a:t>
            </a:r>
            <a:r>
              <a:rPr lang="en-IE" sz="2000" dirty="0" smtClean="0">
                <a:solidFill>
                  <a:srgbClr val="990033"/>
                </a:solidFill>
              </a:rPr>
              <a:t>and improvement </a:t>
            </a:r>
            <a:r>
              <a:rPr lang="en-IE" sz="2000" dirty="0">
                <a:solidFill>
                  <a:srgbClr val="990033"/>
                </a:solidFill>
              </a:rPr>
              <a:t>(</a:t>
            </a:r>
            <a:r>
              <a:rPr lang="en-IE" sz="2000" dirty="0" smtClean="0">
                <a:solidFill>
                  <a:srgbClr val="990033"/>
                </a:solidFill>
              </a:rPr>
              <a:t>Inspection) is </a:t>
            </a:r>
            <a:r>
              <a:rPr lang="en-IE" sz="2000" dirty="0">
                <a:solidFill>
                  <a:srgbClr val="990033"/>
                </a:solidFill>
              </a:rPr>
              <a:t>a possible method </a:t>
            </a:r>
            <a:r>
              <a:rPr lang="en-IE" sz="2000" dirty="0" smtClean="0">
                <a:solidFill>
                  <a:srgbClr val="990033"/>
                </a:solidFill>
              </a:rPr>
              <a:t>of solving </a:t>
            </a:r>
            <a:r>
              <a:rPr lang="en-IE" sz="2000" dirty="0">
                <a:solidFill>
                  <a:srgbClr val="990033"/>
                </a:solidFill>
              </a:rPr>
              <a:t>an equation, it </a:t>
            </a:r>
            <a:r>
              <a:rPr lang="en-IE" sz="2000" dirty="0" smtClean="0">
                <a:solidFill>
                  <a:srgbClr val="990033"/>
                </a:solidFill>
              </a:rPr>
              <a:t>is often </a:t>
            </a:r>
            <a:r>
              <a:rPr lang="en-IE" sz="2000" dirty="0">
                <a:solidFill>
                  <a:srgbClr val="990033"/>
                </a:solidFill>
              </a:rPr>
              <a:t>very difficult to </a:t>
            </a:r>
            <a:r>
              <a:rPr lang="en-IE" sz="2000" dirty="0" smtClean="0">
                <a:solidFill>
                  <a:srgbClr val="990033"/>
                </a:solidFill>
              </a:rPr>
              <a:t>use unless </a:t>
            </a:r>
            <a:r>
              <a:rPr lang="en-IE" sz="2000" dirty="0">
                <a:solidFill>
                  <a:srgbClr val="990033"/>
                </a:solidFill>
              </a:rPr>
              <a:t>the answer is 1, </a:t>
            </a:r>
            <a:r>
              <a:rPr lang="en-IE" sz="2000" dirty="0" smtClean="0">
                <a:solidFill>
                  <a:srgbClr val="990033"/>
                </a:solidFill>
              </a:rPr>
              <a:t> 2, 3 </a:t>
            </a:r>
            <a:r>
              <a:rPr lang="en-IE" sz="2000" dirty="0">
                <a:solidFill>
                  <a:srgbClr val="990033"/>
                </a:solidFill>
              </a:rPr>
              <a:t>etc.</a:t>
            </a:r>
          </a:p>
        </p:txBody>
      </p:sp>
      <p:grpSp>
        <p:nvGrpSpPr>
          <p:cNvPr id="3" name="Group 2"/>
          <p:cNvGrpSpPr/>
          <p:nvPr/>
        </p:nvGrpSpPr>
        <p:grpSpPr>
          <a:xfrm>
            <a:off x="8806824" y="474743"/>
            <a:ext cx="8315740" cy="5762569"/>
            <a:chOff x="8806824" y="474743"/>
            <a:chExt cx="8315740" cy="5762569"/>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4" r="1"/>
            <a:stretch/>
          </p:blipFill>
          <p:spPr bwMode="auto">
            <a:xfrm>
              <a:off x="9184338" y="474743"/>
              <a:ext cx="7938226" cy="576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76824" y="110667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175784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left)">
                                      <p:cBhvr>
                                        <p:cTn id="22" dur="500"/>
                                        <p:tgtEl>
                                          <p:spTgt spid="6">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Effect transition="in" filter="wipe(left)">
                                      <p:cBhvr>
                                        <p:cTn id="2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0.00018 7.40741E-7 L -0.93038 7.40741E-7 " pathEditMode="relative" rAng="0" ptsTypes="AA">
                                      <p:cBhvr>
                                        <p:cTn id="32" dur="2000" fill="hold"/>
                                        <p:tgtEl>
                                          <p:spTgt spid="3"/>
                                        </p:tgtEl>
                                        <p:attrNameLst>
                                          <p:attrName>ppt_x</p:attrName>
                                          <p:attrName>ppt_y</p:attrName>
                                        </p:attrNameLst>
                                      </p:cBhvr>
                                      <p:rCtr x="-46510" y="0"/>
                                    </p:animMotion>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93038 7.40741E-7 L -0.00018 0.00347 " pathEditMode="relative" rAng="0" ptsTypes="AA">
                                      <p:cBhvr>
                                        <p:cTn id="3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20688"/>
            <a:ext cx="7848872" cy="5324535"/>
          </a:xfrm>
          <a:prstGeom prst="rect">
            <a:avLst/>
          </a:prstGeom>
        </p:spPr>
        <p:txBody>
          <a:bodyPr wrap="square">
            <a:spAutoFit/>
          </a:bodyPr>
          <a:lstStyle/>
          <a:p>
            <a:pPr marL="342900" indent="-342900">
              <a:buFont typeface="Arial" pitchFamily="34" charset="0"/>
              <a:buChar char="•"/>
            </a:pPr>
            <a:r>
              <a:rPr lang="en-IE" sz="2000" dirty="0">
                <a:solidFill>
                  <a:srgbClr val="990033"/>
                </a:solidFill>
              </a:rPr>
              <a:t>How is the value of  </a:t>
            </a:r>
            <a:r>
              <a:rPr lang="en-IE" sz="2000" dirty="0" smtClean="0">
                <a:solidFill>
                  <a:srgbClr val="990033"/>
                </a:solidFill>
              </a:rPr>
              <a:t>2(3 </a:t>
            </a:r>
            <a:r>
              <a:rPr lang="en-IE" sz="2000" dirty="0">
                <a:solidFill>
                  <a:srgbClr val="990033"/>
                </a:solidFill>
              </a:rPr>
              <a:t>+ 4) found</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We can also </a:t>
            </a:r>
            <a:r>
              <a:rPr lang="en-IE" sz="2000" dirty="0" smtClean="0">
                <a:solidFill>
                  <a:srgbClr val="990033"/>
                </a:solidFill>
              </a:rPr>
              <a:t>have brackets </a:t>
            </a:r>
            <a:r>
              <a:rPr lang="en-IE" sz="2000" dirty="0">
                <a:solidFill>
                  <a:srgbClr val="990033"/>
                </a:solidFill>
              </a:rPr>
              <a:t>in an </a:t>
            </a:r>
            <a:r>
              <a:rPr lang="en-IE" sz="2000" dirty="0" smtClean="0">
                <a:solidFill>
                  <a:srgbClr val="990033"/>
                </a:solidFill>
              </a:rPr>
              <a:t>equation for </a:t>
            </a:r>
            <a:r>
              <a:rPr lang="en-IE" sz="2000" dirty="0">
                <a:solidFill>
                  <a:srgbClr val="990033"/>
                </a:solidFill>
              </a:rPr>
              <a:t>example: </a:t>
            </a:r>
            <a:r>
              <a:rPr lang="en-IE" sz="2000" dirty="0" smtClean="0">
                <a:solidFill>
                  <a:srgbClr val="990033"/>
                </a:solidFill>
              </a:rPr>
              <a:t>2(x </a:t>
            </a:r>
            <a:r>
              <a:rPr lang="en-IE" sz="2000" dirty="0">
                <a:solidFill>
                  <a:srgbClr val="990033"/>
                </a:solidFill>
              </a:rPr>
              <a:t>+ 4) = 18.</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do you think </a:t>
            </a:r>
            <a:r>
              <a:rPr lang="en-IE" sz="2000" dirty="0" smtClean="0">
                <a:solidFill>
                  <a:srgbClr val="990033"/>
                </a:solidFill>
              </a:rPr>
              <a:t>we would </a:t>
            </a:r>
            <a:r>
              <a:rPr lang="en-IE" sz="2000" dirty="0">
                <a:solidFill>
                  <a:srgbClr val="990033"/>
                </a:solidFill>
              </a:rPr>
              <a:t>solve </a:t>
            </a:r>
            <a:r>
              <a:rPr lang="en-IE" sz="2000" dirty="0" smtClean="0">
                <a:solidFill>
                  <a:srgbClr val="990033"/>
                </a:solidFill>
              </a:rPr>
              <a:t> 2(x </a:t>
            </a:r>
            <a:r>
              <a:rPr lang="en-IE" sz="2000" dirty="0">
                <a:solidFill>
                  <a:srgbClr val="990033"/>
                </a:solidFill>
              </a:rPr>
              <a:t>+ 4) = 18</a:t>
            </a:r>
            <a:r>
              <a:rPr lang="en-IE" sz="2000" dirty="0" smtClean="0">
                <a:solidFill>
                  <a:srgbClr val="990033"/>
                </a:solidFill>
              </a:rPr>
              <a:t>?</a:t>
            </a:r>
          </a:p>
          <a:p>
            <a:endParaRPr lang="en-IE" sz="2000" dirty="0" smtClean="0">
              <a:solidFill>
                <a:srgbClr val="990033"/>
              </a:solidFill>
            </a:endParaRPr>
          </a:p>
          <a:p>
            <a:endParaRPr lang="en-IE" sz="2000" dirty="0" smtClean="0">
              <a:solidFill>
                <a:srgbClr val="990033"/>
              </a:solidFill>
            </a:endParaRPr>
          </a:p>
          <a:p>
            <a:endParaRPr lang="en-IE" sz="2000" dirty="0" smtClean="0">
              <a:solidFill>
                <a:srgbClr val="990033"/>
              </a:solidFill>
            </a:endParaRP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would we </a:t>
            </a:r>
            <a:r>
              <a:rPr lang="en-IE" sz="2000" dirty="0" smtClean="0">
                <a:solidFill>
                  <a:srgbClr val="990033"/>
                </a:solidFill>
              </a:rPr>
              <a:t>solve 3(x </a:t>
            </a:r>
            <a:r>
              <a:rPr lang="en-IE" sz="2000" dirty="0">
                <a:solidFill>
                  <a:srgbClr val="990033"/>
                </a:solidFill>
              </a:rPr>
              <a:t>– 2) = 2( x – 4</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Can </a:t>
            </a:r>
            <a:r>
              <a:rPr lang="en-IE" sz="2000" dirty="0">
                <a:solidFill>
                  <a:srgbClr val="990033"/>
                </a:solidFill>
              </a:rPr>
              <a:t>you put in </a:t>
            </a:r>
            <a:r>
              <a:rPr lang="en-IE" sz="2000" dirty="0" smtClean="0">
                <a:solidFill>
                  <a:srgbClr val="990033"/>
                </a:solidFill>
              </a:rPr>
              <a:t>words what </a:t>
            </a:r>
            <a:r>
              <a:rPr lang="en-IE" sz="2000" dirty="0">
                <a:solidFill>
                  <a:srgbClr val="990033"/>
                </a:solidFill>
              </a:rPr>
              <a:t>you do if </a:t>
            </a:r>
            <a:r>
              <a:rPr lang="en-IE" sz="2000" dirty="0" smtClean="0">
                <a:solidFill>
                  <a:srgbClr val="990033"/>
                </a:solidFill>
              </a:rPr>
              <a:t>brackets are </a:t>
            </a:r>
            <a:r>
              <a:rPr lang="en-IE" sz="2000" dirty="0">
                <a:solidFill>
                  <a:srgbClr val="990033"/>
                </a:solidFill>
              </a:rPr>
              <a:t>present in </a:t>
            </a:r>
            <a:r>
              <a:rPr lang="en-IE" sz="2000" dirty="0" smtClean="0">
                <a:solidFill>
                  <a:srgbClr val="990033"/>
                </a:solidFill>
              </a:rPr>
              <a:t>an equation?</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Answer </a:t>
            </a:r>
            <a:r>
              <a:rPr lang="en-IE" sz="2000" dirty="0">
                <a:solidFill>
                  <a:srgbClr val="990033"/>
                </a:solidFill>
              </a:rPr>
              <a:t>the </a:t>
            </a:r>
            <a:r>
              <a:rPr lang="en-IE" sz="2000" dirty="0" smtClean="0">
                <a:solidFill>
                  <a:srgbClr val="990033"/>
                </a:solidFill>
              </a:rPr>
              <a:t>questions in </a:t>
            </a:r>
            <a:r>
              <a:rPr lang="en-IE" sz="2000" dirty="0">
                <a:solidFill>
                  <a:srgbClr val="990033"/>
                </a:solidFill>
              </a:rPr>
              <a:t>Section F: </a:t>
            </a:r>
            <a:r>
              <a:rPr lang="en-IE" sz="2000" smtClean="0">
                <a:solidFill>
                  <a:srgbClr val="990033"/>
                </a:solidFill>
              </a:rPr>
              <a:t>Student </a:t>
            </a:r>
            <a:r>
              <a:rPr lang="en-IE" sz="2000" smtClean="0">
                <a:solidFill>
                  <a:srgbClr val="990033"/>
                </a:solidFill>
              </a:rPr>
              <a:t>Activity </a:t>
            </a:r>
            <a:r>
              <a:rPr lang="en-IE" sz="2000" dirty="0">
                <a:solidFill>
                  <a:srgbClr val="990033"/>
                </a:solidFill>
              </a:rPr>
              <a:t>6.</a:t>
            </a:r>
          </a:p>
        </p:txBody>
      </p:sp>
      <p:sp>
        <p:nvSpPr>
          <p:cNvPr id="6" name="Rectangle 5"/>
          <p:cNvSpPr/>
          <p:nvPr/>
        </p:nvSpPr>
        <p:spPr>
          <a:xfrm>
            <a:off x="3870970" y="2636912"/>
            <a:ext cx="1872208" cy="461665"/>
          </a:xfrm>
          <a:prstGeom prst="rect">
            <a:avLst/>
          </a:prstGeom>
        </p:spPr>
        <p:txBody>
          <a:bodyPr wrap="square">
            <a:spAutoFit/>
          </a:bodyPr>
          <a:lstStyle/>
          <a:p>
            <a:r>
              <a:rPr lang="en-IE" sz="2400" dirty="0" smtClean="0">
                <a:solidFill>
                  <a:srgbClr val="990033"/>
                </a:solidFill>
              </a:rPr>
              <a:t>2</a:t>
            </a:r>
            <a:r>
              <a:rPr lang="en-IE" sz="2400" i="1" dirty="0" smtClean="0">
                <a:solidFill>
                  <a:srgbClr val="990033"/>
                </a:solidFill>
              </a:rPr>
              <a:t>x </a:t>
            </a:r>
            <a:r>
              <a:rPr lang="en-IE" sz="2400" dirty="0">
                <a:solidFill>
                  <a:srgbClr val="990033"/>
                </a:solidFill>
              </a:rPr>
              <a:t>+ </a:t>
            </a:r>
            <a:r>
              <a:rPr lang="en-IE" sz="2400" dirty="0" smtClean="0">
                <a:solidFill>
                  <a:srgbClr val="990033"/>
                </a:solidFill>
              </a:rPr>
              <a:t>8 </a:t>
            </a:r>
            <a:r>
              <a:rPr lang="en-IE" sz="2400" dirty="0">
                <a:solidFill>
                  <a:srgbClr val="990033"/>
                </a:solidFill>
              </a:rPr>
              <a:t>= </a:t>
            </a:r>
            <a:r>
              <a:rPr lang="en-IE" sz="2400" dirty="0" smtClean="0">
                <a:solidFill>
                  <a:srgbClr val="990033"/>
                </a:solidFill>
              </a:rPr>
              <a:t>18</a:t>
            </a:r>
            <a:endParaRPr lang="en-IE" sz="2400" dirty="0"/>
          </a:p>
        </p:txBody>
      </p:sp>
      <p:cxnSp>
        <p:nvCxnSpPr>
          <p:cNvPr id="7" name="Straight Connector 6"/>
          <p:cNvCxnSpPr/>
          <p:nvPr/>
        </p:nvCxnSpPr>
        <p:spPr>
          <a:xfrm>
            <a:off x="3590033" y="2348880"/>
            <a:ext cx="0" cy="136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80112" y="2348880"/>
            <a:ext cx="0" cy="1368000"/>
          </a:xfrm>
          <a:prstGeom prst="line">
            <a:avLst/>
          </a:prstGeom>
          <a:ln w="28575">
            <a:solidFill>
              <a:srgbClr val="990033"/>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87824" y="2755214"/>
            <a:ext cx="508473" cy="400110"/>
          </a:xfrm>
          <a:prstGeom prst="rect">
            <a:avLst/>
          </a:prstGeom>
        </p:spPr>
        <p:txBody>
          <a:bodyPr wrap="none">
            <a:spAutoFit/>
          </a:bodyPr>
          <a:lstStyle/>
          <a:p>
            <a:r>
              <a:rPr lang="en-IE" sz="2000" b="1" dirty="0" smtClean="0">
                <a:solidFill>
                  <a:srgbClr val="FF0000"/>
                </a:solidFill>
              </a:rPr>
              <a:t>- 8 </a:t>
            </a:r>
            <a:endParaRPr lang="en-IE" sz="2000" b="1" dirty="0">
              <a:solidFill>
                <a:srgbClr val="FF0000"/>
              </a:solidFill>
            </a:endParaRPr>
          </a:p>
        </p:txBody>
      </p:sp>
      <p:sp>
        <p:nvSpPr>
          <p:cNvPr id="10" name="Rectangle 9"/>
          <p:cNvSpPr/>
          <p:nvPr/>
        </p:nvSpPr>
        <p:spPr>
          <a:xfrm>
            <a:off x="5678160" y="2748904"/>
            <a:ext cx="508473" cy="400110"/>
          </a:xfrm>
          <a:prstGeom prst="rect">
            <a:avLst/>
          </a:prstGeom>
        </p:spPr>
        <p:txBody>
          <a:bodyPr wrap="none">
            <a:spAutoFit/>
          </a:bodyPr>
          <a:lstStyle/>
          <a:p>
            <a:r>
              <a:rPr lang="en-IE" sz="2000" b="1" dirty="0" smtClean="0">
                <a:solidFill>
                  <a:srgbClr val="FF0000"/>
                </a:solidFill>
              </a:rPr>
              <a:t>- 8 </a:t>
            </a:r>
            <a:endParaRPr lang="en-IE" sz="2000" b="1" dirty="0">
              <a:solidFill>
                <a:srgbClr val="FF0000"/>
              </a:solidFill>
            </a:endParaRPr>
          </a:p>
        </p:txBody>
      </p:sp>
      <p:sp>
        <p:nvSpPr>
          <p:cNvPr id="11" name="Rectangle 10"/>
          <p:cNvSpPr/>
          <p:nvPr/>
        </p:nvSpPr>
        <p:spPr>
          <a:xfrm>
            <a:off x="4211960" y="3039343"/>
            <a:ext cx="1144865" cy="461665"/>
          </a:xfrm>
          <a:prstGeom prst="rect">
            <a:avLst/>
          </a:prstGeom>
        </p:spPr>
        <p:txBody>
          <a:bodyPr wrap="none">
            <a:spAutoFit/>
          </a:bodyPr>
          <a:lstStyle/>
          <a:p>
            <a:r>
              <a:rPr lang="en-IE" sz="2400" i="1" dirty="0" smtClean="0">
                <a:solidFill>
                  <a:srgbClr val="990033"/>
                </a:solidFill>
              </a:rPr>
              <a:t>2x </a:t>
            </a:r>
            <a:r>
              <a:rPr lang="en-IE" sz="2400" dirty="0" smtClean="0">
                <a:solidFill>
                  <a:srgbClr val="990033"/>
                </a:solidFill>
              </a:rPr>
              <a:t> = 10</a:t>
            </a:r>
            <a:endParaRPr lang="en-IE" sz="2400" dirty="0"/>
          </a:p>
        </p:txBody>
      </p:sp>
      <p:sp>
        <p:nvSpPr>
          <p:cNvPr id="12" name="Rectangle 11"/>
          <p:cNvSpPr/>
          <p:nvPr/>
        </p:nvSpPr>
        <p:spPr>
          <a:xfrm>
            <a:off x="4427984" y="3429000"/>
            <a:ext cx="833883" cy="461665"/>
          </a:xfrm>
          <a:prstGeom prst="rect">
            <a:avLst/>
          </a:prstGeom>
        </p:spPr>
        <p:txBody>
          <a:bodyPr wrap="none">
            <a:spAutoFit/>
          </a:bodyPr>
          <a:lstStyle/>
          <a:p>
            <a:r>
              <a:rPr lang="en-IE" sz="2400" i="1" dirty="0" smtClean="0">
                <a:solidFill>
                  <a:srgbClr val="990033"/>
                </a:solidFill>
              </a:rPr>
              <a:t>x </a:t>
            </a:r>
            <a:r>
              <a:rPr lang="en-IE" sz="2400" dirty="0" smtClean="0">
                <a:solidFill>
                  <a:srgbClr val="990033"/>
                </a:solidFill>
              </a:rPr>
              <a:t> = 5</a:t>
            </a:r>
            <a:endParaRPr lang="en-IE" sz="2400" dirty="0"/>
          </a:p>
        </p:txBody>
      </p:sp>
      <p:sp>
        <p:nvSpPr>
          <p:cNvPr id="13" name="Rectangle 12"/>
          <p:cNvSpPr/>
          <p:nvPr/>
        </p:nvSpPr>
        <p:spPr>
          <a:xfrm>
            <a:off x="3014361" y="3147406"/>
            <a:ext cx="569387" cy="400110"/>
          </a:xfrm>
          <a:prstGeom prst="rect">
            <a:avLst/>
          </a:prstGeom>
        </p:spPr>
        <p:txBody>
          <a:bodyPr wrap="none">
            <a:spAutoFit/>
          </a:bodyPr>
          <a:lstStyle/>
          <a:p>
            <a:r>
              <a:rPr lang="en-IE" sz="2000" b="1" dirty="0" smtClean="0">
                <a:solidFill>
                  <a:srgbClr val="FF0000"/>
                </a:solidFill>
                <a:latin typeface="Cambria Math"/>
                <a:ea typeface="Cambria Math"/>
              </a:rPr>
              <a:t>÷2</a:t>
            </a:r>
            <a:r>
              <a:rPr lang="en-IE" sz="2000" b="1" dirty="0" smtClean="0">
                <a:solidFill>
                  <a:srgbClr val="FF0000"/>
                </a:solidFill>
              </a:rPr>
              <a:t> </a:t>
            </a:r>
            <a:endParaRPr lang="en-IE" sz="2000" b="1" dirty="0">
              <a:solidFill>
                <a:srgbClr val="FF0000"/>
              </a:solidFill>
            </a:endParaRPr>
          </a:p>
        </p:txBody>
      </p:sp>
      <p:sp>
        <p:nvSpPr>
          <p:cNvPr id="14" name="Rectangle 13"/>
          <p:cNvSpPr/>
          <p:nvPr/>
        </p:nvSpPr>
        <p:spPr>
          <a:xfrm>
            <a:off x="5652120" y="3141096"/>
            <a:ext cx="627095" cy="400110"/>
          </a:xfrm>
          <a:prstGeom prst="rect">
            <a:avLst/>
          </a:prstGeom>
        </p:spPr>
        <p:txBody>
          <a:bodyPr wrap="none">
            <a:spAutoFit/>
          </a:bodyPr>
          <a:lstStyle/>
          <a:p>
            <a:r>
              <a:rPr lang="en-IE" sz="2000" b="1" dirty="0" smtClean="0">
                <a:solidFill>
                  <a:srgbClr val="FF0000"/>
                </a:solidFill>
                <a:latin typeface="Cambria Math"/>
                <a:ea typeface="Cambria Math"/>
              </a:rPr>
              <a:t>÷</a:t>
            </a:r>
            <a:r>
              <a:rPr lang="en-IE" sz="2000" b="1" dirty="0">
                <a:solidFill>
                  <a:srgbClr val="FF0000"/>
                </a:solidFill>
                <a:latin typeface="Cambria Math"/>
                <a:ea typeface="Cambria Math"/>
              </a:rPr>
              <a:t>2</a:t>
            </a:r>
            <a:r>
              <a:rPr lang="en-IE" sz="2000" b="1" dirty="0">
                <a:solidFill>
                  <a:srgbClr val="FF0000"/>
                </a:solidFill>
              </a:rPr>
              <a:t> </a:t>
            </a:r>
            <a:r>
              <a:rPr lang="en-IE" sz="2000" b="1" dirty="0" smtClean="0">
                <a:solidFill>
                  <a:srgbClr val="FF0000"/>
                </a:solidFill>
              </a:rPr>
              <a:t> </a:t>
            </a:r>
            <a:endParaRPr lang="en-IE" sz="2000" b="1" dirty="0">
              <a:solidFill>
                <a:srgbClr val="FF0000"/>
              </a:solidFill>
            </a:endParaRPr>
          </a:p>
        </p:txBody>
      </p:sp>
      <p:sp>
        <p:nvSpPr>
          <p:cNvPr id="15" name="Rectangle 14"/>
          <p:cNvSpPr/>
          <p:nvPr/>
        </p:nvSpPr>
        <p:spPr>
          <a:xfrm>
            <a:off x="3635896" y="2276872"/>
            <a:ext cx="1872208" cy="461665"/>
          </a:xfrm>
          <a:prstGeom prst="rect">
            <a:avLst/>
          </a:prstGeom>
        </p:spPr>
        <p:txBody>
          <a:bodyPr wrap="square">
            <a:spAutoFit/>
          </a:bodyPr>
          <a:lstStyle/>
          <a:p>
            <a:r>
              <a:rPr lang="en-IE" sz="2400" dirty="0" smtClean="0">
                <a:solidFill>
                  <a:srgbClr val="990033"/>
                </a:solidFill>
              </a:rPr>
              <a:t> </a:t>
            </a:r>
            <a:r>
              <a:rPr lang="en-IE" sz="2400" dirty="0">
                <a:solidFill>
                  <a:srgbClr val="990033"/>
                </a:solidFill>
              </a:rPr>
              <a:t>2(x + 4) = 18</a:t>
            </a:r>
            <a:endParaRPr lang="en-IE" sz="2400" dirty="0"/>
          </a:p>
        </p:txBody>
      </p:sp>
      <p:grpSp>
        <p:nvGrpSpPr>
          <p:cNvPr id="2" name="Group 1"/>
          <p:cNvGrpSpPr/>
          <p:nvPr/>
        </p:nvGrpSpPr>
        <p:grpSpPr>
          <a:xfrm>
            <a:off x="8789610" y="490053"/>
            <a:ext cx="8508756" cy="5675251"/>
            <a:chOff x="8789610" y="490053"/>
            <a:chExt cx="8508756" cy="5675251"/>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462" y="548680"/>
              <a:ext cx="813690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5" name="Group 4"/>
          <p:cNvGrpSpPr/>
          <p:nvPr/>
        </p:nvGrpSpPr>
        <p:grpSpPr>
          <a:xfrm>
            <a:off x="8789610" y="548680"/>
            <a:ext cx="8428985" cy="5616624"/>
            <a:chOff x="8789610" y="548680"/>
            <a:chExt cx="8428985" cy="5616624"/>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512" y="548680"/>
              <a:ext cx="803808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rot="16200000">
              <a:off x="8159610" y="2743807"/>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42588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500"/>
                                        <p:tgtEl>
                                          <p:spTgt spid="4">
                                            <p:txEl>
                                              <p:pRg st="4" end="4"/>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Effect transition="in" filter="wipe(left)">
                                      <p:cBhvr>
                                        <p:cTn id="63" dur="500"/>
                                        <p:tgtEl>
                                          <p:spTgt spid="4">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13" end="13"/>
                                            </p:txEl>
                                          </p:spTgt>
                                        </p:tgtEl>
                                        <p:attrNameLst>
                                          <p:attrName>style.visibility</p:attrName>
                                        </p:attrNameLst>
                                      </p:cBhvr>
                                      <p:to>
                                        <p:strVal val="visible"/>
                                      </p:to>
                                    </p:set>
                                    <p:animEffect transition="in" filter="wipe(left)">
                                      <p:cBhvr>
                                        <p:cTn id="68" dur="500"/>
                                        <p:tgtEl>
                                          <p:spTgt spid="4">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15" end="15"/>
                                            </p:txEl>
                                          </p:spTgt>
                                        </p:tgtEl>
                                        <p:attrNameLst>
                                          <p:attrName>style.visibility</p:attrName>
                                        </p:attrNameLst>
                                      </p:cBhvr>
                                      <p:to>
                                        <p:strVal val="visible"/>
                                      </p:to>
                                    </p:set>
                                    <p:animEffect transition="in" filter="wipe(left)">
                                      <p:cBhvr>
                                        <p:cTn id="73"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5"/>
                    </p:tgtEl>
                  </p:cond>
                </p:stCondLst>
                <p:endSync evt="end" delay="0">
                  <p:rtn val="all"/>
                </p:endSync>
                <p:childTnLst>
                  <p:par>
                    <p:cTn id="75" fill="hold">
                      <p:stCondLst>
                        <p:cond delay="0"/>
                      </p:stCondLst>
                      <p:childTnLst>
                        <p:par>
                          <p:cTn id="76" fill="hold">
                            <p:stCondLst>
                              <p:cond delay="0"/>
                            </p:stCondLst>
                            <p:childTnLst>
                              <p:par>
                                <p:cTn id="77" presetID="35" presetClass="path" presetSubtype="0" accel="50000" decel="50000" fill="hold" nodeType="clickEffect">
                                  <p:stCondLst>
                                    <p:cond delay="0"/>
                                  </p:stCondLst>
                                  <p:childTnLst>
                                    <p:animMotion origin="layout" path="M -0.00018 7.40741E-7 L -0.93038 7.40741E-7 " pathEditMode="relative" rAng="0" ptsTypes="AA">
                                      <p:cBhvr>
                                        <p:cTn id="78" dur="2000" fill="hold"/>
                                        <p:tgtEl>
                                          <p:spTgt spid="5"/>
                                        </p:tgtEl>
                                        <p:attrNameLst>
                                          <p:attrName>ppt_x</p:attrName>
                                          <p:attrName>ppt_y</p:attrName>
                                        </p:attrNameLst>
                                      </p:cBhvr>
                                      <p:rCtr x="-46510"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93038 7.40741E-7 L -0.00018 0.00347 " pathEditMode="relative" rAng="0" ptsTypes="AA">
                                      <p:cBhvr>
                                        <p:cTn id="82" dur="2000" fill="hold"/>
                                        <p:tgtEl>
                                          <p:spTgt spid="5"/>
                                        </p:tgtEl>
                                        <p:attrNameLst>
                                          <p:attrName>ppt_x</p:attrName>
                                          <p:attrName>ppt_y</p:attrName>
                                        </p:attrNameLst>
                                      </p:cBhvr>
                                      <p:rCtr x="46510" y="162"/>
                                    </p:animMotion>
                                  </p:childTnLst>
                                </p:cTn>
                              </p:par>
                            </p:childTnLst>
                          </p:cTn>
                        </p:par>
                      </p:childTnLst>
                    </p:cTn>
                  </p:par>
                </p:childTnLst>
              </p:cTn>
              <p:nextCondLst>
                <p:cond evt="onClick" delay="0">
                  <p:tgtEl>
                    <p:spTgt spid="5"/>
                  </p:tgtEl>
                </p:cond>
              </p:nextCondLst>
            </p:seq>
            <p:seq concurrent="1" nextAc="seek">
              <p:cTn id="83" restart="whenNotActive" fill="hold" evtFilter="cancelBubble" nodeType="interactiveSeq">
                <p:stCondLst>
                  <p:cond evt="onClick" delay="0">
                    <p:tgtEl>
                      <p:spTgt spid="2"/>
                    </p:tgtEl>
                  </p:cond>
                </p:stCondLst>
                <p:endSync evt="end" delay="0">
                  <p:rtn val="all"/>
                </p:endSync>
                <p:childTnLst>
                  <p:par>
                    <p:cTn id="84" fill="hold">
                      <p:stCondLst>
                        <p:cond delay="0"/>
                      </p:stCondLst>
                      <p:childTnLst>
                        <p:par>
                          <p:cTn id="85" fill="hold">
                            <p:stCondLst>
                              <p:cond delay="0"/>
                            </p:stCondLst>
                            <p:childTnLst>
                              <p:par>
                                <p:cTn id="86" presetID="35" presetClass="path" presetSubtype="0" accel="50000" decel="50000" fill="hold" nodeType="clickEffect">
                                  <p:stCondLst>
                                    <p:cond delay="0"/>
                                  </p:stCondLst>
                                  <p:childTnLst>
                                    <p:animMotion origin="layout" path="M -0.00018 7.40741E-7 L -0.93038 7.40741E-7 " pathEditMode="relative" rAng="0" ptsTypes="AA">
                                      <p:cBhvr>
                                        <p:cTn id="87" dur="2000" fill="hold"/>
                                        <p:tgtEl>
                                          <p:spTgt spid="2"/>
                                        </p:tgtEl>
                                        <p:attrNameLst>
                                          <p:attrName>ppt_x</p:attrName>
                                          <p:attrName>ppt_y</p:attrName>
                                        </p:attrNameLst>
                                      </p:cBhvr>
                                      <p:rCtr x="-46510" y="0"/>
                                    </p:animMotion>
                                  </p:childTnLst>
                                </p:cTn>
                              </p:par>
                            </p:childTnLst>
                          </p:cTn>
                        </p:par>
                      </p:childTnLst>
                    </p:cTn>
                  </p:par>
                  <p:par>
                    <p:cTn id="88" fill="hold">
                      <p:stCondLst>
                        <p:cond delay="indefinite"/>
                      </p:stCondLst>
                      <p:childTnLst>
                        <p:par>
                          <p:cTn id="89" fill="hold">
                            <p:stCondLst>
                              <p:cond delay="0"/>
                            </p:stCondLst>
                            <p:childTnLst>
                              <p:par>
                                <p:cTn id="90" presetID="63" presetClass="path" presetSubtype="0" accel="50000" decel="50000" fill="hold" nodeType="clickEffect">
                                  <p:stCondLst>
                                    <p:cond delay="0"/>
                                  </p:stCondLst>
                                  <p:childTnLst>
                                    <p:animMotion origin="layout" path="M -0.93038 7.40741E-7 L -0.00018 0.00347 " pathEditMode="relative" rAng="0" ptsTypes="AA">
                                      <p:cBhvr>
                                        <p:cTn id="91"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4" grpId="0" uiExpand="1" build="p"/>
      <p:bldP spid="6" grpId="0"/>
      <p:bldP spid="9" grpId="0"/>
      <p:bldP spid="10" grpId="0"/>
      <p:bldP spid="11" grpId="0"/>
      <p:bldP spid="12" grpId="0"/>
      <p:bldP spid="13" grpId="0"/>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4961038" cy="584775"/>
          </a:xfrm>
          <a:prstGeom prst="rect">
            <a:avLst/>
          </a:prstGeom>
        </p:spPr>
        <p:txBody>
          <a:bodyPr wrap="none">
            <a:spAutoFit/>
          </a:bodyPr>
          <a:lstStyle/>
          <a:p>
            <a:r>
              <a:rPr lang="en-IE" sz="3200" b="1" dirty="0" smtClean="0">
                <a:solidFill>
                  <a:srgbClr val="990033"/>
                </a:solidFill>
              </a:rPr>
              <a:t>Section F: </a:t>
            </a:r>
            <a:r>
              <a:rPr lang="en-IE" sz="3200" b="1" smtClean="0">
                <a:solidFill>
                  <a:srgbClr val="990033"/>
                </a:solidFill>
              </a:rPr>
              <a:t>Student </a:t>
            </a:r>
            <a:r>
              <a:rPr lang="en-IE" sz="3200" b="1" smtClean="0">
                <a:solidFill>
                  <a:srgbClr val="990033"/>
                </a:solidFill>
              </a:rPr>
              <a:t>Activity </a:t>
            </a:r>
            <a:r>
              <a:rPr lang="en-IE" sz="3200" b="1" dirty="0">
                <a:solidFill>
                  <a:srgbClr val="990033"/>
                </a:solidFill>
              </a:rPr>
              <a:t>6</a:t>
            </a:r>
            <a:endParaRPr lang="en-IE" sz="3200" b="1" dirty="0" smtClean="0">
              <a:solidFill>
                <a:srgbClr val="990033"/>
              </a:solidFill>
            </a:endParaRPr>
          </a:p>
        </p:txBody>
      </p:sp>
      <p:sp>
        <p:nvSpPr>
          <p:cNvPr id="3" name="Rectangle 2"/>
          <p:cNvSpPr/>
          <p:nvPr/>
        </p:nvSpPr>
        <p:spPr>
          <a:xfrm>
            <a:off x="572814" y="908720"/>
            <a:ext cx="7815610" cy="5324535"/>
          </a:xfrm>
          <a:prstGeom prst="rect">
            <a:avLst/>
          </a:prstGeom>
        </p:spPr>
        <p:txBody>
          <a:bodyPr wrap="square">
            <a:spAutoFit/>
          </a:bodyPr>
          <a:lstStyle/>
          <a:p>
            <a:r>
              <a:rPr lang="en-IE" sz="2000" dirty="0">
                <a:solidFill>
                  <a:srgbClr val="990033"/>
                </a:solidFill>
              </a:rPr>
              <a:t>1. </a:t>
            </a:r>
            <a:r>
              <a:rPr lang="en-IE" sz="2000" dirty="0" smtClean="0">
                <a:solidFill>
                  <a:srgbClr val="990033"/>
                </a:solidFill>
              </a:rPr>
              <a:t>  Solve </a:t>
            </a:r>
            <a:r>
              <a:rPr lang="en-IE" sz="2000" dirty="0">
                <a:solidFill>
                  <a:srgbClr val="990033"/>
                </a:solidFill>
              </a:rPr>
              <a:t>the following equations and check your solutions:</a:t>
            </a:r>
          </a:p>
          <a:p>
            <a:pPr indent="542925">
              <a:lnSpc>
                <a:spcPct val="150000"/>
              </a:lnSpc>
            </a:pPr>
            <a:r>
              <a:rPr lang="en-IE" sz="2000" dirty="0">
                <a:solidFill>
                  <a:srgbClr val="990033"/>
                </a:solidFill>
              </a:rPr>
              <a:t>a. 3(y – 2) = 3 </a:t>
            </a:r>
            <a:r>
              <a:rPr lang="en-IE" sz="2000" dirty="0" smtClean="0">
                <a:solidFill>
                  <a:srgbClr val="990033"/>
                </a:solidFill>
              </a:rPr>
              <a:t>			b</a:t>
            </a:r>
            <a:r>
              <a:rPr lang="en-IE" sz="2000" dirty="0">
                <a:solidFill>
                  <a:srgbClr val="990033"/>
                </a:solidFill>
              </a:rPr>
              <a:t>. 4(x - 2) = 8</a:t>
            </a:r>
          </a:p>
          <a:p>
            <a:pPr indent="542925">
              <a:lnSpc>
                <a:spcPct val="150000"/>
              </a:lnSpc>
            </a:pPr>
            <a:r>
              <a:rPr lang="en-IE" sz="2000" dirty="0">
                <a:solidFill>
                  <a:srgbClr val="990033"/>
                </a:solidFill>
              </a:rPr>
              <a:t>c. 2(4 - x) = 6x </a:t>
            </a:r>
            <a:r>
              <a:rPr lang="en-IE" sz="2000" dirty="0" smtClean="0">
                <a:solidFill>
                  <a:srgbClr val="990033"/>
                </a:solidFill>
              </a:rPr>
              <a:t>			d</a:t>
            </a:r>
            <a:r>
              <a:rPr lang="en-IE" sz="2000" dirty="0">
                <a:solidFill>
                  <a:srgbClr val="990033"/>
                </a:solidFill>
              </a:rPr>
              <a:t>. 5(t - 2) + 6(t - 3) = 5</a:t>
            </a:r>
          </a:p>
          <a:p>
            <a:pPr indent="542925">
              <a:lnSpc>
                <a:spcPct val="150000"/>
              </a:lnSpc>
            </a:pPr>
            <a:r>
              <a:rPr lang="en-IE" sz="2000" dirty="0">
                <a:solidFill>
                  <a:srgbClr val="990033"/>
                </a:solidFill>
              </a:rPr>
              <a:t>e. 4(x - 1) + 3(x - 2) = 4 </a:t>
            </a:r>
            <a:r>
              <a:rPr lang="en-IE" sz="2000" dirty="0" smtClean="0">
                <a:solidFill>
                  <a:srgbClr val="990033"/>
                </a:solidFill>
              </a:rPr>
              <a:t>		f</a:t>
            </a:r>
            <a:r>
              <a:rPr lang="en-IE" sz="2000" dirty="0">
                <a:solidFill>
                  <a:srgbClr val="990033"/>
                </a:solidFill>
              </a:rPr>
              <a:t>. 4(p + 7) + 5 = 5p + 36</a:t>
            </a:r>
          </a:p>
          <a:p>
            <a:pPr indent="542925">
              <a:lnSpc>
                <a:spcPct val="150000"/>
              </a:lnSpc>
            </a:pPr>
            <a:r>
              <a:rPr lang="en-IE" sz="2000" dirty="0">
                <a:solidFill>
                  <a:srgbClr val="990033"/>
                </a:solidFill>
              </a:rPr>
              <a:t>g. 5(q - 4) + 12 = 3(q - 3) </a:t>
            </a:r>
            <a:r>
              <a:rPr lang="en-IE" sz="2000" dirty="0" smtClean="0">
                <a:solidFill>
                  <a:srgbClr val="990033"/>
                </a:solidFill>
              </a:rPr>
              <a:t>		h</a:t>
            </a:r>
            <a:r>
              <a:rPr lang="en-IE" sz="2000" dirty="0">
                <a:solidFill>
                  <a:srgbClr val="990033"/>
                </a:solidFill>
              </a:rPr>
              <a:t>. 2(x + 3) - 3(x + 2) = - 2</a:t>
            </a:r>
          </a:p>
          <a:p>
            <a:pPr indent="542925">
              <a:lnSpc>
                <a:spcPct val="150000"/>
              </a:lnSpc>
            </a:pPr>
            <a:r>
              <a:rPr lang="en-IE" sz="2000" dirty="0" err="1">
                <a:solidFill>
                  <a:srgbClr val="990033"/>
                </a:solidFill>
              </a:rPr>
              <a:t>i</a:t>
            </a:r>
            <a:r>
              <a:rPr lang="en-IE" sz="2000" dirty="0">
                <a:solidFill>
                  <a:srgbClr val="990033"/>
                </a:solidFill>
              </a:rPr>
              <a:t>. 2(s - 1) + 3(s - 3) + s = 1 </a:t>
            </a:r>
            <a:r>
              <a:rPr lang="en-IE" sz="2000" dirty="0" smtClean="0">
                <a:solidFill>
                  <a:srgbClr val="990033"/>
                </a:solidFill>
              </a:rPr>
              <a:t>		j</a:t>
            </a:r>
            <a:r>
              <a:rPr lang="en-IE" sz="2000" dirty="0">
                <a:solidFill>
                  <a:srgbClr val="990033"/>
                </a:solidFill>
              </a:rPr>
              <a:t>. 3(x + 1) - (x + 5) = 0</a:t>
            </a:r>
          </a:p>
          <a:p>
            <a:pPr indent="542925">
              <a:lnSpc>
                <a:spcPct val="150000"/>
              </a:lnSpc>
            </a:pPr>
            <a:r>
              <a:rPr lang="en-IE" sz="2000" dirty="0">
                <a:solidFill>
                  <a:srgbClr val="990033"/>
                </a:solidFill>
              </a:rPr>
              <a:t>k. 2(d + 3) + 3(d + 4) = 38 </a:t>
            </a:r>
            <a:r>
              <a:rPr lang="en-IE" sz="2000" dirty="0" smtClean="0">
                <a:solidFill>
                  <a:srgbClr val="990033"/>
                </a:solidFill>
              </a:rPr>
              <a:t>		l</a:t>
            </a:r>
            <a:r>
              <a:rPr lang="en-IE" sz="2000" dirty="0">
                <a:solidFill>
                  <a:srgbClr val="990033"/>
                </a:solidFill>
              </a:rPr>
              <a:t>. (x + 1) + 5(x + 1) = </a:t>
            </a:r>
            <a:r>
              <a:rPr lang="en-IE" sz="2000" dirty="0" smtClean="0">
                <a:solidFill>
                  <a:srgbClr val="990033"/>
                </a:solidFill>
              </a:rPr>
              <a:t>0</a:t>
            </a:r>
          </a:p>
          <a:p>
            <a:endParaRPr lang="en-IE" sz="2000" dirty="0">
              <a:solidFill>
                <a:srgbClr val="990033"/>
              </a:solidFill>
            </a:endParaRPr>
          </a:p>
          <a:p>
            <a:r>
              <a:rPr lang="en-IE" sz="2000" dirty="0" smtClean="0">
                <a:solidFill>
                  <a:srgbClr val="990033"/>
                </a:solidFill>
              </a:rPr>
              <a:t>2.     Is </a:t>
            </a:r>
            <a:r>
              <a:rPr lang="en-IE" sz="2000" dirty="0">
                <a:solidFill>
                  <a:srgbClr val="990033"/>
                </a:solidFill>
              </a:rPr>
              <a:t>y=5 a solution to the equation 2(y - 4) + 5 = 3(y + 2)? Explain your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answer.</a:t>
            </a:r>
          </a:p>
          <a:p>
            <a:endParaRPr lang="en-IE" sz="2000" dirty="0">
              <a:solidFill>
                <a:srgbClr val="990033"/>
              </a:solidFill>
            </a:endParaRPr>
          </a:p>
          <a:p>
            <a:pPr marL="457200" indent="-457200">
              <a:buAutoNum type="arabicPeriod" startAt="3"/>
            </a:pPr>
            <a:r>
              <a:rPr lang="en-IE" sz="2000" dirty="0" smtClean="0">
                <a:solidFill>
                  <a:srgbClr val="990033"/>
                </a:solidFill>
              </a:rPr>
              <a:t>Is </a:t>
            </a:r>
            <a:r>
              <a:rPr lang="en-IE" sz="2000" dirty="0">
                <a:solidFill>
                  <a:srgbClr val="990033"/>
                </a:solidFill>
              </a:rPr>
              <a:t>y=2 a solution to the equation (y - 4) + 6 = 3(y + 2) - 7? Explain your </a:t>
            </a:r>
            <a:r>
              <a:rPr lang="en-IE" sz="2000" dirty="0" smtClean="0">
                <a:solidFill>
                  <a:srgbClr val="990033"/>
                </a:solidFill>
              </a:rPr>
              <a:t> </a:t>
            </a:r>
          </a:p>
          <a:p>
            <a:r>
              <a:rPr lang="en-IE" sz="2000" dirty="0">
                <a:solidFill>
                  <a:srgbClr val="990033"/>
                </a:solidFill>
              </a:rPr>
              <a:t> </a:t>
            </a:r>
            <a:r>
              <a:rPr lang="en-IE" sz="2000" dirty="0" smtClean="0">
                <a:solidFill>
                  <a:srgbClr val="990033"/>
                </a:solidFill>
              </a:rPr>
              <a:t>       answer</a:t>
            </a:r>
            <a:r>
              <a:rPr lang="en-IE" sz="2000" dirty="0">
                <a:solidFill>
                  <a:srgbClr val="990033"/>
                </a:solidFill>
              </a:rPr>
              <a:t>.</a:t>
            </a:r>
          </a:p>
          <a:p>
            <a:endParaRPr lang="en-IE" sz="2000" dirty="0">
              <a:solidFill>
                <a:srgbClr val="990033"/>
              </a:solidFill>
            </a:endParaRPr>
          </a:p>
        </p:txBody>
      </p:sp>
    </p:spTree>
    <p:extLst>
      <p:ext uri="{BB962C8B-B14F-4D97-AF65-F5344CB8AC3E}">
        <p14:creationId xmlns:p14="http://schemas.microsoft.com/office/powerpoint/2010/main" val="1390184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548680"/>
            <a:ext cx="7776864" cy="5816977"/>
          </a:xfrm>
          <a:prstGeom prst="rect">
            <a:avLst/>
          </a:prstGeom>
        </p:spPr>
        <p:txBody>
          <a:bodyPr wrap="square">
            <a:spAutoFit/>
          </a:bodyPr>
          <a:lstStyle/>
          <a:p>
            <a:pPr marL="457200" indent="-457200">
              <a:buFont typeface="+mj-lt"/>
              <a:buAutoNum type="arabicPeriod" startAt="4"/>
            </a:pPr>
            <a:r>
              <a:rPr lang="en-IE" sz="2000" dirty="0">
                <a:solidFill>
                  <a:srgbClr val="990033"/>
                </a:solidFill>
              </a:rPr>
              <a:t>4. a. These students each made one error, explain the error in each case</a:t>
            </a:r>
            <a:r>
              <a:rPr lang="en-IE" sz="2000" dirty="0" smtClean="0">
                <a:solidFill>
                  <a:srgbClr val="990033"/>
                </a:solidFill>
              </a:rPr>
              <a:t>.</a:t>
            </a:r>
          </a:p>
          <a:p>
            <a:pPr marL="457200" indent="-457200">
              <a:buFont typeface="+mj-lt"/>
              <a:buAutoNum type="arabicPeriod" startAt="4"/>
            </a:pPr>
            <a:endParaRPr lang="en-IE" sz="2000" dirty="0" smtClean="0">
              <a:solidFill>
                <a:srgbClr val="990033"/>
              </a:solidFill>
            </a:endParaRPr>
          </a:p>
          <a:p>
            <a:pPr marL="457200" indent="-457200">
              <a:buFont typeface="+mj-lt"/>
              <a:buAutoNum type="arabicPeriod" startAt="4"/>
            </a:pPr>
            <a:endParaRPr lang="en-IE" sz="2000" dirty="0">
              <a:solidFill>
                <a:srgbClr val="990033"/>
              </a:solidFill>
            </a:endParaRPr>
          </a:p>
          <a:p>
            <a:pPr marL="457200" indent="-457200">
              <a:buFont typeface="+mj-lt"/>
              <a:buAutoNum type="arabicPeriod" startAt="4"/>
            </a:pPr>
            <a:endParaRPr lang="en-IE" sz="2000" dirty="0" smtClean="0">
              <a:solidFill>
                <a:srgbClr val="990033"/>
              </a:solidFill>
            </a:endParaRPr>
          </a:p>
          <a:p>
            <a:pPr marL="457200" indent="-457200">
              <a:buFont typeface="+mj-lt"/>
              <a:buAutoNum type="arabicPeriod" startAt="4"/>
            </a:pPr>
            <a:endParaRPr lang="en-IE" sz="2000" dirty="0">
              <a:solidFill>
                <a:srgbClr val="990033"/>
              </a:solidFill>
            </a:endParaRPr>
          </a:p>
          <a:p>
            <a:pPr marL="457200" indent="-457200">
              <a:buFont typeface="+mj-lt"/>
              <a:buAutoNum type="arabicPeriod" startAt="4"/>
            </a:pPr>
            <a:endParaRPr lang="en-IE" sz="2000" dirty="0" smtClean="0">
              <a:solidFill>
                <a:srgbClr val="990033"/>
              </a:solidFill>
            </a:endParaRPr>
          </a:p>
          <a:p>
            <a:pPr marL="457200" indent="-457200">
              <a:buFont typeface="+mj-lt"/>
              <a:buAutoNum type="arabicPeriod" startAt="4"/>
            </a:pPr>
            <a:endParaRPr lang="en-IE" sz="2000" dirty="0">
              <a:solidFill>
                <a:srgbClr val="990033"/>
              </a:solidFill>
            </a:endParaRPr>
          </a:p>
          <a:p>
            <a:pPr marL="457200" indent="-457200">
              <a:buFont typeface="+mj-lt"/>
              <a:buAutoNum type="arabicPeriod" startAt="4"/>
            </a:pPr>
            <a:endParaRPr lang="en-IE" sz="3200" dirty="0" smtClean="0">
              <a:solidFill>
                <a:srgbClr val="990033"/>
              </a:solidFill>
            </a:endParaRPr>
          </a:p>
          <a:p>
            <a:r>
              <a:rPr lang="en-IE" sz="2000" dirty="0" smtClean="0">
                <a:solidFill>
                  <a:srgbClr val="990033"/>
                </a:solidFill>
              </a:rPr>
              <a:t>       b</a:t>
            </a:r>
            <a:r>
              <a:rPr lang="en-IE" sz="2000" dirty="0">
                <a:solidFill>
                  <a:srgbClr val="990033"/>
                </a:solidFill>
              </a:rPr>
              <a:t>. Solve the equation correctly showing all the steps clearly.</a:t>
            </a:r>
          </a:p>
          <a:p>
            <a:pPr marL="457200" indent="-457200">
              <a:buFont typeface="+mj-lt"/>
              <a:buAutoNum type="arabicPeriod" startAt="4"/>
            </a:pPr>
            <a:endParaRPr lang="en-IE" sz="2000" dirty="0" smtClean="0">
              <a:solidFill>
                <a:srgbClr val="990033"/>
              </a:solidFill>
            </a:endParaRPr>
          </a:p>
          <a:p>
            <a:pPr marL="457200" indent="-457200">
              <a:buFont typeface="+mj-lt"/>
              <a:buAutoNum type="arabicPeriod" startAt="5"/>
            </a:pPr>
            <a:r>
              <a:rPr lang="en-IE" sz="2000" dirty="0" smtClean="0">
                <a:solidFill>
                  <a:srgbClr val="990033"/>
                </a:solidFill>
              </a:rPr>
              <a:t>Mary </a:t>
            </a:r>
            <a:r>
              <a:rPr lang="en-IE" sz="2000" dirty="0">
                <a:solidFill>
                  <a:srgbClr val="990033"/>
                </a:solidFill>
              </a:rPr>
              <a:t>is 5 years older than Jack. Twice Mary’s age plus 3 times Jack’s age is </a:t>
            </a:r>
            <a:r>
              <a:rPr lang="en-IE" sz="2000" dirty="0" smtClean="0">
                <a:solidFill>
                  <a:srgbClr val="990033"/>
                </a:solidFill>
              </a:rPr>
              <a:t>125. Write </a:t>
            </a:r>
            <a:r>
              <a:rPr lang="en-IE" sz="2000" dirty="0">
                <a:solidFill>
                  <a:srgbClr val="990033"/>
                </a:solidFill>
              </a:rPr>
              <a:t>an equation to represent this information and solve the equation to </a:t>
            </a:r>
            <a:r>
              <a:rPr lang="en-IE" sz="2000" dirty="0" smtClean="0">
                <a:solidFill>
                  <a:srgbClr val="990033"/>
                </a:solidFill>
              </a:rPr>
              <a:t>find Mary’s </a:t>
            </a:r>
            <a:r>
              <a:rPr lang="en-IE" sz="2000" dirty="0">
                <a:solidFill>
                  <a:srgbClr val="990033"/>
                </a:solidFill>
              </a:rPr>
              <a:t>age.</a:t>
            </a:r>
          </a:p>
          <a:p>
            <a:pPr marL="457200" indent="-457200">
              <a:buFont typeface="+mj-lt"/>
              <a:buAutoNum type="arabicPeriod" startAt="4"/>
            </a:pPr>
            <a:endParaRPr lang="en-IE" sz="2000" dirty="0" smtClean="0">
              <a:solidFill>
                <a:srgbClr val="990033"/>
              </a:solidFill>
            </a:endParaRPr>
          </a:p>
          <a:p>
            <a:pPr marL="457200" indent="-457200">
              <a:buFont typeface="+mj-lt"/>
              <a:buAutoNum type="arabicPeriod" startAt="6"/>
            </a:pPr>
            <a:r>
              <a:rPr lang="en-IE" sz="2000" dirty="0" smtClean="0">
                <a:solidFill>
                  <a:srgbClr val="990033"/>
                </a:solidFill>
              </a:rPr>
              <a:t>The </a:t>
            </a:r>
            <a:r>
              <a:rPr lang="en-IE" sz="2000" dirty="0">
                <a:solidFill>
                  <a:srgbClr val="990033"/>
                </a:solidFill>
              </a:rPr>
              <a:t>current price of an apple is x cents. The price of an apple increases by 4 </a:t>
            </a:r>
            <a:r>
              <a:rPr lang="en-IE" sz="2000" dirty="0" smtClean="0">
                <a:solidFill>
                  <a:srgbClr val="990033"/>
                </a:solidFill>
              </a:rPr>
              <a:t>cents and </a:t>
            </a:r>
            <a:r>
              <a:rPr lang="en-IE" sz="2000" dirty="0">
                <a:solidFill>
                  <a:srgbClr val="990033"/>
                </a:solidFill>
              </a:rPr>
              <a:t>Alan goes to the shop and buys 4 apples plus a magazine costing €2. His </a:t>
            </a:r>
            <a:r>
              <a:rPr lang="en-IE" sz="2000" dirty="0" smtClean="0">
                <a:solidFill>
                  <a:srgbClr val="990033"/>
                </a:solidFill>
              </a:rPr>
              <a:t>total bill </a:t>
            </a:r>
            <a:r>
              <a:rPr lang="en-IE" sz="2000" dirty="0">
                <a:solidFill>
                  <a:srgbClr val="990033"/>
                </a:solidFill>
              </a:rPr>
              <a:t>came to €</a:t>
            </a:r>
            <a:r>
              <a:rPr lang="en-IE" sz="2000" dirty="0" smtClean="0">
                <a:solidFill>
                  <a:srgbClr val="990033"/>
                </a:solidFill>
              </a:rPr>
              <a:t>4.44.</a:t>
            </a:r>
            <a:endParaRPr lang="en-IE" sz="2000" dirty="0">
              <a:solidFill>
                <a:srgbClr val="990033"/>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572" y="908720"/>
            <a:ext cx="7112856"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91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76864" cy="3785652"/>
          </a:xfrm>
          <a:prstGeom prst="rect">
            <a:avLst/>
          </a:prstGeom>
        </p:spPr>
        <p:txBody>
          <a:bodyPr wrap="square">
            <a:spAutoFit/>
          </a:bodyPr>
          <a:lstStyle/>
          <a:p>
            <a:r>
              <a:rPr lang="en-IE" sz="2000" dirty="0">
                <a:solidFill>
                  <a:srgbClr val="990033"/>
                </a:solidFill>
              </a:rPr>
              <a:t>7. Half of a number added to a quarter of the same number is 61. Write an equation </a:t>
            </a:r>
            <a:r>
              <a:rPr lang="en-IE" sz="2000" dirty="0" smtClean="0">
                <a:solidFill>
                  <a:srgbClr val="990033"/>
                </a:solidFill>
              </a:rPr>
              <a:t>to represent </a:t>
            </a:r>
            <a:r>
              <a:rPr lang="en-IE" sz="2000" dirty="0">
                <a:solidFill>
                  <a:srgbClr val="990033"/>
                </a:solidFill>
              </a:rPr>
              <a:t>this information. Solve the equation to find the number</a:t>
            </a:r>
            <a:r>
              <a:rPr lang="en-IE" sz="2000" dirty="0" smtClean="0">
                <a:solidFill>
                  <a:srgbClr val="990033"/>
                </a:solidFill>
              </a:rPr>
              <a:t>?</a:t>
            </a:r>
          </a:p>
          <a:p>
            <a:endParaRPr lang="en-IE" sz="2000" dirty="0">
              <a:solidFill>
                <a:srgbClr val="990033"/>
              </a:solidFill>
            </a:endParaRPr>
          </a:p>
          <a:p>
            <a:r>
              <a:rPr lang="en-IE" sz="2000" dirty="0">
                <a:solidFill>
                  <a:srgbClr val="990033"/>
                </a:solidFill>
              </a:rPr>
              <a:t>8. Erica went shopping. She spent a quarter of her money on books, half of her </a:t>
            </a:r>
            <a:r>
              <a:rPr lang="en-IE" sz="2000" dirty="0" smtClean="0">
                <a:solidFill>
                  <a:srgbClr val="990033"/>
                </a:solidFill>
              </a:rPr>
              <a:t>money on </a:t>
            </a:r>
            <a:r>
              <a:rPr lang="en-IE" sz="2000" dirty="0">
                <a:solidFill>
                  <a:srgbClr val="990033"/>
                </a:solidFill>
              </a:rPr>
              <a:t>shoes and €5 on food. She had €12 left. Write an equation to represent </a:t>
            </a:r>
            <a:r>
              <a:rPr lang="en-IE" sz="2000" dirty="0" smtClean="0">
                <a:solidFill>
                  <a:srgbClr val="990033"/>
                </a:solidFill>
              </a:rPr>
              <a:t>this situation</a:t>
            </a:r>
            <a:r>
              <a:rPr lang="en-IE" sz="2000" dirty="0">
                <a:solidFill>
                  <a:srgbClr val="990033"/>
                </a:solidFill>
              </a:rPr>
              <a:t>. Solve the </a:t>
            </a:r>
            <a:r>
              <a:rPr lang="en-IE" sz="2000" dirty="0" smtClean="0">
                <a:solidFill>
                  <a:srgbClr val="990033"/>
                </a:solidFill>
              </a:rPr>
              <a:t>equation </a:t>
            </a:r>
            <a:r>
              <a:rPr lang="en-IE" sz="2000" dirty="0">
                <a:solidFill>
                  <a:srgbClr val="990033"/>
                </a:solidFill>
              </a:rPr>
              <a:t>to find how much money she had at the beginning </a:t>
            </a:r>
            <a:r>
              <a:rPr lang="en-IE" sz="2000" dirty="0" smtClean="0">
                <a:solidFill>
                  <a:srgbClr val="990033"/>
                </a:solidFill>
              </a:rPr>
              <a:t>of the </a:t>
            </a:r>
            <a:r>
              <a:rPr lang="en-IE" sz="2000" dirty="0">
                <a:solidFill>
                  <a:srgbClr val="990033"/>
                </a:solidFill>
              </a:rPr>
              <a:t>day?</a:t>
            </a:r>
          </a:p>
          <a:p>
            <a:endParaRPr lang="en-IE" sz="2000" dirty="0" smtClean="0">
              <a:solidFill>
                <a:srgbClr val="990033"/>
              </a:solidFill>
            </a:endParaRPr>
          </a:p>
          <a:p>
            <a:r>
              <a:rPr lang="en-IE" sz="2000" dirty="0" smtClean="0">
                <a:solidFill>
                  <a:srgbClr val="990033"/>
                </a:solidFill>
              </a:rPr>
              <a:t>a</a:t>
            </a:r>
            <a:r>
              <a:rPr lang="en-IE" sz="2000" dirty="0">
                <a:solidFill>
                  <a:srgbClr val="990033"/>
                </a:solidFill>
              </a:rPr>
              <a:t>. Write an equation in terms of </a:t>
            </a:r>
            <a:r>
              <a:rPr lang="en-IE" sz="2000" i="1" dirty="0">
                <a:solidFill>
                  <a:srgbClr val="990033"/>
                </a:solidFill>
              </a:rPr>
              <a:t>x </a:t>
            </a:r>
            <a:r>
              <a:rPr lang="en-IE" sz="2000" dirty="0">
                <a:solidFill>
                  <a:srgbClr val="990033"/>
                </a:solidFill>
              </a:rPr>
              <a:t>to represent her total bill in cents?</a:t>
            </a:r>
          </a:p>
          <a:p>
            <a:endParaRPr lang="en-IE" sz="2000" dirty="0" smtClean="0">
              <a:solidFill>
                <a:srgbClr val="990033"/>
              </a:solidFill>
            </a:endParaRPr>
          </a:p>
          <a:p>
            <a:r>
              <a:rPr lang="en-IE" sz="2000" dirty="0" smtClean="0">
                <a:solidFill>
                  <a:srgbClr val="990033"/>
                </a:solidFill>
              </a:rPr>
              <a:t>b</a:t>
            </a:r>
            <a:r>
              <a:rPr lang="en-IE" sz="2000" dirty="0">
                <a:solidFill>
                  <a:srgbClr val="990033"/>
                </a:solidFill>
              </a:rPr>
              <a:t>. Solve the equation. What does the answer tell you?</a:t>
            </a:r>
          </a:p>
        </p:txBody>
      </p:sp>
    </p:spTree>
    <p:extLst>
      <p:ext uri="{BB962C8B-B14F-4D97-AF65-F5344CB8AC3E}">
        <p14:creationId xmlns:p14="http://schemas.microsoft.com/office/powerpoint/2010/main" val="193478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079" y="3717032"/>
            <a:ext cx="3359105" cy="80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931830"/>
            <a:ext cx="3456384" cy="94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1560" y="480729"/>
            <a:ext cx="7992888" cy="5940088"/>
          </a:xfrm>
          <a:prstGeom prst="rect">
            <a:avLst/>
          </a:prstGeom>
        </p:spPr>
        <p:txBody>
          <a:bodyPr wrap="square">
            <a:spAutoFit/>
          </a:bodyPr>
          <a:lstStyle/>
          <a:p>
            <a:pPr marL="342900" indent="-342900">
              <a:buFont typeface="Arial" pitchFamily="34" charset="0"/>
              <a:buChar char="•"/>
            </a:pPr>
            <a:r>
              <a:rPr lang="en-IE" sz="2000" dirty="0">
                <a:solidFill>
                  <a:srgbClr val="990033"/>
                </a:solidFill>
              </a:rPr>
              <a:t>Did you learn </a:t>
            </a:r>
            <a:r>
              <a:rPr lang="en-IE" sz="2000" dirty="0" smtClean="0">
                <a:solidFill>
                  <a:srgbClr val="990033"/>
                </a:solidFill>
              </a:rPr>
              <a:t>about the </a:t>
            </a:r>
            <a:r>
              <a:rPr lang="en-IE" sz="2000" dirty="0">
                <a:solidFill>
                  <a:srgbClr val="990033"/>
                </a:solidFill>
              </a:rPr>
              <a:t>Law of the Lever </a:t>
            </a:r>
            <a:r>
              <a:rPr lang="en-IE" sz="2000" dirty="0" smtClean="0">
                <a:solidFill>
                  <a:srgbClr val="990033"/>
                </a:solidFill>
              </a:rPr>
              <a:t>in science </a:t>
            </a:r>
            <a:r>
              <a:rPr lang="en-IE" sz="2000" dirty="0">
                <a:solidFill>
                  <a:srgbClr val="990033"/>
                </a:solidFill>
              </a:rPr>
              <a:t>and if so </a:t>
            </a:r>
            <a:r>
              <a:rPr lang="en-IE" sz="2000" dirty="0" smtClean="0">
                <a:solidFill>
                  <a:srgbClr val="990033"/>
                </a:solidFill>
              </a:rPr>
              <a:t>what does </a:t>
            </a:r>
            <a:r>
              <a:rPr lang="en-IE" sz="2000" dirty="0">
                <a:solidFill>
                  <a:srgbClr val="990033"/>
                </a:solidFill>
              </a:rPr>
              <a:t>it state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b="1" i="1" dirty="0">
                <a:solidFill>
                  <a:srgbClr val="990033"/>
                </a:solidFill>
              </a:rPr>
              <a:t>The weight multiplied </a:t>
            </a:r>
            <a:r>
              <a:rPr lang="en-IE" sz="2000" b="1" i="1" dirty="0" smtClean="0">
                <a:solidFill>
                  <a:srgbClr val="990033"/>
                </a:solidFill>
              </a:rPr>
              <a:t>by the </a:t>
            </a:r>
            <a:r>
              <a:rPr lang="en-IE" sz="2000" b="1" i="1" dirty="0">
                <a:solidFill>
                  <a:srgbClr val="990033"/>
                </a:solidFill>
              </a:rPr>
              <a:t>length from the </a:t>
            </a:r>
            <a:r>
              <a:rPr lang="en-IE" sz="2000" b="1" i="1" dirty="0" smtClean="0">
                <a:solidFill>
                  <a:srgbClr val="990033"/>
                </a:solidFill>
              </a:rPr>
              <a:t>fulcrum is </a:t>
            </a:r>
            <a:r>
              <a:rPr lang="en-IE" sz="2000" b="1" i="1" dirty="0">
                <a:solidFill>
                  <a:srgbClr val="990033"/>
                </a:solidFill>
              </a:rPr>
              <a:t>equal on both sides if </a:t>
            </a:r>
            <a:r>
              <a:rPr lang="en-IE" sz="2000" b="1" i="1" dirty="0" smtClean="0">
                <a:solidFill>
                  <a:srgbClr val="990033"/>
                </a:solidFill>
              </a:rPr>
              <a:t>the balance </a:t>
            </a:r>
            <a:r>
              <a:rPr lang="en-IE" sz="2000" b="1" i="1" dirty="0">
                <a:solidFill>
                  <a:srgbClr val="990033"/>
                </a:solidFill>
              </a:rPr>
              <a:t>is balanced</a:t>
            </a:r>
            <a:r>
              <a:rPr lang="en-IE" sz="2000" b="1" i="1"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The </a:t>
            </a:r>
            <a:r>
              <a:rPr lang="en-IE" sz="2000" dirty="0">
                <a:solidFill>
                  <a:srgbClr val="990033"/>
                </a:solidFill>
              </a:rPr>
              <a:t>balance is balanced if </a:t>
            </a:r>
            <a:r>
              <a:rPr lang="en-IE" sz="2000" dirty="0" smtClean="0">
                <a:solidFill>
                  <a:srgbClr val="990033"/>
                </a:solidFill>
              </a:rPr>
              <a:t>the weights </a:t>
            </a:r>
            <a:r>
              <a:rPr lang="en-IE" sz="2000" dirty="0">
                <a:solidFill>
                  <a:srgbClr val="990033"/>
                </a:solidFill>
              </a:rPr>
              <a:t>on either side of </a:t>
            </a:r>
            <a:r>
              <a:rPr lang="en-IE" sz="2000" dirty="0" smtClean="0">
                <a:solidFill>
                  <a:srgbClr val="990033"/>
                </a:solidFill>
              </a:rPr>
              <a:t>the fulcrum </a:t>
            </a:r>
            <a:r>
              <a:rPr lang="en-IE" sz="2000" dirty="0">
                <a:solidFill>
                  <a:srgbClr val="990033"/>
                </a:solidFill>
              </a:rPr>
              <a:t>are equal and </a:t>
            </a:r>
            <a:r>
              <a:rPr lang="en-IE" sz="2000" dirty="0" smtClean="0">
                <a:solidFill>
                  <a:srgbClr val="990033"/>
                </a:solidFill>
              </a:rPr>
              <a:t>the balancing </a:t>
            </a:r>
            <a:r>
              <a:rPr lang="en-IE" sz="2000" dirty="0">
                <a:solidFill>
                  <a:srgbClr val="990033"/>
                </a:solidFill>
              </a:rPr>
              <a:t>point (fulcrum) is </a:t>
            </a:r>
            <a:r>
              <a:rPr lang="en-IE" sz="2000" dirty="0" smtClean="0">
                <a:solidFill>
                  <a:srgbClr val="990033"/>
                </a:solidFill>
              </a:rPr>
              <a:t>at the </a:t>
            </a:r>
            <a:r>
              <a:rPr lang="en-IE" sz="2000" dirty="0">
                <a:solidFill>
                  <a:srgbClr val="990033"/>
                </a:solidFill>
              </a:rPr>
              <a:t>centre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In mathematics </a:t>
            </a:r>
            <a:r>
              <a:rPr lang="en-IE" sz="2000" dirty="0" smtClean="0">
                <a:solidFill>
                  <a:srgbClr val="990033"/>
                </a:solidFill>
              </a:rPr>
              <a:t>we are </a:t>
            </a:r>
            <a:r>
              <a:rPr lang="en-IE" sz="2000" dirty="0">
                <a:solidFill>
                  <a:srgbClr val="990033"/>
                </a:solidFill>
              </a:rPr>
              <a:t>going to place </a:t>
            </a:r>
            <a:r>
              <a:rPr lang="en-IE" sz="2000" dirty="0" smtClean="0">
                <a:solidFill>
                  <a:srgbClr val="990033"/>
                </a:solidFill>
              </a:rPr>
              <a:t>the fulcrum </a:t>
            </a:r>
            <a:r>
              <a:rPr lang="en-IE" sz="2000" dirty="0">
                <a:solidFill>
                  <a:srgbClr val="990033"/>
                </a:solidFill>
              </a:rPr>
              <a:t>at the </a:t>
            </a:r>
            <a:r>
              <a:rPr lang="en-IE" sz="2000" dirty="0" smtClean="0">
                <a:solidFill>
                  <a:srgbClr val="990033"/>
                </a:solidFill>
              </a:rPr>
              <a:t>centre of </a:t>
            </a:r>
            <a:r>
              <a:rPr lang="en-IE" sz="2000" dirty="0">
                <a:solidFill>
                  <a:srgbClr val="990033"/>
                </a:solidFill>
              </a:rPr>
              <a:t>gravity and </a:t>
            </a:r>
            <a:r>
              <a:rPr lang="en-IE" sz="2000" dirty="0" smtClean="0">
                <a:solidFill>
                  <a:srgbClr val="990033"/>
                </a:solidFill>
              </a:rPr>
              <a:t>place the </a:t>
            </a:r>
            <a:r>
              <a:rPr lang="en-IE" sz="2000" dirty="0">
                <a:solidFill>
                  <a:srgbClr val="990033"/>
                </a:solidFill>
              </a:rPr>
              <a:t>weights at </a:t>
            </a:r>
            <a:r>
              <a:rPr lang="en-IE" sz="2000" dirty="0" smtClean="0">
                <a:solidFill>
                  <a:srgbClr val="990033"/>
                </a:solidFill>
              </a:rPr>
              <a:t>the same </a:t>
            </a:r>
            <a:r>
              <a:rPr lang="en-IE" sz="2000" dirty="0">
                <a:solidFill>
                  <a:srgbClr val="990033"/>
                </a:solidFill>
              </a:rPr>
              <a:t>distance from </a:t>
            </a:r>
            <a:r>
              <a:rPr lang="en-IE" sz="2000" dirty="0" smtClean="0">
                <a:solidFill>
                  <a:srgbClr val="990033"/>
                </a:solidFill>
              </a:rPr>
              <a:t>the fulcrum </a:t>
            </a:r>
            <a:r>
              <a:rPr lang="en-IE" sz="2000" dirty="0">
                <a:solidFill>
                  <a:srgbClr val="990033"/>
                </a:solidFill>
              </a:rPr>
              <a:t>on both sides</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What </a:t>
            </a:r>
            <a:r>
              <a:rPr lang="en-IE" sz="2000" dirty="0">
                <a:solidFill>
                  <a:srgbClr val="990033"/>
                </a:solidFill>
              </a:rPr>
              <a:t>happens to </a:t>
            </a:r>
            <a:r>
              <a:rPr lang="en-IE" sz="2000" dirty="0" smtClean="0">
                <a:solidFill>
                  <a:srgbClr val="990033"/>
                </a:solidFill>
              </a:rPr>
              <a:t>an empty </a:t>
            </a:r>
            <a:r>
              <a:rPr lang="en-IE" sz="2000" dirty="0">
                <a:solidFill>
                  <a:srgbClr val="990033"/>
                </a:solidFill>
              </a:rPr>
              <a:t>balance that </a:t>
            </a:r>
            <a:r>
              <a:rPr lang="en-IE" sz="2000" dirty="0" smtClean="0">
                <a:solidFill>
                  <a:srgbClr val="990033"/>
                </a:solidFill>
              </a:rPr>
              <a:t>is currently </a:t>
            </a:r>
            <a:r>
              <a:rPr lang="en-IE" sz="2000" dirty="0">
                <a:solidFill>
                  <a:srgbClr val="990033"/>
                </a:solidFill>
              </a:rPr>
              <a:t>balanced, if </a:t>
            </a:r>
            <a:r>
              <a:rPr lang="en-IE" sz="2000" dirty="0" smtClean="0">
                <a:solidFill>
                  <a:srgbClr val="990033"/>
                </a:solidFill>
              </a:rPr>
              <a:t>we add </a:t>
            </a:r>
            <a:r>
              <a:rPr lang="en-IE" sz="2000" dirty="0">
                <a:solidFill>
                  <a:srgbClr val="990033"/>
                </a:solidFill>
              </a:rPr>
              <a:t>a weight to the </a:t>
            </a:r>
            <a:r>
              <a:rPr lang="en-IE" sz="2000" dirty="0" smtClean="0">
                <a:solidFill>
                  <a:srgbClr val="990033"/>
                </a:solidFill>
              </a:rPr>
              <a:t>left hand </a:t>
            </a:r>
            <a:r>
              <a:rPr lang="en-IE" sz="2000" dirty="0">
                <a:solidFill>
                  <a:srgbClr val="990033"/>
                </a:solidFill>
              </a:rPr>
              <a:t>side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Having </a:t>
            </a:r>
            <a:r>
              <a:rPr lang="en-IE" sz="2000" dirty="0">
                <a:solidFill>
                  <a:srgbClr val="990033"/>
                </a:solidFill>
              </a:rPr>
              <a:t>added a </a:t>
            </a:r>
            <a:r>
              <a:rPr lang="en-IE" sz="2000" dirty="0" smtClean="0">
                <a:solidFill>
                  <a:srgbClr val="990033"/>
                </a:solidFill>
              </a:rPr>
              <a:t>weight to </a:t>
            </a:r>
            <a:r>
              <a:rPr lang="en-IE" sz="2000" dirty="0">
                <a:solidFill>
                  <a:srgbClr val="990033"/>
                </a:solidFill>
              </a:rPr>
              <a:t>one side, what do </a:t>
            </a:r>
            <a:r>
              <a:rPr lang="en-IE" sz="2000" dirty="0" smtClean="0">
                <a:solidFill>
                  <a:srgbClr val="990033"/>
                </a:solidFill>
              </a:rPr>
              <a:t>we need </a:t>
            </a:r>
            <a:r>
              <a:rPr lang="en-IE" sz="2000" dirty="0">
                <a:solidFill>
                  <a:srgbClr val="990033"/>
                </a:solidFill>
              </a:rPr>
              <a:t>to do to the </a:t>
            </a:r>
            <a:r>
              <a:rPr lang="en-IE" sz="2000" dirty="0" smtClean="0">
                <a:solidFill>
                  <a:srgbClr val="990033"/>
                </a:solidFill>
              </a:rPr>
              <a:t>other side </a:t>
            </a:r>
            <a:r>
              <a:rPr lang="en-IE" sz="2000" dirty="0">
                <a:solidFill>
                  <a:srgbClr val="990033"/>
                </a:solidFill>
              </a:rPr>
              <a:t>to keep the </a:t>
            </a:r>
            <a:r>
              <a:rPr lang="en-IE" sz="2000" dirty="0" smtClean="0">
                <a:solidFill>
                  <a:srgbClr val="990033"/>
                </a:solidFill>
              </a:rPr>
              <a:t>balance balanced</a:t>
            </a:r>
            <a:r>
              <a:rPr lang="en-IE" sz="2000" dirty="0">
                <a:solidFill>
                  <a:srgbClr val="990033"/>
                </a:solidFill>
              </a:rPr>
              <a:t>?</a:t>
            </a:r>
          </a:p>
        </p:txBody>
      </p:sp>
      <p:grpSp>
        <p:nvGrpSpPr>
          <p:cNvPr id="2" name="Group 1"/>
          <p:cNvGrpSpPr/>
          <p:nvPr/>
        </p:nvGrpSpPr>
        <p:grpSpPr>
          <a:xfrm>
            <a:off x="8789610" y="476671"/>
            <a:ext cx="8383790" cy="5850955"/>
            <a:chOff x="8789610" y="476671"/>
            <a:chExt cx="8383790" cy="5850955"/>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504" y="476671"/>
              <a:ext cx="8064896" cy="585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7739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wipe(left)">
                                      <p:cBhvr>
                                        <p:cTn id="25" dur="500"/>
                                        <p:tgtEl>
                                          <p:spTgt spid="6">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animEffect transition="in" filter="wipe(left)">
                                      <p:cBhvr>
                                        <p:cTn id="3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0018 7.40741E-7 L -0.93038 7.40741E-7 " pathEditMode="relative" rAng="0" ptsTypes="AA">
                                      <p:cBhvr>
                                        <p:cTn id="38" dur="2000" fill="hold"/>
                                        <p:tgtEl>
                                          <p:spTgt spid="2"/>
                                        </p:tgtEl>
                                        <p:attrNameLst>
                                          <p:attrName>ppt_x</p:attrName>
                                          <p:attrName>ppt_y</p:attrName>
                                        </p:attrNameLst>
                                      </p:cBhvr>
                                      <p:rCtr x="-46510"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93038 7.40741E-7 L -0.00018 0.00347 " pathEditMode="relative" rAng="0" ptsTypes="AA">
                                      <p:cBhvr>
                                        <p:cTn id="42"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76864" cy="2554545"/>
          </a:xfrm>
          <a:prstGeom prst="rect">
            <a:avLst/>
          </a:prstGeom>
        </p:spPr>
        <p:txBody>
          <a:bodyPr wrap="square">
            <a:spAutoFit/>
          </a:bodyPr>
          <a:lstStyle/>
          <a:p>
            <a:r>
              <a:rPr lang="en-IE" sz="2000" b="1" dirty="0">
                <a:solidFill>
                  <a:srgbClr val="990033"/>
                </a:solidFill>
              </a:rPr>
              <a:t>Reflection:</a:t>
            </a:r>
          </a:p>
          <a:p>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down what </a:t>
            </a:r>
            <a:r>
              <a:rPr lang="en-IE" sz="2000" dirty="0" smtClean="0">
                <a:solidFill>
                  <a:srgbClr val="990033"/>
                </a:solidFill>
              </a:rPr>
              <a:t>you learned </a:t>
            </a:r>
            <a:r>
              <a:rPr lang="en-IE" sz="2000" dirty="0">
                <a:solidFill>
                  <a:srgbClr val="990033"/>
                </a:solidFill>
              </a:rPr>
              <a:t>about </a:t>
            </a:r>
            <a:r>
              <a:rPr lang="en-IE" sz="2000" dirty="0" smtClean="0">
                <a:solidFill>
                  <a:srgbClr val="990033"/>
                </a:solidFill>
              </a:rPr>
              <a:t>solving an </a:t>
            </a:r>
            <a:r>
              <a:rPr lang="en-IE" sz="2000" dirty="0">
                <a:solidFill>
                  <a:srgbClr val="990033"/>
                </a:solidFill>
              </a:rPr>
              <a:t>equation if there </a:t>
            </a:r>
            <a:r>
              <a:rPr lang="en-IE" sz="2000" dirty="0" smtClean="0">
                <a:solidFill>
                  <a:srgbClr val="990033"/>
                </a:solidFill>
              </a:rPr>
              <a:t>are brackets </a:t>
            </a:r>
            <a:r>
              <a:rPr lang="en-IE" sz="2000" dirty="0">
                <a:solidFill>
                  <a:srgbClr val="990033"/>
                </a:solidFill>
              </a:rPr>
              <a:t>present</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down </a:t>
            </a:r>
            <a:r>
              <a:rPr lang="en-IE" sz="2000" dirty="0" smtClean="0">
                <a:solidFill>
                  <a:srgbClr val="990033"/>
                </a:solidFill>
              </a:rPr>
              <a:t>any questions </a:t>
            </a:r>
            <a:r>
              <a:rPr lang="en-IE" sz="2000" dirty="0">
                <a:solidFill>
                  <a:srgbClr val="990033"/>
                </a:solidFill>
              </a:rPr>
              <a:t>you may have</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Write </a:t>
            </a:r>
            <a:r>
              <a:rPr lang="en-IE" sz="2000" dirty="0">
                <a:solidFill>
                  <a:srgbClr val="990033"/>
                </a:solidFill>
              </a:rPr>
              <a:t>down anything </a:t>
            </a:r>
            <a:r>
              <a:rPr lang="en-IE" sz="2000" dirty="0" smtClean="0">
                <a:solidFill>
                  <a:srgbClr val="990033"/>
                </a:solidFill>
              </a:rPr>
              <a:t>you found </a:t>
            </a:r>
            <a:r>
              <a:rPr lang="en-IE" sz="2000" dirty="0">
                <a:solidFill>
                  <a:srgbClr val="990033"/>
                </a:solidFill>
              </a:rPr>
              <a:t>difficult today.</a:t>
            </a:r>
          </a:p>
        </p:txBody>
      </p:sp>
      <p:grpSp>
        <p:nvGrpSpPr>
          <p:cNvPr id="4" name="Group 3"/>
          <p:cNvGrpSpPr/>
          <p:nvPr/>
        </p:nvGrpSpPr>
        <p:grpSpPr>
          <a:xfrm>
            <a:off x="8789610" y="548680"/>
            <a:ext cx="8428985" cy="5616624"/>
            <a:chOff x="8789610" y="548680"/>
            <a:chExt cx="8428985" cy="5616624"/>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512" y="548680"/>
              <a:ext cx="8038083"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178681"/>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3692280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018 7.40741E-7 L -0.93038 7.40741E-7 " pathEditMode="relative" rAng="0" ptsTypes="AA">
                                      <p:cBhvr>
                                        <p:cTn id="6" dur="2000" fill="hold"/>
                                        <p:tgtEl>
                                          <p:spTgt spid="4"/>
                                        </p:tgtEl>
                                        <p:attrNameLst>
                                          <p:attrName>ppt_x</p:attrName>
                                          <p:attrName>ppt_y</p:attrName>
                                        </p:attrNameLst>
                                      </p:cBhvr>
                                      <p:rCtr x="-4651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93038 7.40741E-7 L -0.00018 0.00347 " pathEditMode="relative" rAng="0" ptsTypes="AA">
                                      <p:cBhvr>
                                        <p:cTn id="10" dur="2000" fill="hold"/>
                                        <p:tgtEl>
                                          <p:spTgt spid="4"/>
                                        </p:tgtEl>
                                        <p:attrNameLst>
                                          <p:attrName>ppt_x</p:attrName>
                                          <p:attrName>ppt_y</p:attrName>
                                        </p:attrNameLst>
                                      </p:cBhvr>
                                      <p:rCtr x="46510" y="162"/>
                                    </p:animMotion>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33173" cy="584775"/>
          </a:xfrm>
          <a:prstGeom prst="rect">
            <a:avLst/>
          </a:prstGeom>
        </p:spPr>
        <p:txBody>
          <a:bodyPr wrap="none">
            <a:spAutoFit/>
          </a:bodyPr>
          <a:lstStyle/>
          <a:p>
            <a:r>
              <a:rPr lang="en-IE" sz="3200" b="1" dirty="0" smtClean="0">
                <a:solidFill>
                  <a:srgbClr val="990033"/>
                </a:solidFill>
              </a:rPr>
              <a:t>Section </a:t>
            </a:r>
            <a:r>
              <a:rPr lang="en-IE" sz="3200" b="1" dirty="0">
                <a:solidFill>
                  <a:srgbClr val="990033"/>
                </a:solidFill>
              </a:rPr>
              <a:t>G</a:t>
            </a:r>
            <a:r>
              <a:rPr lang="en-IE" sz="3200" b="1" dirty="0" smtClean="0">
                <a:solidFill>
                  <a:srgbClr val="990033"/>
                </a:solidFill>
              </a:rPr>
              <a:t>: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7</a:t>
            </a:r>
          </a:p>
        </p:txBody>
      </p:sp>
      <p:sp>
        <p:nvSpPr>
          <p:cNvPr id="6" name="Rectangle 5"/>
          <p:cNvSpPr/>
          <p:nvPr/>
        </p:nvSpPr>
        <p:spPr>
          <a:xfrm>
            <a:off x="683568" y="840934"/>
            <a:ext cx="7704856" cy="3170099"/>
          </a:xfrm>
          <a:prstGeom prst="rect">
            <a:avLst/>
          </a:prstGeom>
        </p:spPr>
        <p:txBody>
          <a:bodyPr wrap="square">
            <a:spAutoFit/>
          </a:bodyPr>
          <a:lstStyle/>
          <a:p>
            <a:r>
              <a:rPr lang="en-IE" sz="2000" dirty="0">
                <a:solidFill>
                  <a:srgbClr val="990033"/>
                </a:solidFill>
              </a:rPr>
              <a:t>How does one </a:t>
            </a:r>
            <a:r>
              <a:rPr lang="en-IE" sz="2000" dirty="0" smtClean="0">
                <a:solidFill>
                  <a:srgbClr val="990033"/>
                </a:solidFill>
              </a:rPr>
              <a:t>add  	</a:t>
            </a:r>
            <a:r>
              <a:rPr lang="en-IE" sz="2000" u="sng" dirty="0" smtClean="0">
                <a:solidFill>
                  <a:srgbClr val="990033"/>
                </a:solidFill>
              </a:rPr>
              <a:t>1</a:t>
            </a:r>
            <a:r>
              <a:rPr lang="en-IE" sz="2000" dirty="0" smtClean="0">
                <a:solidFill>
                  <a:srgbClr val="990033"/>
                </a:solidFill>
              </a:rPr>
              <a:t>      </a:t>
            </a:r>
            <a:r>
              <a:rPr lang="en-IE" sz="2000" u="sng" dirty="0" smtClean="0">
                <a:solidFill>
                  <a:srgbClr val="990033"/>
                </a:solidFill>
              </a:rPr>
              <a:t>1</a:t>
            </a:r>
          </a:p>
          <a:p>
            <a:r>
              <a:rPr lang="en-IE" sz="2000" dirty="0">
                <a:solidFill>
                  <a:srgbClr val="990033"/>
                </a:solidFill>
              </a:rPr>
              <a:t>	</a:t>
            </a:r>
            <a:r>
              <a:rPr lang="en-IE" sz="2000" dirty="0" smtClean="0">
                <a:solidFill>
                  <a:srgbClr val="990033"/>
                </a:solidFill>
              </a:rPr>
              <a:t>		2      3</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r>
              <a:rPr lang="en-IE" sz="2000" dirty="0" smtClean="0">
                <a:solidFill>
                  <a:srgbClr val="990033"/>
                </a:solidFill>
              </a:rPr>
              <a:t>Equations </a:t>
            </a:r>
            <a:r>
              <a:rPr lang="en-IE" sz="2000" dirty="0">
                <a:solidFill>
                  <a:srgbClr val="990033"/>
                </a:solidFill>
              </a:rPr>
              <a:t>can </a:t>
            </a:r>
            <a:r>
              <a:rPr lang="en-IE" sz="2000" dirty="0" smtClean="0">
                <a:solidFill>
                  <a:srgbClr val="990033"/>
                </a:solidFill>
              </a:rPr>
              <a:t>also </a:t>
            </a:r>
            <a:r>
              <a:rPr lang="en-IE" sz="2000" smtClean="0">
                <a:solidFill>
                  <a:srgbClr val="990033"/>
                </a:solidFill>
              </a:rPr>
              <a:t>involve </a:t>
            </a:r>
            <a:r>
              <a:rPr lang="en-IE" sz="2000" smtClean="0">
                <a:solidFill>
                  <a:srgbClr val="990033"/>
                </a:solidFill>
              </a:rPr>
              <a:t>fractions </a:t>
            </a:r>
            <a:r>
              <a:rPr lang="en-IE" sz="2000" dirty="0" smtClean="0">
                <a:solidFill>
                  <a:srgbClr val="990033"/>
                </a:solidFill>
              </a:rPr>
              <a:t>for example:</a:t>
            </a:r>
          </a:p>
          <a:p>
            <a:endParaRPr lang="en-IE" sz="2000" dirty="0">
              <a:solidFill>
                <a:srgbClr val="990033"/>
              </a:solidFill>
            </a:endParaRPr>
          </a:p>
          <a:p>
            <a:r>
              <a:rPr lang="en-IE" sz="2000" dirty="0" smtClean="0">
                <a:solidFill>
                  <a:srgbClr val="990033"/>
                </a:solidFill>
              </a:rPr>
              <a:t>			</a:t>
            </a:r>
            <a:r>
              <a:rPr lang="en-IE" sz="2000" u="sng" dirty="0" smtClean="0">
                <a:solidFill>
                  <a:srgbClr val="990033"/>
                </a:solidFill>
              </a:rPr>
              <a:t>x</a:t>
            </a:r>
            <a:r>
              <a:rPr lang="en-IE" sz="2000" dirty="0" smtClean="0">
                <a:solidFill>
                  <a:srgbClr val="990033"/>
                </a:solidFill>
              </a:rPr>
              <a:t>       </a:t>
            </a:r>
            <a:r>
              <a:rPr lang="en-IE" sz="2000" u="sng" dirty="0" err="1" smtClean="0">
                <a:solidFill>
                  <a:srgbClr val="990033"/>
                </a:solidFill>
              </a:rPr>
              <a:t>x</a:t>
            </a:r>
            <a:r>
              <a:rPr lang="en-IE" sz="2000" dirty="0" smtClean="0">
                <a:solidFill>
                  <a:srgbClr val="990033"/>
                </a:solidFill>
              </a:rPr>
              <a:t>      </a:t>
            </a:r>
            <a:r>
              <a:rPr lang="en-IE" sz="2000" u="sng" dirty="0" smtClean="0">
                <a:solidFill>
                  <a:srgbClr val="990033"/>
                </a:solidFill>
              </a:rPr>
              <a:t>5</a:t>
            </a:r>
          </a:p>
          <a:p>
            <a:r>
              <a:rPr lang="en-IE" sz="2000" dirty="0">
                <a:solidFill>
                  <a:srgbClr val="990033"/>
                </a:solidFill>
              </a:rPr>
              <a:t>	</a:t>
            </a:r>
            <a:r>
              <a:rPr lang="en-IE" sz="2000" dirty="0" smtClean="0">
                <a:solidFill>
                  <a:srgbClr val="990033"/>
                </a:solidFill>
              </a:rPr>
              <a:t>		2      3      6</a:t>
            </a:r>
            <a:endParaRPr lang="en-IE" sz="2000" dirty="0">
              <a:solidFill>
                <a:srgbClr val="990033"/>
              </a:solidFill>
            </a:endParaRPr>
          </a:p>
          <a:p>
            <a:endParaRPr lang="en-IE" sz="2000" dirty="0">
              <a:solidFill>
                <a:srgbClr val="990033"/>
              </a:solidFill>
            </a:endParaRPr>
          </a:p>
        </p:txBody>
      </p:sp>
      <p:sp>
        <p:nvSpPr>
          <p:cNvPr id="7" name="Rectangle 6"/>
          <p:cNvSpPr/>
          <p:nvPr/>
        </p:nvSpPr>
        <p:spPr>
          <a:xfrm>
            <a:off x="3651662" y="942050"/>
            <a:ext cx="312906" cy="400110"/>
          </a:xfrm>
          <a:prstGeom prst="rect">
            <a:avLst/>
          </a:prstGeom>
        </p:spPr>
        <p:txBody>
          <a:bodyPr wrap="none">
            <a:spAutoFit/>
          </a:bodyPr>
          <a:lstStyle/>
          <a:p>
            <a:r>
              <a:rPr lang="en-IE" sz="2000" dirty="0" smtClean="0">
                <a:solidFill>
                  <a:srgbClr val="990033"/>
                </a:solidFill>
              </a:rPr>
              <a:t>+</a:t>
            </a:r>
            <a:endParaRPr lang="en-IE" sz="2000" dirty="0">
              <a:solidFill>
                <a:srgbClr val="990033"/>
              </a:solidFill>
            </a:endParaRPr>
          </a:p>
        </p:txBody>
      </p:sp>
      <p:sp>
        <p:nvSpPr>
          <p:cNvPr id="10" name="Rectangle 9"/>
          <p:cNvSpPr/>
          <p:nvPr/>
        </p:nvSpPr>
        <p:spPr>
          <a:xfrm>
            <a:off x="3635895" y="3060422"/>
            <a:ext cx="845103" cy="400110"/>
          </a:xfrm>
          <a:prstGeom prst="rect">
            <a:avLst/>
          </a:prstGeom>
        </p:spPr>
        <p:txBody>
          <a:bodyPr wrap="none">
            <a:spAutoFit/>
          </a:bodyPr>
          <a:lstStyle/>
          <a:p>
            <a:r>
              <a:rPr lang="en-IE" sz="2000" dirty="0" smtClean="0">
                <a:solidFill>
                  <a:srgbClr val="990033"/>
                </a:solidFill>
              </a:rPr>
              <a:t>+       =</a:t>
            </a:r>
            <a:endParaRPr lang="en-IE" sz="2000" dirty="0">
              <a:solidFill>
                <a:srgbClr val="990033"/>
              </a:solidFill>
            </a:endParaRPr>
          </a:p>
        </p:txBody>
      </p:sp>
      <p:grpSp>
        <p:nvGrpSpPr>
          <p:cNvPr id="3" name="Group 2"/>
          <p:cNvGrpSpPr/>
          <p:nvPr/>
        </p:nvGrpSpPr>
        <p:grpSpPr>
          <a:xfrm>
            <a:off x="8789610" y="548681"/>
            <a:ext cx="8183532" cy="5544615"/>
            <a:chOff x="8789610" y="548681"/>
            <a:chExt cx="8183532" cy="554461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4270" y="692696"/>
              <a:ext cx="784887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78681"/>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9" name="Group 8"/>
          <p:cNvGrpSpPr/>
          <p:nvPr/>
        </p:nvGrpSpPr>
        <p:grpSpPr>
          <a:xfrm>
            <a:off x="8789610" y="544100"/>
            <a:ext cx="8063673" cy="5549195"/>
            <a:chOff x="8789610" y="544100"/>
            <a:chExt cx="8063673" cy="5549195"/>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428" y="544100"/>
              <a:ext cx="7704855" cy="554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16200000">
              <a:off x="8159610" y="279904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2345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fade">
                                      <p:cBhvr>
                                        <p:cTn id="10" dur="500"/>
                                        <p:tgtEl>
                                          <p:spTgt spid="6">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fade">
                                      <p:cBhvr>
                                        <p:cTn id="13" dur="500"/>
                                        <p:tgtEl>
                                          <p:spTgt spid="6">
                                            <p:txEl>
                                              <p:pRg st="8" end="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35" presetClass="path" presetSubtype="0" accel="50000" decel="50000" fill="hold" nodeType="clickEffect">
                                  <p:stCondLst>
                                    <p:cond delay="0"/>
                                  </p:stCondLst>
                                  <p:childTnLst>
                                    <p:animMotion origin="layout" path="M -0.00018 7.40741E-7 L -0.93038 7.40741E-7 " pathEditMode="relative" rAng="0" ptsTypes="AA">
                                      <p:cBhvr>
                                        <p:cTn id="21" dur="2000" fill="hold"/>
                                        <p:tgtEl>
                                          <p:spTgt spid="9"/>
                                        </p:tgtEl>
                                        <p:attrNameLst>
                                          <p:attrName>ppt_x</p:attrName>
                                          <p:attrName>ppt_y</p:attrName>
                                        </p:attrNameLst>
                                      </p:cBhvr>
                                      <p:rCtr x="-46510"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93038 7.40741E-7 L -0.00018 0.00347 " pathEditMode="relative" rAng="0" ptsTypes="AA">
                                      <p:cBhvr>
                                        <p:cTn id="25" dur="2000" fill="hold"/>
                                        <p:tgtEl>
                                          <p:spTgt spid="9"/>
                                        </p:tgtEl>
                                        <p:attrNameLst>
                                          <p:attrName>ppt_x</p:attrName>
                                          <p:attrName>ppt_y</p:attrName>
                                        </p:attrNameLst>
                                      </p:cBhvr>
                                      <p:rCtr x="46510" y="162"/>
                                    </p:animMotion>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35" presetClass="path" presetSubtype="0" accel="50000" decel="50000" fill="hold" nodeType="clickEffect">
                                  <p:stCondLst>
                                    <p:cond delay="0"/>
                                  </p:stCondLst>
                                  <p:childTnLst>
                                    <p:animMotion origin="layout" path="M -0.00018 7.40741E-7 L -0.93038 7.40741E-7 " pathEditMode="relative" rAng="0" ptsTypes="AA">
                                      <p:cBhvr>
                                        <p:cTn id="30" dur="2000" fill="hold"/>
                                        <p:tgtEl>
                                          <p:spTgt spid="3"/>
                                        </p:tgtEl>
                                        <p:attrNameLst>
                                          <p:attrName>ppt_x</p:attrName>
                                          <p:attrName>ppt_y</p:attrName>
                                        </p:attrNameLst>
                                      </p:cBhvr>
                                      <p:rCtr x="-46510"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93038 7.40741E-7 L -0.00018 0.00347 " pathEditMode="relative" rAng="0" ptsTypes="AA">
                                      <p:cBhvr>
                                        <p:cTn id="34"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33173" cy="584775"/>
          </a:xfrm>
          <a:prstGeom prst="rect">
            <a:avLst/>
          </a:prstGeom>
        </p:spPr>
        <p:txBody>
          <a:bodyPr wrap="none">
            <a:spAutoFit/>
          </a:bodyPr>
          <a:lstStyle/>
          <a:p>
            <a:r>
              <a:rPr lang="en-IE" sz="3200" b="1" dirty="0" smtClean="0">
                <a:solidFill>
                  <a:srgbClr val="990033"/>
                </a:solidFill>
              </a:rPr>
              <a:t>Section </a:t>
            </a:r>
            <a:r>
              <a:rPr lang="en-IE" sz="3200" b="1" dirty="0">
                <a:solidFill>
                  <a:srgbClr val="990033"/>
                </a:solidFill>
              </a:rPr>
              <a:t>G</a:t>
            </a:r>
            <a:r>
              <a:rPr lang="en-IE" sz="3200" b="1" dirty="0" smtClean="0">
                <a:solidFill>
                  <a:srgbClr val="990033"/>
                </a:solidFill>
              </a:rPr>
              <a:t>: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7</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000" y="908720"/>
            <a:ext cx="6660000" cy="548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692696"/>
            <a:ext cx="7920880" cy="400110"/>
          </a:xfrm>
          <a:prstGeom prst="rect">
            <a:avLst/>
          </a:prstGeom>
        </p:spPr>
        <p:txBody>
          <a:bodyPr wrap="square">
            <a:spAutoFit/>
          </a:bodyPr>
          <a:lstStyle/>
          <a:p>
            <a:r>
              <a:rPr lang="en-IE" sz="2000" dirty="0">
                <a:solidFill>
                  <a:srgbClr val="990033"/>
                </a:solidFill>
              </a:rPr>
              <a:t>1. Solve the following equations and check your solutions:</a:t>
            </a:r>
          </a:p>
        </p:txBody>
      </p:sp>
    </p:spTree>
    <p:extLst>
      <p:ext uri="{BB962C8B-B14F-4D97-AF65-F5344CB8AC3E}">
        <p14:creationId xmlns:p14="http://schemas.microsoft.com/office/powerpoint/2010/main" val="3418161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920880" cy="400110"/>
          </a:xfrm>
          <a:prstGeom prst="rect">
            <a:avLst/>
          </a:prstGeom>
        </p:spPr>
        <p:txBody>
          <a:bodyPr wrap="square">
            <a:spAutoFit/>
          </a:bodyPr>
          <a:lstStyle/>
          <a:p>
            <a:r>
              <a:rPr lang="en-IE" sz="2000" dirty="0">
                <a:solidFill>
                  <a:srgbClr val="990033"/>
                </a:solidFill>
              </a:rPr>
              <a:t>1. Solve the following equations and check your solutions:</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84" b="5448"/>
          <a:stretch/>
        </p:blipFill>
        <p:spPr bwMode="auto">
          <a:xfrm>
            <a:off x="1098000" y="1035361"/>
            <a:ext cx="6948000" cy="535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755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920880" cy="4093428"/>
          </a:xfrm>
          <a:prstGeom prst="rect">
            <a:avLst/>
          </a:prstGeom>
        </p:spPr>
        <p:txBody>
          <a:bodyPr wrap="square">
            <a:spAutoFit/>
          </a:bodyPr>
          <a:lstStyle/>
          <a:p>
            <a:pPr marL="457200" indent="-457200">
              <a:buFont typeface="+mj-lt"/>
              <a:buAutoNum type="arabicPeriod" startAt="2"/>
            </a:pPr>
            <a:r>
              <a:rPr lang="en-IE" sz="2000" dirty="0" smtClean="0">
                <a:solidFill>
                  <a:srgbClr val="990033"/>
                </a:solidFill>
              </a:rPr>
              <a:t>Martha </a:t>
            </a:r>
            <a:r>
              <a:rPr lang="en-IE" sz="2000" dirty="0">
                <a:solidFill>
                  <a:srgbClr val="990033"/>
                </a:solidFill>
              </a:rPr>
              <a:t>has a certain number of sweets in a bag and she gives half to Mary </a:t>
            </a:r>
            <a:r>
              <a:rPr lang="en-IE" sz="2000" dirty="0" smtClean="0">
                <a:solidFill>
                  <a:srgbClr val="990033"/>
                </a:solidFill>
              </a:rPr>
              <a:t>and Mary </a:t>
            </a:r>
            <a:r>
              <a:rPr lang="en-IE" sz="2000" dirty="0">
                <a:solidFill>
                  <a:srgbClr val="990033"/>
                </a:solidFill>
              </a:rPr>
              <a:t>gets 20. How can this be represented as an equation? Solve the equation </a:t>
            </a:r>
            <a:r>
              <a:rPr lang="en-IE" sz="2000" dirty="0" smtClean="0">
                <a:solidFill>
                  <a:srgbClr val="990033"/>
                </a:solidFill>
              </a:rPr>
              <a:t>and check </a:t>
            </a:r>
            <a:r>
              <a:rPr lang="en-IE" sz="2000" dirty="0">
                <a:solidFill>
                  <a:srgbClr val="990033"/>
                </a:solidFill>
              </a:rPr>
              <a:t>your answer</a:t>
            </a:r>
            <a:r>
              <a:rPr lang="en-IE" sz="2000" dirty="0" smtClean="0">
                <a:solidFill>
                  <a:srgbClr val="990033"/>
                </a:solidFill>
              </a:rPr>
              <a:t>.</a:t>
            </a:r>
          </a:p>
          <a:p>
            <a:pPr marL="457200" indent="-457200">
              <a:buFont typeface="+mj-lt"/>
              <a:buAutoNum type="arabicPeriod" startAt="2"/>
            </a:pPr>
            <a:endParaRPr lang="en-IE" sz="2000" dirty="0">
              <a:solidFill>
                <a:srgbClr val="990033"/>
              </a:solidFill>
            </a:endParaRPr>
          </a:p>
          <a:p>
            <a:pPr marL="457200" indent="-457200">
              <a:buFont typeface="+mj-lt"/>
              <a:buAutoNum type="arabicPeriod" startAt="2"/>
            </a:pPr>
            <a:r>
              <a:rPr lang="en-IE" sz="2000" dirty="0" smtClean="0">
                <a:solidFill>
                  <a:srgbClr val="990033"/>
                </a:solidFill>
              </a:rPr>
              <a:t>A </a:t>
            </a:r>
            <a:r>
              <a:rPr lang="en-IE" sz="2000" dirty="0">
                <a:solidFill>
                  <a:srgbClr val="990033"/>
                </a:solidFill>
              </a:rPr>
              <a:t>father is </a:t>
            </a:r>
            <a:r>
              <a:rPr lang="en-IE" sz="2000" i="1" dirty="0">
                <a:solidFill>
                  <a:srgbClr val="990033"/>
                </a:solidFill>
              </a:rPr>
              <a:t>x </a:t>
            </a:r>
            <a:r>
              <a:rPr lang="en-IE" sz="2000" dirty="0">
                <a:solidFill>
                  <a:srgbClr val="990033"/>
                </a:solidFill>
              </a:rPr>
              <a:t>years of age and is twice the age of his daughter, who is now 23. </a:t>
            </a:r>
            <a:r>
              <a:rPr lang="en-IE" sz="2000" dirty="0" smtClean="0">
                <a:solidFill>
                  <a:srgbClr val="990033"/>
                </a:solidFill>
              </a:rPr>
              <a:t>Find an </a:t>
            </a:r>
            <a:r>
              <a:rPr lang="en-IE" sz="2000" dirty="0">
                <a:solidFill>
                  <a:srgbClr val="990033"/>
                </a:solidFill>
              </a:rPr>
              <a:t>equation in terms of </a:t>
            </a:r>
            <a:r>
              <a:rPr lang="en-IE" sz="2000" i="1" dirty="0">
                <a:solidFill>
                  <a:srgbClr val="990033"/>
                </a:solidFill>
              </a:rPr>
              <a:t>x </a:t>
            </a:r>
            <a:r>
              <a:rPr lang="en-IE" sz="2000" dirty="0">
                <a:solidFill>
                  <a:srgbClr val="990033"/>
                </a:solidFill>
              </a:rPr>
              <a:t>to represent this situation and solve the equation</a:t>
            </a:r>
            <a:r>
              <a:rPr lang="en-IE" sz="2000" dirty="0" smtClean="0">
                <a:solidFill>
                  <a:srgbClr val="990033"/>
                </a:solidFill>
              </a:rPr>
              <a:t>.</a:t>
            </a:r>
          </a:p>
          <a:p>
            <a:pPr marL="457200" indent="-457200">
              <a:buFont typeface="+mj-lt"/>
              <a:buAutoNum type="arabicPeriod" startAt="2"/>
            </a:pPr>
            <a:endParaRPr lang="en-IE" sz="2000" dirty="0">
              <a:solidFill>
                <a:srgbClr val="990033"/>
              </a:solidFill>
            </a:endParaRPr>
          </a:p>
          <a:p>
            <a:pPr marL="457200" indent="-457200">
              <a:buFont typeface="+mj-lt"/>
              <a:buAutoNum type="arabicPeriod" startAt="2"/>
            </a:pPr>
            <a:r>
              <a:rPr lang="en-IE" sz="2000" dirty="0" smtClean="0">
                <a:solidFill>
                  <a:srgbClr val="990033"/>
                </a:solidFill>
              </a:rPr>
              <a:t>There </a:t>
            </a:r>
            <a:r>
              <a:rPr lang="en-IE" sz="2000" dirty="0">
                <a:solidFill>
                  <a:srgbClr val="990033"/>
                </a:solidFill>
              </a:rPr>
              <a:t>are three generations in a family: daughter, mother and </a:t>
            </a:r>
            <a:r>
              <a:rPr lang="en-IE" sz="2000" dirty="0" smtClean="0">
                <a:solidFill>
                  <a:srgbClr val="990033"/>
                </a:solidFill>
              </a:rPr>
              <a:t>Grandmother</a:t>
            </a:r>
            <a:r>
              <a:rPr lang="en-IE" sz="2000" dirty="0">
                <a:solidFill>
                  <a:srgbClr val="990033"/>
                </a:solidFill>
              </a:rPr>
              <a:t>. </a:t>
            </a:r>
            <a:r>
              <a:rPr lang="en-IE" sz="2000" dirty="0" smtClean="0">
                <a:solidFill>
                  <a:srgbClr val="990033"/>
                </a:solidFill>
              </a:rPr>
              <a:t>The daughter </a:t>
            </a:r>
            <a:r>
              <a:rPr lang="en-IE" sz="2000" dirty="0">
                <a:solidFill>
                  <a:srgbClr val="990033"/>
                </a:solidFill>
              </a:rPr>
              <a:t>is half the age of the mother and the grandmother is twice the age of </a:t>
            </a:r>
            <a:r>
              <a:rPr lang="en-IE" sz="2000" dirty="0" smtClean="0">
                <a:solidFill>
                  <a:srgbClr val="990033"/>
                </a:solidFill>
              </a:rPr>
              <a:t>the mother</a:t>
            </a:r>
            <a:r>
              <a:rPr lang="en-IE" sz="2000" dirty="0">
                <a:solidFill>
                  <a:srgbClr val="990033"/>
                </a:solidFill>
              </a:rPr>
              <a:t>. The sum of their ages is 140. Write an equation to represent this </a:t>
            </a:r>
            <a:r>
              <a:rPr lang="en-IE" sz="2000" dirty="0" smtClean="0">
                <a:solidFill>
                  <a:srgbClr val="990033"/>
                </a:solidFill>
              </a:rPr>
              <a:t>situation and </a:t>
            </a:r>
            <a:r>
              <a:rPr lang="en-IE" sz="2000" dirty="0">
                <a:solidFill>
                  <a:srgbClr val="990033"/>
                </a:solidFill>
              </a:rPr>
              <a:t>solve the equation to find the ages of each member of the family</a:t>
            </a:r>
            <a:r>
              <a:rPr lang="en-IE" sz="2000" dirty="0" smtClean="0">
                <a:solidFill>
                  <a:srgbClr val="990033"/>
                </a:solidFill>
              </a:rPr>
              <a:t>.</a:t>
            </a:r>
          </a:p>
        </p:txBody>
      </p:sp>
    </p:spTree>
    <p:extLst>
      <p:ext uri="{BB962C8B-B14F-4D97-AF65-F5344CB8AC3E}">
        <p14:creationId xmlns:p14="http://schemas.microsoft.com/office/powerpoint/2010/main" val="3785127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48680"/>
            <a:ext cx="7776864" cy="3785652"/>
          </a:xfrm>
          <a:prstGeom prst="rect">
            <a:avLst/>
          </a:prstGeom>
        </p:spPr>
        <p:txBody>
          <a:bodyPr wrap="square">
            <a:spAutoFit/>
          </a:bodyPr>
          <a:lstStyle/>
          <a:p>
            <a:pPr marL="457200" indent="-457200">
              <a:buFont typeface="+mj-lt"/>
              <a:buAutoNum type="arabicPeriod" startAt="5"/>
            </a:pPr>
            <a:r>
              <a:rPr lang="en-IE" sz="2000" dirty="0" smtClean="0">
                <a:solidFill>
                  <a:srgbClr val="990033"/>
                </a:solidFill>
              </a:rPr>
              <a:t>A </a:t>
            </a:r>
            <a:r>
              <a:rPr lang="en-IE" sz="2000" dirty="0">
                <a:solidFill>
                  <a:srgbClr val="990033"/>
                </a:solidFill>
              </a:rPr>
              <a:t>carpenter wished to measure the length and width of a rectangular room, but forgot his measuring tape. He gets a piece of wood and discovers the length of the room is twice as long as the piece of wood and the width of the room is half that of the wood. The owner says that the only information he can remember about the room is that its perimeter is 50 metres. Write an equation to represent </a:t>
            </a:r>
            <a:r>
              <a:rPr lang="en-IE" sz="2000" dirty="0" smtClean="0">
                <a:solidFill>
                  <a:srgbClr val="990033"/>
                </a:solidFill>
              </a:rPr>
              <a:t>this information</a:t>
            </a:r>
            <a:r>
              <a:rPr lang="en-IE" sz="2000" dirty="0">
                <a:solidFill>
                  <a:srgbClr val="990033"/>
                </a:solidFill>
              </a:rPr>
              <a:t>, letting </a:t>
            </a:r>
            <a:r>
              <a:rPr lang="en-IE" sz="2000" i="1" dirty="0">
                <a:solidFill>
                  <a:srgbClr val="990033"/>
                </a:solidFill>
              </a:rPr>
              <a:t>x </a:t>
            </a:r>
            <a:r>
              <a:rPr lang="en-IE" sz="2000" dirty="0">
                <a:solidFill>
                  <a:srgbClr val="990033"/>
                </a:solidFill>
              </a:rPr>
              <a:t>equal the length of the piece of wood. Solve the </a:t>
            </a:r>
            <a:r>
              <a:rPr lang="en-IE" sz="2000" dirty="0" smtClean="0">
                <a:solidFill>
                  <a:srgbClr val="990033"/>
                </a:solidFill>
              </a:rPr>
              <a:t>equation and </a:t>
            </a:r>
            <a:r>
              <a:rPr lang="en-IE" sz="2000" dirty="0">
                <a:solidFill>
                  <a:srgbClr val="990033"/>
                </a:solidFill>
              </a:rPr>
              <a:t>explain your answer</a:t>
            </a:r>
            <a:r>
              <a:rPr lang="en-IE" sz="2000" dirty="0" smtClean="0">
                <a:solidFill>
                  <a:srgbClr val="990033"/>
                </a:solidFill>
              </a:rPr>
              <a:t>.</a:t>
            </a:r>
          </a:p>
          <a:p>
            <a:pPr marL="457200" indent="-457200">
              <a:buFont typeface="+mj-lt"/>
              <a:buAutoNum type="arabicPeriod" startAt="5"/>
            </a:pPr>
            <a:endParaRPr lang="en-IE" sz="2000" dirty="0">
              <a:solidFill>
                <a:srgbClr val="990033"/>
              </a:solidFill>
            </a:endParaRPr>
          </a:p>
          <a:p>
            <a:pPr marL="457200" indent="-457200">
              <a:buFont typeface="+mj-lt"/>
              <a:buAutoNum type="arabicPeriod" startAt="5"/>
            </a:pPr>
            <a:r>
              <a:rPr lang="en-IE" sz="2000" dirty="0" smtClean="0">
                <a:solidFill>
                  <a:srgbClr val="990033"/>
                </a:solidFill>
              </a:rPr>
              <a:t>Jonathan </a:t>
            </a:r>
            <a:r>
              <a:rPr lang="en-IE" sz="2000" dirty="0">
                <a:solidFill>
                  <a:srgbClr val="990033"/>
                </a:solidFill>
              </a:rPr>
              <a:t>is half Jean’s age and Paul is 3 years older than Jean. Given that the </a:t>
            </a:r>
            <a:r>
              <a:rPr lang="en-IE" sz="2000" dirty="0" smtClean="0">
                <a:solidFill>
                  <a:srgbClr val="990033"/>
                </a:solidFill>
              </a:rPr>
              <a:t>sum of </a:t>
            </a:r>
            <a:r>
              <a:rPr lang="en-IE" sz="2000" dirty="0">
                <a:solidFill>
                  <a:srgbClr val="990033"/>
                </a:solidFill>
              </a:rPr>
              <a:t>their ages is 43, write an equation to represent this situation and solve </a:t>
            </a:r>
            <a:r>
              <a:rPr lang="en-IE" sz="2000" dirty="0" smtClean="0">
                <a:solidFill>
                  <a:srgbClr val="990033"/>
                </a:solidFill>
              </a:rPr>
              <a:t>the equation</a:t>
            </a:r>
            <a:r>
              <a:rPr lang="en-IE" sz="2000" dirty="0">
                <a:solidFill>
                  <a:srgbClr val="990033"/>
                </a:solidFill>
              </a:rPr>
              <a:t>. What age is each person?</a:t>
            </a:r>
          </a:p>
        </p:txBody>
      </p:sp>
    </p:spTree>
    <p:extLst>
      <p:ext uri="{BB962C8B-B14F-4D97-AF65-F5344CB8AC3E}">
        <p14:creationId xmlns:p14="http://schemas.microsoft.com/office/powerpoint/2010/main" val="1750228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41240"/>
            <a:ext cx="8064896" cy="6247864"/>
          </a:xfrm>
          <a:prstGeom prst="rect">
            <a:avLst/>
          </a:prstGeom>
        </p:spPr>
        <p:txBody>
          <a:bodyPr wrap="square">
            <a:spAutoFit/>
          </a:bodyPr>
          <a:lstStyle/>
          <a:p>
            <a:pPr marL="457200" indent="-457200">
              <a:buFont typeface="+mj-lt"/>
              <a:buAutoNum type="arabicPeriod" startAt="7"/>
            </a:pPr>
            <a:r>
              <a:rPr lang="en-IE" sz="2000" dirty="0" smtClean="0">
                <a:solidFill>
                  <a:srgbClr val="990033"/>
                </a:solidFill>
              </a:rPr>
              <a:t>A </a:t>
            </a:r>
            <a:r>
              <a:rPr lang="en-IE" sz="2000" dirty="0">
                <a:solidFill>
                  <a:srgbClr val="990033"/>
                </a:solidFill>
              </a:rPr>
              <a:t>student took part in a triathlon which involved swimming, running and </a:t>
            </a:r>
            <a:r>
              <a:rPr lang="en-IE" sz="2000" dirty="0" smtClean="0">
                <a:solidFill>
                  <a:srgbClr val="990033"/>
                </a:solidFill>
              </a:rPr>
              <a:t>cycling.  He </a:t>
            </a:r>
            <a:r>
              <a:rPr lang="en-IE" sz="2000" dirty="0">
                <a:solidFill>
                  <a:srgbClr val="990033"/>
                </a:solidFill>
              </a:rPr>
              <a:t>spent ½ the time swimming that he spent running and 3 times the time </a:t>
            </a:r>
            <a:r>
              <a:rPr lang="en-IE" sz="2000" dirty="0" smtClean="0">
                <a:solidFill>
                  <a:srgbClr val="990033"/>
                </a:solidFill>
              </a:rPr>
              <a:t>cycling as </a:t>
            </a:r>
            <a:r>
              <a:rPr lang="en-IE" sz="2000" dirty="0">
                <a:solidFill>
                  <a:srgbClr val="990033"/>
                </a:solidFill>
              </a:rPr>
              <a:t>he spent running. His total time was 45 </a:t>
            </a:r>
            <a:r>
              <a:rPr lang="en-IE" sz="2000" dirty="0" smtClean="0">
                <a:solidFill>
                  <a:srgbClr val="990033"/>
                </a:solidFill>
              </a:rPr>
              <a:t>minutes</a:t>
            </a:r>
            <a:r>
              <a:rPr lang="en-IE" sz="2000" dirty="0">
                <a:solidFill>
                  <a:srgbClr val="990033"/>
                </a:solidFill>
              </a:rPr>
              <a:t>. Write an equation to </a:t>
            </a:r>
            <a:r>
              <a:rPr lang="en-IE" sz="2000" dirty="0" smtClean="0">
                <a:solidFill>
                  <a:srgbClr val="990033"/>
                </a:solidFill>
              </a:rPr>
              <a:t>represent this </a:t>
            </a:r>
            <a:r>
              <a:rPr lang="en-IE" sz="2000" dirty="0">
                <a:solidFill>
                  <a:srgbClr val="990033"/>
                </a:solidFill>
              </a:rPr>
              <a:t>situation. Solve the equation and state how long he spends at each sport</a:t>
            </a:r>
            <a:r>
              <a:rPr lang="en-IE" sz="2000" dirty="0" smtClean="0">
                <a:solidFill>
                  <a:srgbClr val="990033"/>
                </a:solidFill>
              </a:rPr>
              <a:t>.</a:t>
            </a:r>
          </a:p>
          <a:p>
            <a:pPr marL="457200" indent="-457200">
              <a:buFont typeface="+mj-lt"/>
              <a:buAutoNum type="arabicPeriod" startAt="7"/>
            </a:pPr>
            <a:endParaRPr lang="en-IE" sz="2000" dirty="0">
              <a:solidFill>
                <a:srgbClr val="990033"/>
              </a:solidFill>
            </a:endParaRPr>
          </a:p>
          <a:p>
            <a:pPr marL="457200" indent="-457200">
              <a:buFont typeface="+mj-lt"/>
              <a:buAutoNum type="arabicPeriod" startAt="7"/>
            </a:pPr>
            <a:r>
              <a:rPr lang="en-IE" sz="2000" dirty="0" err="1" smtClean="0">
                <a:solidFill>
                  <a:srgbClr val="990033"/>
                </a:solidFill>
              </a:rPr>
              <a:t>Kirsty</a:t>
            </a:r>
            <a:r>
              <a:rPr lang="en-IE" sz="2000" dirty="0" smtClean="0">
                <a:solidFill>
                  <a:srgbClr val="990033"/>
                </a:solidFill>
              </a:rPr>
              <a:t> </a:t>
            </a:r>
            <a:r>
              <a:rPr lang="en-IE" sz="2000" dirty="0">
                <a:solidFill>
                  <a:srgbClr val="990033"/>
                </a:solidFill>
              </a:rPr>
              <a:t>has just bought a new outfit consisting of a skirt, a shirt and shoes. She </a:t>
            </a:r>
            <a:r>
              <a:rPr lang="en-IE" sz="2000" dirty="0" smtClean="0">
                <a:solidFill>
                  <a:srgbClr val="990033"/>
                </a:solidFill>
              </a:rPr>
              <a:t>will not </a:t>
            </a:r>
            <a:r>
              <a:rPr lang="en-IE" sz="2000" dirty="0">
                <a:solidFill>
                  <a:srgbClr val="990033"/>
                </a:solidFill>
              </a:rPr>
              <a:t>tell her mother the cost of the shoes, but her mother knows she spent all </a:t>
            </a:r>
            <a:r>
              <a:rPr lang="en-IE" sz="2000" dirty="0" smtClean="0">
                <a:solidFill>
                  <a:srgbClr val="990033"/>
                </a:solidFill>
              </a:rPr>
              <a:t>her pocket </a:t>
            </a:r>
            <a:r>
              <a:rPr lang="en-IE" sz="2000" dirty="0">
                <a:solidFill>
                  <a:srgbClr val="990033"/>
                </a:solidFill>
              </a:rPr>
              <a:t>money of €220 on the outfit. Through a series of questions her </a:t>
            </a:r>
            <a:r>
              <a:rPr lang="en-IE" sz="2000" dirty="0" smtClean="0">
                <a:solidFill>
                  <a:srgbClr val="990033"/>
                </a:solidFill>
              </a:rPr>
              <a:t>mother discovers </a:t>
            </a:r>
            <a:r>
              <a:rPr lang="en-IE" sz="2000" dirty="0">
                <a:solidFill>
                  <a:srgbClr val="990033"/>
                </a:solidFill>
              </a:rPr>
              <a:t>that she spent 4 times the amount she spent on the skirt on the shoes </a:t>
            </a:r>
            <a:r>
              <a:rPr lang="en-IE" sz="2000" dirty="0" smtClean="0">
                <a:solidFill>
                  <a:srgbClr val="990033"/>
                </a:solidFill>
              </a:rPr>
              <a:t>and she </a:t>
            </a:r>
            <a:r>
              <a:rPr lang="en-IE" sz="2000" dirty="0">
                <a:solidFill>
                  <a:srgbClr val="990033"/>
                </a:solidFill>
              </a:rPr>
              <a:t>spent half the amount she spent on the skirt on the shirt. Write an equation </a:t>
            </a:r>
            <a:r>
              <a:rPr lang="en-IE" sz="2000" dirty="0" smtClean="0">
                <a:solidFill>
                  <a:srgbClr val="990033"/>
                </a:solidFill>
              </a:rPr>
              <a:t>to represent </a:t>
            </a:r>
            <a:r>
              <a:rPr lang="en-IE" sz="2000" dirty="0">
                <a:solidFill>
                  <a:srgbClr val="990033"/>
                </a:solidFill>
              </a:rPr>
              <a:t>this information and find the cost of the shoes using this equation</a:t>
            </a:r>
            <a:r>
              <a:rPr lang="en-IE" sz="2000" dirty="0" smtClean="0">
                <a:solidFill>
                  <a:srgbClr val="990033"/>
                </a:solidFill>
              </a:rPr>
              <a:t>.</a:t>
            </a:r>
          </a:p>
          <a:p>
            <a:pPr marL="457200" indent="-457200">
              <a:buFont typeface="+mj-lt"/>
              <a:buAutoNum type="arabicPeriod" startAt="7"/>
            </a:pPr>
            <a:endParaRPr lang="en-IE" sz="2000" dirty="0">
              <a:solidFill>
                <a:srgbClr val="990033"/>
              </a:solidFill>
            </a:endParaRPr>
          </a:p>
          <a:p>
            <a:pPr marL="457200" indent="-457200">
              <a:buFont typeface="+mj-lt"/>
              <a:buAutoNum type="arabicPeriod" startAt="7"/>
            </a:pPr>
            <a:r>
              <a:rPr lang="en-IE" sz="2000" dirty="0" smtClean="0">
                <a:solidFill>
                  <a:srgbClr val="990033"/>
                </a:solidFill>
              </a:rPr>
              <a:t>There </a:t>
            </a:r>
            <a:r>
              <a:rPr lang="en-IE" sz="2000" dirty="0">
                <a:solidFill>
                  <a:srgbClr val="990033"/>
                </a:solidFill>
              </a:rPr>
              <a:t>are </a:t>
            </a:r>
            <a:r>
              <a:rPr lang="en-IE" sz="2000" i="1" dirty="0">
                <a:solidFill>
                  <a:srgbClr val="990033"/>
                </a:solidFill>
              </a:rPr>
              <a:t>x </a:t>
            </a:r>
            <a:r>
              <a:rPr lang="en-IE" sz="2000" dirty="0">
                <a:solidFill>
                  <a:srgbClr val="990033"/>
                </a:solidFill>
              </a:rPr>
              <a:t>chocolate buttons in a bag. Dan ate 6 chocolate buttons. </a:t>
            </a:r>
            <a:r>
              <a:rPr lang="en-IE" sz="2000" dirty="0" err="1">
                <a:solidFill>
                  <a:srgbClr val="990033"/>
                </a:solidFill>
              </a:rPr>
              <a:t>Eamon</a:t>
            </a:r>
            <a:r>
              <a:rPr lang="en-IE" sz="2000" dirty="0">
                <a:solidFill>
                  <a:srgbClr val="990033"/>
                </a:solidFill>
              </a:rPr>
              <a:t> </a:t>
            </a:r>
            <a:r>
              <a:rPr lang="en-IE" sz="2000" dirty="0" smtClean="0">
                <a:solidFill>
                  <a:srgbClr val="990033"/>
                </a:solidFill>
              </a:rPr>
              <a:t>then ate </a:t>
            </a:r>
            <a:r>
              <a:rPr lang="en-IE" sz="2000" dirty="0">
                <a:solidFill>
                  <a:srgbClr val="990033"/>
                </a:solidFill>
              </a:rPr>
              <a:t>a quarter of the remaining chocolate buttons in the bag. There were now </a:t>
            </a:r>
            <a:r>
              <a:rPr lang="en-IE" sz="2000" dirty="0" smtClean="0">
                <a:solidFill>
                  <a:srgbClr val="990033"/>
                </a:solidFill>
              </a:rPr>
              <a:t>90 chocolate </a:t>
            </a:r>
            <a:r>
              <a:rPr lang="en-IE" sz="2000" dirty="0">
                <a:solidFill>
                  <a:srgbClr val="990033"/>
                </a:solidFill>
              </a:rPr>
              <a:t>buttons left in the bag. Write an equation to represent this </a:t>
            </a:r>
            <a:r>
              <a:rPr lang="en-IE" sz="2000" dirty="0" smtClean="0">
                <a:solidFill>
                  <a:srgbClr val="990033"/>
                </a:solidFill>
              </a:rPr>
              <a:t>information and </a:t>
            </a:r>
            <a:r>
              <a:rPr lang="en-IE" sz="2000" dirty="0">
                <a:solidFill>
                  <a:srgbClr val="990033"/>
                </a:solidFill>
              </a:rPr>
              <a:t>solve the equation to find the number of chocolate buttons originally in </a:t>
            </a:r>
            <a:r>
              <a:rPr lang="en-IE" sz="2000" dirty="0" smtClean="0">
                <a:solidFill>
                  <a:srgbClr val="990033"/>
                </a:solidFill>
              </a:rPr>
              <a:t>the bag</a:t>
            </a:r>
            <a:r>
              <a:rPr lang="en-IE" sz="2000" dirty="0">
                <a:solidFill>
                  <a:srgbClr val="990033"/>
                </a:solidFill>
              </a:rPr>
              <a:t>?</a:t>
            </a:r>
          </a:p>
        </p:txBody>
      </p:sp>
    </p:spTree>
    <p:extLst>
      <p:ext uri="{BB962C8B-B14F-4D97-AF65-F5344CB8AC3E}">
        <p14:creationId xmlns:p14="http://schemas.microsoft.com/office/powerpoint/2010/main" val="381941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4775" b="15443"/>
          <a:stretch/>
        </p:blipFill>
        <p:spPr bwMode="auto">
          <a:xfrm>
            <a:off x="2483768" y="3316638"/>
            <a:ext cx="4865899" cy="97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0" y="836712"/>
            <a:ext cx="7848872" cy="3170099"/>
          </a:xfrm>
          <a:prstGeom prst="rect">
            <a:avLst/>
          </a:prstGeom>
        </p:spPr>
        <p:txBody>
          <a:bodyPr wrap="square">
            <a:spAutoFit/>
          </a:bodyPr>
          <a:lstStyle/>
          <a:p>
            <a:r>
              <a:rPr lang="en-IE" sz="2000" dirty="0">
                <a:solidFill>
                  <a:srgbClr val="990033"/>
                </a:solidFill>
              </a:rPr>
              <a:t>10 </a:t>
            </a:r>
            <a:r>
              <a:rPr lang="en-IE" sz="2000" dirty="0" smtClean="0">
                <a:solidFill>
                  <a:srgbClr val="990033"/>
                </a:solidFill>
              </a:rPr>
              <a:t>Simplify		    and </a:t>
            </a:r>
            <a:r>
              <a:rPr lang="en-IE" sz="2000" dirty="0">
                <a:solidFill>
                  <a:srgbClr val="990033"/>
                </a:solidFill>
              </a:rPr>
              <a:t>hence solve for </a:t>
            </a:r>
            <a:r>
              <a:rPr lang="en-IE" sz="2000" i="1" dirty="0">
                <a:solidFill>
                  <a:srgbClr val="990033"/>
                </a:solidFill>
              </a:rPr>
              <a:t>x</a:t>
            </a:r>
            <a:r>
              <a:rPr lang="en-IE" sz="2000" i="1" dirty="0" smtClean="0">
                <a:solidFill>
                  <a:srgbClr val="990033"/>
                </a:solidFill>
              </a:rPr>
              <a:t>.</a:t>
            </a:r>
          </a:p>
          <a:p>
            <a:endParaRPr lang="en-IE" sz="2000" i="1" dirty="0">
              <a:solidFill>
                <a:srgbClr val="990033"/>
              </a:solidFill>
            </a:endParaRPr>
          </a:p>
          <a:p>
            <a:endParaRPr lang="en-IE" sz="2000" i="1" dirty="0" smtClean="0">
              <a:solidFill>
                <a:srgbClr val="990033"/>
              </a:solidFill>
            </a:endParaRPr>
          </a:p>
          <a:p>
            <a:endParaRPr lang="en-IE" sz="2000" i="1" dirty="0">
              <a:solidFill>
                <a:srgbClr val="990033"/>
              </a:solidFill>
            </a:endParaRPr>
          </a:p>
          <a:p>
            <a:r>
              <a:rPr lang="en-IE" sz="2000" dirty="0">
                <a:solidFill>
                  <a:srgbClr val="990033"/>
                </a:solidFill>
              </a:rPr>
              <a:t>11 Simplify </a:t>
            </a:r>
            <a:r>
              <a:rPr lang="en-IE" sz="2000" dirty="0" smtClean="0">
                <a:solidFill>
                  <a:srgbClr val="990033"/>
                </a:solidFill>
              </a:rPr>
              <a:t>			</a:t>
            </a:r>
          </a:p>
          <a:p>
            <a:endParaRPr lang="en-IE" sz="2000" dirty="0">
              <a:solidFill>
                <a:srgbClr val="990033"/>
              </a:solidFill>
            </a:endParaRPr>
          </a:p>
          <a:p>
            <a:endParaRPr lang="en-IE" sz="2000" dirty="0" smtClean="0">
              <a:solidFill>
                <a:srgbClr val="990033"/>
              </a:solidFill>
            </a:endParaRPr>
          </a:p>
          <a:p>
            <a:endParaRPr lang="en-IE" sz="2000" dirty="0">
              <a:solidFill>
                <a:srgbClr val="990033"/>
              </a:solidFill>
            </a:endParaRPr>
          </a:p>
          <a:p>
            <a:endParaRPr lang="en-IE" sz="2000" dirty="0" smtClean="0">
              <a:solidFill>
                <a:srgbClr val="990033"/>
              </a:solidFill>
            </a:endParaRPr>
          </a:p>
          <a:p>
            <a:r>
              <a:rPr lang="en-IE" sz="2000" dirty="0">
                <a:solidFill>
                  <a:srgbClr val="990033"/>
                </a:solidFill>
              </a:rPr>
              <a:t> </a:t>
            </a:r>
            <a:r>
              <a:rPr lang="en-IE" sz="2000" dirty="0" smtClean="0">
                <a:solidFill>
                  <a:srgbClr val="990033"/>
                </a:solidFill>
              </a:rPr>
              <a:t>   and </a:t>
            </a:r>
            <a:r>
              <a:rPr lang="en-IE" sz="2000" dirty="0">
                <a:solidFill>
                  <a:srgbClr val="990033"/>
                </a:solidFill>
              </a:rPr>
              <a:t>hence </a:t>
            </a:r>
            <a:r>
              <a:rPr lang="en-IE" sz="2000" dirty="0" smtClean="0">
                <a:solidFill>
                  <a:srgbClr val="990033"/>
                </a:solidFill>
              </a:rPr>
              <a:t>solve					     for </a:t>
            </a:r>
            <a:r>
              <a:rPr lang="en-IE" sz="2000" i="1" dirty="0">
                <a:solidFill>
                  <a:srgbClr val="990033"/>
                </a:solidFill>
              </a:rPr>
              <a:t>x.</a:t>
            </a:r>
            <a:endParaRPr lang="en-IE" sz="2000" dirty="0">
              <a:solidFill>
                <a:srgbClr val="990033"/>
              </a:solidFil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06" b="11144"/>
          <a:stretch/>
        </p:blipFill>
        <p:spPr bwMode="auto">
          <a:xfrm>
            <a:off x="1835696" y="635431"/>
            <a:ext cx="1728000" cy="88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2787"/>
          <a:stretch/>
        </p:blipFill>
        <p:spPr bwMode="auto">
          <a:xfrm>
            <a:off x="1896774" y="1770505"/>
            <a:ext cx="2112865" cy="93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032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31570" cy="584775"/>
          </a:xfrm>
          <a:prstGeom prst="rect">
            <a:avLst/>
          </a:prstGeom>
        </p:spPr>
        <p:txBody>
          <a:bodyPr wrap="none">
            <a:spAutoFit/>
          </a:bodyPr>
          <a:lstStyle/>
          <a:p>
            <a:r>
              <a:rPr lang="en-IE" sz="3200" b="1" dirty="0" smtClean="0">
                <a:solidFill>
                  <a:srgbClr val="990033"/>
                </a:solidFill>
              </a:rPr>
              <a:t>Section H: </a:t>
            </a:r>
            <a:r>
              <a:rPr lang="en-IE" sz="3200" b="1" smtClean="0">
                <a:solidFill>
                  <a:srgbClr val="990033"/>
                </a:solidFill>
              </a:rPr>
              <a:t>Student </a:t>
            </a:r>
            <a:r>
              <a:rPr lang="en-IE" sz="3200" b="1" smtClean="0">
                <a:solidFill>
                  <a:srgbClr val="990033"/>
                </a:solidFill>
              </a:rPr>
              <a:t>Activity </a:t>
            </a:r>
            <a:r>
              <a:rPr lang="en-IE" sz="3200" b="1" dirty="0">
                <a:solidFill>
                  <a:srgbClr val="990033"/>
                </a:solidFill>
              </a:rPr>
              <a:t>8</a:t>
            </a:r>
            <a:endParaRPr lang="en-IE" sz="3200" b="1" dirty="0" smtClean="0">
              <a:solidFill>
                <a:srgbClr val="990033"/>
              </a:solidFill>
            </a:endParaRPr>
          </a:p>
        </p:txBody>
      </p:sp>
      <p:sp>
        <p:nvSpPr>
          <p:cNvPr id="4" name="Rectangle 3"/>
          <p:cNvSpPr/>
          <p:nvPr/>
        </p:nvSpPr>
        <p:spPr>
          <a:xfrm>
            <a:off x="467544" y="1025625"/>
            <a:ext cx="7992888" cy="5016758"/>
          </a:xfrm>
          <a:prstGeom prst="rect">
            <a:avLst/>
          </a:prstGeom>
        </p:spPr>
        <p:txBody>
          <a:bodyPr wrap="square">
            <a:spAutoFit/>
          </a:bodyPr>
          <a:lstStyle/>
          <a:p>
            <a:pPr marL="285750" indent="-285750">
              <a:buFont typeface="Arial" pitchFamily="34" charset="0"/>
              <a:buChar char="•"/>
            </a:pPr>
            <a:r>
              <a:rPr lang="en-IE" sz="2000" dirty="0" smtClean="0">
                <a:solidFill>
                  <a:srgbClr val="990033"/>
                </a:solidFill>
              </a:rPr>
              <a:t>Elements </a:t>
            </a:r>
            <a:r>
              <a:rPr lang="en-IE" sz="2000" dirty="0">
                <a:solidFill>
                  <a:srgbClr val="990033"/>
                </a:solidFill>
              </a:rPr>
              <a:t>of Z:	-3, -2, -1, 0, 1, 2, 3, 4 </a:t>
            </a:r>
            <a:r>
              <a:rPr lang="en-IE" sz="2000" dirty="0" err="1" smtClean="0">
                <a:solidFill>
                  <a:srgbClr val="990033"/>
                </a:solidFill>
              </a:rPr>
              <a:t>etc</a:t>
            </a:r>
            <a:endParaRPr lang="en-IE" sz="2000" dirty="0" smtClean="0">
              <a:solidFill>
                <a:srgbClr val="990033"/>
              </a:solidFill>
            </a:endParaRPr>
          </a:p>
          <a:p>
            <a:pPr marL="285750" indent="-285750">
              <a:buFont typeface="Arial" pitchFamily="34" charset="0"/>
              <a:buChar char="•"/>
            </a:pPr>
            <a:endParaRPr lang="en-IE" sz="2000" dirty="0">
              <a:solidFill>
                <a:srgbClr val="990033"/>
              </a:solidFill>
            </a:endParaRPr>
          </a:p>
          <a:p>
            <a:pPr marL="285750" indent="-285750">
              <a:buFont typeface="Arial" pitchFamily="34" charset="0"/>
              <a:buChar char="•"/>
            </a:pPr>
            <a:r>
              <a:rPr lang="en-IE" sz="2000" dirty="0" smtClean="0">
                <a:solidFill>
                  <a:srgbClr val="990033"/>
                </a:solidFill>
              </a:rPr>
              <a:t>What </a:t>
            </a:r>
            <a:r>
              <a:rPr lang="en-IE" sz="2000" dirty="0">
                <a:solidFill>
                  <a:srgbClr val="990033"/>
                </a:solidFill>
              </a:rPr>
              <a:t>is another </a:t>
            </a:r>
            <a:r>
              <a:rPr lang="en-IE" sz="2000" dirty="0" smtClean="0">
                <a:solidFill>
                  <a:srgbClr val="990033"/>
                </a:solidFill>
              </a:rPr>
              <a:t>name for </a:t>
            </a:r>
            <a:r>
              <a:rPr lang="en-IE" sz="2000" dirty="0">
                <a:solidFill>
                  <a:srgbClr val="990033"/>
                </a:solidFill>
              </a:rPr>
              <a:t>the numbers that </a:t>
            </a:r>
            <a:r>
              <a:rPr lang="en-IE" sz="2000" dirty="0" smtClean="0">
                <a:solidFill>
                  <a:srgbClr val="990033"/>
                </a:solidFill>
              </a:rPr>
              <a:t>are elements </a:t>
            </a:r>
            <a:r>
              <a:rPr lang="en-IE" sz="2000" dirty="0">
                <a:solidFill>
                  <a:srgbClr val="990033"/>
                </a:solidFill>
              </a:rPr>
              <a:t>of Z</a:t>
            </a:r>
            <a:r>
              <a:rPr lang="en-IE" sz="2000" dirty="0" smtClean="0">
                <a:solidFill>
                  <a:srgbClr val="990033"/>
                </a:solidFill>
              </a:rPr>
              <a:t>?</a:t>
            </a:r>
          </a:p>
          <a:p>
            <a:pPr marL="285750" indent="-285750">
              <a:buFont typeface="Arial" pitchFamily="34" charset="0"/>
              <a:buChar char="•"/>
            </a:pPr>
            <a:endParaRPr lang="en-IE" sz="2000" dirty="0" smtClean="0">
              <a:solidFill>
                <a:srgbClr val="990033"/>
              </a:solidFill>
            </a:endParaRPr>
          </a:p>
          <a:p>
            <a:pPr marL="285750" indent="-285750">
              <a:buFont typeface="Arial" pitchFamily="34" charset="0"/>
              <a:buChar char="•"/>
            </a:pPr>
            <a:r>
              <a:rPr lang="en-IE" sz="2000" dirty="0" smtClean="0">
                <a:solidFill>
                  <a:srgbClr val="990033"/>
                </a:solidFill>
              </a:rPr>
              <a:t>Elements </a:t>
            </a:r>
            <a:r>
              <a:rPr lang="en-IE" sz="2000" dirty="0">
                <a:solidFill>
                  <a:srgbClr val="990033"/>
                </a:solidFill>
              </a:rPr>
              <a:t>of Q</a:t>
            </a:r>
            <a:r>
              <a:rPr lang="en-IE" sz="2000" dirty="0" smtClean="0">
                <a:solidFill>
                  <a:srgbClr val="990033"/>
                </a:solidFill>
              </a:rPr>
              <a:t>? 	½, </a:t>
            </a:r>
            <a:r>
              <a:rPr lang="en-IE" sz="2000" dirty="0">
                <a:solidFill>
                  <a:srgbClr val="990033"/>
                </a:solidFill>
              </a:rPr>
              <a:t>¼, ¾ , </a:t>
            </a:r>
            <a:r>
              <a:rPr lang="en-IE" sz="2000" dirty="0" err="1" smtClean="0">
                <a:solidFill>
                  <a:srgbClr val="990033"/>
                </a:solidFill>
              </a:rPr>
              <a:t>etc</a:t>
            </a:r>
            <a:endParaRPr lang="en-IE" sz="2000" dirty="0" smtClean="0">
              <a:solidFill>
                <a:srgbClr val="990033"/>
              </a:solidFill>
            </a:endParaRPr>
          </a:p>
          <a:p>
            <a:pPr marL="285750" indent="-285750">
              <a:buFont typeface="Arial" pitchFamily="34" charset="0"/>
              <a:buChar char="•"/>
            </a:pPr>
            <a:endParaRPr lang="en-IE" sz="2000" dirty="0">
              <a:solidFill>
                <a:srgbClr val="990033"/>
              </a:solidFill>
            </a:endParaRPr>
          </a:p>
          <a:p>
            <a:pPr marL="285750" indent="-285750">
              <a:buFont typeface="Arial" pitchFamily="34" charset="0"/>
              <a:buChar char="•"/>
            </a:pPr>
            <a:r>
              <a:rPr lang="en-IE" sz="2000" dirty="0">
                <a:solidFill>
                  <a:srgbClr val="990033"/>
                </a:solidFill>
              </a:rPr>
              <a:t>What is the name </a:t>
            </a:r>
            <a:r>
              <a:rPr lang="en-IE" sz="2000" dirty="0" smtClean="0">
                <a:solidFill>
                  <a:srgbClr val="990033"/>
                </a:solidFill>
              </a:rPr>
              <a:t>for numbers </a:t>
            </a:r>
            <a:r>
              <a:rPr lang="en-IE" sz="2000" dirty="0">
                <a:solidFill>
                  <a:srgbClr val="990033"/>
                </a:solidFill>
              </a:rPr>
              <a:t>that are </a:t>
            </a:r>
            <a:r>
              <a:rPr lang="en-IE" sz="2000" dirty="0" smtClean="0">
                <a:solidFill>
                  <a:srgbClr val="990033"/>
                </a:solidFill>
              </a:rPr>
              <a:t>elements of Q</a:t>
            </a:r>
          </a:p>
          <a:p>
            <a:pPr marL="285750" indent="-285750">
              <a:buFont typeface="Arial" pitchFamily="34" charset="0"/>
              <a:buChar char="•"/>
            </a:pPr>
            <a:endParaRPr lang="en-IE" sz="2000" dirty="0" smtClean="0">
              <a:solidFill>
                <a:srgbClr val="990033"/>
              </a:solidFill>
            </a:endParaRPr>
          </a:p>
          <a:p>
            <a:pPr marL="285750" indent="-285750">
              <a:buFont typeface="Arial" pitchFamily="34" charset="0"/>
              <a:buChar char="•"/>
            </a:pPr>
            <a:r>
              <a:rPr lang="en-IE" sz="2000" dirty="0" smtClean="0">
                <a:solidFill>
                  <a:srgbClr val="990033"/>
                </a:solidFill>
              </a:rPr>
              <a:t>Are </a:t>
            </a:r>
            <a:r>
              <a:rPr lang="en-IE" sz="2000" dirty="0">
                <a:solidFill>
                  <a:srgbClr val="990033"/>
                </a:solidFill>
              </a:rPr>
              <a:t>negative and </a:t>
            </a:r>
            <a:r>
              <a:rPr lang="en-IE" sz="2000" dirty="0" smtClean="0">
                <a:solidFill>
                  <a:srgbClr val="990033"/>
                </a:solidFill>
              </a:rPr>
              <a:t>positive whole </a:t>
            </a:r>
            <a:r>
              <a:rPr lang="en-IE" sz="2000" dirty="0">
                <a:solidFill>
                  <a:srgbClr val="990033"/>
                </a:solidFill>
              </a:rPr>
              <a:t>number elements </a:t>
            </a:r>
            <a:r>
              <a:rPr lang="en-IE" sz="2000" dirty="0" smtClean="0">
                <a:solidFill>
                  <a:srgbClr val="990033"/>
                </a:solidFill>
              </a:rPr>
              <a:t>of Q?</a:t>
            </a:r>
          </a:p>
          <a:p>
            <a:pPr marL="285750" indent="-285750">
              <a:buFont typeface="Arial" pitchFamily="34" charset="0"/>
              <a:buChar char="•"/>
            </a:pPr>
            <a:endParaRPr lang="en-IE" sz="2000" dirty="0" smtClean="0">
              <a:solidFill>
                <a:srgbClr val="990033"/>
              </a:solidFill>
            </a:endParaRPr>
          </a:p>
          <a:p>
            <a:pPr marL="285750" indent="-285750">
              <a:buFont typeface="Arial" pitchFamily="34" charset="0"/>
              <a:buChar char="•"/>
            </a:pPr>
            <a:r>
              <a:rPr lang="en-IE" sz="2000" dirty="0">
                <a:solidFill>
                  <a:srgbClr val="990033"/>
                </a:solidFill>
              </a:rPr>
              <a:t>Solve the equations </a:t>
            </a:r>
            <a:r>
              <a:rPr lang="en-IE" sz="2000" dirty="0" smtClean="0">
                <a:solidFill>
                  <a:srgbClr val="990033"/>
                </a:solidFill>
              </a:rPr>
              <a:t>the following equations</a:t>
            </a:r>
          </a:p>
          <a:p>
            <a:pPr indent="2695575"/>
            <a:r>
              <a:rPr lang="en-IE" sz="2000" dirty="0">
                <a:solidFill>
                  <a:srgbClr val="990033"/>
                </a:solidFill>
              </a:rPr>
              <a:t>2x + 5 = 8</a:t>
            </a:r>
          </a:p>
          <a:p>
            <a:pPr indent="2695575"/>
            <a:r>
              <a:rPr lang="en-IE" sz="2000" dirty="0">
                <a:solidFill>
                  <a:srgbClr val="990033"/>
                </a:solidFill>
              </a:rPr>
              <a:t>3x – 7 = 17</a:t>
            </a:r>
          </a:p>
          <a:p>
            <a:pPr indent="2695575"/>
            <a:r>
              <a:rPr lang="en-IE" sz="2000" dirty="0">
                <a:solidFill>
                  <a:srgbClr val="990033"/>
                </a:solidFill>
              </a:rPr>
              <a:t>3x/5 = </a:t>
            </a:r>
            <a:r>
              <a:rPr lang="en-IE" sz="2000" dirty="0" smtClean="0">
                <a:solidFill>
                  <a:srgbClr val="990033"/>
                </a:solidFill>
              </a:rPr>
              <a:t>13</a:t>
            </a:r>
            <a:endParaRPr lang="en-IE" sz="2000" dirty="0">
              <a:solidFill>
                <a:srgbClr val="990033"/>
              </a:solidFill>
            </a:endParaRPr>
          </a:p>
          <a:p>
            <a:pPr indent="2695575"/>
            <a:r>
              <a:rPr lang="en-IE" sz="2000" dirty="0">
                <a:solidFill>
                  <a:srgbClr val="990033"/>
                </a:solidFill>
              </a:rPr>
              <a:t>2.5x = 45</a:t>
            </a:r>
          </a:p>
          <a:p>
            <a:pPr indent="2695575"/>
            <a:r>
              <a:rPr lang="en-IE" sz="2000" dirty="0">
                <a:solidFill>
                  <a:srgbClr val="990033"/>
                </a:solidFill>
              </a:rPr>
              <a:t>1.5x + 3 = 22</a:t>
            </a:r>
          </a:p>
        </p:txBody>
      </p:sp>
      <p:grpSp>
        <p:nvGrpSpPr>
          <p:cNvPr id="3" name="Group 2"/>
          <p:cNvGrpSpPr/>
          <p:nvPr/>
        </p:nvGrpSpPr>
        <p:grpSpPr>
          <a:xfrm>
            <a:off x="8789610" y="548681"/>
            <a:ext cx="8223732" cy="5616623"/>
            <a:chOff x="8789610" y="548681"/>
            <a:chExt cx="8223732" cy="5616623"/>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470" y="764704"/>
              <a:ext cx="784887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78681"/>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6" name="Group 5"/>
          <p:cNvGrpSpPr/>
          <p:nvPr/>
        </p:nvGrpSpPr>
        <p:grpSpPr>
          <a:xfrm>
            <a:off x="8789610" y="798803"/>
            <a:ext cx="8383790" cy="5366501"/>
            <a:chOff x="8789610" y="798803"/>
            <a:chExt cx="8383790" cy="5366501"/>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255" y="798803"/>
              <a:ext cx="7982145" cy="5366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rot="16200000">
              <a:off x="8159610" y="2799040"/>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407302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wipe(left)">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wipe(left)">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wipe(left)">
                                      <p:cBhvr>
                                        <p:cTn id="22" dur="500"/>
                                        <p:tgtEl>
                                          <p:spTgt spid="4">
                                            <p:txEl>
                                              <p:pRg st="10" end="1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animEffect transition="in" filter="wipe(left)">
                                      <p:cBhvr>
                                        <p:cTn id="25" dur="500"/>
                                        <p:tgtEl>
                                          <p:spTgt spid="4">
                                            <p:txEl>
                                              <p:pRg st="11" end="1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12" end="12"/>
                                            </p:txEl>
                                          </p:spTgt>
                                        </p:tgtEl>
                                        <p:attrNameLst>
                                          <p:attrName>style.visibility</p:attrName>
                                        </p:attrNameLst>
                                      </p:cBhvr>
                                      <p:to>
                                        <p:strVal val="visible"/>
                                      </p:to>
                                    </p:set>
                                    <p:animEffect transition="in" filter="wipe(left)">
                                      <p:cBhvr>
                                        <p:cTn id="28" dur="500"/>
                                        <p:tgtEl>
                                          <p:spTgt spid="4">
                                            <p:txEl>
                                              <p:pRg st="12" end="1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Effect transition="in" filter="wipe(left)">
                                      <p:cBhvr>
                                        <p:cTn id="31" dur="500"/>
                                        <p:tgtEl>
                                          <p:spTgt spid="4">
                                            <p:txEl>
                                              <p:pRg st="13" end="1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14" end="14"/>
                                            </p:txEl>
                                          </p:spTgt>
                                        </p:tgtEl>
                                        <p:attrNameLst>
                                          <p:attrName>style.visibility</p:attrName>
                                        </p:attrNameLst>
                                      </p:cBhvr>
                                      <p:to>
                                        <p:strVal val="visible"/>
                                      </p:to>
                                    </p:set>
                                    <p:animEffect transition="in" filter="wipe(left)">
                                      <p:cBhvr>
                                        <p:cTn id="34" dur="500"/>
                                        <p:tgtEl>
                                          <p:spTgt spid="4">
                                            <p:txEl>
                                              <p:pRg st="14" end="14"/>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animEffect transition="in" filter="wipe(left)">
                                      <p:cBhvr>
                                        <p:cTn id="37"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3"/>
                    </p:tgtEl>
                  </p:cond>
                </p:stCondLst>
                <p:endSync evt="end" delay="0">
                  <p:rtn val="all"/>
                </p:endSync>
                <p:childTnLst>
                  <p:par>
                    <p:cTn id="39" fill="hold">
                      <p:stCondLst>
                        <p:cond delay="0"/>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0018 7.40741E-7 L -0.93038 7.40741E-7 " pathEditMode="relative" rAng="0" ptsTypes="AA">
                                      <p:cBhvr>
                                        <p:cTn id="42" dur="2000" fill="hold"/>
                                        <p:tgtEl>
                                          <p:spTgt spid="3"/>
                                        </p:tgtEl>
                                        <p:attrNameLst>
                                          <p:attrName>ppt_x</p:attrName>
                                          <p:attrName>ppt_y</p:attrName>
                                        </p:attrNameLst>
                                      </p:cBhvr>
                                      <p:rCtr x="-46510"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93038 7.40741E-7 L -0.00018 0.00347 " pathEditMode="relative" rAng="0" ptsTypes="AA">
                                      <p:cBhvr>
                                        <p:cTn id="46"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0018 7.40741E-7 L -0.93038 7.40741E-7 " pathEditMode="relative" rAng="0" ptsTypes="AA">
                                      <p:cBhvr>
                                        <p:cTn id="51" dur="2000" fill="hold"/>
                                        <p:tgtEl>
                                          <p:spTgt spid="6"/>
                                        </p:tgtEl>
                                        <p:attrNameLst>
                                          <p:attrName>ppt_x</p:attrName>
                                          <p:attrName>ppt_y</p:attrName>
                                        </p:attrNameLst>
                                      </p:cBhvr>
                                      <p:rCtr x="-46510" y="0"/>
                                    </p:animMotion>
                                  </p:childTnLst>
                                </p:cTn>
                              </p:par>
                            </p:childTnLst>
                          </p:cTn>
                        </p:par>
                      </p:childTnLst>
                    </p:cTn>
                  </p:par>
                  <p:par>
                    <p:cTn id="52" fill="hold">
                      <p:stCondLst>
                        <p:cond delay="indefinite"/>
                      </p:stCondLst>
                      <p:childTnLst>
                        <p:par>
                          <p:cTn id="53" fill="hold">
                            <p:stCondLst>
                              <p:cond delay="0"/>
                            </p:stCondLst>
                            <p:childTnLst>
                              <p:par>
                                <p:cTn id="54" presetID="63" presetClass="path" presetSubtype="0" accel="50000" decel="50000" fill="hold" nodeType="clickEffect">
                                  <p:stCondLst>
                                    <p:cond delay="0"/>
                                  </p:stCondLst>
                                  <p:childTnLst>
                                    <p:animMotion origin="layout" path="M -0.93038 7.40741E-7 L -0.00018 0.00347 " pathEditMode="relative" rAng="0" ptsTypes="AA">
                                      <p:cBhvr>
                                        <p:cTn id="55" dur="2000" fill="hold"/>
                                        <p:tgtEl>
                                          <p:spTgt spid="6"/>
                                        </p:tgtEl>
                                        <p:attrNameLst>
                                          <p:attrName>ppt_x</p:attrName>
                                          <p:attrName>ppt_y</p:attrName>
                                        </p:attrNameLst>
                                      </p:cBhvr>
                                      <p:rCtr x="46510" y="162"/>
                                    </p:animMotion>
                                  </p:childTnLst>
                                </p:cTn>
                              </p:par>
                            </p:childTnLst>
                          </p:cTn>
                        </p:par>
                      </p:childTnLst>
                    </p:cTn>
                  </p:par>
                </p:childTnLst>
              </p:cTn>
              <p:nextCondLst>
                <p:cond evt="onClick" delay="0">
                  <p:tgtEl>
                    <p:spTgt spid="6"/>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31570" cy="584775"/>
          </a:xfrm>
          <a:prstGeom prst="rect">
            <a:avLst/>
          </a:prstGeom>
        </p:spPr>
        <p:txBody>
          <a:bodyPr wrap="none">
            <a:spAutoFit/>
          </a:bodyPr>
          <a:lstStyle/>
          <a:p>
            <a:r>
              <a:rPr lang="en-IE" sz="3200" b="1" dirty="0" smtClean="0">
                <a:solidFill>
                  <a:srgbClr val="990033"/>
                </a:solidFill>
              </a:rPr>
              <a:t>Section H: </a:t>
            </a:r>
            <a:r>
              <a:rPr lang="en-IE" sz="3200" b="1" smtClean="0">
                <a:solidFill>
                  <a:srgbClr val="990033"/>
                </a:solidFill>
              </a:rPr>
              <a:t>Student </a:t>
            </a:r>
            <a:r>
              <a:rPr lang="en-IE" sz="3200" b="1" smtClean="0">
                <a:solidFill>
                  <a:srgbClr val="990033"/>
                </a:solidFill>
              </a:rPr>
              <a:t>Activity </a:t>
            </a:r>
            <a:r>
              <a:rPr lang="en-IE" sz="3200" b="1" dirty="0">
                <a:solidFill>
                  <a:srgbClr val="990033"/>
                </a:solidFill>
              </a:rPr>
              <a:t>8</a:t>
            </a:r>
            <a:endParaRPr lang="en-IE" sz="3200" b="1" dirty="0" smtClean="0">
              <a:solidFill>
                <a:srgbClr val="990033"/>
              </a:solidFill>
            </a:endParaRPr>
          </a:p>
        </p:txBody>
      </p:sp>
      <p:sp>
        <p:nvSpPr>
          <p:cNvPr id="3" name="Rectangle 2"/>
          <p:cNvSpPr/>
          <p:nvPr/>
        </p:nvSpPr>
        <p:spPr>
          <a:xfrm>
            <a:off x="611560" y="836712"/>
            <a:ext cx="7920880" cy="5632311"/>
          </a:xfrm>
          <a:prstGeom prst="rect">
            <a:avLst/>
          </a:prstGeom>
        </p:spPr>
        <p:txBody>
          <a:bodyPr wrap="square">
            <a:spAutoFit/>
          </a:bodyPr>
          <a:lstStyle/>
          <a:p>
            <a:pPr>
              <a:lnSpc>
                <a:spcPct val="150000"/>
              </a:lnSpc>
            </a:pPr>
            <a:r>
              <a:rPr lang="en-IE" sz="2000" b="1" dirty="0">
                <a:solidFill>
                  <a:srgbClr val="990033"/>
                </a:solidFill>
              </a:rPr>
              <a:t>Higher level </a:t>
            </a:r>
            <a:r>
              <a:rPr lang="en-IE" sz="2000" b="1" dirty="0" smtClean="0">
                <a:solidFill>
                  <a:srgbClr val="990033"/>
                </a:solidFill>
              </a:rPr>
              <a:t>only Solution </a:t>
            </a:r>
            <a:r>
              <a:rPr lang="en-IE" sz="2000" b="1" dirty="0">
                <a:solidFill>
                  <a:srgbClr val="990033"/>
                </a:solidFill>
              </a:rPr>
              <a:t>may be elements of Q</a:t>
            </a:r>
            <a:r>
              <a:rPr lang="en-IE" sz="2000" b="1" dirty="0" smtClean="0">
                <a:solidFill>
                  <a:srgbClr val="990033"/>
                </a:solidFill>
              </a:rPr>
              <a:t>.</a:t>
            </a:r>
            <a:endParaRPr lang="en-IE" sz="2000" b="1" dirty="0">
              <a:solidFill>
                <a:srgbClr val="990033"/>
              </a:solidFill>
            </a:endParaRPr>
          </a:p>
          <a:p>
            <a:pPr>
              <a:lnSpc>
                <a:spcPct val="150000"/>
              </a:lnSpc>
            </a:pPr>
            <a:r>
              <a:rPr lang="en-IE" sz="2000" dirty="0">
                <a:solidFill>
                  <a:srgbClr val="990033"/>
                </a:solidFill>
              </a:rPr>
              <a:t>1 Solve the equation 2x = 9.</a:t>
            </a:r>
          </a:p>
          <a:p>
            <a:pPr>
              <a:lnSpc>
                <a:spcPct val="150000"/>
              </a:lnSpc>
            </a:pPr>
            <a:r>
              <a:rPr lang="en-IE" sz="2000" dirty="0">
                <a:solidFill>
                  <a:srgbClr val="990033"/>
                </a:solidFill>
              </a:rPr>
              <a:t>2 Solve the equation 2x – 5 = -3x – 7.</a:t>
            </a:r>
          </a:p>
          <a:p>
            <a:pPr>
              <a:lnSpc>
                <a:spcPct val="150000"/>
              </a:lnSpc>
            </a:pPr>
            <a:r>
              <a:rPr lang="en-IE" sz="2000" dirty="0">
                <a:solidFill>
                  <a:srgbClr val="990033"/>
                </a:solidFill>
              </a:rPr>
              <a:t>3 Solve</a:t>
            </a:r>
          </a:p>
          <a:p>
            <a:pPr>
              <a:lnSpc>
                <a:spcPct val="150000"/>
              </a:lnSpc>
            </a:pPr>
            <a:r>
              <a:rPr lang="en-IE" sz="2000" dirty="0">
                <a:solidFill>
                  <a:srgbClr val="990033"/>
                </a:solidFill>
              </a:rPr>
              <a:t>4 Solve the equation 2(x - 3) - 3(x - 2) = 15.</a:t>
            </a:r>
          </a:p>
          <a:p>
            <a:pPr>
              <a:lnSpc>
                <a:spcPct val="150000"/>
              </a:lnSpc>
            </a:pPr>
            <a:r>
              <a:rPr lang="en-IE" sz="2000" dirty="0">
                <a:solidFill>
                  <a:srgbClr val="990033"/>
                </a:solidFill>
              </a:rPr>
              <a:t>5 Solve the equation 5(x - 5) - 3(x - 2) + 4 = 0.</a:t>
            </a:r>
          </a:p>
          <a:p>
            <a:pPr>
              <a:lnSpc>
                <a:spcPct val="150000"/>
              </a:lnSpc>
            </a:pPr>
            <a:r>
              <a:rPr lang="en-IE" sz="2000" dirty="0">
                <a:solidFill>
                  <a:srgbClr val="990033"/>
                </a:solidFill>
              </a:rPr>
              <a:t>6 Solve the </a:t>
            </a:r>
            <a:r>
              <a:rPr lang="en-IE" sz="2000" dirty="0" smtClean="0">
                <a:solidFill>
                  <a:srgbClr val="990033"/>
                </a:solidFill>
              </a:rPr>
              <a:t>equation</a:t>
            </a:r>
          </a:p>
          <a:p>
            <a:pPr>
              <a:lnSpc>
                <a:spcPct val="150000"/>
              </a:lnSpc>
            </a:pPr>
            <a:endParaRPr lang="en-IE" sz="2000" dirty="0">
              <a:solidFill>
                <a:srgbClr val="990033"/>
              </a:solidFill>
            </a:endParaRPr>
          </a:p>
          <a:p>
            <a:r>
              <a:rPr lang="en-IE" sz="2000" dirty="0">
                <a:solidFill>
                  <a:srgbClr val="990033"/>
                </a:solidFill>
              </a:rPr>
              <a:t>7 An electric supplier has a fixed charge of €48 for every two months and </a:t>
            </a:r>
            <a:r>
              <a:rPr lang="en-IE" sz="2000" dirty="0" smtClean="0">
                <a:solidFill>
                  <a:srgbClr val="990033"/>
                </a:solidFill>
              </a:rPr>
              <a:t>also charges </a:t>
            </a:r>
            <a:r>
              <a:rPr lang="en-IE" sz="2000" dirty="0">
                <a:solidFill>
                  <a:srgbClr val="990033"/>
                </a:solidFill>
              </a:rPr>
              <a:t>9 cent per unit of electricity used.</a:t>
            </a:r>
          </a:p>
          <a:p>
            <a:r>
              <a:rPr lang="en-IE" sz="2000" dirty="0">
                <a:solidFill>
                  <a:srgbClr val="990033"/>
                </a:solidFill>
              </a:rPr>
              <a:t>(a). Write an equation to represent this information.</a:t>
            </a:r>
          </a:p>
          <a:p>
            <a:r>
              <a:rPr lang="en-IE" sz="2000" dirty="0">
                <a:solidFill>
                  <a:srgbClr val="990033"/>
                </a:solidFill>
              </a:rPr>
              <a:t>(b). The Gallagher family got a bill for €77.97 for the last 2 months. Use </a:t>
            </a:r>
            <a:r>
              <a:rPr lang="en-IE" sz="2000" dirty="0" smtClean="0">
                <a:solidFill>
                  <a:srgbClr val="990033"/>
                </a:solidFill>
              </a:rPr>
              <a:t>your equation </a:t>
            </a:r>
            <a:r>
              <a:rPr lang="en-IE" sz="2000" dirty="0">
                <a:solidFill>
                  <a:srgbClr val="990033"/>
                </a:solidFill>
              </a:rPr>
              <a:t>to find how many units of electricity they used during this </a:t>
            </a:r>
            <a:r>
              <a:rPr lang="en-IE" sz="2000" dirty="0" smtClean="0">
                <a:solidFill>
                  <a:srgbClr val="990033"/>
                </a:solidFill>
              </a:rPr>
              <a:t>period.</a:t>
            </a:r>
            <a:endParaRPr lang="en-IE" sz="2000" dirty="0">
              <a:solidFill>
                <a:srgbClr val="990033"/>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1656184" cy="57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614028"/>
            <a:ext cx="971219"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51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548680"/>
            <a:ext cx="7776864" cy="3785652"/>
          </a:xfrm>
          <a:prstGeom prst="rect">
            <a:avLst/>
          </a:prstGeom>
        </p:spPr>
        <p:txBody>
          <a:bodyPr wrap="square">
            <a:spAutoFit/>
          </a:bodyPr>
          <a:lstStyle/>
          <a:p>
            <a:pPr marL="342900" indent="-342900">
              <a:buFont typeface="Arial" pitchFamily="34" charset="0"/>
              <a:buChar char="•"/>
            </a:pPr>
            <a:r>
              <a:rPr lang="en-IE" sz="2000" dirty="0">
                <a:solidFill>
                  <a:srgbClr val="990033"/>
                </a:solidFill>
              </a:rPr>
              <a:t>Look at the equation </a:t>
            </a:r>
            <a:r>
              <a:rPr lang="en-IE" sz="2000" dirty="0" smtClean="0">
                <a:solidFill>
                  <a:srgbClr val="990033"/>
                </a:solidFill>
              </a:rPr>
              <a:t>2x </a:t>
            </a:r>
            <a:r>
              <a:rPr lang="en-IE" sz="2000" dirty="0">
                <a:solidFill>
                  <a:srgbClr val="990033"/>
                </a:solidFill>
              </a:rPr>
              <a:t>+5=11.</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Thinking </a:t>
            </a:r>
            <a:r>
              <a:rPr lang="en-IE" sz="2000" dirty="0">
                <a:solidFill>
                  <a:srgbClr val="990033"/>
                </a:solidFill>
              </a:rPr>
              <a:t>about </a:t>
            </a:r>
            <a:r>
              <a:rPr lang="en-IE" sz="2000" dirty="0" smtClean="0">
                <a:solidFill>
                  <a:srgbClr val="990033"/>
                </a:solidFill>
              </a:rPr>
              <a:t>a balance </a:t>
            </a:r>
            <a:r>
              <a:rPr lang="en-IE" sz="2000" dirty="0">
                <a:solidFill>
                  <a:srgbClr val="990033"/>
                </a:solidFill>
              </a:rPr>
              <a:t>what happens </a:t>
            </a:r>
            <a:r>
              <a:rPr lang="en-IE" sz="2000" dirty="0" smtClean="0">
                <a:solidFill>
                  <a:srgbClr val="990033"/>
                </a:solidFill>
              </a:rPr>
              <a:t>to the </a:t>
            </a:r>
            <a:r>
              <a:rPr lang="en-IE" sz="2000" dirty="0">
                <a:solidFill>
                  <a:srgbClr val="990033"/>
                </a:solidFill>
              </a:rPr>
              <a:t>equation 2x + 5 = </a:t>
            </a:r>
            <a:r>
              <a:rPr lang="en-IE" sz="2000" dirty="0" smtClean="0">
                <a:solidFill>
                  <a:srgbClr val="990033"/>
                </a:solidFill>
              </a:rPr>
              <a:t>11 if </a:t>
            </a:r>
            <a:r>
              <a:rPr lang="en-IE" sz="2000" dirty="0">
                <a:solidFill>
                  <a:srgbClr val="990033"/>
                </a:solidFill>
              </a:rPr>
              <a:t>we remove the 5 </a:t>
            </a:r>
            <a:r>
              <a:rPr lang="en-IE" sz="2000" dirty="0" smtClean="0">
                <a:solidFill>
                  <a:srgbClr val="990033"/>
                </a:solidFill>
              </a:rPr>
              <a:t>from the </a:t>
            </a:r>
            <a:r>
              <a:rPr lang="en-IE" sz="2000" dirty="0">
                <a:solidFill>
                  <a:srgbClr val="990033"/>
                </a:solidFill>
              </a:rPr>
              <a:t>left hand side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How </a:t>
            </a:r>
            <a:r>
              <a:rPr lang="en-IE" sz="2000" dirty="0">
                <a:solidFill>
                  <a:srgbClr val="990033"/>
                </a:solidFill>
              </a:rPr>
              <a:t>can we restore </a:t>
            </a:r>
            <a:r>
              <a:rPr lang="en-IE" sz="2000" dirty="0" smtClean="0">
                <a:solidFill>
                  <a:srgbClr val="990033"/>
                </a:solidFill>
              </a:rPr>
              <a:t>the balance </a:t>
            </a:r>
            <a:r>
              <a:rPr lang="en-IE" sz="2000" dirty="0">
                <a:solidFill>
                  <a:srgbClr val="990033"/>
                </a:solidFill>
              </a:rPr>
              <a:t>keeping the </a:t>
            </a:r>
            <a:r>
              <a:rPr lang="en-IE" sz="2000" dirty="0" smtClean="0">
                <a:solidFill>
                  <a:srgbClr val="990033"/>
                </a:solidFill>
              </a:rPr>
              <a:t>5 removed </a:t>
            </a:r>
            <a:r>
              <a:rPr lang="en-IE" sz="2000" dirty="0">
                <a:solidFill>
                  <a:srgbClr val="990033"/>
                </a:solidFill>
              </a:rPr>
              <a:t>from the </a:t>
            </a:r>
            <a:r>
              <a:rPr lang="en-IE" sz="2000" dirty="0" smtClean="0">
                <a:solidFill>
                  <a:srgbClr val="990033"/>
                </a:solidFill>
              </a:rPr>
              <a:t>left hand </a:t>
            </a:r>
            <a:r>
              <a:rPr lang="en-IE" sz="2000" dirty="0">
                <a:solidFill>
                  <a:srgbClr val="990033"/>
                </a:solidFill>
              </a:rPr>
              <a:t>side</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Complete question </a:t>
            </a:r>
            <a:r>
              <a:rPr lang="en-IE" sz="2000" dirty="0" smtClean="0">
                <a:solidFill>
                  <a:srgbClr val="990033"/>
                </a:solidFill>
              </a:rPr>
              <a:t>1 on </a:t>
            </a:r>
            <a:r>
              <a:rPr lang="en-IE" sz="2000" dirty="0">
                <a:solidFill>
                  <a:srgbClr val="990033"/>
                </a:solidFill>
              </a:rPr>
              <a:t>Section A: </a:t>
            </a:r>
            <a:r>
              <a:rPr lang="en-IE" sz="2000" smtClean="0">
                <a:solidFill>
                  <a:srgbClr val="990033"/>
                </a:solidFill>
              </a:rPr>
              <a:t>Student </a:t>
            </a:r>
            <a:r>
              <a:rPr lang="en-IE" sz="2000" smtClean="0">
                <a:solidFill>
                  <a:srgbClr val="990033"/>
                </a:solidFill>
              </a:rPr>
              <a:t>Activity </a:t>
            </a:r>
            <a:r>
              <a:rPr lang="en-IE" sz="2000" dirty="0">
                <a:solidFill>
                  <a:srgbClr val="990033"/>
                </a:solidFill>
              </a:rPr>
              <a:t>1.</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Note</a:t>
            </a:r>
            <a:r>
              <a:rPr lang="en-IE" sz="2000" dirty="0">
                <a:solidFill>
                  <a:srgbClr val="990033"/>
                </a:solidFill>
              </a:rPr>
              <a:t>: all the </a:t>
            </a:r>
            <a:r>
              <a:rPr lang="en-IE" sz="2000" dirty="0" smtClean="0">
                <a:solidFill>
                  <a:srgbClr val="990033"/>
                </a:solidFill>
              </a:rPr>
              <a:t>balances in </a:t>
            </a:r>
            <a:r>
              <a:rPr lang="en-IE" sz="2000" dirty="0">
                <a:solidFill>
                  <a:srgbClr val="990033"/>
                </a:solidFill>
              </a:rPr>
              <a:t>these questions </a:t>
            </a:r>
            <a:r>
              <a:rPr lang="en-IE" sz="2000" dirty="0" smtClean="0">
                <a:solidFill>
                  <a:srgbClr val="990033"/>
                </a:solidFill>
              </a:rPr>
              <a:t>are balanced </a:t>
            </a:r>
            <a:r>
              <a:rPr lang="en-IE" sz="2000" dirty="0">
                <a:solidFill>
                  <a:srgbClr val="990033"/>
                </a:solidFill>
              </a:rPr>
              <a:t>unless </a:t>
            </a:r>
            <a:r>
              <a:rPr lang="en-IE" sz="2000" dirty="0" smtClean="0">
                <a:solidFill>
                  <a:srgbClr val="990033"/>
                </a:solidFill>
              </a:rPr>
              <a:t>told otherwise</a:t>
            </a:r>
            <a:r>
              <a:rPr lang="en-IE" sz="2000" dirty="0">
                <a:solidFill>
                  <a:srgbClr val="990033"/>
                </a:solidFill>
              </a:rPr>
              <a:t>.</a:t>
            </a:r>
          </a:p>
        </p:txBody>
      </p:sp>
      <p:grpSp>
        <p:nvGrpSpPr>
          <p:cNvPr id="2" name="Group 1"/>
          <p:cNvGrpSpPr/>
          <p:nvPr/>
        </p:nvGrpSpPr>
        <p:grpSpPr>
          <a:xfrm>
            <a:off x="8789610" y="490053"/>
            <a:ext cx="8097755" cy="5675251"/>
            <a:chOff x="8789610" y="490053"/>
            <a:chExt cx="8097755" cy="567525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9286" y="620688"/>
              <a:ext cx="775807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02886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wipe(left)">
                                      <p:cBhvr>
                                        <p:cTn id="17" dur="500"/>
                                        <p:tgtEl>
                                          <p:spTgt spid="6">
                                            <p:txEl>
                                              <p:pRg st="6" end="6"/>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wipe(left)">
                                      <p:cBhvr>
                                        <p:cTn id="2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35" presetClass="path" presetSubtype="0" accel="50000" decel="50000" fill="hold" nodeType="clickEffect">
                                  <p:stCondLst>
                                    <p:cond delay="0"/>
                                  </p:stCondLst>
                                  <p:childTnLst>
                                    <p:animMotion origin="layout" path="M -0.00018 7.40741E-7 L -0.93038 7.40741E-7 " pathEditMode="relative" rAng="0" ptsTypes="AA">
                                      <p:cBhvr>
                                        <p:cTn id="25" dur="2000" fill="hold"/>
                                        <p:tgtEl>
                                          <p:spTgt spid="2"/>
                                        </p:tgtEl>
                                        <p:attrNameLst>
                                          <p:attrName>ppt_x</p:attrName>
                                          <p:attrName>ppt_y</p:attrName>
                                        </p:attrNameLst>
                                      </p:cBhvr>
                                      <p:rCtr x="-46510" y="0"/>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93038 7.40741E-7 L -0.00018 0.00347 " pathEditMode="relative" rAng="0" ptsTypes="AA">
                                      <p:cBhvr>
                                        <p:cTn id="29" dur="2000" fill="hold"/>
                                        <p:tgtEl>
                                          <p:spTgt spid="2"/>
                                        </p:tgtEl>
                                        <p:attrNameLst>
                                          <p:attrName>ppt_x</p:attrName>
                                          <p:attrName>ppt_y</p:attrName>
                                        </p:attrNameLst>
                                      </p:cBhvr>
                                      <p:rCtr x="46510" y="162"/>
                                    </p:animMotion>
                                  </p:childTnLst>
                                </p:cTn>
                              </p:par>
                            </p:childTnLst>
                          </p:cTn>
                        </p:par>
                      </p:childTnLst>
                    </p:cTn>
                  </p:par>
                </p:childTnLst>
              </p:cTn>
              <p:nextCondLst>
                <p:cond evt="onClick" delay="0">
                  <p:tgtEl>
                    <p:spTgt spid="2"/>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99484"/>
            <a:ext cx="7776864" cy="5078313"/>
          </a:xfrm>
          <a:prstGeom prst="rect">
            <a:avLst/>
          </a:prstGeom>
        </p:spPr>
        <p:txBody>
          <a:bodyPr wrap="square">
            <a:spAutoFit/>
          </a:bodyPr>
          <a:lstStyle/>
          <a:p>
            <a:pPr marL="342900" indent="-342900">
              <a:buAutoNum type="arabicPlain" startAt="8"/>
            </a:pPr>
            <a:r>
              <a:rPr lang="en-IE" dirty="0" smtClean="0">
                <a:solidFill>
                  <a:srgbClr val="990033"/>
                </a:solidFill>
              </a:rPr>
              <a:t>3 </a:t>
            </a:r>
            <a:r>
              <a:rPr lang="en-IE" dirty="0">
                <a:solidFill>
                  <a:srgbClr val="990033"/>
                </a:solidFill>
              </a:rPr>
              <a:t>is taken from a number and the result divided by 4. This is then added to </a:t>
            </a:r>
            <a:r>
              <a:rPr lang="en-IE" dirty="0" smtClean="0">
                <a:solidFill>
                  <a:srgbClr val="990033"/>
                </a:solidFill>
              </a:rPr>
              <a:t>  </a:t>
            </a:r>
          </a:p>
          <a:p>
            <a:r>
              <a:rPr lang="en-IE" dirty="0">
                <a:solidFill>
                  <a:srgbClr val="990033"/>
                </a:solidFill>
              </a:rPr>
              <a:t> </a:t>
            </a:r>
            <a:r>
              <a:rPr lang="en-IE" dirty="0" smtClean="0">
                <a:solidFill>
                  <a:srgbClr val="990033"/>
                </a:solidFill>
              </a:rPr>
              <a:t>      half of the </a:t>
            </a:r>
            <a:r>
              <a:rPr lang="en-IE" dirty="0">
                <a:solidFill>
                  <a:srgbClr val="990033"/>
                </a:solidFill>
              </a:rPr>
              <a:t>original number giving an answer of 47. Find the original number</a:t>
            </a:r>
            <a:r>
              <a:rPr lang="en-IE" dirty="0" smtClean="0">
                <a:solidFill>
                  <a:srgbClr val="990033"/>
                </a:solidFill>
              </a:rPr>
              <a:t>?</a:t>
            </a:r>
          </a:p>
          <a:p>
            <a:endParaRPr lang="en-IE" dirty="0">
              <a:solidFill>
                <a:srgbClr val="990033"/>
              </a:solidFill>
            </a:endParaRPr>
          </a:p>
          <a:p>
            <a:r>
              <a:rPr lang="en-IE" dirty="0">
                <a:solidFill>
                  <a:srgbClr val="990033"/>
                </a:solidFill>
              </a:rPr>
              <a:t>9  </a:t>
            </a:r>
            <a:r>
              <a:rPr lang="en-IE" dirty="0" smtClean="0">
                <a:solidFill>
                  <a:srgbClr val="990033"/>
                </a:solidFill>
              </a:rPr>
              <a:t>   Julie </a:t>
            </a:r>
            <a:r>
              <a:rPr lang="en-IE" dirty="0">
                <a:solidFill>
                  <a:srgbClr val="990033"/>
                </a:solidFill>
              </a:rPr>
              <a:t>went shopping. She spent one sixth of her money on books, an eight of</a:t>
            </a:r>
          </a:p>
          <a:p>
            <a:r>
              <a:rPr lang="en-IE" dirty="0" smtClean="0">
                <a:solidFill>
                  <a:srgbClr val="990033"/>
                </a:solidFill>
              </a:rPr>
              <a:t>       her </a:t>
            </a:r>
            <a:r>
              <a:rPr lang="en-IE" dirty="0">
                <a:solidFill>
                  <a:srgbClr val="990033"/>
                </a:solidFill>
              </a:rPr>
              <a:t>money on shoes and €5 on food. She had €13.50 left. Write an equation </a:t>
            </a:r>
            <a:r>
              <a:rPr lang="en-IE" dirty="0" smtClean="0">
                <a:solidFill>
                  <a:srgbClr val="990033"/>
                </a:solidFill>
              </a:rPr>
              <a:t> </a:t>
            </a:r>
          </a:p>
          <a:p>
            <a:r>
              <a:rPr lang="en-IE" dirty="0">
                <a:solidFill>
                  <a:srgbClr val="990033"/>
                </a:solidFill>
              </a:rPr>
              <a:t> </a:t>
            </a:r>
            <a:r>
              <a:rPr lang="en-IE" dirty="0" smtClean="0">
                <a:solidFill>
                  <a:srgbClr val="990033"/>
                </a:solidFill>
              </a:rPr>
              <a:t>      to represent </a:t>
            </a:r>
            <a:r>
              <a:rPr lang="en-IE" dirty="0">
                <a:solidFill>
                  <a:srgbClr val="990033"/>
                </a:solidFill>
              </a:rPr>
              <a:t>this information. Solve the equation to find how much money </a:t>
            </a:r>
            <a:r>
              <a:rPr lang="en-IE" dirty="0" smtClean="0">
                <a:solidFill>
                  <a:srgbClr val="990033"/>
                </a:solidFill>
              </a:rPr>
              <a:t>  </a:t>
            </a:r>
          </a:p>
          <a:p>
            <a:r>
              <a:rPr lang="en-IE" dirty="0">
                <a:solidFill>
                  <a:srgbClr val="990033"/>
                </a:solidFill>
              </a:rPr>
              <a:t> </a:t>
            </a:r>
            <a:r>
              <a:rPr lang="en-IE" dirty="0" smtClean="0">
                <a:solidFill>
                  <a:srgbClr val="990033"/>
                </a:solidFill>
              </a:rPr>
              <a:t>      she </a:t>
            </a:r>
            <a:r>
              <a:rPr lang="en-IE" dirty="0">
                <a:solidFill>
                  <a:srgbClr val="990033"/>
                </a:solidFill>
              </a:rPr>
              <a:t>had </a:t>
            </a:r>
            <a:r>
              <a:rPr lang="en-IE" dirty="0" smtClean="0">
                <a:solidFill>
                  <a:srgbClr val="990033"/>
                </a:solidFill>
              </a:rPr>
              <a:t>at the </a:t>
            </a:r>
            <a:r>
              <a:rPr lang="en-IE" dirty="0">
                <a:solidFill>
                  <a:srgbClr val="990033"/>
                </a:solidFill>
              </a:rPr>
              <a:t>beginning of the day?</a:t>
            </a:r>
          </a:p>
          <a:p>
            <a:endParaRPr lang="en-IE" dirty="0" smtClean="0">
              <a:solidFill>
                <a:srgbClr val="990033"/>
              </a:solidFill>
            </a:endParaRPr>
          </a:p>
          <a:p>
            <a:pPr marL="342900" indent="-342900">
              <a:buAutoNum type="arabicPlain" startAt="10"/>
            </a:pPr>
            <a:r>
              <a:rPr lang="en-IE" dirty="0" smtClean="0">
                <a:solidFill>
                  <a:srgbClr val="990033"/>
                </a:solidFill>
              </a:rPr>
              <a:t>The </a:t>
            </a:r>
            <a:r>
              <a:rPr lang="en-IE" dirty="0">
                <a:solidFill>
                  <a:srgbClr val="990033"/>
                </a:solidFill>
              </a:rPr>
              <a:t>difference between a half of a number and a third of the same number is </a:t>
            </a:r>
            <a:r>
              <a:rPr lang="en-IE" dirty="0" smtClean="0">
                <a:solidFill>
                  <a:srgbClr val="990033"/>
                </a:solidFill>
              </a:rPr>
              <a:t>      34.5</a:t>
            </a:r>
            <a:r>
              <a:rPr lang="en-IE" dirty="0">
                <a:solidFill>
                  <a:srgbClr val="990033"/>
                </a:solidFill>
              </a:rPr>
              <a:t>.</a:t>
            </a:r>
          </a:p>
          <a:p>
            <a:endParaRPr lang="en-IE" dirty="0" smtClean="0">
              <a:solidFill>
                <a:srgbClr val="990033"/>
              </a:solidFill>
            </a:endParaRPr>
          </a:p>
          <a:p>
            <a:r>
              <a:rPr lang="en-IE" dirty="0">
                <a:solidFill>
                  <a:srgbClr val="990033"/>
                </a:solidFill>
              </a:rPr>
              <a:t> </a:t>
            </a:r>
            <a:r>
              <a:rPr lang="en-IE" dirty="0" smtClean="0">
                <a:solidFill>
                  <a:srgbClr val="990033"/>
                </a:solidFill>
              </a:rPr>
              <a:t>     What </a:t>
            </a:r>
            <a:r>
              <a:rPr lang="en-IE" dirty="0">
                <a:solidFill>
                  <a:srgbClr val="990033"/>
                </a:solidFill>
              </a:rPr>
              <a:t>is the number</a:t>
            </a:r>
            <a:r>
              <a:rPr lang="en-IE" dirty="0" smtClean="0">
                <a:solidFill>
                  <a:srgbClr val="990033"/>
                </a:solidFill>
              </a:rPr>
              <a:t>?</a:t>
            </a:r>
          </a:p>
          <a:p>
            <a:endParaRPr lang="en-IE" dirty="0">
              <a:solidFill>
                <a:srgbClr val="990033"/>
              </a:solidFill>
            </a:endParaRPr>
          </a:p>
          <a:p>
            <a:r>
              <a:rPr lang="en-IE" dirty="0">
                <a:solidFill>
                  <a:srgbClr val="990033"/>
                </a:solidFill>
              </a:rPr>
              <a:t>11 </a:t>
            </a:r>
            <a:r>
              <a:rPr lang="en-IE" dirty="0" smtClean="0">
                <a:solidFill>
                  <a:srgbClr val="990033"/>
                </a:solidFill>
              </a:rPr>
              <a:t> The </a:t>
            </a:r>
            <a:r>
              <a:rPr lang="en-IE" dirty="0">
                <a:solidFill>
                  <a:srgbClr val="990033"/>
                </a:solidFill>
              </a:rPr>
              <a:t>difference between one third of a number and 2 sevenths of the same </a:t>
            </a:r>
            <a:r>
              <a:rPr lang="en-IE" dirty="0" smtClean="0">
                <a:solidFill>
                  <a:srgbClr val="990033"/>
                </a:solidFill>
              </a:rPr>
              <a:t>  </a:t>
            </a:r>
          </a:p>
          <a:p>
            <a:r>
              <a:rPr lang="en-IE" dirty="0">
                <a:solidFill>
                  <a:srgbClr val="990033"/>
                </a:solidFill>
              </a:rPr>
              <a:t> </a:t>
            </a:r>
            <a:r>
              <a:rPr lang="en-IE" dirty="0" smtClean="0">
                <a:solidFill>
                  <a:srgbClr val="990033"/>
                </a:solidFill>
              </a:rPr>
              <a:t>      number is </a:t>
            </a:r>
            <a:r>
              <a:rPr lang="en-IE" sz="3200" dirty="0" smtClean="0">
                <a:solidFill>
                  <a:srgbClr val="990033"/>
                </a:solidFill>
              </a:rPr>
              <a:t>2</a:t>
            </a:r>
            <a:r>
              <a:rPr lang="en-IE" sz="3200" dirty="0" smtClean="0">
                <a:solidFill>
                  <a:srgbClr val="990033"/>
                </a:solidFill>
                <a:latin typeface="Cambria Math"/>
                <a:ea typeface="Cambria Math"/>
              </a:rPr>
              <a:t>½</a:t>
            </a:r>
          </a:p>
          <a:p>
            <a:endParaRPr lang="en-IE" sz="2000" dirty="0" smtClean="0"/>
          </a:p>
          <a:p>
            <a:r>
              <a:rPr lang="en-IE" sz="2000" dirty="0" smtClean="0">
                <a:solidFill>
                  <a:srgbClr val="990033"/>
                </a:solidFill>
              </a:rPr>
              <a:t>       Find </a:t>
            </a:r>
            <a:r>
              <a:rPr lang="en-IE" sz="2000" dirty="0">
                <a:solidFill>
                  <a:srgbClr val="990033"/>
                </a:solidFill>
              </a:rPr>
              <a:t>the number</a:t>
            </a:r>
            <a:r>
              <a:rPr lang="en-IE" sz="2000" dirty="0"/>
              <a:t>.</a:t>
            </a:r>
            <a:endParaRPr lang="en-IE" sz="2000" dirty="0">
              <a:solidFill>
                <a:srgbClr val="990033"/>
              </a:solidFill>
            </a:endParaRPr>
          </a:p>
        </p:txBody>
      </p:sp>
    </p:spTree>
    <p:extLst>
      <p:ext uri="{BB962C8B-B14F-4D97-AF65-F5344CB8AC3E}">
        <p14:creationId xmlns:p14="http://schemas.microsoft.com/office/powerpoint/2010/main" val="30851024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848872" cy="2862322"/>
          </a:xfrm>
          <a:prstGeom prst="rect">
            <a:avLst/>
          </a:prstGeom>
        </p:spPr>
        <p:txBody>
          <a:bodyPr wrap="square">
            <a:spAutoFit/>
          </a:bodyPr>
          <a:lstStyle/>
          <a:p>
            <a:r>
              <a:rPr lang="en-IE" sz="2000" b="1" dirty="0">
                <a:solidFill>
                  <a:srgbClr val="990033"/>
                </a:solidFill>
              </a:rPr>
              <a:t>Reflection:</a:t>
            </a:r>
          </a:p>
          <a:p>
            <a:endParaRPr lang="en-IE" sz="2000" dirty="0">
              <a:solidFill>
                <a:srgbClr val="990033"/>
              </a:solidFill>
            </a:endParaRPr>
          </a:p>
          <a:p>
            <a:r>
              <a:rPr lang="en-IE" sz="2000" dirty="0" smtClean="0">
                <a:solidFill>
                  <a:srgbClr val="990033"/>
                </a:solidFill>
              </a:rPr>
              <a:t>Work </a:t>
            </a:r>
            <a:r>
              <a:rPr lang="en-IE" sz="2000" dirty="0">
                <a:solidFill>
                  <a:srgbClr val="990033"/>
                </a:solidFill>
              </a:rPr>
              <a:t>in groups </a:t>
            </a:r>
            <a:r>
              <a:rPr lang="en-IE" sz="2000" dirty="0" smtClean="0">
                <a:solidFill>
                  <a:srgbClr val="990033"/>
                </a:solidFill>
              </a:rPr>
              <a:t>and summarise </a:t>
            </a:r>
            <a:r>
              <a:rPr lang="en-IE" sz="2000" dirty="0">
                <a:solidFill>
                  <a:srgbClr val="990033"/>
                </a:solidFill>
              </a:rPr>
              <a:t>what </a:t>
            </a:r>
            <a:r>
              <a:rPr lang="en-IE" sz="2000" dirty="0" smtClean="0">
                <a:solidFill>
                  <a:srgbClr val="990033"/>
                </a:solidFill>
              </a:rPr>
              <a:t>you know </a:t>
            </a:r>
            <a:r>
              <a:rPr lang="en-IE" sz="2000" dirty="0">
                <a:solidFill>
                  <a:srgbClr val="990033"/>
                </a:solidFill>
              </a:rPr>
              <a:t>about </a:t>
            </a:r>
            <a:r>
              <a:rPr lang="en-IE" sz="2000" dirty="0" smtClean="0">
                <a:solidFill>
                  <a:srgbClr val="990033"/>
                </a:solidFill>
              </a:rPr>
              <a:t>equations, solving an </a:t>
            </a:r>
            <a:r>
              <a:rPr lang="en-IE" sz="2000" dirty="0">
                <a:solidFill>
                  <a:srgbClr val="990033"/>
                </a:solidFill>
              </a:rPr>
              <a:t>equation </a:t>
            </a:r>
            <a:r>
              <a:rPr lang="en-IE" sz="2000" dirty="0" smtClean="0">
                <a:solidFill>
                  <a:srgbClr val="990033"/>
                </a:solidFill>
              </a:rPr>
              <a:t>and solutions.</a:t>
            </a:r>
          </a:p>
          <a:p>
            <a:endParaRPr lang="en-IE" sz="2000" dirty="0" smtClean="0">
              <a:solidFill>
                <a:srgbClr val="990033"/>
              </a:solidFill>
            </a:endParaRPr>
          </a:p>
          <a:p>
            <a:r>
              <a:rPr lang="en-IE" sz="2000" b="1" dirty="0">
                <a:solidFill>
                  <a:srgbClr val="990033"/>
                </a:solidFill>
              </a:rPr>
              <a:t>key </a:t>
            </a:r>
            <a:r>
              <a:rPr lang="en-IE" sz="2000" b="1" dirty="0" smtClean="0">
                <a:solidFill>
                  <a:srgbClr val="990033"/>
                </a:solidFill>
              </a:rPr>
              <a:t>words</a:t>
            </a:r>
          </a:p>
          <a:p>
            <a:endParaRPr lang="en-IE" sz="2000" dirty="0" smtClean="0">
              <a:solidFill>
                <a:srgbClr val="990033"/>
              </a:solidFill>
            </a:endParaRPr>
          </a:p>
          <a:p>
            <a:r>
              <a:rPr lang="en-IE" sz="2000" dirty="0" smtClean="0">
                <a:solidFill>
                  <a:srgbClr val="990033"/>
                </a:solidFill>
              </a:rPr>
              <a:t>Make </a:t>
            </a:r>
            <a:r>
              <a:rPr lang="en-IE" sz="2000" dirty="0">
                <a:solidFill>
                  <a:srgbClr val="990033"/>
                </a:solidFill>
              </a:rPr>
              <a:t>a list of key </a:t>
            </a:r>
            <a:r>
              <a:rPr lang="en-IE" sz="2000" dirty="0" smtClean="0">
                <a:solidFill>
                  <a:srgbClr val="990033"/>
                </a:solidFill>
              </a:rPr>
              <a:t>words you </a:t>
            </a:r>
            <a:r>
              <a:rPr lang="en-IE" sz="2000" dirty="0">
                <a:solidFill>
                  <a:srgbClr val="990033"/>
                </a:solidFill>
              </a:rPr>
              <a:t>have learned </a:t>
            </a:r>
            <a:r>
              <a:rPr lang="en-IE" sz="2000" dirty="0" smtClean="0">
                <a:solidFill>
                  <a:srgbClr val="990033"/>
                </a:solidFill>
              </a:rPr>
              <a:t>and write </a:t>
            </a:r>
            <a:r>
              <a:rPr lang="en-IE" sz="2000" dirty="0">
                <a:solidFill>
                  <a:srgbClr val="990033"/>
                </a:solidFill>
              </a:rPr>
              <a:t>an explanation </a:t>
            </a:r>
            <a:r>
              <a:rPr lang="en-IE" sz="2000" dirty="0" smtClean="0">
                <a:solidFill>
                  <a:srgbClr val="990033"/>
                </a:solidFill>
              </a:rPr>
              <a:t>for each </a:t>
            </a:r>
            <a:r>
              <a:rPr lang="en-IE" sz="2000" dirty="0">
                <a:solidFill>
                  <a:srgbClr val="990033"/>
                </a:solidFill>
              </a:rPr>
              <a:t>word.</a:t>
            </a:r>
          </a:p>
        </p:txBody>
      </p:sp>
    </p:spTree>
    <p:extLst>
      <p:ext uri="{BB962C8B-B14F-4D97-AF65-F5344CB8AC3E}">
        <p14:creationId xmlns:p14="http://schemas.microsoft.com/office/powerpoint/2010/main" val="2233941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7026" y="233640"/>
            <a:ext cx="2149948" cy="584775"/>
          </a:xfrm>
          <a:prstGeom prst="rect">
            <a:avLst/>
          </a:prstGeom>
        </p:spPr>
        <p:txBody>
          <a:bodyPr wrap="none">
            <a:spAutoFit/>
          </a:bodyPr>
          <a:lstStyle/>
          <a:p>
            <a:r>
              <a:rPr lang="en-IE" sz="3200" b="1" dirty="0">
                <a:solidFill>
                  <a:srgbClr val="990033"/>
                </a:solidFill>
              </a:rPr>
              <a:t>Appendix A</a:t>
            </a:r>
            <a:endParaRPr lang="en-IE" sz="3200" b="1" dirty="0" smtClean="0">
              <a:solidFill>
                <a:srgbClr val="990033"/>
              </a:solidFill>
            </a:endParaRPr>
          </a:p>
        </p:txBody>
      </p:sp>
      <p:sp>
        <p:nvSpPr>
          <p:cNvPr id="3" name="Rectangle 2"/>
          <p:cNvSpPr/>
          <p:nvPr/>
        </p:nvSpPr>
        <p:spPr>
          <a:xfrm>
            <a:off x="611560" y="1052736"/>
            <a:ext cx="7776864" cy="1938992"/>
          </a:xfrm>
          <a:prstGeom prst="rect">
            <a:avLst/>
          </a:prstGeom>
        </p:spPr>
        <p:txBody>
          <a:bodyPr wrap="square">
            <a:spAutoFit/>
          </a:bodyPr>
          <a:lstStyle/>
          <a:p>
            <a:r>
              <a:rPr lang="en-IE" sz="2000" dirty="0">
                <a:solidFill>
                  <a:srgbClr val="990033"/>
                </a:solidFill>
              </a:rPr>
              <a:t>Internet sites that will aid the teaching of this topic</a:t>
            </a:r>
            <a:r>
              <a:rPr lang="en-IE" sz="2000" dirty="0" smtClean="0">
                <a:solidFill>
                  <a:srgbClr val="990033"/>
                </a:solidFill>
              </a:rPr>
              <a:t>:</a:t>
            </a:r>
          </a:p>
          <a:p>
            <a:endParaRPr lang="en-IE" sz="2000" dirty="0">
              <a:solidFill>
                <a:srgbClr val="990033"/>
              </a:solidFill>
            </a:endParaRPr>
          </a:p>
          <a:p>
            <a:r>
              <a:rPr lang="en-IE" sz="2000" dirty="0">
                <a:solidFill>
                  <a:srgbClr val="990033"/>
                </a:solidFill>
                <a:hlinkClick r:id="rId2"/>
              </a:rPr>
              <a:t>http://</a:t>
            </a:r>
            <a:r>
              <a:rPr lang="en-IE" sz="2000" dirty="0" smtClean="0">
                <a:solidFill>
                  <a:srgbClr val="990033"/>
                </a:solidFill>
                <a:hlinkClick r:id="rId2"/>
              </a:rPr>
              <a:t>nlvm.usu.edu/en/nav/frames_asid_201_g_4_t_2.html?open=instructions&amp;from=category_g_4_t_2.html</a:t>
            </a:r>
            <a:endParaRPr lang="en-IE" sz="2000" dirty="0">
              <a:solidFill>
                <a:srgbClr val="990033"/>
              </a:solidFill>
            </a:endParaRPr>
          </a:p>
          <a:p>
            <a:endParaRPr lang="en-IE" sz="2000" dirty="0" smtClean="0">
              <a:solidFill>
                <a:srgbClr val="990033"/>
              </a:solidFill>
            </a:endParaRPr>
          </a:p>
          <a:p>
            <a:r>
              <a:rPr lang="en-IE" sz="2000" dirty="0" smtClean="0">
                <a:solidFill>
                  <a:srgbClr val="990033"/>
                </a:solidFill>
                <a:hlinkClick r:id="rId3"/>
              </a:rPr>
              <a:t>http</a:t>
            </a:r>
            <a:r>
              <a:rPr lang="en-IE" sz="2000">
                <a:solidFill>
                  <a:srgbClr val="990033"/>
                </a:solidFill>
                <a:hlinkClick r:id="rId3"/>
              </a:rPr>
              <a:t>://</a:t>
            </a:r>
            <a:r>
              <a:rPr lang="en-IE" sz="2000" smtClean="0">
                <a:solidFill>
                  <a:srgbClr val="990033"/>
                </a:solidFill>
                <a:hlinkClick r:id="rId3"/>
              </a:rPr>
              <a:t>www.mathsisfun.com/algebra/add-subtractbalance.html</a:t>
            </a:r>
            <a:endParaRPr lang="en-IE" sz="2000" dirty="0">
              <a:solidFill>
                <a:srgbClr val="990033"/>
              </a:solidFill>
            </a:endParaRPr>
          </a:p>
        </p:txBody>
      </p:sp>
    </p:spTree>
    <p:extLst>
      <p:ext uri="{BB962C8B-B14F-4D97-AF65-F5344CB8AC3E}">
        <p14:creationId xmlns:p14="http://schemas.microsoft.com/office/powerpoint/2010/main" val="580247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110" y="1988840"/>
            <a:ext cx="2869781"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4424511"/>
            <a:ext cx="66103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61826" y="233640"/>
            <a:ext cx="5020349" cy="584775"/>
          </a:xfrm>
          <a:prstGeom prst="rect">
            <a:avLst/>
          </a:prstGeom>
        </p:spPr>
        <p:txBody>
          <a:bodyPr wrap="none">
            <a:spAutoFit/>
          </a:bodyPr>
          <a:lstStyle/>
          <a:p>
            <a:r>
              <a:rPr lang="en-IE" sz="3200" b="1" dirty="0" smtClean="0">
                <a:solidFill>
                  <a:srgbClr val="990033"/>
                </a:solidFill>
              </a:rPr>
              <a:t>Section A: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1</a:t>
            </a:r>
          </a:p>
        </p:txBody>
      </p:sp>
      <p:sp>
        <p:nvSpPr>
          <p:cNvPr id="7" name="Rectangle 6"/>
          <p:cNvSpPr/>
          <p:nvPr/>
        </p:nvSpPr>
        <p:spPr>
          <a:xfrm>
            <a:off x="539552" y="1052736"/>
            <a:ext cx="8604448" cy="3647152"/>
          </a:xfrm>
          <a:prstGeom prst="rect">
            <a:avLst/>
          </a:prstGeom>
        </p:spPr>
        <p:txBody>
          <a:bodyPr wrap="square">
            <a:spAutoFit/>
          </a:bodyPr>
          <a:lstStyle/>
          <a:p>
            <a:r>
              <a:rPr lang="en-IE" sz="2000" dirty="0" smtClean="0">
                <a:solidFill>
                  <a:srgbClr val="990033"/>
                </a:solidFill>
              </a:rPr>
              <a:t>1. Describe the balances labelled a, b, c and d below in two ways:</a:t>
            </a:r>
          </a:p>
          <a:p>
            <a:r>
              <a:rPr lang="en-IE" sz="2000" dirty="0" smtClean="0">
                <a:solidFill>
                  <a:srgbClr val="990033"/>
                </a:solidFill>
              </a:rPr>
              <a:t>(</a:t>
            </a:r>
            <a:r>
              <a:rPr lang="en-IE" sz="2000" dirty="0" err="1" smtClean="0">
                <a:solidFill>
                  <a:srgbClr val="990033"/>
                </a:solidFill>
              </a:rPr>
              <a:t>i</a:t>
            </a:r>
            <a:r>
              <a:rPr lang="en-IE" sz="2000" dirty="0" smtClean="0">
                <a:solidFill>
                  <a:srgbClr val="990033"/>
                </a:solidFill>
              </a:rPr>
              <a:t>) using words and</a:t>
            </a:r>
          </a:p>
          <a:p>
            <a:r>
              <a:rPr lang="en-IE" sz="2000" dirty="0" smtClean="0">
                <a:solidFill>
                  <a:srgbClr val="990033"/>
                </a:solidFill>
              </a:rPr>
              <a:t>(ii) using mathematical symbols.</a:t>
            </a:r>
          </a:p>
          <a:p>
            <a:endParaRPr lang="en-IE" sz="2000" dirty="0">
              <a:solidFill>
                <a:srgbClr val="990033"/>
              </a:solidFill>
            </a:endParaRPr>
          </a:p>
          <a:p>
            <a:endParaRPr lang="en-IE" sz="2000" dirty="0" smtClean="0">
              <a:solidFill>
                <a:srgbClr val="990033"/>
              </a:solidFill>
            </a:endParaRPr>
          </a:p>
          <a:p>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a:t>
            </a:r>
            <a:r>
              <a:rPr lang="en-IE" sz="2000" dirty="0" err="1" smtClean="0">
                <a:solidFill>
                  <a:srgbClr val="990033"/>
                </a:solidFill>
              </a:rPr>
              <a:t>i</a:t>
            </a:r>
            <a:r>
              <a:rPr lang="en-IE" sz="2000" dirty="0" smtClean="0">
                <a:solidFill>
                  <a:srgbClr val="990033"/>
                </a:solidFill>
              </a:rPr>
              <a:t>) Words: </a:t>
            </a:r>
          </a:p>
          <a:p>
            <a:r>
              <a:rPr lang="en-IE" sz="2000" dirty="0">
                <a:solidFill>
                  <a:srgbClr val="990033"/>
                </a:solidFill>
              </a:rPr>
              <a:t>	</a:t>
            </a:r>
            <a:r>
              <a:rPr lang="en-IE" sz="2000" i="1" dirty="0" smtClean="0">
                <a:solidFill>
                  <a:srgbClr val="990033"/>
                </a:solidFill>
              </a:rPr>
              <a:t>the weight of three spheres is balanced by the weight of one cylinder</a:t>
            </a:r>
          </a:p>
          <a:p>
            <a:endParaRPr lang="en-IE" sz="1100" dirty="0" smtClean="0">
              <a:solidFill>
                <a:srgbClr val="990033"/>
              </a:solidFill>
            </a:endParaRPr>
          </a:p>
          <a:p>
            <a:pPr marL="342900" indent="-342900">
              <a:buFont typeface="Arial" pitchFamily="34" charset="0"/>
              <a:buChar char="•"/>
            </a:pPr>
            <a:r>
              <a:rPr lang="en-IE" sz="2000" dirty="0" smtClean="0">
                <a:solidFill>
                  <a:srgbClr val="990033"/>
                </a:solidFill>
              </a:rPr>
              <a:t>(ii) Symbols: </a:t>
            </a:r>
          </a:p>
          <a:p>
            <a:pPr lvl="1"/>
            <a:r>
              <a:rPr lang="en-IE" sz="2000" dirty="0">
                <a:solidFill>
                  <a:srgbClr val="990033"/>
                </a:solidFill>
              </a:rPr>
              <a:t>	</a:t>
            </a:r>
            <a:r>
              <a:rPr lang="en-IE" sz="2000" dirty="0" smtClean="0">
                <a:solidFill>
                  <a:srgbClr val="990033"/>
                </a:solidFill>
              </a:rPr>
              <a:t>	</a:t>
            </a:r>
            <a:r>
              <a:rPr lang="en-IE" sz="2000" i="1" dirty="0" smtClean="0">
                <a:solidFill>
                  <a:srgbClr val="990033"/>
                </a:solidFill>
              </a:rPr>
              <a:t>3s =c</a:t>
            </a:r>
          </a:p>
          <a:p>
            <a:r>
              <a:rPr lang="en-IE" sz="2000" dirty="0">
                <a:solidFill>
                  <a:srgbClr val="990033"/>
                </a:solidFill>
              </a:rPr>
              <a:t> </a:t>
            </a:r>
            <a:r>
              <a:rPr lang="en-IE" sz="2000" dirty="0" smtClean="0">
                <a:solidFill>
                  <a:srgbClr val="990033"/>
                </a:solidFill>
              </a:rPr>
              <a:t>     (Assume all balances in these questions are balanced unless told otherwise)</a:t>
            </a:r>
          </a:p>
        </p:txBody>
      </p:sp>
    </p:spTree>
    <p:extLst>
      <p:ext uri="{BB962C8B-B14F-4D97-AF65-F5344CB8AC3E}">
        <p14:creationId xmlns:p14="http://schemas.microsoft.com/office/powerpoint/2010/main" val="7183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left)">
                                      <p:cBhvr>
                                        <p:cTn id="7" dur="500"/>
                                        <p:tgtEl>
                                          <p:spTgt spid="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7" end="7"/>
                                            </p:txEl>
                                          </p:spTgt>
                                        </p:tgtEl>
                                        <p:attrNameLst>
                                          <p:attrName>style.visibility</p:attrName>
                                        </p:attrNameLst>
                                      </p:cBhvr>
                                      <p:to>
                                        <p:strVal val="visible"/>
                                      </p:to>
                                    </p:set>
                                    <p:animEffect transition="in" filter="wipe(left)">
                                      <p:cBhvr>
                                        <p:cTn id="12" dur="500"/>
                                        <p:tgtEl>
                                          <p:spTgt spid="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animEffect transition="in" filter="wipe(left)">
                                      <p:cBhvr>
                                        <p:cTn id="17" dur="500"/>
                                        <p:tgtEl>
                                          <p:spTgt spid="7">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0" end="10"/>
                                            </p:txEl>
                                          </p:spTgt>
                                        </p:tgtEl>
                                        <p:attrNameLst>
                                          <p:attrName>style.visibility</p:attrName>
                                        </p:attrNameLst>
                                      </p:cBhvr>
                                      <p:to>
                                        <p:strVal val="visible"/>
                                      </p:to>
                                    </p:set>
                                    <p:animEffect transition="in" filter="wipe(left)">
                                      <p:cBhvr>
                                        <p:cTn id="22" dur="500"/>
                                        <p:tgtEl>
                                          <p:spTgt spid="7">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animEffect transition="in" filter="wipe(left)">
                                      <p:cBhvr>
                                        <p:cTn id="27" dur="500"/>
                                        <p:tgtEl>
                                          <p:spTgt spid="7">
                                            <p:txEl>
                                              <p:pRg st="11" end="1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barn(inVertical)">
                                      <p:cBhvr>
                                        <p:cTn id="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43" y="548680"/>
            <a:ext cx="7784110" cy="57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5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776864" cy="4678204"/>
          </a:xfrm>
          <a:prstGeom prst="rect">
            <a:avLst/>
          </a:prstGeom>
        </p:spPr>
        <p:txBody>
          <a:bodyPr wrap="square">
            <a:spAutoFit/>
          </a:bodyPr>
          <a:lstStyle/>
          <a:p>
            <a:pPr marL="342900" indent="-342900">
              <a:buFont typeface="Arial" pitchFamily="34" charset="0"/>
              <a:buChar char="•"/>
            </a:pPr>
            <a:r>
              <a:rPr lang="en-IE" sz="2000" dirty="0">
                <a:solidFill>
                  <a:srgbClr val="990033"/>
                </a:solidFill>
              </a:rPr>
              <a:t>How do question 2(a) and 2(c) on </a:t>
            </a:r>
            <a:r>
              <a:rPr lang="en-IE" sz="2000" dirty="0" smtClean="0">
                <a:solidFill>
                  <a:srgbClr val="990033"/>
                </a:solidFill>
              </a:rPr>
              <a:t>the </a:t>
            </a:r>
            <a:r>
              <a:rPr lang="en-IE" sz="2000" smtClean="0">
                <a:solidFill>
                  <a:srgbClr val="990033"/>
                </a:solidFill>
              </a:rPr>
              <a:t>Student </a:t>
            </a:r>
            <a:r>
              <a:rPr lang="en-IE" sz="2000" smtClean="0">
                <a:solidFill>
                  <a:srgbClr val="990033"/>
                </a:solidFill>
              </a:rPr>
              <a:t>Activity </a:t>
            </a:r>
            <a:r>
              <a:rPr lang="en-IE" sz="2000" dirty="0">
                <a:solidFill>
                  <a:srgbClr val="990033"/>
                </a:solidFill>
              </a:rPr>
              <a:t>differ</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When you have a problem what do </a:t>
            </a:r>
            <a:r>
              <a:rPr lang="en-IE" sz="2000" dirty="0" smtClean="0">
                <a:solidFill>
                  <a:srgbClr val="990033"/>
                </a:solidFill>
              </a:rPr>
              <a:t>you try </a:t>
            </a:r>
            <a:r>
              <a:rPr lang="en-IE" sz="2000" dirty="0">
                <a:solidFill>
                  <a:srgbClr val="990033"/>
                </a:solidFill>
              </a:rPr>
              <a:t>to do</a:t>
            </a:r>
            <a:r>
              <a:rPr lang="en-IE" sz="2000" dirty="0" smtClean="0">
                <a:solidFill>
                  <a:srgbClr val="990033"/>
                </a:solidFill>
              </a:rPr>
              <a:t>?</a:t>
            </a:r>
            <a:endParaRPr lang="en-IE" sz="2000" dirty="0">
              <a:solidFill>
                <a:srgbClr val="990033"/>
              </a:solidFill>
            </a:endParaRP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smtClean="0">
                <a:solidFill>
                  <a:srgbClr val="990033"/>
                </a:solidFill>
              </a:rPr>
              <a:t>So </a:t>
            </a:r>
            <a:r>
              <a:rPr lang="en-IE" sz="2000" dirty="0">
                <a:solidFill>
                  <a:srgbClr val="990033"/>
                </a:solidFill>
              </a:rPr>
              <a:t>if an equation is a problem, what </a:t>
            </a:r>
            <a:r>
              <a:rPr lang="en-IE" sz="2000" dirty="0" smtClean="0">
                <a:solidFill>
                  <a:srgbClr val="990033"/>
                </a:solidFill>
              </a:rPr>
              <a:t>do we </a:t>
            </a:r>
            <a:r>
              <a:rPr lang="en-IE" sz="2000" dirty="0">
                <a:solidFill>
                  <a:srgbClr val="990033"/>
                </a:solidFill>
              </a:rPr>
              <a:t>try to do with it</a:t>
            </a:r>
            <a:r>
              <a:rPr lang="en-IE" sz="2000" dirty="0" smtClean="0">
                <a:solidFill>
                  <a:srgbClr val="990033"/>
                </a:solidFill>
              </a:rPr>
              <a:t>?</a:t>
            </a:r>
          </a:p>
          <a:p>
            <a:pPr marL="342900" indent="-342900">
              <a:buFont typeface="Arial" pitchFamily="34" charset="0"/>
              <a:buChar char="•"/>
            </a:pPr>
            <a:endParaRPr lang="en-IE" sz="2000" dirty="0" smtClean="0">
              <a:solidFill>
                <a:srgbClr val="990033"/>
              </a:solidFill>
            </a:endParaRPr>
          </a:p>
          <a:p>
            <a:pPr marL="342900" indent="-342900">
              <a:buFont typeface="Arial" pitchFamily="34" charset="0"/>
              <a:buChar char="•"/>
            </a:pPr>
            <a:r>
              <a:rPr lang="en-IE" sz="2000" dirty="0">
                <a:solidFill>
                  <a:srgbClr val="990033"/>
                </a:solidFill>
              </a:rPr>
              <a:t>Sometimes when given an equation </a:t>
            </a:r>
            <a:r>
              <a:rPr lang="en-IE" sz="2000" dirty="0" smtClean="0">
                <a:solidFill>
                  <a:srgbClr val="990033"/>
                </a:solidFill>
              </a:rPr>
              <a:t>like 2x </a:t>
            </a:r>
            <a:r>
              <a:rPr lang="en-IE" sz="2000" dirty="0">
                <a:solidFill>
                  <a:srgbClr val="990033"/>
                </a:solidFill>
              </a:rPr>
              <a:t>= 8, rather than saying find the </a:t>
            </a:r>
            <a:r>
              <a:rPr lang="en-IE" sz="2000" dirty="0" smtClean="0">
                <a:solidFill>
                  <a:srgbClr val="990033"/>
                </a:solidFill>
              </a:rPr>
              <a:t>value of </a:t>
            </a:r>
            <a:r>
              <a:rPr lang="en-IE" sz="2000" dirty="0">
                <a:solidFill>
                  <a:srgbClr val="990033"/>
                </a:solidFill>
              </a:rPr>
              <a:t>x that makes this equation true, </a:t>
            </a:r>
            <a:r>
              <a:rPr lang="en-IE" sz="2000" dirty="0" smtClean="0">
                <a:solidFill>
                  <a:srgbClr val="990033"/>
                </a:solidFill>
              </a:rPr>
              <a:t>the question </a:t>
            </a:r>
            <a:r>
              <a:rPr lang="en-IE" sz="2000" dirty="0">
                <a:solidFill>
                  <a:srgbClr val="990033"/>
                </a:solidFill>
              </a:rPr>
              <a:t>will state solve for x</a:t>
            </a:r>
            <a:r>
              <a:rPr lang="en-IE" sz="2000" dirty="0" smtClean="0">
                <a:solidFill>
                  <a:srgbClr val="990033"/>
                </a:solidFill>
              </a:rPr>
              <a:t>.</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Now </a:t>
            </a:r>
            <a:r>
              <a:rPr lang="en-IE" sz="2000" dirty="0">
                <a:solidFill>
                  <a:srgbClr val="990033"/>
                </a:solidFill>
              </a:rPr>
              <a:t>solve 3x = 27 and write in </a:t>
            </a:r>
            <a:r>
              <a:rPr lang="en-IE" sz="2000" dirty="0" smtClean="0">
                <a:solidFill>
                  <a:srgbClr val="990033"/>
                </a:solidFill>
              </a:rPr>
              <a:t>your exercise </a:t>
            </a:r>
            <a:r>
              <a:rPr lang="en-IE" sz="2000" dirty="0">
                <a:solidFill>
                  <a:srgbClr val="990033"/>
                </a:solidFill>
              </a:rPr>
              <a:t>book how you did </a:t>
            </a:r>
            <a:r>
              <a:rPr lang="en-IE" sz="2000" dirty="0" smtClean="0">
                <a:solidFill>
                  <a:srgbClr val="990033"/>
                </a:solidFill>
              </a:rPr>
              <a:t>this</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a:solidFill>
                  <a:srgbClr val="990033"/>
                </a:solidFill>
              </a:rPr>
              <a:t>Now make up examples of </a:t>
            </a:r>
            <a:r>
              <a:rPr lang="en-IE" sz="2000" dirty="0" smtClean="0">
                <a:solidFill>
                  <a:srgbClr val="990033"/>
                </a:solidFill>
              </a:rPr>
              <a:t>equations </a:t>
            </a:r>
          </a:p>
          <a:p>
            <a:pPr marL="342900" indent="-342900">
              <a:buFont typeface="Arial" pitchFamily="34" charset="0"/>
              <a:buChar char="•"/>
            </a:pPr>
            <a:endParaRPr lang="en-IE" sz="2000" dirty="0">
              <a:solidFill>
                <a:srgbClr val="990033"/>
              </a:solidFill>
            </a:endParaRPr>
          </a:p>
          <a:p>
            <a:pPr marL="342900" indent="-342900">
              <a:buFont typeface="Arial" pitchFamily="34" charset="0"/>
              <a:buChar char="•"/>
            </a:pPr>
            <a:r>
              <a:rPr lang="en-IE" sz="2000" dirty="0" smtClean="0">
                <a:solidFill>
                  <a:srgbClr val="990033"/>
                </a:solidFill>
              </a:rPr>
              <a:t>Complete </a:t>
            </a:r>
            <a:r>
              <a:rPr lang="en-IE" sz="2000" dirty="0">
                <a:solidFill>
                  <a:srgbClr val="990033"/>
                </a:solidFill>
              </a:rPr>
              <a:t>questions 2, 3 and 4 </a:t>
            </a:r>
            <a:r>
              <a:rPr lang="en-IE" sz="2000" dirty="0" smtClean="0">
                <a:solidFill>
                  <a:srgbClr val="990033"/>
                </a:solidFill>
              </a:rPr>
              <a:t>in Section </a:t>
            </a:r>
            <a:r>
              <a:rPr lang="en-IE" sz="2000" dirty="0">
                <a:solidFill>
                  <a:srgbClr val="990033"/>
                </a:solidFill>
              </a:rPr>
              <a:t>A: </a:t>
            </a:r>
            <a:r>
              <a:rPr lang="en-IE" sz="2000">
                <a:solidFill>
                  <a:srgbClr val="990033"/>
                </a:solidFill>
              </a:rPr>
              <a:t>Student </a:t>
            </a:r>
            <a:r>
              <a:rPr lang="en-IE" sz="2000" smtClean="0">
                <a:solidFill>
                  <a:srgbClr val="990033"/>
                </a:solidFill>
              </a:rPr>
              <a:t>Activity </a:t>
            </a:r>
            <a:r>
              <a:rPr lang="en-IE" sz="2000" dirty="0">
                <a:solidFill>
                  <a:srgbClr val="990033"/>
                </a:solidFill>
              </a:rPr>
              <a:t>1.</a:t>
            </a:r>
          </a:p>
        </p:txBody>
      </p:sp>
      <p:grpSp>
        <p:nvGrpSpPr>
          <p:cNvPr id="3" name="Group 2"/>
          <p:cNvGrpSpPr/>
          <p:nvPr/>
        </p:nvGrpSpPr>
        <p:grpSpPr>
          <a:xfrm>
            <a:off x="8789610" y="404664"/>
            <a:ext cx="8641378" cy="5976664"/>
            <a:chOff x="8789610" y="404664"/>
            <a:chExt cx="8641378" cy="5976664"/>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067" y="404664"/>
              <a:ext cx="8280921"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7495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left)">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left)">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35" presetClass="path" presetSubtype="0" accel="50000" decel="50000" fill="hold" nodeType="clickEffect">
                                  <p:stCondLst>
                                    <p:cond delay="0"/>
                                  </p:stCondLst>
                                  <p:childTnLst>
                                    <p:animMotion origin="layout" path="M -0.00018 7.40741E-7 L -0.93038 7.40741E-7 " pathEditMode="relative" rAng="0" ptsTypes="AA">
                                      <p:cBhvr>
                                        <p:cTn id="37" dur="2000" fill="hold"/>
                                        <p:tgtEl>
                                          <p:spTgt spid="3"/>
                                        </p:tgtEl>
                                        <p:attrNameLst>
                                          <p:attrName>ppt_x</p:attrName>
                                          <p:attrName>ppt_y</p:attrName>
                                        </p:attrNameLst>
                                      </p:cBhvr>
                                      <p:rCtr x="-46510" y="0"/>
                                    </p:animMotion>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0.93038 7.40741E-7 L -0.00018 0.00347 " pathEditMode="relative" rAng="0" ptsTypes="AA">
                                      <p:cBhvr>
                                        <p:cTn id="4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26" y="233640"/>
            <a:ext cx="5002716" cy="584775"/>
          </a:xfrm>
          <a:prstGeom prst="rect">
            <a:avLst/>
          </a:prstGeom>
        </p:spPr>
        <p:txBody>
          <a:bodyPr wrap="none">
            <a:spAutoFit/>
          </a:bodyPr>
          <a:lstStyle/>
          <a:p>
            <a:r>
              <a:rPr lang="en-IE" sz="3200" b="1" dirty="0" smtClean="0">
                <a:solidFill>
                  <a:srgbClr val="990033"/>
                </a:solidFill>
              </a:rPr>
              <a:t>Section B: </a:t>
            </a:r>
            <a:r>
              <a:rPr lang="en-IE" sz="3200" b="1" smtClean="0">
                <a:solidFill>
                  <a:srgbClr val="990033"/>
                </a:solidFill>
              </a:rPr>
              <a:t>Student </a:t>
            </a:r>
            <a:r>
              <a:rPr lang="en-IE" sz="3200" b="1" smtClean="0">
                <a:solidFill>
                  <a:srgbClr val="990033"/>
                </a:solidFill>
              </a:rPr>
              <a:t>Activity </a:t>
            </a:r>
            <a:r>
              <a:rPr lang="en-IE" sz="3200" b="1" dirty="0" smtClean="0">
                <a:solidFill>
                  <a:srgbClr val="990033"/>
                </a:solidFill>
              </a:rPr>
              <a:t>2</a:t>
            </a:r>
          </a:p>
        </p:txBody>
      </p:sp>
      <p:sp>
        <p:nvSpPr>
          <p:cNvPr id="4" name="Rectangle 3"/>
          <p:cNvSpPr/>
          <p:nvPr/>
        </p:nvSpPr>
        <p:spPr>
          <a:xfrm>
            <a:off x="539552" y="620688"/>
            <a:ext cx="7776864" cy="6093976"/>
          </a:xfrm>
          <a:prstGeom prst="rect">
            <a:avLst/>
          </a:prstGeom>
        </p:spPr>
        <p:txBody>
          <a:bodyPr wrap="square">
            <a:spAutoFit/>
          </a:bodyPr>
          <a:lstStyle/>
          <a:p>
            <a:pPr marL="342900" indent="-342900">
              <a:lnSpc>
                <a:spcPct val="150000"/>
              </a:lnSpc>
              <a:buFont typeface="Arial" pitchFamily="34" charset="0"/>
              <a:buChar char="•"/>
            </a:pPr>
            <a:r>
              <a:rPr lang="en-IE" sz="2000" dirty="0">
                <a:solidFill>
                  <a:srgbClr val="990033"/>
                </a:solidFill>
              </a:rPr>
              <a:t>We are now going </a:t>
            </a:r>
            <a:r>
              <a:rPr lang="en-IE" sz="2000" dirty="0" smtClean="0">
                <a:solidFill>
                  <a:srgbClr val="990033"/>
                </a:solidFill>
              </a:rPr>
              <a:t>to play </a:t>
            </a:r>
            <a:r>
              <a:rPr lang="en-IE" sz="2000" dirty="0">
                <a:solidFill>
                  <a:srgbClr val="990033"/>
                </a:solidFill>
              </a:rPr>
              <a:t>a game. </a:t>
            </a:r>
          </a:p>
          <a:p>
            <a:pPr marL="342900" indent="-342900">
              <a:lnSpc>
                <a:spcPct val="150000"/>
              </a:lnSpc>
              <a:buFont typeface="Arial" pitchFamily="34" charset="0"/>
              <a:buChar char="•"/>
            </a:pPr>
            <a:r>
              <a:rPr lang="en-IE" sz="2000" dirty="0" smtClean="0">
                <a:solidFill>
                  <a:srgbClr val="990033"/>
                </a:solidFill>
              </a:rPr>
              <a:t>I </a:t>
            </a:r>
            <a:r>
              <a:rPr lang="en-IE" sz="2000" dirty="0">
                <a:solidFill>
                  <a:srgbClr val="990033"/>
                </a:solidFill>
              </a:rPr>
              <a:t>want </a:t>
            </a:r>
            <a:r>
              <a:rPr lang="en-IE" sz="2000" dirty="0" smtClean="0">
                <a:solidFill>
                  <a:srgbClr val="990033"/>
                </a:solidFill>
              </a:rPr>
              <a:t>you to </a:t>
            </a:r>
            <a:r>
              <a:rPr lang="en-IE" sz="2000" dirty="0">
                <a:solidFill>
                  <a:srgbClr val="990033"/>
                </a:solidFill>
              </a:rPr>
              <a:t>think of a number </a:t>
            </a:r>
            <a:r>
              <a:rPr lang="en-IE" sz="2000" dirty="0" smtClean="0">
                <a:solidFill>
                  <a:srgbClr val="990033"/>
                </a:solidFill>
              </a:rPr>
              <a:t>but do </a:t>
            </a:r>
            <a:r>
              <a:rPr lang="en-IE" sz="2000" dirty="0">
                <a:solidFill>
                  <a:srgbClr val="990033"/>
                </a:solidFill>
              </a:rPr>
              <a:t>not tell anyone </a:t>
            </a:r>
            <a:r>
              <a:rPr lang="en-IE" sz="2000" dirty="0" smtClean="0">
                <a:solidFill>
                  <a:srgbClr val="990033"/>
                </a:solidFill>
              </a:rPr>
              <a:t>what it is.</a:t>
            </a:r>
          </a:p>
          <a:p>
            <a:pPr marL="342900" indent="-342900">
              <a:lnSpc>
                <a:spcPct val="150000"/>
              </a:lnSpc>
              <a:buFont typeface="Arial" pitchFamily="34" charset="0"/>
              <a:buChar char="•"/>
            </a:pPr>
            <a:r>
              <a:rPr lang="en-IE" sz="2000" dirty="0" smtClean="0">
                <a:solidFill>
                  <a:srgbClr val="990033"/>
                </a:solidFill>
              </a:rPr>
              <a:t>Multiply </a:t>
            </a:r>
            <a:r>
              <a:rPr lang="en-IE" sz="2000" dirty="0">
                <a:solidFill>
                  <a:srgbClr val="990033"/>
                </a:solidFill>
              </a:rPr>
              <a:t>your number </a:t>
            </a:r>
            <a:r>
              <a:rPr lang="en-IE" sz="2000" dirty="0" smtClean="0">
                <a:solidFill>
                  <a:srgbClr val="990033"/>
                </a:solidFill>
              </a:rPr>
              <a:t>by 2 </a:t>
            </a:r>
            <a:r>
              <a:rPr lang="en-IE" sz="2000" dirty="0">
                <a:solidFill>
                  <a:srgbClr val="990033"/>
                </a:solidFill>
              </a:rPr>
              <a:t>and add 3</a:t>
            </a:r>
            <a:r>
              <a:rPr lang="en-IE" sz="2000" dirty="0" smtClean="0">
                <a:solidFill>
                  <a:srgbClr val="990033"/>
                </a:solidFill>
              </a:rPr>
              <a:t>.</a:t>
            </a:r>
          </a:p>
          <a:p>
            <a:pPr marL="342900" indent="-342900">
              <a:lnSpc>
                <a:spcPct val="150000"/>
              </a:lnSpc>
              <a:buFont typeface="Arial" pitchFamily="34" charset="0"/>
              <a:buChar char="•"/>
            </a:pPr>
            <a:r>
              <a:rPr lang="en-IE" sz="2000" dirty="0" smtClean="0">
                <a:solidFill>
                  <a:srgbClr val="990033"/>
                </a:solidFill>
              </a:rPr>
              <a:t>What </a:t>
            </a:r>
            <a:r>
              <a:rPr lang="en-IE" sz="2000" dirty="0">
                <a:solidFill>
                  <a:srgbClr val="990033"/>
                </a:solidFill>
              </a:rPr>
              <a:t>is your answer</a:t>
            </a:r>
            <a:r>
              <a:rPr lang="en-IE" sz="2000" dirty="0" smtClean="0">
                <a:solidFill>
                  <a:srgbClr val="990033"/>
                </a:solidFill>
              </a:rPr>
              <a:t>?</a:t>
            </a:r>
          </a:p>
          <a:p>
            <a:pPr marL="342900" indent="-342900">
              <a:lnSpc>
                <a:spcPct val="150000"/>
              </a:lnSpc>
              <a:buFont typeface="Arial" pitchFamily="34" charset="0"/>
              <a:buChar char="•"/>
            </a:pPr>
            <a:r>
              <a:rPr lang="en-IE" sz="2000" dirty="0" smtClean="0">
                <a:solidFill>
                  <a:srgbClr val="990033"/>
                </a:solidFill>
              </a:rPr>
              <a:t>Why </a:t>
            </a:r>
            <a:r>
              <a:rPr lang="en-IE" sz="2000" dirty="0">
                <a:solidFill>
                  <a:srgbClr val="990033"/>
                </a:solidFill>
              </a:rPr>
              <a:t>are </a:t>
            </a:r>
            <a:r>
              <a:rPr lang="en-IE" sz="2000" dirty="0" smtClean="0">
                <a:solidFill>
                  <a:srgbClr val="990033"/>
                </a:solidFill>
              </a:rPr>
              <a:t>we all getting different </a:t>
            </a:r>
            <a:r>
              <a:rPr lang="en-IE" sz="2000" dirty="0">
                <a:solidFill>
                  <a:srgbClr val="990033"/>
                </a:solidFill>
              </a:rPr>
              <a:t>answers</a:t>
            </a:r>
            <a:r>
              <a:rPr lang="en-IE" sz="2000" dirty="0" smtClean="0">
                <a:solidFill>
                  <a:srgbClr val="990033"/>
                </a:solidFill>
              </a:rPr>
              <a:t>?</a:t>
            </a:r>
          </a:p>
          <a:p>
            <a:pPr marL="723900" indent="-368300">
              <a:lnSpc>
                <a:spcPct val="150000"/>
              </a:lnSpc>
              <a:buFont typeface="Courier New" pitchFamily="49" charset="0"/>
              <a:buChar char="o"/>
            </a:pPr>
            <a:r>
              <a:rPr lang="en-IE" sz="2000" b="1" dirty="0" smtClean="0">
                <a:solidFill>
                  <a:srgbClr val="990033"/>
                </a:solidFill>
              </a:rPr>
              <a:t>Divide </a:t>
            </a:r>
            <a:r>
              <a:rPr lang="en-IE" sz="2000" b="1" dirty="0">
                <a:solidFill>
                  <a:srgbClr val="990033"/>
                </a:solidFill>
              </a:rPr>
              <a:t>into pairs with partners A and B</a:t>
            </a:r>
            <a:r>
              <a:rPr lang="en-IE" sz="2000" b="1" dirty="0" smtClean="0">
                <a:solidFill>
                  <a:srgbClr val="990033"/>
                </a:solidFill>
              </a:rPr>
              <a:t>.</a:t>
            </a:r>
            <a:endParaRPr lang="en-IE" sz="2000" b="1" dirty="0">
              <a:solidFill>
                <a:srgbClr val="990033"/>
              </a:solidFill>
            </a:endParaRPr>
          </a:p>
          <a:p>
            <a:pPr marL="723900" indent="-368300">
              <a:lnSpc>
                <a:spcPct val="150000"/>
              </a:lnSpc>
              <a:buFont typeface="Courier New" pitchFamily="49" charset="0"/>
              <a:buChar char="o"/>
            </a:pPr>
            <a:r>
              <a:rPr lang="en-IE" sz="2000" b="1" dirty="0" smtClean="0">
                <a:solidFill>
                  <a:srgbClr val="990033"/>
                </a:solidFill>
              </a:rPr>
              <a:t>A </a:t>
            </a:r>
            <a:r>
              <a:rPr lang="en-IE" sz="2000" b="1" dirty="0">
                <a:solidFill>
                  <a:srgbClr val="990033"/>
                </a:solidFill>
              </a:rPr>
              <a:t>is to think of a secret number between </a:t>
            </a:r>
            <a:r>
              <a:rPr lang="en-IE" sz="2000" b="1" dirty="0" smtClean="0">
                <a:solidFill>
                  <a:srgbClr val="990033"/>
                </a:solidFill>
              </a:rPr>
              <a:t>1 and </a:t>
            </a:r>
            <a:r>
              <a:rPr lang="en-IE" sz="2000" b="1" dirty="0">
                <a:solidFill>
                  <a:srgbClr val="990033"/>
                </a:solidFill>
              </a:rPr>
              <a:t>10</a:t>
            </a:r>
            <a:r>
              <a:rPr lang="en-IE" sz="2000" b="1" dirty="0" smtClean="0">
                <a:solidFill>
                  <a:srgbClr val="990033"/>
                </a:solidFill>
              </a:rPr>
              <a:t>.</a:t>
            </a:r>
          </a:p>
          <a:p>
            <a:pPr marL="723900" indent="-368300">
              <a:lnSpc>
                <a:spcPct val="150000"/>
              </a:lnSpc>
              <a:buFont typeface="Courier New" pitchFamily="49" charset="0"/>
              <a:buChar char="o"/>
            </a:pPr>
            <a:r>
              <a:rPr lang="en-IE" sz="2000" b="1" dirty="0" smtClean="0">
                <a:solidFill>
                  <a:srgbClr val="990033"/>
                </a:solidFill>
              </a:rPr>
              <a:t>B </a:t>
            </a:r>
            <a:r>
              <a:rPr lang="en-IE" sz="2000" b="1" dirty="0">
                <a:solidFill>
                  <a:srgbClr val="990033"/>
                </a:solidFill>
              </a:rPr>
              <a:t>is now to tell A to multiply their </a:t>
            </a:r>
            <a:r>
              <a:rPr lang="en-IE" sz="2000" b="1" dirty="0" smtClean="0">
                <a:solidFill>
                  <a:srgbClr val="990033"/>
                </a:solidFill>
              </a:rPr>
              <a:t>secret number </a:t>
            </a:r>
            <a:r>
              <a:rPr lang="en-IE" sz="2000" b="1" dirty="0">
                <a:solidFill>
                  <a:srgbClr val="990033"/>
                </a:solidFill>
              </a:rPr>
              <a:t>by a certain number and </a:t>
            </a:r>
            <a:r>
              <a:rPr lang="en-IE" sz="2000" b="1" dirty="0" smtClean="0">
                <a:solidFill>
                  <a:srgbClr val="990033"/>
                </a:solidFill>
              </a:rPr>
              <a:t>add another </a:t>
            </a:r>
            <a:r>
              <a:rPr lang="en-IE" sz="2000" b="1" dirty="0">
                <a:solidFill>
                  <a:srgbClr val="990033"/>
                </a:solidFill>
              </a:rPr>
              <a:t>number to their answer</a:t>
            </a:r>
            <a:r>
              <a:rPr lang="en-IE" sz="2000" b="1" dirty="0" smtClean="0">
                <a:solidFill>
                  <a:srgbClr val="990033"/>
                </a:solidFill>
              </a:rPr>
              <a:t>.</a:t>
            </a:r>
          </a:p>
          <a:p>
            <a:pPr marL="723900" indent="-368300">
              <a:lnSpc>
                <a:spcPct val="150000"/>
              </a:lnSpc>
              <a:buFont typeface="Courier New" pitchFamily="49" charset="0"/>
              <a:buChar char="o"/>
            </a:pPr>
            <a:r>
              <a:rPr lang="en-IE" sz="2000" b="1" dirty="0" smtClean="0">
                <a:solidFill>
                  <a:srgbClr val="990033"/>
                </a:solidFill>
              </a:rPr>
              <a:t>A </a:t>
            </a:r>
            <a:r>
              <a:rPr lang="en-IE" sz="2000" b="1" dirty="0">
                <a:solidFill>
                  <a:srgbClr val="990033"/>
                </a:solidFill>
              </a:rPr>
              <a:t>is now to share their answer with B</a:t>
            </a:r>
            <a:r>
              <a:rPr lang="en-IE" sz="2000" b="1" dirty="0" smtClean="0">
                <a:solidFill>
                  <a:srgbClr val="990033"/>
                </a:solidFill>
              </a:rPr>
              <a:t>.</a:t>
            </a:r>
            <a:endParaRPr lang="en-IE" sz="2000" b="1" dirty="0">
              <a:solidFill>
                <a:srgbClr val="990033"/>
              </a:solidFill>
            </a:endParaRPr>
          </a:p>
          <a:p>
            <a:pPr marL="723900" indent="-368300">
              <a:lnSpc>
                <a:spcPct val="150000"/>
              </a:lnSpc>
              <a:buFont typeface="Courier New" pitchFamily="49" charset="0"/>
              <a:buChar char="o"/>
            </a:pPr>
            <a:r>
              <a:rPr lang="en-IE" sz="2000" b="1" dirty="0" smtClean="0">
                <a:solidFill>
                  <a:srgbClr val="990033"/>
                </a:solidFill>
              </a:rPr>
              <a:t>B </a:t>
            </a:r>
            <a:r>
              <a:rPr lang="en-IE" sz="2000" b="1" dirty="0">
                <a:solidFill>
                  <a:srgbClr val="990033"/>
                </a:solidFill>
              </a:rPr>
              <a:t>is now to calculate the number that </a:t>
            </a:r>
            <a:r>
              <a:rPr lang="en-IE" sz="2000" b="1" dirty="0" smtClean="0">
                <a:solidFill>
                  <a:srgbClr val="990033"/>
                </a:solidFill>
              </a:rPr>
              <a:t>A initially </a:t>
            </a:r>
            <a:r>
              <a:rPr lang="en-IE" sz="2000" b="1" dirty="0">
                <a:solidFill>
                  <a:srgbClr val="990033"/>
                </a:solidFill>
              </a:rPr>
              <a:t>thought of and explain to A </a:t>
            </a:r>
            <a:r>
              <a:rPr lang="en-IE" sz="2000" b="1" dirty="0" smtClean="0">
                <a:solidFill>
                  <a:srgbClr val="990033"/>
                </a:solidFill>
              </a:rPr>
              <a:t>how they </a:t>
            </a:r>
            <a:r>
              <a:rPr lang="en-IE" sz="2000" b="1" dirty="0">
                <a:solidFill>
                  <a:srgbClr val="990033"/>
                </a:solidFill>
              </a:rPr>
              <a:t>were able to do this</a:t>
            </a:r>
            <a:r>
              <a:rPr lang="en-IE" sz="2000" b="1" dirty="0" smtClean="0">
                <a:solidFill>
                  <a:srgbClr val="990033"/>
                </a:solidFill>
              </a:rPr>
              <a:t>.</a:t>
            </a:r>
            <a:endParaRPr lang="en-IE" sz="2000" b="1" dirty="0">
              <a:solidFill>
                <a:srgbClr val="990033"/>
              </a:solidFill>
            </a:endParaRPr>
          </a:p>
          <a:p>
            <a:pPr marL="723900" indent="-368300">
              <a:lnSpc>
                <a:spcPct val="150000"/>
              </a:lnSpc>
              <a:buFont typeface="Courier New" pitchFamily="49" charset="0"/>
              <a:buChar char="o"/>
            </a:pPr>
            <a:r>
              <a:rPr lang="en-IE" sz="2000" b="1" dirty="0" smtClean="0">
                <a:solidFill>
                  <a:srgbClr val="990033"/>
                </a:solidFill>
              </a:rPr>
              <a:t>A </a:t>
            </a:r>
            <a:r>
              <a:rPr lang="en-IE" sz="2000" b="1" dirty="0">
                <a:solidFill>
                  <a:srgbClr val="990033"/>
                </a:solidFill>
              </a:rPr>
              <a:t>and B are now to swap roles.</a:t>
            </a:r>
          </a:p>
        </p:txBody>
      </p:sp>
      <p:grpSp>
        <p:nvGrpSpPr>
          <p:cNvPr id="3" name="Group 2"/>
          <p:cNvGrpSpPr/>
          <p:nvPr/>
        </p:nvGrpSpPr>
        <p:grpSpPr>
          <a:xfrm>
            <a:off x="8789610" y="490053"/>
            <a:ext cx="8864458" cy="4451115"/>
            <a:chOff x="8789610" y="490053"/>
            <a:chExt cx="8864458" cy="4451115"/>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504" y="557394"/>
              <a:ext cx="8545564" cy="4383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rot="16200000">
              <a:off x="8159610" y="1120053"/>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grpSp>
        <p:nvGrpSpPr>
          <p:cNvPr id="8" name="Group 7"/>
          <p:cNvGrpSpPr/>
          <p:nvPr/>
        </p:nvGrpSpPr>
        <p:grpSpPr>
          <a:xfrm>
            <a:off x="8788469" y="563474"/>
            <a:ext cx="8600955" cy="5457813"/>
            <a:chOff x="8788469" y="563474"/>
            <a:chExt cx="8600955" cy="5457813"/>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270" y="563474"/>
              <a:ext cx="8246154" cy="54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rot="16200000">
              <a:off x="8158469" y="2754935"/>
              <a:ext cx="1620000" cy="360000"/>
            </a:xfrm>
            <a:prstGeom prst="roundRect">
              <a:avLst/>
            </a:prstGeom>
            <a:solidFill>
              <a:srgbClr val="FDCC33"/>
            </a:solidFill>
            <a:ln w="1905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E" sz="1400" smtClean="0">
                  <a:solidFill>
                    <a:srgbClr val="990033"/>
                  </a:solidFill>
                </a:rPr>
                <a:t>Lesson </a:t>
              </a:r>
              <a:r>
                <a:rPr lang="en-IE" sz="1400" smtClean="0">
                  <a:solidFill>
                    <a:srgbClr val="990033"/>
                  </a:solidFill>
                </a:rPr>
                <a:t>interaction</a:t>
              </a:r>
              <a:endParaRPr lang="en-IE" sz="1400" dirty="0">
                <a:solidFill>
                  <a:srgbClr val="990033"/>
                </a:solidFill>
              </a:endParaRPr>
            </a:p>
          </p:txBody>
        </p:sp>
      </p:grpSp>
    </p:spTree>
    <p:extLst>
      <p:ext uri="{BB962C8B-B14F-4D97-AF65-F5344CB8AC3E}">
        <p14:creationId xmlns:p14="http://schemas.microsoft.com/office/powerpoint/2010/main" val="29624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3"/>
                    </p:tgtEl>
                  </p:cond>
                </p:stCondLst>
                <p:endSync evt="end" delay="0">
                  <p:rtn val="all"/>
                </p:endSync>
                <p:childTnLst>
                  <p:par>
                    <p:cTn id="44" fill="hold">
                      <p:stCondLst>
                        <p:cond delay="0"/>
                      </p:stCondLst>
                      <p:childTnLst>
                        <p:par>
                          <p:cTn id="45" fill="hold">
                            <p:stCondLst>
                              <p:cond delay="0"/>
                            </p:stCondLst>
                            <p:childTnLst>
                              <p:par>
                                <p:cTn id="46" presetID="35" presetClass="path" presetSubtype="0" accel="50000" decel="50000" fill="hold" nodeType="clickEffect">
                                  <p:stCondLst>
                                    <p:cond delay="0"/>
                                  </p:stCondLst>
                                  <p:childTnLst>
                                    <p:animMotion origin="layout" path="M -0.00018 7.40741E-7 L -0.93038 7.40741E-7 " pathEditMode="relative" rAng="0" ptsTypes="AA">
                                      <p:cBhvr>
                                        <p:cTn id="47" dur="2000" fill="hold"/>
                                        <p:tgtEl>
                                          <p:spTgt spid="3"/>
                                        </p:tgtEl>
                                        <p:attrNameLst>
                                          <p:attrName>ppt_x</p:attrName>
                                          <p:attrName>ppt_y</p:attrName>
                                        </p:attrNameLst>
                                      </p:cBhvr>
                                      <p:rCtr x="-46510" y="0"/>
                                    </p:animMotion>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0.93038 7.40741E-7 L -0.00018 0.00347 " pathEditMode="relative" rAng="0" ptsTypes="AA">
                                      <p:cBhvr>
                                        <p:cTn id="51" dur="2000" fill="hold"/>
                                        <p:tgtEl>
                                          <p:spTgt spid="3"/>
                                        </p:tgtEl>
                                        <p:attrNameLst>
                                          <p:attrName>ppt_x</p:attrName>
                                          <p:attrName>ppt_y</p:attrName>
                                        </p:attrNameLst>
                                      </p:cBhvr>
                                      <p:rCtr x="46510" y="162"/>
                                    </p:animMotion>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0.00018 7.40741E-7 L -0.93038 7.40741E-7 " pathEditMode="relative" rAng="0" ptsTypes="AA">
                                      <p:cBhvr>
                                        <p:cTn id="56" dur="2000" fill="hold"/>
                                        <p:tgtEl>
                                          <p:spTgt spid="8"/>
                                        </p:tgtEl>
                                        <p:attrNameLst>
                                          <p:attrName>ppt_x</p:attrName>
                                          <p:attrName>ppt_y</p:attrName>
                                        </p:attrNameLst>
                                      </p:cBhvr>
                                      <p:rCtr x="-46510" y="0"/>
                                    </p:animMotion>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0.93038 7.40741E-7 L -0.00018 0.00347 " pathEditMode="relative" rAng="0" ptsTypes="AA">
                                      <p:cBhvr>
                                        <p:cTn id="60" dur="2000" fill="hold"/>
                                        <p:tgtEl>
                                          <p:spTgt spid="8"/>
                                        </p:tgtEl>
                                        <p:attrNameLst>
                                          <p:attrName>ppt_x</p:attrName>
                                          <p:attrName>ppt_y</p:attrName>
                                        </p:attrNameLst>
                                      </p:cBhvr>
                                      <p:rCtr x="46510" y="162"/>
                                    </p:animMotion>
                                  </p:childTnLst>
                                </p:cTn>
                              </p:par>
                            </p:childTnLst>
                          </p:cTn>
                        </p:par>
                      </p:childTnLst>
                    </p:cTn>
                  </p:par>
                </p:childTnLst>
              </p:cTn>
              <p:nextCondLst>
                <p:cond evt="onClick" delay="0">
                  <p:tgtEl>
                    <p:spTgt spid="8"/>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4141</Words>
  <Application>Microsoft Office PowerPoint</Application>
  <PresentationFormat>On-screen Show (4:3)</PresentationFormat>
  <Paragraphs>622</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Index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pmdt</dc:creator>
  <cp:lastModifiedBy>Pádraic Kavanagh</cp:lastModifiedBy>
  <cp:revision>63</cp:revision>
  <dcterms:created xsi:type="dcterms:W3CDTF">2012-08-15T13:43:52Z</dcterms:created>
  <dcterms:modified xsi:type="dcterms:W3CDTF">2012-10-19T10:44:18Z</dcterms:modified>
</cp:coreProperties>
</file>