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265" r:id="rId3"/>
    <p:sldId id="292" r:id="rId4"/>
    <p:sldId id="256" r:id="rId5"/>
    <p:sldId id="258" r:id="rId6"/>
    <p:sldId id="259" r:id="rId7"/>
    <p:sldId id="262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D22CBB6-3A32-42A9-8A31-B8D5893197B4}">
          <p14:sldIdLst>
            <p14:sldId id="257"/>
          </p14:sldIdLst>
        </p14:section>
        <p14:section name="Student Activity 1: Patterns" id="{02B24701-7102-4F07-94C8-67CA8EC7C946}">
          <p14:sldIdLst>
            <p14:sldId id="265"/>
            <p14:sldId id="292"/>
            <p14:sldId id="256"/>
            <p14:sldId id="258"/>
            <p14:sldId id="259"/>
            <p14:sldId id="262"/>
          </p14:sldIdLst>
        </p14:section>
        <p14:section name="Student Activity 2: Money Box Problem" id="{3C9BDDC4-970D-41C6-AB7B-5F1C76CB5000}">
          <p14:sldIdLst>
            <p14:sldId id="261"/>
            <p14:sldId id="263"/>
            <p14:sldId id="264"/>
            <p14:sldId id="266"/>
            <p14:sldId id="267"/>
          </p14:sldIdLst>
        </p14:section>
        <p14:section name="Student Activity 3: Graphs" id="{7C4BCE53-B26B-42E5-B236-6EFE2ED49126}">
          <p14:sldIdLst>
            <p14:sldId id="268"/>
            <p14:sldId id="269"/>
            <p14:sldId id="270"/>
          </p14:sldIdLst>
        </p14:section>
        <p14:section name="Student Activitty 4: Finding Formulae" id="{A4DA705A-D654-45FB-9ACE-B738D42E9C3E}">
          <p14:sldIdLst>
            <p14:sldId id="271"/>
            <p14:sldId id="272"/>
            <p14:sldId id="273"/>
            <p14:sldId id="274"/>
          </p14:sldIdLst>
        </p14:section>
        <p14:section name="Student Activity 5: Graphing functions" id="{29CBF7A2-E44F-4ECF-9285-1E5550C81EAC}">
          <p14:sldIdLst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71" autoAdjust="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160D5-04B2-423F-8B30-D7279DAAF072}" type="datetimeFigureOut">
              <a:rPr lang="en-IE" smtClean="0"/>
              <a:pPr/>
              <a:t>06/12/2012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66A1-C841-4E3F-957A-FCFF8C231EA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672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7" Type="http://schemas.openxmlformats.org/officeDocument/2006/relationships/slide" Target="../slides/slide2.xml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6.xml"/><Relationship Id="rId5" Type="http://schemas.openxmlformats.org/officeDocument/2006/relationships/slide" Target="../slides/slide20.xml"/><Relationship Id="rId4" Type="http://schemas.openxmlformats.org/officeDocument/2006/relationships/slide" Target="../slides/slide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9C9-7250-47FE-A585-885AAAD7AB85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1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20A1-0C46-4443-901D-1298598EED75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3B39-DD9D-45E9-BCBD-49F31A11F60F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81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0B7-57D7-4E6D-8CF3-D72EAD68E186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5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815A-CC1A-442D-889F-AB047C9819AD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60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1FE9-41C9-4C9D-AD17-76D53CE47AFA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8337-E7EE-45FE-A693-EE84B30BD84A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70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3CE-DC23-424F-98CC-E907A5C573FD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37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6E1B-4E6A-43C6-8B0E-52ACD414A9C7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68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7BC6-15CD-4E4F-9B70-69A2B3C46328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5" y="89203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2" name="Rounded Rectangle 11">
            <a:hlinkClick r:id="rId2" action="ppaction://hlinksldjump"/>
          </p:cNvPr>
          <p:cNvSpPr/>
          <p:nvPr userDrawn="1"/>
        </p:nvSpPr>
        <p:spPr>
          <a:xfrm rot="16200000">
            <a:off x="-412273" y="2348368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</a:t>
            </a:r>
            <a:r>
              <a:rPr lang="en-IE" sz="1400" baseline="0" dirty="0" smtClean="0"/>
              <a:t>2</a:t>
            </a:r>
            <a:endParaRPr lang="en-IE" sz="1400" dirty="0" smtClean="0"/>
          </a:p>
        </p:txBody>
      </p:sp>
      <p:sp>
        <p:nvSpPr>
          <p:cNvPr id="13" name="Rounded Rectangle 12">
            <a:hlinkClick r:id="rId3" action="ppaction://hlinksldjump"/>
          </p:cNvPr>
          <p:cNvSpPr/>
          <p:nvPr userDrawn="1"/>
        </p:nvSpPr>
        <p:spPr>
          <a:xfrm rot="16200000">
            <a:off x="-412273" y="3248368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</a:t>
            </a:r>
            <a:r>
              <a:rPr lang="en-IE" sz="1400" baseline="0" dirty="0" smtClean="0"/>
              <a:t>3</a:t>
            </a:r>
            <a:endParaRPr lang="en-IE" sz="1400" dirty="0"/>
          </a:p>
        </p:txBody>
      </p:sp>
      <p:sp>
        <p:nvSpPr>
          <p:cNvPr id="14" name="Rounded Rectangle 13">
            <a:hlinkClick r:id="rId4" action="ppaction://hlinksldjump"/>
          </p:cNvPr>
          <p:cNvSpPr/>
          <p:nvPr userDrawn="1"/>
        </p:nvSpPr>
        <p:spPr>
          <a:xfrm rot="16200000">
            <a:off x="-412273" y="1448168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</a:t>
            </a:r>
            <a:r>
              <a:rPr lang="en-IE" sz="1400" baseline="0" dirty="0" smtClean="0"/>
              <a:t>1</a:t>
            </a:r>
            <a:endParaRPr lang="en-IE" sz="1400" dirty="0"/>
          </a:p>
        </p:txBody>
      </p:sp>
      <p:sp>
        <p:nvSpPr>
          <p:cNvPr id="15" name="Rounded Rectangle 14">
            <a:hlinkClick r:id="rId5" action="ppaction://hlinksldjump"/>
          </p:cNvPr>
          <p:cNvSpPr/>
          <p:nvPr userDrawn="1"/>
        </p:nvSpPr>
        <p:spPr>
          <a:xfrm rot="16200000">
            <a:off x="-412273" y="5048568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</a:t>
            </a:r>
            <a:r>
              <a:rPr lang="en-IE" sz="1400" baseline="0" dirty="0" smtClean="0"/>
              <a:t>5</a:t>
            </a:r>
            <a:endParaRPr lang="en-IE" sz="1400" dirty="0"/>
          </a:p>
        </p:txBody>
      </p:sp>
      <p:sp>
        <p:nvSpPr>
          <p:cNvPr id="17" name="Rounded Rectangle 16">
            <a:hlinkClick r:id="rId6" action="ppaction://hlinksldjump"/>
          </p:cNvPr>
          <p:cNvSpPr/>
          <p:nvPr userDrawn="1"/>
        </p:nvSpPr>
        <p:spPr>
          <a:xfrm rot="16200000">
            <a:off x="-412273" y="4157176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</a:t>
            </a:r>
            <a:r>
              <a:rPr lang="en-IE" sz="1400" baseline="0" dirty="0" smtClean="0"/>
              <a:t>4</a:t>
            </a:r>
            <a:endParaRPr lang="en-IE" sz="1400" dirty="0"/>
          </a:p>
        </p:txBody>
      </p:sp>
      <p:sp>
        <p:nvSpPr>
          <p:cNvPr id="19" name="Rounded Rectangle 18">
            <a:hlinkClick r:id="rId7" action="ppaction://hlinksldjump"/>
          </p:cNvPr>
          <p:cNvSpPr/>
          <p:nvPr userDrawn="1"/>
        </p:nvSpPr>
        <p:spPr>
          <a:xfrm rot="16200000">
            <a:off x="-412272" y="552280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Index</a:t>
            </a: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2558094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0DBD-8057-4219-9DFA-E5416A47108D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4639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3D70-3D69-4EB5-8E3C-EC9882B4B944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45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0DBD-8057-4219-9DFA-E5416A47108D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F590-DA5B-439C-89F4-7A6924DEAE7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1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DCDB-F77A-40CB-9A15-930094DC5C7B}" type="datetime10">
              <a:rPr lang="en-IE" smtClean="0"/>
              <a:pPr/>
              <a:t>13:04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8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272097"/>
            <a:ext cx="3042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>
                <a:solidFill>
                  <a:srgbClr val="990033"/>
                </a:solidFill>
              </a:rPr>
              <a:t>Student Activity 2B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750183"/>
            <a:ext cx="66784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Annie has a money box; she starts with €2 and adds €4 each </a:t>
            </a:r>
            <a:r>
              <a:rPr lang="en-IE" sz="2000" dirty="0" smtClean="0">
                <a:solidFill>
                  <a:srgbClr val="990033"/>
                </a:solidFill>
              </a:rPr>
              <a:t>day.  Create </a:t>
            </a:r>
            <a:r>
              <a:rPr lang="en-IE" sz="2000" dirty="0">
                <a:solidFill>
                  <a:srgbClr val="990033"/>
                </a:solidFill>
              </a:rPr>
              <a:t>a table showing the amount of money Annie has </a:t>
            </a:r>
            <a:r>
              <a:rPr lang="en-IE" sz="2000" dirty="0" smtClean="0">
                <a:solidFill>
                  <a:srgbClr val="990033"/>
                </a:solidFill>
              </a:rPr>
              <a:t>each day </a:t>
            </a:r>
            <a:r>
              <a:rPr lang="en-IE" sz="2000" dirty="0">
                <a:solidFill>
                  <a:srgbClr val="990033"/>
                </a:solidFill>
              </a:rPr>
              <a:t>over a period of 10 days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endParaRPr lang="en-IE" sz="14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1. Using the axes below, draw a graph to show how much</a:t>
            </a:r>
          </a:p>
          <a:p>
            <a:r>
              <a:rPr lang="en-IE" sz="2000" dirty="0">
                <a:solidFill>
                  <a:srgbClr val="990033"/>
                </a:solidFill>
              </a:rPr>
              <a:t>money Annie has saved over 6 days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62352"/>
            <a:ext cx="4474403" cy="38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371" y="411262"/>
            <a:ext cx="1857375" cy="942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F61-3AE0-459D-A800-C4FA0D90EA57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>
            <a:off x="8789610" y="512856"/>
            <a:ext cx="8095758" cy="5594961"/>
            <a:chOff x="8789610" y="512856"/>
            <a:chExt cx="8095758" cy="5594961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548680"/>
              <a:ext cx="7776864" cy="5559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ounded Rectangle 6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45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0506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2. List two things that you notice about this graph</a:t>
            </a:r>
          </a:p>
          <a:p>
            <a:r>
              <a:rPr lang="en-IE" sz="2000" dirty="0">
                <a:solidFill>
                  <a:srgbClr val="990033"/>
                </a:solidFill>
              </a:rPr>
              <a:t>a</a:t>
            </a:r>
            <a:r>
              <a:rPr lang="en-IE" sz="2000" dirty="0" smtClean="0">
                <a:solidFill>
                  <a:srgbClr val="990033"/>
                </a:solidFill>
              </a:rPr>
              <a:t>._______________________________________________________________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b</a:t>
            </a:r>
            <a:r>
              <a:rPr lang="en-IE" sz="2000" dirty="0" smtClean="0">
                <a:solidFill>
                  <a:srgbClr val="990033"/>
                </a:solidFill>
              </a:rPr>
              <a:t>._______________________________________________________________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3. Could you extend the line on this graph to find out how much money Annie has </a:t>
            </a:r>
            <a:r>
              <a:rPr lang="en-IE" sz="2000" dirty="0" err="1" smtClean="0">
                <a:solidFill>
                  <a:srgbClr val="990033"/>
                </a:solidFill>
              </a:rPr>
              <a:t>inher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money box on day 10?</a:t>
            </a:r>
          </a:p>
          <a:p>
            <a:r>
              <a:rPr lang="en-IE" sz="2000" dirty="0">
                <a:solidFill>
                  <a:srgbClr val="990033"/>
                </a:solidFill>
              </a:rPr>
              <a:t>a. Amount on day </a:t>
            </a:r>
            <a:r>
              <a:rPr lang="en-IE" sz="2000" dirty="0" smtClean="0">
                <a:solidFill>
                  <a:srgbClr val="990033"/>
                </a:solidFill>
              </a:rPr>
              <a:t>10 = 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224" y="332656"/>
            <a:ext cx="4474403" cy="359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C434-3BFB-471A-93F1-5A40082031F7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419871" y="2442154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3790553" y="2010106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167369" y="159075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4548874" y="1165060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4932048" y="74343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5311494" y="309530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81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6816" y="260648"/>
            <a:ext cx="3433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2C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7992888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E" sz="2000" dirty="0" smtClean="0">
                <a:solidFill>
                  <a:srgbClr val="990033"/>
                </a:solidFill>
              </a:rPr>
              <a:t>Draw a table showing the amount of money Owen has each day.</a:t>
            </a: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2.   Draw a graph to show the amount of money Owen has saved over 10    </a:t>
            </a:r>
          </a:p>
          <a:p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      days.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       Hint: Think carefully about the following before you draw your graph:</a:t>
            </a:r>
          </a:p>
          <a:p>
            <a:endParaRPr lang="en-IE" sz="700" dirty="0" smtClean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pPr marL="457200" indent="-457200">
              <a:buAutoNum type="alphaLcPeriod"/>
            </a:pPr>
            <a:r>
              <a:rPr lang="en-IE" sz="2000" dirty="0" smtClean="0">
                <a:solidFill>
                  <a:srgbClr val="990033"/>
                </a:solidFill>
              </a:rPr>
              <a:t>Where will you put “Number of days” and “Amount of money” on your  </a:t>
            </a:r>
          </a:p>
          <a:p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       graph?</a:t>
            </a: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AutoNum type="alphaLcPeriod" startAt="2"/>
            </a:pPr>
            <a:r>
              <a:rPr lang="en-IE" sz="2000" dirty="0" smtClean="0">
                <a:solidFill>
                  <a:srgbClr val="990033"/>
                </a:solidFill>
              </a:rPr>
              <a:t>  What scale will you use for the amount of money? (Will you use 1, 2,    </a:t>
            </a:r>
          </a:p>
          <a:p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       3,... or will you decide to use 5, 10, 15, 20..... or perhaps a different </a:t>
            </a:r>
          </a:p>
          <a:p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       scale?)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516" y="764704"/>
            <a:ext cx="82519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b="1" dirty="0">
                <a:solidFill>
                  <a:srgbClr val="990033"/>
                </a:solidFill>
              </a:rPr>
              <a:t>Owen has a money box; he starts with €1 and adds €3 each day.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807" y="5198136"/>
            <a:ext cx="2566545" cy="130301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CE45-2B40-4B9B-86BB-15D820AB8C53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7" name="Group 6"/>
          <p:cNvGrpSpPr/>
          <p:nvPr/>
        </p:nvGrpSpPr>
        <p:grpSpPr>
          <a:xfrm>
            <a:off x="8789610" y="500606"/>
            <a:ext cx="8318306" cy="5717714"/>
            <a:chOff x="8789610" y="500606"/>
            <a:chExt cx="8318306" cy="571771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0" y="500606"/>
              <a:ext cx="7963916" cy="5717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49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98" y="2548170"/>
            <a:ext cx="7200900" cy="26090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66448" y="188640"/>
            <a:ext cx="3463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3A</a:t>
            </a:r>
          </a:p>
        </p:txBody>
      </p:sp>
      <p:sp>
        <p:nvSpPr>
          <p:cNvPr id="3" name="Rectangle 2"/>
          <p:cNvSpPr/>
          <p:nvPr/>
        </p:nvSpPr>
        <p:spPr>
          <a:xfrm>
            <a:off x="448264" y="692696"/>
            <a:ext cx="8300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>
                <a:solidFill>
                  <a:srgbClr val="990033"/>
                </a:solidFill>
              </a:rPr>
              <a:t>Using Graphs to represent information</a:t>
            </a:r>
          </a:p>
          <a:p>
            <a:r>
              <a:rPr lang="en-IE" sz="2000" dirty="0">
                <a:solidFill>
                  <a:srgbClr val="990033"/>
                </a:solidFill>
              </a:rPr>
              <a:t>Amy and Bill are discussing phone network offers. Bill says that on his network he begins </a:t>
            </a:r>
            <a:r>
              <a:rPr lang="en-IE" sz="2000" dirty="0" smtClean="0">
                <a:solidFill>
                  <a:srgbClr val="990033"/>
                </a:solidFill>
              </a:rPr>
              <a:t>each month </a:t>
            </a:r>
            <a:r>
              <a:rPr lang="en-IE" sz="2000" dirty="0">
                <a:solidFill>
                  <a:srgbClr val="990033"/>
                </a:solidFill>
              </a:rPr>
              <a:t>with 30 free texts and receives 3 additional free texts each night. Amy says that </a:t>
            </a:r>
            <a:r>
              <a:rPr lang="en-IE" sz="2000" dirty="0" smtClean="0">
                <a:solidFill>
                  <a:srgbClr val="990033"/>
                </a:solidFill>
              </a:rPr>
              <a:t>she gets </a:t>
            </a:r>
            <a:r>
              <a:rPr lang="en-IE" sz="2000" dirty="0">
                <a:solidFill>
                  <a:srgbClr val="990033"/>
                </a:solidFill>
              </a:rPr>
              <a:t>no free texts at the beginning of the month but that she receives 5 free texts each </a:t>
            </a:r>
            <a:r>
              <a:rPr lang="en-IE" sz="2000" dirty="0" smtClean="0">
                <a:solidFill>
                  <a:srgbClr val="990033"/>
                </a:solidFill>
              </a:rPr>
              <a:t>night.  To </a:t>
            </a:r>
            <a:r>
              <a:rPr lang="en-IE" sz="2000" dirty="0">
                <a:solidFill>
                  <a:srgbClr val="990033"/>
                </a:solidFill>
              </a:rPr>
              <a:t>see how many texts each person has over a period of time, complete the tables below.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6256" y="5126712"/>
            <a:ext cx="8660240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E" sz="2000" dirty="0" smtClean="0">
                <a:solidFill>
                  <a:srgbClr val="990033"/>
                </a:solidFill>
              </a:rPr>
              <a:t>Who </a:t>
            </a:r>
            <a:r>
              <a:rPr lang="en-IE" sz="2000" dirty="0">
                <a:solidFill>
                  <a:srgbClr val="990033"/>
                </a:solidFill>
              </a:rPr>
              <a:t>has the most free texts after 10 days</a:t>
            </a:r>
            <a:r>
              <a:rPr lang="en-IE" sz="2000" dirty="0" smtClean="0">
                <a:solidFill>
                  <a:srgbClr val="990033"/>
                </a:solidFill>
              </a:rPr>
              <a:t>?_________________________</a:t>
            </a:r>
          </a:p>
          <a:p>
            <a:endParaRPr lang="en-IE" sz="105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2. Using the graph paper provided, draw a graph showing the number of texts </a:t>
            </a:r>
            <a:r>
              <a:rPr lang="en-IE" sz="2000" dirty="0" smtClean="0">
                <a:solidFill>
                  <a:srgbClr val="990033"/>
                </a:solidFill>
              </a:rPr>
              <a:t>  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    Amy has</a:t>
            </a:r>
            <a:r>
              <a:rPr lang="en-IE" sz="2000" dirty="0">
                <a:solidFill>
                  <a:srgbClr val="990033"/>
                </a:solidFill>
              </a:rPr>
              <a:t>, and using the same axes draw a graph of the texts Bill has, for 10 days.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D4E0-8CEF-452A-B53C-9BF43A200426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8" name="Group 7"/>
          <p:cNvGrpSpPr/>
          <p:nvPr/>
        </p:nvGrpSpPr>
        <p:grpSpPr>
          <a:xfrm>
            <a:off x="8789610" y="512856"/>
            <a:ext cx="8318306" cy="5868472"/>
            <a:chOff x="8789610" y="512856"/>
            <a:chExt cx="8318306" cy="586847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0" y="663614"/>
              <a:ext cx="7963916" cy="5717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ounded Rectangle 9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789610" y="657859"/>
            <a:ext cx="8383790" cy="4931381"/>
            <a:chOff x="8789610" y="657859"/>
            <a:chExt cx="8383790" cy="4931381"/>
          </a:xfrm>
        </p:grpSpPr>
        <p:sp>
          <p:nvSpPr>
            <p:cNvPr id="11" name="Rounded Rectangle 10"/>
            <p:cNvSpPr/>
            <p:nvPr/>
          </p:nvSpPr>
          <p:spPr>
            <a:xfrm rot="16200000">
              <a:off x="8159610" y="2743807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657859"/>
              <a:ext cx="7992888" cy="4931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019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08" y="1340768"/>
            <a:ext cx="4499992" cy="4330276"/>
          </a:xfrm>
          <a:prstGeom prst="rect">
            <a:avLst/>
          </a:prstGeom>
          <a:ln>
            <a:solidFill>
              <a:srgbClr val="C00000"/>
            </a:solidFill>
          </a:ln>
          <a:effectLst>
            <a:softEdge rad="112500"/>
          </a:effectLst>
          <a:extLst/>
        </p:spPr>
      </p:pic>
      <p:sp>
        <p:nvSpPr>
          <p:cNvPr id="2" name="Rectangle 1"/>
          <p:cNvSpPr/>
          <p:nvPr/>
        </p:nvSpPr>
        <p:spPr>
          <a:xfrm>
            <a:off x="479376" y="532993"/>
            <a:ext cx="45246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3. What do you notice about each </a:t>
            </a:r>
            <a:r>
              <a:rPr lang="en-IE" sz="2000" dirty="0" smtClean="0">
                <a:solidFill>
                  <a:srgbClr val="990033"/>
                </a:solidFill>
              </a:rPr>
              <a:t>graph? 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4. Extend the lines of each graph to “Day 20”. In your opinion, who do you </a:t>
            </a:r>
            <a:r>
              <a:rPr lang="en-IE" sz="2000" dirty="0" smtClean="0">
                <a:solidFill>
                  <a:srgbClr val="990033"/>
                </a:solidFill>
              </a:rPr>
              <a:t>think      has the better deal on free texts Bill or Amy? Why?    _________________________________________________________________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5. Will Amy and Bill ever have the same number of texts on a particular day? If </a:t>
            </a:r>
            <a:r>
              <a:rPr lang="en-IE" sz="2000" dirty="0" smtClean="0">
                <a:solidFill>
                  <a:srgbClr val="990033"/>
                </a:solidFill>
              </a:rPr>
              <a:t>so, which </a:t>
            </a:r>
            <a:r>
              <a:rPr lang="en-IE" sz="2000" dirty="0">
                <a:solidFill>
                  <a:srgbClr val="990033"/>
                </a:solidFill>
              </a:rPr>
              <a:t>day? If not, </a:t>
            </a:r>
            <a:r>
              <a:rPr lang="en-IE" sz="2000" dirty="0" smtClean="0">
                <a:solidFill>
                  <a:srgbClr val="990033"/>
                </a:solidFill>
              </a:rPr>
              <a:t> why?  ___________________________________________________________________________________________________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AFC-06E6-421B-AF01-4A42A9F2E435}" type="datetime10">
              <a:rPr lang="en-IE" smtClean="0"/>
              <a:pPr/>
              <a:t>13:04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84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260648"/>
            <a:ext cx="3446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C00000"/>
                </a:solidFill>
              </a:rPr>
              <a:t>Student Activity 3B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692696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Examine the situation below</a:t>
            </a:r>
          </a:p>
          <a:p>
            <a:r>
              <a:rPr lang="en-IE" sz="2000" dirty="0">
                <a:solidFill>
                  <a:srgbClr val="990033"/>
                </a:solidFill>
              </a:rPr>
              <a:t>Liam begins the month with 20 free texts and receives 2 additional free texts </a:t>
            </a:r>
            <a:r>
              <a:rPr lang="en-IE" sz="2000" dirty="0" smtClean="0">
                <a:solidFill>
                  <a:srgbClr val="990033"/>
                </a:solidFill>
              </a:rPr>
              <a:t>each night.  Jessie </a:t>
            </a:r>
            <a:r>
              <a:rPr lang="en-IE" sz="2000" dirty="0">
                <a:solidFill>
                  <a:srgbClr val="990033"/>
                </a:solidFill>
              </a:rPr>
              <a:t>does not have any free texts at the beginning of the month but receives 3 </a:t>
            </a:r>
            <a:r>
              <a:rPr lang="en-IE" sz="2000" dirty="0" smtClean="0">
                <a:solidFill>
                  <a:srgbClr val="990033"/>
                </a:solidFill>
              </a:rPr>
              <a:t>free texts </a:t>
            </a:r>
            <a:r>
              <a:rPr lang="en-IE" sz="2000" dirty="0">
                <a:solidFill>
                  <a:srgbClr val="990033"/>
                </a:solidFill>
              </a:rPr>
              <a:t>each night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1. Draw a table showing the following information.</a:t>
            </a:r>
          </a:p>
          <a:p>
            <a:r>
              <a:rPr lang="en-IE" sz="2000" dirty="0">
                <a:solidFill>
                  <a:srgbClr val="990033"/>
                </a:solidFill>
              </a:rPr>
              <a:t>a. The number of free texts Liam has after 10 days</a:t>
            </a:r>
          </a:p>
          <a:p>
            <a:r>
              <a:rPr lang="en-IE" sz="2000" dirty="0">
                <a:solidFill>
                  <a:srgbClr val="990033"/>
                </a:solidFill>
              </a:rPr>
              <a:t>b. The number of free texts Jessie has after 10 </a:t>
            </a:r>
            <a:r>
              <a:rPr lang="en-IE" sz="2000" dirty="0" smtClean="0">
                <a:solidFill>
                  <a:srgbClr val="990033"/>
                </a:solidFill>
              </a:rPr>
              <a:t>days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2. Represent this information on a graph, (note: show Liam’s and Jessie’s number </a:t>
            </a:r>
            <a:r>
              <a:rPr lang="en-IE" sz="2000" dirty="0" smtClean="0">
                <a:solidFill>
                  <a:srgbClr val="990033"/>
                </a:solidFill>
              </a:rPr>
              <a:t>of free </a:t>
            </a:r>
            <a:r>
              <a:rPr lang="en-IE" sz="2000" dirty="0">
                <a:solidFill>
                  <a:srgbClr val="990033"/>
                </a:solidFill>
              </a:rPr>
              <a:t>texts on the same graph</a:t>
            </a:r>
            <a:r>
              <a:rPr lang="en-IE" sz="2000" dirty="0" smtClean="0">
                <a:solidFill>
                  <a:srgbClr val="990033"/>
                </a:solidFill>
              </a:rPr>
              <a:t>)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3. Will Liam and Jessie ever have the same number of free texts on a certain </a:t>
            </a:r>
            <a:r>
              <a:rPr lang="en-IE" sz="2000" dirty="0" smtClean="0">
                <a:solidFill>
                  <a:srgbClr val="990033"/>
                </a:solidFill>
              </a:rPr>
              <a:t>day? If </a:t>
            </a:r>
            <a:r>
              <a:rPr lang="en-IE" sz="2000" dirty="0">
                <a:solidFill>
                  <a:srgbClr val="990033"/>
                </a:solidFill>
              </a:rPr>
              <a:t>so, which day? If not, why </a:t>
            </a:r>
            <a:r>
              <a:rPr lang="en-IE" sz="2000" dirty="0" smtClean="0">
                <a:solidFill>
                  <a:srgbClr val="990033"/>
                </a:solidFill>
              </a:rPr>
              <a:t> not? 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4. Who in your opinion has the better deal for free texts each month? Give a </a:t>
            </a:r>
            <a:r>
              <a:rPr lang="en-IE" sz="2000" dirty="0" smtClean="0">
                <a:solidFill>
                  <a:srgbClr val="990033"/>
                </a:solidFill>
              </a:rPr>
              <a:t>reason for </a:t>
            </a:r>
            <a:r>
              <a:rPr lang="en-IE" sz="2000" dirty="0">
                <a:solidFill>
                  <a:srgbClr val="990033"/>
                </a:solidFill>
              </a:rPr>
              <a:t>your </a:t>
            </a:r>
            <a:r>
              <a:rPr lang="en-IE" sz="2000" dirty="0" smtClean="0">
                <a:solidFill>
                  <a:srgbClr val="990033"/>
                </a:solidFill>
              </a:rPr>
              <a:t>answer. ____________________________________________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6475-F55F-4E14-8A7D-6514A80201B0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>
            <a:off x="8789610" y="512856"/>
            <a:ext cx="8627233" cy="5067673"/>
            <a:chOff x="8789610" y="512856"/>
            <a:chExt cx="8627233" cy="506767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9568" y="548680"/>
              <a:ext cx="8277275" cy="5031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10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67961"/>
            <a:ext cx="7453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4A (Higher Level Material)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05273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>
                <a:solidFill>
                  <a:srgbClr val="990033"/>
                </a:solidFill>
              </a:rPr>
              <a:t>Finding Formulae</a:t>
            </a:r>
          </a:p>
          <a:p>
            <a:r>
              <a:rPr lang="en-IE" sz="2000" dirty="0">
                <a:solidFill>
                  <a:srgbClr val="990033"/>
                </a:solidFill>
              </a:rPr>
              <a:t>The figures below are made up of white and red square tiles. The white squares are </a:t>
            </a:r>
            <a:r>
              <a:rPr lang="en-IE" sz="2000" dirty="0" smtClean="0">
                <a:solidFill>
                  <a:srgbClr val="990033"/>
                </a:solidFill>
              </a:rPr>
              <a:t>in the </a:t>
            </a:r>
            <a:r>
              <a:rPr lang="en-IE" sz="2000" dirty="0">
                <a:solidFill>
                  <a:srgbClr val="990033"/>
                </a:solidFill>
              </a:rPr>
              <a:t>middle row and have a border of red tiles around them. For 1 white tile, 8 red </a:t>
            </a:r>
            <a:r>
              <a:rPr lang="en-IE" sz="2000" dirty="0" smtClean="0">
                <a:solidFill>
                  <a:srgbClr val="990033"/>
                </a:solidFill>
              </a:rPr>
              <a:t>tiles are </a:t>
            </a:r>
            <a:r>
              <a:rPr lang="en-IE" sz="2000" dirty="0">
                <a:solidFill>
                  <a:srgbClr val="990033"/>
                </a:solidFill>
              </a:rPr>
              <a:t>needed; for 2 white tiles, 10 red tiles are needed, and so on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endParaRPr lang="en-IE" sz="2000" dirty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endParaRPr lang="en-IE" sz="2000" b="1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Using the information above, create a table or diagram which will show how </a:t>
            </a:r>
            <a:r>
              <a:rPr lang="en-IE" sz="2000" dirty="0" smtClean="0">
                <a:solidFill>
                  <a:srgbClr val="990033"/>
                </a:solidFill>
              </a:rPr>
              <a:t>the number </a:t>
            </a:r>
            <a:r>
              <a:rPr lang="en-IE" sz="2000" dirty="0">
                <a:solidFill>
                  <a:srgbClr val="990033"/>
                </a:solidFill>
              </a:rPr>
              <a:t>of red tiles increases as the number of white tiles increases.</a:t>
            </a:r>
          </a:p>
          <a:p>
            <a:r>
              <a:rPr lang="en-IE" sz="2000" dirty="0">
                <a:solidFill>
                  <a:srgbClr val="990033"/>
                </a:solidFill>
              </a:rPr>
              <a:t>(Hint: Look at the way the number of red tiles change each time a white tile is </a:t>
            </a:r>
            <a:r>
              <a:rPr lang="en-IE" sz="2000" dirty="0" smtClean="0">
                <a:solidFill>
                  <a:srgbClr val="990033"/>
                </a:solidFill>
              </a:rPr>
              <a:t>added, can </a:t>
            </a:r>
            <a:r>
              <a:rPr lang="en-IE" sz="2000" dirty="0">
                <a:solidFill>
                  <a:srgbClr val="990033"/>
                </a:solidFill>
              </a:rPr>
              <a:t>you see a pattern?)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2698998"/>
            <a:ext cx="52959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CCCC-9C7A-4BB0-A614-47DE82AB9C6C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>
            <a:off x="8789610" y="512856"/>
            <a:ext cx="8352726" cy="5724456"/>
            <a:chOff x="8789610" y="512856"/>
            <a:chExt cx="8352726" cy="5724456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9448" y="760348"/>
              <a:ext cx="7992888" cy="5476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ounded Rectangle 6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030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48" y="1240631"/>
            <a:ext cx="4324079" cy="39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689505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990033"/>
                </a:solidFill>
              </a:rPr>
              <a:t>Breaking down the pattern and developing your </a:t>
            </a:r>
            <a:r>
              <a:rPr lang="en-IE" dirty="0" smtClean="0">
                <a:solidFill>
                  <a:srgbClr val="990033"/>
                </a:solidFill>
              </a:rPr>
              <a:t>own formula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Let’s look at how each shape is built.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1" y="524197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rgbClr val="990033"/>
                </a:solidFill>
              </a:rPr>
              <a:t>So each time I make a new figure the number of white tiles increases by ______ and </a:t>
            </a:r>
            <a:r>
              <a:rPr lang="en-IE" b="1" dirty="0" smtClean="0">
                <a:solidFill>
                  <a:srgbClr val="990033"/>
                </a:solidFill>
              </a:rPr>
              <a:t>the number </a:t>
            </a:r>
            <a:r>
              <a:rPr lang="en-IE" b="1" dirty="0">
                <a:solidFill>
                  <a:srgbClr val="990033"/>
                </a:solidFill>
              </a:rPr>
              <a:t>of red tiles increases by _______; complete the pattern in the table below.</a:t>
            </a:r>
            <a:endParaRPr lang="en-IE" dirty="0">
              <a:solidFill>
                <a:srgbClr val="990033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056" y="1309692"/>
            <a:ext cx="3581400" cy="373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42F8-243C-481D-B1AD-26ECAB7BC45A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3009778" y="332656"/>
            <a:ext cx="3124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>
                <a:solidFill>
                  <a:srgbClr val="990033"/>
                </a:solidFill>
              </a:rPr>
              <a:t>Student Activity 4B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789610" y="512856"/>
            <a:ext cx="8500510" cy="3899079"/>
            <a:chOff x="8789610" y="512856"/>
            <a:chExt cx="8500510" cy="389907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2612" y="593392"/>
              <a:ext cx="8157508" cy="3818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2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17798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Let the number of white tiles = n. We know from our first shape that the white tile </a:t>
            </a:r>
            <a:r>
              <a:rPr lang="en-IE" sz="2000" dirty="0" smtClean="0">
                <a:solidFill>
                  <a:srgbClr val="990033"/>
                </a:solidFill>
              </a:rPr>
              <a:t>is surrounded </a:t>
            </a:r>
            <a:r>
              <a:rPr lang="en-IE" sz="2000" dirty="0">
                <a:solidFill>
                  <a:srgbClr val="990033"/>
                </a:solidFill>
              </a:rPr>
              <a:t>by 8 red tiles, and each time we add a white tile we must add two red tiles.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0"/>
          <a:stretch>
            <a:fillRect/>
          </a:stretch>
        </p:blipFill>
        <p:spPr bwMode="auto">
          <a:xfrm>
            <a:off x="2747963" y="980728"/>
            <a:ext cx="3648075" cy="1056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2728" y="2132281"/>
            <a:ext cx="87637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If n is the number of white tiles and there are the same number of red tiles above </a:t>
            </a:r>
            <a:r>
              <a:rPr lang="en-IE" sz="2000" dirty="0" smtClean="0">
                <a:solidFill>
                  <a:srgbClr val="990033"/>
                </a:solidFill>
              </a:rPr>
              <a:t>and below </a:t>
            </a:r>
            <a:r>
              <a:rPr lang="en-IE" sz="2000" dirty="0">
                <a:solidFill>
                  <a:srgbClr val="990033"/>
                </a:solidFill>
              </a:rPr>
              <a:t>it (i.e. a total of 2n) and two lots of 3 at either side (i.e. +6). Then the </a:t>
            </a:r>
            <a:r>
              <a:rPr lang="en-IE" sz="2000" dirty="0" smtClean="0">
                <a:solidFill>
                  <a:srgbClr val="990033"/>
                </a:solidFill>
              </a:rPr>
              <a:t>general formula </a:t>
            </a:r>
            <a:r>
              <a:rPr lang="en-IE" sz="2000" dirty="0">
                <a:solidFill>
                  <a:srgbClr val="990033"/>
                </a:solidFill>
              </a:rPr>
              <a:t>(or expression) for the number of red tiles must be 2n + 6.</a:t>
            </a:r>
          </a:p>
          <a:p>
            <a:r>
              <a:rPr lang="en-IE" sz="2000" dirty="0">
                <a:solidFill>
                  <a:srgbClr val="990033"/>
                </a:solidFill>
              </a:rPr>
              <a:t>(Remember we are calculating the total number of RED tiles, not the total number of tiles in </a:t>
            </a:r>
            <a:r>
              <a:rPr lang="en-IE" sz="2000" dirty="0" smtClean="0">
                <a:solidFill>
                  <a:srgbClr val="990033"/>
                </a:solidFill>
              </a:rPr>
              <a:t>the shape</a:t>
            </a:r>
            <a:r>
              <a:rPr lang="en-IE" sz="2000" dirty="0">
                <a:solidFill>
                  <a:srgbClr val="990033"/>
                </a:solidFill>
              </a:rPr>
              <a:t>)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3318495"/>
            <a:ext cx="1724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828" y="4350246"/>
            <a:ext cx="8527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Using the logic above, can you develop another formula or expression based on </a:t>
            </a:r>
            <a:r>
              <a:rPr lang="en-IE" sz="2000" dirty="0" smtClean="0">
                <a:solidFill>
                  <a:srgbClr val="990033"/>
                </a:solidFill>
              </a:rPr>
              <a:t>the information </a:t>
            </a:r>
            <a:r>
              <a:rPr lang="en-IE" sz="2000" dirty="0">
                <a:solidFill>
                  <a:srgbClr val="990033"/>
                </a:solidFill>
              </a:rPr>
              <a:t>below; (let the number of white tiles = n)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4996577"/>
            <a:ext cx="18383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3500"/>
            <a:ext cx="2133600" cy="365125"/>
          </a:xfrm>
        </p:spPr>
        <p:txBody>
          <a:bodyPr/>
          <a:lstStyle/>
          <a:p>
            <a:fld id="{BB92D3D0-7CD7-4C11-9EE2-F291E0FC1684}" type="datetime10">
              <a:rPr lang="en-IE" smtClean="0">
                <a:solidFill>
                  <a:srgbClr val="990033"/>
                </a:solidFill>
              </a:rPr>
              <a:pPr/>
              <a:t>13:04</a:t>
            </a:fld>
            <a:endParaRPr lang="en-IE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779181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Hint: The number of red tiles above and below is 2 more than the number of white tiles and </a:t>
            </a:r>
            <a:r>
              <a:rPr lang="en-IE" sz="2000" dirty="0" smtClean="0">
                <a:solidFill>
                  <a:srgbClr val="990033"/>
                </a:solidFill>
              </a:rPr>
              <a:t>2 extra </a:t>
            </a:r>
            <a:r>
              <a:rPr lang="en-IE" sz="2000" dirty="0">
                <a:solidFill>
                  <a:srgbClr val="990033"/>
                </a:solidFill>
              </a:rPr>
              <a:t>at the </a:t>
            </a:r>
            <a:r>
              <a:rPr lang="en-IE" sz="2000" dirty="0" smtClean="0">
                <a:solidFill>
                  <a:srgbClr val="990033"/>
                </a:solidFill>
              </a:rPr>
              <a:t>sides.  How </a:t>
            </a:r>
            <a:r>
              <a:rPr lang="en-IE" sz="2000" dirty="0">
                <a:solidFill>
                  <a:srgbClr val="990033"/>
                </a:solidFill>
              </a:rPr>
              <a:t>many red tiles will there be if there are 100 white tiles? (Check your </a:t>
            </a:r>
            <a:r>
              <a:rPr lang="en-IE" sz="2000" dirty="0" smtClean="0">
                <a:solidFill>
                  <a:srgbClr val="990033"/>
                </a:solidFill>
              </a:rPr>
              <a:t>answer using </a:t>
            </a:r>
            <a:r>
              <a:rPr lang="en-IE" sz="2000" dirty="0">
                <a:solidFill>
                  <a:srgbClr val="990033"/>
                </a:solidFill>
              </a:rPr>
              <a:t>both equations, i.e. 2n + 6 AND the one you have found above</a:t>
            </a:r>
            <a:r>
              <a:rPr lang="en-IE" sz="2000" dirty="0" smtClean="0">
                <a:solidFill>
                  <a:srgbClr val="990033"/>
                </a:solidFill>
              </a:rPr>
              <a:t>.)</a:t>
            </a:r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_______________________________________________________________________________________________________________________________________________________________________________________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580325"/>
            <a:ext cx="8080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Using the logic above, can you develop another formula or expression based on </a:t>
            </a:r>
            <a:r>
              <a:rPr lang="en-IE" sz="2000" dirty="0" smtClean="0">
                <a:solidFill>
                  <a:srgbClr val="990033"/>
                </a:solidFill>
              </a:rPr>
              <a:t>the information </a:t>
            </a:r>
            <a:r>
              <a:rPr lang="en-IE" sz="2000" dirty="0">
                <a:solidFill>
                  <a:srgbClr val="990033"/>
                </a:solidFill>
              </a:rPr>
              <a:t>below; (let the number of white tiles = n)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1250454"/>
            <a:ext cx="18383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65B-E332-4148-9ABB-2D499F22FF45}" type="datetime10">
              <a:rPr lang="en-IE" smtClean="0"/>
              <a:pPr/>
              <a:t>13:04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77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333" y="1340768"/>
            <a:ext cx="840281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IE" sz="3200" b="1" dirty="0" smtClean="0">
                <a:solidFill>
                  <a:srgbClr val="990033"/>
                </a:solidFill>
              </a:rPr>
              <a:t>Student </a:t>
            </a:r>
            <a:r>
              <a:rPr lang="en-IE" sz="3200" b="1" dirty="0">
                <a:solidFill>
                  <a:srgbClr val="990033"/>
                </a:solidFill>
              </a:rPr>
              <a:t>Activity </a:t>
            </a:r>
            <a:r>
              <a:rPr lang="en-IE" sz="3200" b="1" dirty="0" smtClean="0">
                <a:solidFill>
                  <a:srgbClr val="990033"/>
                </a:solidFill>
              </a:rPr>
              <a:t>1: 	Patterns</a:t>
            </a:r>
          </a:p>
          <a:p>
            <a:pPr>
              <a:spcAft>
                <a:spcPts val="1200"/>
              </a:spcAft>
            </a:pPr>
            <a:r>
              <a:rPr lang="en-IE" sz="3200" b="1" dirty="0" smtClean="0">
                <a:solidFill>
                  <a:srgbClr val="990033"/>
                </a:solidFill>
              </a:rPr>
              <a:t>Student </a:t>
            </a:r>
            <a:r>
              <a:rPr lang="en-IE" sz="3200" b="1" dirty="0">
                <a:solidFill>
                  <a:srgbClr val="990033"/>
                </a:solidFill>
              </a:rPr>
              <a:t>Activity </a:t>
            </a:r>
            <a:r>
              <a:rPr lang="en-IE" sz="3200" b="1" dirty="0" smtClean="0">
                <a:solidFill>
                  <a:srgbClr val="990033"/>
                </a:solidFill>
              </a:rPr>
              <a:t>2: </a:t>
            </a:r>
            <a:r>
              <a:rPr lang="en-IE" sz="3200" b="1" dirty="0">
                <a:solidFill>
                  <a:srgbClr val="990033"/>
                </a:solidFill>
              </a:rPr>
              <a:t>	</a:t>
            </a:r>
            <a:r>
              <a:rPr lang="en-IE" sz="3200" b="1" dirty="0" smtClean="0">
                <a:solidFill>
                  <a:srgbClr val="990033"/>
                </a:solidFill>
              </a:rPr>
              <a:t>Money Box Problem</a:t>
            </a:r>
          </a:p>
          <a:p>
            <a:r>
              <a:rPr lang="en-IE" sz="3200" b="1" dirty="0" smtClean="0">
                <a:solidFill>
                  <a:srgbClr val="990033"/>
                </a:solidFill>
              </a:rPr>
              <a:t>Student </a:t>
            </a:r>
            <a:r>
              <a:rPr lang="en-IE" sz="3200" b="1" dirty="0">
                <a:solidFill>
                  <a:srgbClr val="990033"/>
                </a:solidFill>
              </a:rPr>
              <a:t>Activity </a:t>
            </a:r>
            <a:r>
              <a:rPr lang="en-IE" sz="3200" b="1" dirty="0" smtClean="0">
                <a:solidFill>
                  <a:srgbClr val="990033"/>
                </a:solidFill>
              </a:rPr>
              <a:t>3: </a:t>
            </a:r>
            <a:r>
              <a:rPr lang="en-IE" sz="3200" b="1" dirty="0">
                <a:solidFill>
                  <a:srgbClr val="990033"/>
                </a:solidFill>
              </a:rPr>
              <a:t>	Using Graphs to represent </a:t>
            </a:r>
            <a:endParaRPr lang="en-IE" sz="3200" b="1" dirty="0" smtClean="0">
              <a:solidFill>
                <a:srgbClr val="990033"/>
              </a:solidFill>
            </a:endParaRPr>
          </a:p>
          <a:p>
            <a:r>
              <a:rPr lang="en-IE" sz="3200" b="1" dirty="0">
                <a:solidFill>
                  <a:srgbClr val="990033"/>
                </a:solidFill>
              </a:rPr>
              <a:t>	</a:t>
            </a:r>
            <a:r>
              <a:rPr lang="en-IE" sz="3200" b="1" dirty="0" smtClean="0">
                <a:solidFill>
                  <a:srgbClr val="990033"/>
                </a:solidFill>
              </a:rPr>
              <a:t>			information</a:t>
            </a:r>
            <a:endParaRPr lang="en-IE" sz="3200" b="1" dirty="0">
              <a:solidFill>
                <a:srgbClr val="990033"/>
              </a:solidFill>
            </a:endParaRPr>
          </a:p>
          <a:p>
            <a:pPr>
              <a:spcAft>
                <a:spcPts val="1200"/>
              </a:spcAft>
            </a:pPr>
            <a:r>
              <a:rPr lang="en-IE" sz="3200" b="1" dirty="0" smtClean="0">
                <a:solidFill>
                  <a:srgbClr val="990033"/>
                </a:solidFill>
              </a:rPr>
              <a:t>Student </a:t>
            </a:r>
            <a:r>
              <a:rPr lang="en-IE" sz="3200" b="1" dirty="0">
                <a:solidFill>
                  <a:srgbClr val="990033"/>
                </a:solidFill>
              </a:rPr>
              <a:t>Activity 4</a:t>
            </a:r>
            <a:r>
              <a:rPr lang="en-IE" sz="3200" b="1" dirty="0" smtClean="0">
                <a:solidFill>
                  <a:srgbClr val="990033"/>
                </a:solidFill>
              </a:rPr>
              <a:t>:	Finding Formulae (HL)</a:t>
            </a:r>
            <a:endParaRPr lang="en-IE" sz="3200" b="1" dirty="0">
              <a:solidFill>
                <a:srgbClr val="990033"/>
              </a:solidFill>
            </a:endParaRPr>
          </a:p>
          <a:p>
            <a:pPr>
              <a:spcAft>
                <a:spcPts val="1200"/>
              </a:spcAft>
            </a:pPr>
            <a:r>
              <a:rPr lang="en-IE" sz="3200" b="1" dirty="0" smtClean="0">
                <a:solidFill>
                  <a:srgbClr val="990033"/>
                </a:solidFill>
              </a:rPr>
              <a:t>Student </a:t>
            </a:r>
            <a:r>
              <a:rPr lang="en-IE" sz="3200" b="1" dirty="0">
                <a:solidFill>
                  <a:srgbClr val="990033"/>
                </a:solidFill>
              </a:rPr>
              <a:t>Activity </a:t>
            </a:r>
            <a:r>
              <a:rPr lang="en-IE" sz="3200" b="1" dirty="0" smtClean="0">
                <a:solidFill>
                  <a:srgbClr val="990033"/>
                </a:solidFill>
              </a:rPr>
              <a:t>5:</a:t>
            </a:r>
            <a:r>
              <a:rPr lang="en-IE" sz="3200" b="1" dirty="0">
                <a:solidFill>
                  <a:srgbClr val="990033"/>
                </a:solidFill>
              </a:rPr>
              <a:t>	</a:t>
            </a:r>
            <a:r>
              <a:rPr lang="en-IE" sz="3200" b="1" dirty="0" smtClean="0">
                <a:solidFill>
                  <a:srgbClr val="990033"/>
                </a:solidFill>
              </a:rPr>
              <a:t>Graphing Functions (HL)</a:t>
            </a:r>
            <a:endParaRPr lang="en-IE" sz="3200" b="1" dirty="0">
              <a:solidFill>
                <a:srgbClr val="990033"/>
              </a:solidFill>
            </a:endParaRPr>
          </a:p>
          <a:p>
            <a:pPr>
              <a:spcAft>
                <a:spcPts val="1200"/>
              </a:spcAft>
            </a:pPr>
            <a:endParaRPr lang="en-IE" sz="3200" b="1" dirty="0">
              <a:solidFill>
                <a:srgbClr val="9900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990033"/>
                </a:solidFill>
              </a:rPr>
              <a:t>INDEX</a:t>
            </a:r>
            <a:endParaRPr lang="en-IE" sz="3200" b="1" dirty="0">
              <a:solidFill>
                <a:srgbClr val="99003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D00B-5AFC-4245-B78E-B7E5068993C6}" type="datetime10">
              <a:rPr lang="en-IE" smtClean="0"/>
              <a:pPr/>
              <a:t>13:04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48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88640"/>
            <a:ext cx="7205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5 (Higher Level Material)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3" y="637520"/>
            <a:ext cx="842493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Set </a:t>
            </a:r>
            <a:r>
              <a:rPr lang="en-IE" sz="2000" dirty="0">
                <a:solidFill>
                  <a:srgbClr val="990033"/>
                </a:solidFill>
              </a:rPr>
              <a:t>1</a:t>
            </a:r>
            <a:r>
              <a:rPr lang="en-IE" sz="2000" dirty="0" smtClean="0">
                <a:solidFill>
                  <a:srgbClr val="990033"/>
                </a:solidFill>
              </a:rPr>
              <a:t>.			</a:t>
            </a:r>
            <a:r>
              <a:rPr lang="en-IE" sz="2000" b="1" u="sng" dirty="0" smtClean="0">
                <a:solidFill>
                  <a:srgbClr val="990033"/>
                </a:solidFill>
              </a:rPr>
              <a:t> Group Work: Graphing Functions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1. I have €36 to buy a gift. The amount of money I have left depends on the price </a:t>
            </a:r>
            <a:r>
              <a:rPr lang="en-IE" sz="2000" dirty="0" smtClean="0">
                <a:solidFill>
                  <a:srgbClr val="990033"/>
                </a:solidFill>
              </a:rPr>
              <a:t>of the </a:t>
            </a:r>
            <a:r>
              <a:rPr lang="en-IE" sz="2000" dirty="0">
                <a:solidFill>
                  <a:srgbClr val="990033"/>
                </a:solidFill>
              </a:rPr>
              <a:t>purchase. (x-axis, price of purchase; y-axis, amount of money I have left</a:t>
            </a:r>
            <a:r>
              <a:rPr lang="en-IE" sz="2000" dirty="0" smtClean="0">
                <a:solidFill>
                  <a:srgbClr val="990033"/>
                </a:solidFill>
              </a:rPr>
              <a:t>).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2. A straight line, 36cm long, is divided into 2 parts A and B. The length of part </a:t>
            </a:r>
            <a:r>
              <a:rPr lang="en-IE" sz="2000" dirty="0" smtClean="0">
                <a:solidFill>
                  <a:srgbClr val="990033"/>
                </a:solidFill>
              </a:rPr>
              <a:t>B depends </a:t>
            </a:r>
            <a:r>
              <a:rPr lang="en-IE" sz="2000" dirty="0">
                <a:solidFill>
                  <a:srgbClr val="990033"/>
                </a:solidFill>
              </a:rPr>
              <a:t>on the length of part A. (x-axis, length in cm of part A; y-axis, length in </a:t>
            </a:r>
            <a:r>
              <a:rPr lang="en-IE" sz="2000" dirty="0" smtClean="0">
                <a:solidFill>
                  <a:srgbClr val="990033"/>
                </a:solidFill>
              </a:rPr>
              <a:t>cm of </a:t>
            </a:r>
            <a:r>
              <a:rPr lang="en-IE" sz="2000" dirty="0">
                <a:solidFill>
                  <a:srgbClr val="990033"/>
                </a:solidFill>
              </a:rPr>
              <a:t>part B </a:t>
            </a:r>
            <a:r>
              <a:rPr lang="en-IE" sz="2000" dirty="0" smtClean="0">
                <a:solidFill>
                  <a:srgbClr val="990033"/>
                </a:solidFill>
              </a:rPr>
              <a:t>). For </a:t>
            </a:r>
            <a:r>
              <a:rPr lang="en-IE" sz="2000" dirty="0">
                <a:solidFill>
                  <a:srgbClr val="990033"/>
                </a:solidFill>
              </a:rPr>
              <a:t>each of the sets assigned to your “expert” group</a:t>
            </a:r>
            <a:r>
              <a:rPr lang="en-IE" sz="2000" dirty="0" smtClean="0">
                <a:solidFill>
                  <a:srgbClr val="990033"/>
                </a:solidFill>
              </a:rPr>
              <a:t>: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• Find some data points that fit the given problem, e.g. (1, 35) or (10, 26) </a:t>
            </a:r>
            <a:r>
              <a:rPr lang="en-IE" dirty="0" err="1">
                <a:solidFill>
                  <a:srgbClr val="990033"/>
                </a:solidFill>
              </a:rPr>
              <a:t>etc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• Organise the data into a table. Use the quantity identified as the x-axis for the </a:t>
            </a:r>
            <a:r>
              <a:rPr lang="en-IE" dirty="0" smtClean="0">
                <a:solidFill>
                  <a:srgbClr val="990033"/>
                </a:solidFill>
              </a:rPr>
              <a:t>left column </a:t>
            </a:r>
            <a:r>
              <a:rPr lang="en-IE" dirty="0">
                <a:solidFill>
                  <a:srgbClr val="990033"/>
                </a:solidFill>
              </a:rPr>
              <a:t>and the quantity identified as the y-axis for the right column.</a:t>
            </a:r>
          </a:p>
          <a:p>
            <a:r>
              <a:rPr lang="en-IE" dirty="0">
                <a:solidFill>
                  <a:srgbClr val="990033"/>
                </a:solidFill>
              </a:rPr>
              <a:t>• Organise the data into a graph. Use the quantity identified as the x-axis for </a:t>
            </a:r>
            <a:r>
              <a:rPr lang="en-IE" dirty="0" smtClean="0">
                <a:solidFill>
                  <a:srgbClr val="990033"/>
                </a:solidFill>
              </a:rPr>
              <a:t>the horizontal </a:t>
            </a:r>
            <a:r>
              <a:rPr lang="en-IE" dirty="0">
                <a:solidFill>
                  <a:srgbClr val="990033"/>
                </a:solidFill>
              </a:rPr>
              <a:t>axis and the quantity identified as the y-axis for the vertical axis.</a:t>
            </a:r>
          </a:p>
          <a:p>
            <a:r>
              <a:rPr lang="en-IE" dirty="0">
                <a:solidFill>
                  <a:srgbClr val="990033"/>
                </a:solidFill>
              </a:rPr>
              <a:t>IMPORTANT: Each member of the group will need a copy of each graph to share </a:t>
            </a:r>
            <a:r>
              <a:rPr lang="en-IE" dirty="0" smtClean="0">
                <a:solidFill>
                  <a:srgbClr val="990033"/>
                </a:solidFill>
              </a:rPr>
              <a:t>with the </a:t>
            </a:r>
            <a:r>
              <a:rPr lang="en-IE" dirty="0">
                <a:solidFill>
                  <a:srgbClr val="990033"/>
                </a:solidFill>
              </a:rPr>
              <a:t>next group.</a:t>
            </a:r>
          </a:p>
          <a:p>
            <a:r>
              <a:rPr lang="en-IE" dirty="0">
                <a:solidFill>
                  <a:srgbClr val="990033"/>
                </a:solidFill>
              </a:rPr>
              <a:t>• Share and compare your graphs with other groups</a:t>
            </a:r>
          </a:p>
          <a:p>
            <a:r>
              <a:rPr lang="en-IE" dirty="0">
                <a:solidFill>
                  <a:srgbClr val="990033"/>
                </a:solidFill>
              </a:rPr>
              <a:t>• Identify similarities (things that are the same) and differences among the </a:t>
            </a:r>
            <a:r>
              <a:rPr lang="en-IE" dirty="0" smtClean="0">
                <a:solidFill>
                  <a:srgbClr val="990033"/>
                </a:solidFill>
              </a:rPr>
              <a:t>various graphs</a:t>
            </a:r>
            <a:r>
              <a:rPr lang="en-IE" dirty="0">
                <a:solidFill>
                  <a:srgbClr val="990033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10B-370D-4A48-87D8-8F2D44961E21}" type="datetime10">
              <a:rPr lang="en-IE" smtClean="0"/>
              <a:pPr/>
              <a:t>13:04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38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1145"/>
            <a:ext cx="8208912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Set 2.</a:t>
            </a:r>
          </a:p>
          <a:p>
            <a:r>
              <a:rPr lang="en-IE" sz="2000" dirty="0">
                <a:solidFill>
                  <a:srgbClr val="990033"/>
                </a:solidFill>
              </a:rPr>
              <a:t>3. The amount of money collected for a particular show is dependent on the number </a:t>
            </a:r>
            <a:r>
              <a:rPr lang="en-IE" sz="2000" dirty="0" smtClean="0">
                <a:solidFill>
                  <a:srgbClr val="990033"/>
                </a:solidFill>
              </a:rPr>
              <a:t>of tickets </a:t>
            </a:r>
            <a:r>
              <a:rPr lang="en-IE" sz="2000" dirty="0">
                <a:solidFill>
                  <a:srgbClr val="990033"/>
                </a:solidFill>
              </a:rPr>
              <a:t>sold. Tickets cost €8 each. (x-axis, number of tickets sold; y-axis, amount </a:t>
            </a:r>
            <a:r>
              <a:rPr lang="en-IE" sz="2000" dirty="0" smtClean="0">
                <a:solidFill>
                  <a:srgbClr val="990033"/>
                </a:solidFill>
              </a:rPr>
              <a:t>of money </a:t>
            </a:r>
            <a:r>
              <a:rPr lang="en-IE" sz="2000" dirty="0">
                <a:solidFill>
                  <a:srgbClr val="990033"/>
                </a:solidFill>
              </a:rPr>
              <a:t>collected</a:t>
            </a:r>
            <a:r>
              <a:rPr lang="en-IE" sz="2000" dirty="0" smtClean="0">
                <a:solidFill>
                  <a:srgbClr val="990033"/>
                </a:solidFill>
              </a:rPr>
              <a:t>).</a:t>
            </a:r>
          </a:p>
          <a:p>
            <a:endParaRPr lang="en-IE" sz="9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4. The number of empty seats in a cinema that seats 350 people depends on the number </a:t>
            </a:r>
            <a:r>
              <a:rPr lang="en-IE" sz="2000" dirty="0" smtClean="0">
                <a:solidFill>
                  <a:srgbClr val="990033"/>
                </a:solidFill>
              </a:rPr>
              <a:t>of seats </a:t>
            </a:r>
            <a:r>
              <a:rPr lang="en-IE" sz="2000" dirty="0">
                <a:solidFill>
                  <a:srgbClr val="990033"/>
                </a:solidFill>
              </a:rPr>
              <a:t>that are sold (x-axis, number of seats that are sold; y-axis, number of seats that </a:t>
            </a:r>
            <a:r>
              <a:rPr lang="en-IE" sz="2000" dirty="0" smtClean="0">
                <a:solidFill>
                  <a:srgbClr val="990033"/>
                </a:solidFill>
              </a:rPr>
              <a:t>are empty).</a:t>
            </a:r>
          </a:p>
          <a:p>
            <a:endParaRPr lang="en-IE" sz="1200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For each of the sets assigned to your “expert” group:</a:t>
            </a:r>
          </a:p>
          <a:p>
            <a:r>
              <a:rPr lang="en-IE" dirty="0">
                <a:solidFill>
                  <a:srgbClr val="990033"/>
                </a:solidFill>
              </a:rPr>
              <a:t>• Find some data points that fit the given ticket problem, e.g. (1,8) or (2,16) </a:t>
            </a:r>
            <a:r>
              <a:rPr lang="en-IE" dirty="0" err="1">
                <a:solidFill>
                  <a:srgbClr val="990033"/>
                </a:solidFill>
              </a:rPr>
              <a:t>etc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• Find some data points that fit the cinema </a:t>
            </a:r>
            <a:r>
              <a:rPr lang="en-IE" dirty="0" smtClean="0">
                <a:solidFill>
                  <a:srgbClr val="990033"/>
                </a:solidFill>
              </a:rPr>
              <a:t>problem</a:t>
            </a:r>
            <a:r>
              <a:rPr lang="en-IE" dirty="0">
                <a:solidFill>
                  <a:srgbClr val="990033"/>
                </a:solidFill>
              </a:rPr>
              <a:t>, e.g. (0,350) or (20,330) </a:t>
            </a:r>
            <a:r>
              <a:rPr lang="en-IE" dirty="0" err="1">
                <a:solidFill>
                  <a:srgbClr val="990033"/>
                </a:solidFill>
              </a:rPr>
              <a:t>etc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• Organise the data into a table. Use the quantity identified as the x-axis for the </a:t>
            </a:r>
            <a:r>
              <a:rPr lang="en-IE" dirty="0" smtClean="0">
                <a:solidFill>
                  <a:srgbClr val="990033"/>
                </a:solidFill>
              </a:rPr>
              <a:t>left column </a:t>
            </a:r>
            <a:r>
              <a:rPr lang="en-IE" dirty="0">
                <a:solidFill>
                  <a:srgbClr val="990033"/>
                </a:solidFill>
              </a:rPr>
              <a:t>and the quantity identified as the y-axis for the right column.</a:t>
            </a:r>
          </a:p>
          <a:p>
            <a:r>
              <a:rPr lang="en-IE" dirty="0">
                <a:solidFill>
                  <a:srgbClr val="990033"/>
                </a:solidFill>
              </a:rPr>
              <a:t>• Organise the data into a graph. Use the quantity identified as the x-axis for </a:t>
            </a:r>
            <a:r>
              <a:rPr lang="en-IE" dirty="0" smtClean="0">
                <a:solidFill>
                  <a:srgbClr val="990033"/>
                </a:solidFill>
              </a:rPr>
              <a:t>the horizontal </a:t>
            </a:r>
            <a:r>
              <a:rPr lang="en-IE" dirty="0">
                <a:solidFill>
                  <a:srgbClr val="990033"/>
                </a:solidFill>
              </a:rPr>
              <a:t>axis and the quantity identified as the y-axis for the vertical axis.</a:t>
            </a:r>
          </a:p>
          <a:p>
            <a:r>
              <a:rPr lang="en-IE" dirty="0">
                <a:solidFill>
                  <a:srgbClr val="990033"/>
                </a:solidFill>
              </a:rPr>
              <a:t>IMPORTANT: Each member of the group will need a copy of each graph to share with </a:t>
            </a:r>
            <a:r>
              <a:rPr lang="en-IE" dirty="0" smtClean="0">
                <a:solidFill>
                  <a:srgbClr val="990033"/>
                </a:solidFill>
              </a:rPr>
              <a:t>the next </a:t>
            </a:r>
            <a:r>
              <a:rPr lang="en-IE" dirty="0">
                <a:solidFill>
                  <a:srgbClr val="990033"/>
                </a:solidFill>
              </a:rPr>
              <a:t>group.</a:t>
            </a:r>
          </a:p>
          <a:p>
            <a:r>
              <a:rPr lang="en-IE" dirty="0">
                <a:solidFill>
                  <a:srgbClr val="990033"/>
                </a:solidFill>
              </a:rPr>
              <a:t>• Share and compare your graphs with other groups</a:t>
            </a:r>
          </a:p>
          <a:p>
            <a:r>
              <a:rPr lang="en-IE" dirty="0">
                <a:solidFill>
                  <a:srgbClr val="990033"/>
                </a:solidFill>
              </a:rPr>
              <a:t>• Identify similarities (things that are the same) and differences among the various graphs.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8614-FD5B-43E1-92C7-5D18B578719F}" type="datetime10">
              <a:rPr lang="en-IE" smtClean="0"/>
              <a:pPr/>
              <a:t>13:04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85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359940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5. The perimeter of a square depends on the length of a side (x-axis, length of side; y-axis, perimeter.)</a:t>
            </a:r>
          </a:p>
          <a:p>
            <a:endParaRPr lang="en-IE" sz="11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6. If I fold a paper in half once I have 2 sections. If I fold it in half again I have 4 </a:t>
            </a:r>
            <a:r>
              <a:rPr lang="en-IE" sz="2000" dirty="0" smtClean="0">
                <a:solidFill>
                  <a:srgbClr val="990033"/>
                </a:solidFill>
              </a:rPr>
              <a:t>sections. What </a:t>
            </a:r>
            <a:r>
              <a:rPr lang="en-IE" sz="2000" dirty="0">
                <a:solidFill>
                  <a:srgbClr val="990033"/>
                </a:solidFill>
              </a:rPr>
              <a:t>happens if I continue to fold the paper? (x-axis, number of folds; y-axis, number </a:t>
            </a:r>
            <a:r>
              <a:rPr lang="en-IE" sz="2000" dirty="0" smtClean="0">
                <a:solidFill>
                  <a:srgbClr val="990033"/>
                </a:solidFill>
              </a:rPr>
              <a:t>of sections )</a:t>
            </a:r>
          </a:p>
          <a:p>
            <a:endParaRPr lang="en-IE" sz="1000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7. The area of a square depends on the length of a side. (x-axis, length of side; y-axis, </a:t>
            </a:r>
            <a:r>
              <a:rPr lang="en-IE" sz="2000" dirty="0" smtClean="0">
                <a:solidFill>
                  <a:srgbClr val="990033"/>
                </a:solidFill>
              </a:rPr>
              <a:t>area of </a:t>
            </a:r>
            <a:r>
              <a:rPr lang="en-IE" sz="2000" dirty="0">
                <a:solidFill>
                  <a:srgbClr val="990033"/>
                </a:solidFill>
              </a:rPr>
              <a:t>the square</a:t>
            </a:r>
            <a:r>
              <a:rPr lang="en-IE" sz="2000" dirty="0" smtClean="0">
                <a:solidFill>
                  <a:srgbClr val="990033"/>
                </a:solidFill>
              </a:rPr>
              <a:t>).</a:t>
            </a:r>
          </a:p>
          <a:p>
            <a:endParaRPr lang="en-IE" sz="900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For each of the sets assigned to your “expert” group:</a:t>
            </a:r>
          </a:p>
          <a:p>
            <a:r>
              <a:rPr lang="en-IE" dirty="0">
                <a:solidFill>
                  <a:srgbClr val="990033"/>
                </a:solidFill>
              </a:rPr>
              <a:t>• Find some data points that fit the given problem.</a:t>
            </a:r>
          </a:p>
          <a:p>
            <a:r>
              <a:rPr lang="en-IE" dirty="0">
                <a:solidFill>
                  <a:srgbClr val="990033"/>
                </a:solidFill>
              </a:rPr>
              <a:t>• Organise the data into a table. Use the quantity identified as the x-axis for the left</a:t>
            </a:r>
          </a:p>
          <a:p>
            <a:r>
              <a:rPr lang="en-IE" dirty="0">
                <a:solidFill>
                  <a:srgbClr val="990033"/>
                </a:solidFill>
              </a:rPr>
              <a:t>column and the quantity identified as the y-axis for the right column.</a:t>
            </a:r>
          </a:p>
          <a:p>
            <a:r>
              <a:rPr lang="en-IE" dirty="0">
                <a:solidFill>
                  <a:srgbClr val="990033"/>
                </a:solidFill>
              </a:rPr>
              <a:t>• Organise the data into a graph. Use the quantity identified as the x-axis for the</a:t>
            </a:r>
          </a:p>
          <a:p>
            <a:r>
              <a:rPr lang="en-IE" dirty="0">
                <a:solidFill>
                  <a:srgbClr val="990033"/>
                </a:solidFill>
              </a:rPr>
              <a:t>horizontal axis and the quantity identified as the y-axis for the vertical axis.</a:t>
            </a:r>
          </a:p>
          <a:p>
            <a:r>
              <a:rPr lang="en-IE" dirty="0">
                <a:solidFill>
                  <a:srgbClr val="990033"/>
                </a:solidFill>
              </a:rPr>
              <a:t>IMPORTANT: Each member of the group will need a copy of each graph to share with the</a:t>
            </a:r>
          </a:p>
          <a:p>
            <a:r>
              <a:rPr lang="en-IE" dirty="0">
                <a:solidFill>
                  <a:srgbClr val="990033"/>
                </a:solidFill>
              </a:rPr>
              <a:t>next group.</a:t>
            </a:r>
          </a:p>
          <a:p>
            <a:r>
              <a:rPr lang="en-IE" dirty="0">
                <a:solidFill>
                  <a:srgbClr val="990033"/>
                </a:solidFill>
              </a:rPr>
              <a:t>• Share and compare your graphs with other groups</a:t>
            </a:r>
          </a:p>
          <a:p>
            <a:r>
              <a:rPr lang="en-IE" dirty="0">
                <a:solidFill>
                  <a:srgbClr val="990033"/>
                </a:solidFill>
              </a:rPr>
              <a:t>• Identify similarities (things that are the same) and differences among the various graphs.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B50A-A8A4-4BC7-8A23-C3E6E36CD2FC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267305" y="404664"/>
            <a:ext cx="704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Set 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9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7BC6-15CD-4E4F-9B70-69A2B3C46328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395536" y="476672"/>
            <a:ext cx="797463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Today we are going to </a:t>
            </a:r>
            <a:r>
              <a:rPr lang="en-IE" sz="2000" dirty="0" smtClean="0">
                <a:solidFill>
                  <a:srgbClr val="990033"/>
                </a:solidFill>
              </a:rPr>
              <a:t>discuss patterns </a:t>
            </a:r>
            <a:r>
              <a:rPr lang="en-IE" sz="2000" dirty="0">
                <a:solidFill>
                  <a:srgbClr val="990033"/>
                </a:solidFill>
              </a:rPr>
              <a:t>in mathematics; </a:t>
            </a:r>
            <a:r>
              <a:rPr lang="en-IE" sz="2000" dirty="0" smtClean="0">
                <a:solidFill>
                  <a:srgbClr val="990033"/>
                </a:solidFill>
              </a:rPr>
              <a:t>e.g. 2, 4</a:t>
            </a:r>
            <a:r>
              <a:rPr lang="en-IE" sz="2000" dirty="0">
                <a:solidFill>
                  <a:srgbClr val="990033"/>
                </a:solidFill>
              </a:rPr>
              <a:t>, 6, 8 </a:t>
            </a:r>
            <a:r>
              <a:rPr lang="en-IE" sz="2000" dirty="0" smtClean="0">
                <a:solidFill>
                  <a:srgbClr val="990033"/>
                </a:solidFill>
              </a:rPr>
              <a:t>							10,20</a:t>
            </a:r>
            <a:r>
              <a:rPr lang="en-IE" sz="2000" dirty="0">
                <a:solidFill>
                  <a:srgbClr val="990033"/>
                </a:solidFill>
              </a:rPr>
              <a:t>, 30, 40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Can </a:t>
            </a:r>
            <a:r>
              <a:rPr lang="en-IE" sz="2000" dirty="0">
                <a:solidFill>
                  <a:srgbClr val="990033"/>
                </a:solidFill>
              </a:rPr>
              <a:t>anyone give me </a:t>
            </a:r>
            <a:r>
              <a:rPr lang="en-IE" sz="2000" dirty="0" smtClean="0">
                <a:solidFill>
                  <a:srgbClr val="990033"/>
                </a:solidFill>
              </a:rPr>
              <a:t>some examples </a:t>
            </a:r>
            <a:r>
              <a:rPr lang="en-IE" sz="2000" dirty="0">
                <a:solidFill>
                  <a:srgbClr val="990033"/>
                </a:solidFill>
              </a:rPr>
              <a:t>of number patterns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Could </a:t>
            </a:r>
            <a:r>
              <a:rPr lang="en-IE" sz="2000" dirty="0">
                <a:solidFill>
                  <a:srgbClr val="990033"/>
                </a:solidFill>
              </a:rPr>
              <a:t>the numbers 1, 5, </a:t>
            </a:r>
            <a:r>
              <a:rPr lang="en-IE" sz="2000" dirty="0" smtClean="0">
                <a:solidFill>
                  <a:srgbClr val="990033"/>
                </a:solidFill>
              </a:rPr>
              <a:t>12, 13</a:t>
            </a:r>
            <a:r>
              <a:rPr lang="en-IE" sz="2000" dirty="0">
                <a:solidFill>
                  <a:srgbClr val="990033"/>
                </a:solidFill>
              </a:rPr>
              <a:t>, 61 be a pattern? Give me </a:t>
            </a:r>
            <a:r>
              <a:rPr lang="en-IE" sz="2000" dirty="0" smtClean="0">
                <a:solidFill>
                  <a:srgbClr val="990033"/>
                </a:solidFill>
              </a:rPr>
              <a:t>a reason </a:t>
            </a:r>
            <a:r>
              <a:rPr lang="en-IE" sz="2000" dirty="0">
                <a:solidFill>
                  <a:srgbClr val="990033"/>
                </a:solidFill>
              </a:rPr>
              <a:t>for your answer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What do you think </a:t>
            </a:r>
            <a:r>
              <a:rPr lang="en-IE" sz="2000" dirty="0" smtClean="0">
                <a:solidFill>
                  <a:srgbClr val="990033"/>
                </a:solidFill>
              </a:rPr>
              <a:t>the properties </a:t>
            </a:r>
            <a:r>
              <a:rPr lang="en-IE" sz="2000" dirty="0">
                <a:solidFill>
                  <a:srgbClr val="990033"/>
                </a:solidFill>
              </a:rPr>
              <a:t>or characteristics of </a:t>
            </a:r>
            <a:r>
              <a:rPr lang="en-IE" sz="2000" dirty="0" smtClean="0">
                <a:solidFill>
                  <a:srgbClr val="990033"/>
                </a:solidFill>
              </a:rPr>
              <a:t>a pattern </a:t>
            </a:r>
            <a:r>
              <a:rPr lang="en-IE" sz="2000" dirty="0">
                <a:solidFill>
                  <a:srgbClr val="990033"/>
                </a:solidFill>
              </a:rPr>
              <a:t>could be?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Do you think patterns can </a:t>
            </a:r>
            <a:r>
              <a:rPr lang="en-IE" sz="2000" dirty="0" smtClean="0">
                <a:solidFill>
                  <a:srgbClr val="990033"/>
                </a:solidFill>
              </a:rPr>
              <a:t>only occur </a:t>
            </a:r>
            <a:r>
              <a:rPr lang="en-IE" sz="2000" dirty="0">
                <a:solidFill>
                  <a:srgbClr val="990033"/>
                </a:solidFill>
              </a:rPr>
              <a:t>in numbers? What </a:t>
            </a:r>
            <a:r>
              <a:rPr lang="en-IE" sz="2000" dirty="0" smtClean="0">
                <a:solidFill>
                  <a:srgbClr val="990033"/>
                </a:solidFill>
              </a:rPr>
              <a:t>about colours</a:t>
            </a:r>
            <a:r>
              <a:rPr lang="en-IE" sz="2000" dirty="0">
                <a:solidFill>
                  <a:srgbClr val="990033"/>
                </a:solidFill>
              </a:rPr>
              <a:t>? e.g. Traffic lights: </a:t>
            </a:r>
            <a:r>
              <a:rPr lang="en-IE" sz="2000" dirty="0" smtClean="0">
                <a:solidFill>
                  <a:srgbClr val="990033"/>
                </a:solidFill>
              </a:rPr>
              <a:t>red, amber</a:t>
            </a:r>
            <a:r>
              <a:rPr lang="en-IE" sz="2000" dirty="0">
                <a:solidFill>
                  <a:srgbClr val="990033"/>
                </a:solidFill>
              </a:rPr>
              <a:t>, green, or letters e.g. </a:t>
            </a:r>
            <a:r>
              <a:rPr lang="en-IE" sz="2000" dirty="0" smtClean="0">
                <a:solidFill>
                  <a:srgbClr val="990033"/>
                </a:solidFill>
              </a:rPr>
              <a:t>A, B</a:t>
            </a:r>
            <a:r>
              <a:rPr lang="en-IE" sz="2000" dirty="0">
                <a:solidFill>
                  <a:srgbClr val="990033"/>
                </a:solidFill>
              </a:rPr>
              <a:t>, C, A, B, C, A., could these </a:t>
            </a:r>
            <a:r>
              <a:rPr lang="en-IE" sz="2000" dirty="0" smtClean="0">
                <a:solidFill>
                  <a:srgbClr val="990033"/>
                </a:solidFill>
              </a:rPr>
              <a:t>be called </a:t>
            </a:r>
            <a:r>
              <a:rPr lang="en-IE" sz="2000" dirty="0">
                <a:solidFill>
                  <a:srgbClr val="990033"/>
                </a:solidFill>
              </a:rPr>
              <a:t>patterns?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Can you give me </a:t>
            </a:r>
            <a:r>
              <a:rPr lang="en-IE" sz="2000" dirty="0" smtClean="0">
                <a:solidFill>
                  <a:srgbClr val="990033"/>
                </a:solidFill>
              </a:rPr>
              <a:t>an example </a:t>
            </a:r>
            <a:r>
              <a:rPr lang="en-IE" sz="2000" dirty="0">
                <a:solidFill>
                  <a:srgbClr val="990033"/>
                </a:solidFill>
              </a:rPr>
              <a:t>of a </a:t>
            </a:r>
            <a:r>
              <a:rPr lang="en-IE" sz="2000" dirty="0" smtClean="0">
                <a:solidFill>
                  <a:srgbClr val="990033"/>
                </a:solidFill>
              </a:rPr>
              <a:t>pattern that </a:t>
            </a:r>
            <a:r>
              <a:rPr lang="en-IE" sz="2000" dirty="0">
                <a:solidFill>
                  <a:srgbClr val="990033"/>
                </a:solidFill>
              </a:rPr>
              <a:t>doesn’t </a:t>
            </a:r>
            <a:r>
              <a:rPr lang="en-IE" sz="2000" dirty="0" smtClean="0">
                <a:solidFill>
                  <a:srgbClr val="990033"/>
                </a:solidFill>
              </a:rPr>
              <a:t>contain numbers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We are now </a:t>
            </a:r>
            <a:r>
              <a:rPr lang="en-IE" sz="2000" dirty="0" smtClean="0">
                <a:solidFill>
                  <a:srgbClr val="990033"/>
                </a:solidFill>
              </a:rPr>
              <a:t>going to </a:t>
            </a:r>
            <a:r>
              <a:rPr lang="en-IE" sz="2000" dirty="0">
                <a:solidFill>
                  <a:srgbClr val="990033"/>
                </a:solidFill>
              </a:rPr>
              <a:t>look at an </a:t>
            </a:r>
            <a:r>
              <a:rPr lang="en-IE" sz="2000" dirty="0" smtClean="0">
                <a:solidFill>
                  <a:srgbClr val="990033"/>
                </a:solidFill>
              </a:rPr>
              <a:t>activity about </a:t>
            </a:r>
            <a:r>
              <a:rPr lang="en-IE" sz="2000" dirty="0">
                <a:solidFill>
                  <a:srgbClr val="990033"/>
                </a:solidFill>
              </a:rPr>
              <a:t>patterns.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89610" y="490053"/>
            <a:ext cx="8264484" cy="5531235"/>
            <a:chOff x="8789610" y="490053"/>
            <a:chExt cx="8264484" cy="553123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3214" y="525860"/>
              <a:ext cx="7920880" cy="5495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112005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789610" y="525860"/>
            <a:ext cx="8125392" cy="5495428"/>
            <a:chOff x="8789610" y="525860"/>
            <a:chExt cx="8125392" cy="549542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9784" y="525860"/>
              <a:ext cx="7735218" cy="5495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59610" y="2743807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37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8327" y="332656"/>
            <a:ext cx="3463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1A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95127"/>
            <a:ext cx="813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IE" sz="2000" dirty="0" smtClean="0">
                <a:solidFill>
                  <a:srgbClr val="990033"/>
                </a:solidFill>
              </a:rPr>
              <a:t>Represent </a:t>
            </a:r>
            <a:r>
              <a:rPr lang="en-IE" sz="2000" dirty="0">
                <a:solidFill>
                  <a:srgbClr val="990033"/>
                </a:solidFill>
              </a:rPr>
              <a:t>this repeating pattern - red, black, red, </a:t>
            </a:r>
            <a:r>
              <a:rPr lang="en-IE" sz="2000" dirty="0" smtClean="0">
                <a:solidFill>
                  <a:srgbClr val="990033"/>
                </a:solidFill>
              </a:rPr>
              <a:t>black, red</a:t>
            </a:r>
            <a:r>
              <a:rPr lang="en-IE" sz="2000" dirty="0">
                <a:solidFill>
                  <a:srgbClr val="990033"/>
                </a:solidFill>
              </a:rPr>
              <a:t>, black, – by 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        building </a:t>
            </a:r>
            <a:r>
              <a:rPr lang="en-IE" sz="2000" dirty="0">
                <a:solidFill>
                  <a:srgbClr val="990033"/>
                </a:solidFill>
              </a:rPr>
              <a:t>it with blocks or colouring it </a:t>
            </a:r>
            <a:r>
              <a:rPr lang="en-IE" sz="2000" dirty="0" smtClean="0">
                <a:solidFill>
                  <a:srgbClr val="990033"/>
                </a:solidFill>
              </a:rPr>
              <a:t>in on </a:t>
            </a:r>
            <a:r>
              <a:rPr lang="en-IE" sz="2000" dirty="0">
                <a:solidFill>
                  <a:srgbClr val="990033"/>
                </a:solidFill>
              </a:rPr>
              <a:t>the number strip below: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916832"/>
            <a:ext cx="74485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5663" y="2708920"/>
            <a:ext cx="7529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2.  </a:t>
            </a:r>
            <a:r>
              <a:rPr lang="en-IE" sz="2000" dirty="0" smtClean="0">
                <a:solidFill>
                  <a:srgbClr val="990033"/>
                </a:solidFill>
              </a:rPr>
              <a:t>  Complete </a:t>
            </a:r>
            <a:r>
              <a:rPr lang="en-IE" sz="2000" dirty="0">
                <a:solidFill>
                  <a:srgbClr val="990033"/>
                </a:solidFill>
              </a:rPr>
              <a:t>the following table based on your </a:t>
            </a:r>
            <a:r>
              <a:rPr lang="en-IE" sz="2000" dirty="0" smtClean="0">
                <a:solidFill>
                  <a:srgbClr val="990033"/>
                </a:solidFill>
              </a:rPr>
              <a:t>diagram above</a:t>
            </a:r>
            <a:r>
              <a:rPr lang="en-IE" sz="2000" dirty="0">
                <a:solidFill>
                  <a:srgbClr val="990033"/>
                </a:solidFill>
              </a:rPr>
              <a:t>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3179787"/>
            <a:ext cx="421957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875503" y="2011833"/>
            <a:ext cx="720000" cy="43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4602590" y="2018549"/>
            <a:ext cx="720000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6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41357" y="2020059"/>
            <a:ext cx="720000" cy="43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6079650" y="2018685"/>
            <a:ext cx="720000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948084" y="2022466"/>
            <a:ext cx="699939" cy="43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</a:t>
            </a:r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1679922" y="2020739"/>
            <a:ext cx="699939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2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2411760" y="2020739"/>
            <a:ext cx="699939" cy="43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35141" y="2020787"/>
            <a:ext cx="699939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</a:t>
            </a:r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6804248" y="2018789"/>
            <a:ext cx="720000" cy="43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9</a:t>
            </a:r>
            <a:endParaRPr lang="en-IE" dirty="0"/>
          </a:p>
        </p:txBody>
      </p:sp>
      <p:sp>
        <p:nvSpPr>
          <p:cNvPr id="20" name="Rectangle 19"/>
          <p:cNvSpPr/>
          <p:nvPr/>
        </p:nvSpPr>
        <p:spPr>
          <a:xfrm>
            <a:off x="7542541" y="2017415"/>
            <a:ext cx="720000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801-B74C-48DC-9065-1FD706401A90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21" name="Group 20"/>
          <p:cNvGrpSpPr/>
          <p:nvPr/>
        </p:nvGrpSpPr>
        <p:grpSpPr>
          <a:xfrm>
            <a:off x="8789610" y="512856"/>
            <a:ext cx="8125392" cy="5508432"/>
            <a:chOff x="8789610" y="512856"/>
            <a:chExt cx="8125392" cy="5508432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9784" y="525860"/>
              <a:ext cx="7735218" cy="5495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ounded Rectangle 22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495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438" y="476672"/>
            <a:ext cx="81790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000" u="sng" dirty="0">
                <a:solidFill>
                  <a:srgbClr val="990033"/>
                </a:solidFill>
              </a:rPr>
              <a:t>3. Answer the following questions:</a:t>
            </a: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1. List the position numbers of the first 5 red blocks</a:t>
            </a:r>
            <a:r>
              <a:rPr lang="en-IE" sz="2000" dirty="0" smtClean="0">
                <a:solidFill>
                  <a:srgbClr val="990033"/>
                </a:solidFill>
              </a:rPr>
              <a:t>:____________________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2. What do you notice about these numbers</a:t>
            </a:r>
            <a:r>
              <a:rPr lang="en-IE" sz="2000" dirty="0" smtClean="0">
                <a:solidFill>
                  <a:srgbClr val="990033"/>
                </a:solidFill>
              </a:rPr>
              <a:t>?__________________________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3. List the position numbers of the first 5 black blocks</a:t>
            </a:r>
            <a:r>
              <a:rPr lang="en-IE" sz="2000" dirty="0" smtClean="0">
                <a:solidFill>
                  <a:srgbClr val="990033"/>
                </a:solidFill>
              </a:rPr>
              <a:t>:___________________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4. What do you notice about these numbers</a:t>
            </a:r>
            <a:r>
              <a:rPr lang="en-IE" sz="2000" dirty="0" smtClean="0">
                <a:solidFill>
                  <a:srgbClr val="990033"/>
                </a:solidFill>
              </a:rPr>
              <a:t>?__________________________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5. What colour is the 100th block</a:t>
            </a:r>
            <a:r>
              <a:rPr lang="en-IE" sz="2000" dirty="0" smtClean="0">
                <a:solidFill>
                  <a:srgbClr val="990033"/>
                </a:solidFill>
              </a:rPr>
              <a:t>?___________________________________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6. What colour is the 101st block</a:t>
            </a:r>
            <a:r>
              <a:rPr lang="en-IE" sz="2000" dirty="0" smtClean="0">
                <a:solidFill>
                  <a:srgbClr val="990033"/>
                </a:solidFill>
              </a:rPr>
              <a:t>?___________________________________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7. What position number on the strip has the 100th black block</a:t>
            </a:r>
            <a:r>
              <a:rPr lang="en-IE" sz="2000" dirty="0" smtClean="0">
                <a:solidFill>
                  <a:srgbClr val="990033"/>
                </a:solidFill>
              </a:rPr>
              <a:t>?__________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8. What position number on the strip has the 100th red block</a:t>
            </a:r>
            <a:r>
              <a:rPr lang="en-IE" sz="2000" dirty="0" smtClean="0">
                <a:solidFill>
                  <a:srgbClr val="990033"/>
                </a:solidFill>
              </a:rPr>
              <a:t>?____________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9. What colour will the 1000th block be</a:t>
            </a:r>
            <a:r>
              <a:rPr lang="en-IE" sz="2000" dirty="0" smtClean="0">
                <a:solidFill>
                  <a:srgbClr val="990033"/>
                </a:solidFill>
              </a:rPr>
              <a:t>?______________________________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Explain how you found your answer for question 8</a:t>
            </a:r>
            <a:r>
              <a:rPr lang="en-IE" sz="2000" dirty="0" smtClean="0">
                <a:solidFill>
                  <a:srgbClr val="990033"/>
                </a:solidFill>
              </a:rPr>
              <a:t>:_____________________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9F23-C5E0-4D2B-B186-341D007376F0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4" name="Group 3"/>
          <p:cNvGrpSpPr/>
          <p:nvPr/>
        </p:nvGrpSpPr>
        <p:grpSpPr>
          <a:xfrm>
            <a:off x="8789610" y="512856"/>
            <a:ext cx="8125392" cy="5508432"/>
            <a:chOff x="8789610" y="512856"/>
            <a:chExt cx="8125392" cy="550843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9784" y="525860"/>
              <a:ext cx="7735218" cy="5495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00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82233"/>
            <a:ext cx="813690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990033"/>
                </a:solidFill>
              </a:rPr>
              <a:t>1. Represent this repeating pattern – yellow, black, </a:t>
            </a:r>
            <a:r>
              <a:rPr lang="en-IE" dirty="0" smtClean="0">
                <a:solidFill>
                  <a:srgbClr val="990033"/>
                </a:solidFill>
              </a:rPr>
              <a:t>green, yellow</a:t>
            </a:r>
            <a:r>
              <a:rPr lang="en-IE" dirty="0">
                <a:solidFill>
                  <a:srgbClr val="990033"/>
                </a:solidFill>
              </a:rPr>
              <a:t>, black, green – by building it with blocks </a:t>
            </a:r>
            <a:r>
              <a:rPr lang="en-IE" dirty="0" smtClean="0">
                <a:solidFill>
                  <a:srgbClr val="990033"/>
                </a:solidFill>
              </a:rPr>
              <a:t>or colouring </a:t>
            </a:r>
            <a:r>
              <a:rPr lang="en-IE" dirty="0">
                <a:solidFill>
                  <a:srgbClr val="990033"/>
                </a:solidFill>
              </a:rPr>
              <a:t>it in on a number strip or drawing a table or</a:t>
            </a:r>
          </a:p>
          <a:p>
            <a:r>
              <a:rPr lang="en-IE" dirty="0">
                <a:solidFill>
                  <a:srgbClr val="990033"/>
                </a:solidFill>
              </a:rPr>
              <a:t>in any other suitable way.</a:t>
            </a:r>
          </a:p>
          <a:p>
            <a:endParaRPr lang="en-IE" dirty="0">
              <a:solidFill>
                <a:srgbClr val="990033"/>
              </a:solidFill>
            </a:endParaRPr>
          </a:p>
          <a:p>
            <a:endParaRPr lang="en-IE" dirty="0" smtClean="0">
              <a:solidFill>
                <a:srgbClr val="990033"/>
              </a:solidFill>
            </a:endParaRPr>
          </a:p>
          <a:p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1. List the numbers of the first 3 yellow blocks. Is there a pattern in these numbers?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2. List the numbers of the first 3 black blocks. Is there a pattern in these numbers?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3. List the numbers of the first 3 green blocks. Is there a pattern in these numbers?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4. What colour is the </a:t>
            </a:r>
            <a:r>
              <a:rPr lang="en-IE" dirty="0" smtClean="0">
                <a:solidFill>
                  <a:srgbClr val="990033"/>
                </a:solidFill>
              </a:rPr>
              <a:t>6</a:t>
            </a:r>
            <a:r>
              <a:rPr lang="en-IE" baseline="30000" dirty="0" smtClean="0">
                <a:solidFill>
                  <a:srgbClr val="990033"/>
                </a:solidFill>
              </a:rPr>
              <a:t>th</a:t>
            </a:r>
            <a:r>
              <a:rPr lang="en-IE" dirty="0" smtClean="0">
                <a:solidFill>
                  <a:srgbClr val="990033"/>
                </a:solidFill>
              </a:rPr>
              <a:t> block?____________________________________________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5. What colour is the 18th block</a:t>
            </a:r>
            <a:r>
              <a:rPr lang="en-IE" dirty="0" smtClean="0">
                <a:solidFill>
                  <a:srgbClr val="990033"/>
                </a:solidFill>
              </a:rPr>
              <a:t>?__________________________________________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6. What colour is the 25th block</a:t>
            </a:r>
            <a:r>
              <a:rPr lang="en-IE" dirty="0" smtClean="0">
                <a:solidFill>
                  <a:srgbClr val="990033"/>
                </a:solidFill>
              </a:rPr>
              <a:t>?__________________________________________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7. What colour is the 13th block</a:t>
            </a:r>
            <a:r>
              <a:rPr lang="en-IE" dirty="0" smtClean="0">
                <a:solidFill>
                  <a:srgbClr val="990033"/>
                </a:solidFill>
              </a:rPr>
              <a:t>?__________________________________________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8. What colour will the 100th block be in the sequence</a:t>
            </a:r>
            <a:r>
              <a:rPr lang="en-IE" dirty="0" smtClean="0">
                <a:solidFill>
                  <a:srgbClr val="990033"/>
                </a:solidFill>
              </a:rPr>
              <a:t>?________________________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628800"/>
            <a:ext cx="74485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56346" y="1735311"/>
            <a:ext cx="720000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4602590" y="1733801"/>
            <a:ext cx="720000" cy="43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6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5341357" y="1735311"/>
            <a:ext cx="720000" cy="43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6079650" y="1733937"/>
            <a:ext cx="720000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949576" y="1726365"/>
            <a:ext cx="699939" cy="43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1666970" y="1735624"/>
            <a:ext cx="699939" cy="43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2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2413688" y="1721232"/>
            <a:ext cx="699939" cy="43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142456" y="1730491"/>
            <a:ext cx="699939" cy="43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6804248" y="1734041"/>
            <a:ext cx="720000" cy="43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42541" y="1732667"/>
            <a:ext cx="720000" cy="43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E0BF3-B462-4D2C-A0BA-37E7A890D7A6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848900" y="233640"/>
            <a:ext cx="3446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990033"/>
                </a:solidFill>
              </a:rPr>
              <a:t>Student Activity 1B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89610" y="490053"/>
            <a:ext cx="8383790" cy="5685992"/>
            <a:chOff x="8789610" y="490053"/>
            <a:chExt cx="8383790" cy="568599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0" y="526027"/>
              <a:ext cx="8029400" cy="5650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ounded Rectangle 18"/>
            <p:cNvSpPr/>
            <p:nvPr/>
          </p:nvSpPr>
          <p:spPr>
            <a:xfrm rot="16200000">
              <a:off x="8159610" y="112005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7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20891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dirty="0" smtClean="0">
                <a:solidFill>
                  <a:srgbClr val="990033"/>
                </a:solidFill>
              </a:rPr>
              <a:t>7. What </a:t>
            </a:r>
            <a:r>
              <a:rPr lang="en-IE" dirty="0">
                <a:solidFill>
                  <a:srgbClr val="990033"/>
                </a:solidFill>
              </a:rPr>
              <a:t>colour is the 13th block?_ </a:t>
            </a:r>
            <a:r>
              <a:rPr lang="en-IE" dirty="0" smtClean="0">
                <a:solidFill>
                  <a:srgbClr val="990033"/>
                </a:solidFill>
              </a:rPr>
              <a:t>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8. What colour will the 100th block be in the sequence</a:t>
            </a:r>
            <a:r>
              <a:rPr lang="en-IE" dirty="0" smtClean="0">
                <a:solidFill>
                  <a:srgbClr val="990033"/>
                </a:solidFill>
              </a:rPr>
              <a:t>?________________________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9. What colour will the 500th block be in </a:t>
            </a:r>
            <a:r>
              <a:rPr lang="en-IE" dirty="0" smtClean="0">
                <a:solidFill>
                  <a:srgbClr val="990033"/>
                </a:solidFill>
              </a:rPr>
              <a:t>this sequence?________________________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10. Explain how you found your answers to questions 8 and 9,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endParaRPr lang="en-IE" sz="600" dirty="0" smtClean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11</a:t>
            </a:r>
            <a:r>
              <a:rPr lang="en-IE" dirty="0">
                <a:solidFill>
                  <a:srgbClr val="990033"/>
                </a:solidFill>
              </a:rPr>
              <a:t>. What rule could you use to work out the position number of any of the (</a:t>
            </a:r>
            <a:r>
              <a:rPr lang="en-IE" dirty="0" err="1">
                <a:solidFill>
                  <a:srgbClr val="990033"/>
                </a:solidFill>
              </a:rPr>
              <a:t>i</a:t>
            </a:r>
            <a:r>
              <a:rPr lang="en-IE" dirty="0">
                <a:solidFill>
                  <a:srgbClr val="990033"/>
                </a:solidFill>
              </a:rPr>
              <a:t>) yellow</a:t>
            </a:r>
          </a:p>
          <a:p>
            <a:r>
              <a:rPr lang="en-IE" dirty="0">
                <a:solidFill>
                  <a:srgbClr val="990033"/>
                </a:solidFill>
              </a:rPr>
              <a:t>blocks, (ii) black blocks, (iii) green blocks?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0386-7DD2-4FAF-B955-B8BBF07AFDBA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395536" y="551723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b="1" dirty="0">
                <a:solidFill>
                  <a:srgbClr val="990033"/>
                </a:solidFill>
              </a:rPr>
              <a:t>How does this represent </a:t>
            </a:r>
            <a:r>
              <a:rPr lang="en-IE" sz="2800" b="1" dirty="0" smtClean="0">
                <a:solidFill>
                  <a:srgbClr val="990033"/>
                </a:solidFill>
              </a:rPr>
              <a:t>a pattern?</a:t>
            </a:r>
            <a:endParaRPr lang="en-IE" sz="28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45656"/>
            <a:ext cx="6462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b="1" dirty="0">
                <a:solidFill>
                  <a:srgbClr val="990033"/>
                </a:solidFill>
              </a:rPr>
              <a:t>Money box problem</a:t>
            </a:r>
          </a:p>
          <a:p>
            <a:r>
              <a:rPr lang="en-IE" sz="2000" b="1" dirty="0">
                <a:solidFill>
                  <a:srgbClr val="990033"/>
                </a:solidFill>
              </a:rPr>
              <a:t>John receives a gift of a money box with €4 in it for </a:t>
            </a:r>
            <a:r>
              <a:rPr lang="en-IE" sz="2000" b="1" dirty="0" smtClean="0">
                <a:solidFill>
                  <a:srgbClr val="990033"/>
                </a:solidFill>
              </a:rPr>
              <a:t>his birthday</a:t>
            </a:r>
            <a:r>
              <a:rPr lang="en-IE" sz="2000" b="1" dirty="0">
                <a:solidFill>
                  <a:srgbClr val="990033"/>
                </a:solidFill>
              </a:rPr>
              <a:t>. This is his starting amount. John decides he </a:t>
            </a:r>
            <a:r>
              <a:rPr lang="en-IE" sz="2000" b="1" dirty="0" smtClean="0">
                <a:solidFill>
                  <a:srgbClr val="990033"/>
                </a:solidFill>
              </a:rPr>
              <a:t>will save </a:t>
            </a:r>
            <a:r>
              <a:rPr lang="en-IE" sz="2000" b="1" dirty="0">
                <a:solidFill>
                  <a:srgbClr val="990033"/>
                </a:solidFill>
              </a:rPr>
              <a:t>€2 a day. Represent this pattern by drawing a </a:t>
            </a:r>
            <a:r>
              <a:rPr lang="en-IE" sz="2000" b="1" dirty="0" smtClean="0">
                <a:solidFill>
                  <a:srgbClr val="990033"/>
                </a:solidFill>
              </a:rPr>
              <a:t>table,</a:t>
            </a:r>
          </a:p>
          <a:p>
            <a:r>
              <a:rPr lang="en-IE" sz="2000" b="1" dirty="0" smtClean="0">
                <a:solidFill>
                  <a:srgbClr val="990033"/>
                </a:solidFill>
              </a:rPr>
              <a:t>or </a:t>
            </a:r>
            <a:r>
              <a:rPr lang="en-IE" sz="2000" b="1" dirty="0">
                <a:solidFill>
                  <a:srgbClr val="990033"/>
                </a:solidFill>
              </a:rPr>
              <a:t>a diagram, or by building it with blocks.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985" y="332656"/>
            <a:ext cx="1962472" cy="146101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2223730"/>
            <a:ext cx="856895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1. How much money will John have in his money box on the following days?</a:t>
            </a:r>
          </a:p>
          <a:p>
            <a:r>
              <a:rPr lang="en-IE" sz="2000" dirty="0">
                <a:solidFill>
                  <a:srgbClr val="990033"/>
                </a:solidFill>
              </a:rPr>
              <a:t>Day 5: </a:t>
            </a:r>
            <a:r>
              <a:rPr lang="en-IE" sz="2000" dirty="0" smtClean="0">
                <a:solidFill>
                  <a:srgbClr val="990033"/>
                </a:solidFill>
              </a:rPr>
              <a:t>_______  </a:t>
            </a:r>
            <a:r>
              <a:rPr lang="en-IE" sz="2000" dirty="0">
                <a:solidFill>
                  <a:srgbClr val="990033"/>
                </a:solidFill>
              </a:rPr>
              <a:t>Day: 10: </a:t>
            </a:r>
            <a:r>
              <a:rPr lang="en-IE" sz="2000" dirty="0" smtClean="0">
                <a:solidFill>
                  <a:srgbClr val="990033"/>
                </a:solidFill>
              </a:rPr>
              <a:t>_________   Day </a:t>
            </a:r>
            <a:r>
              <a:rPr lang="en-IE" sz="2000" dirty="0">
                <a:solidFill>
                  <a:srgbClr val="990033"/>
                </a:solidFill>
              </a:rPr>
              <a:t>14: </a:t>
            </a:r>
            <a:r>
              <a:rPr lang="en-IE" sz="2000" dirty="0" smtClean="0">
                <a:solidFill>
                  <a:srgbClr val="990033"/>
                </a:solidFill>
              </a:rPr>
              <a:t>________    Day </a:t>
            </a:r>
            <a:r>
              <a:rPr lang="en-IE" sz="2000" dirty="0">
                <a:solidFill>
                  <a:srgbClr val="990033"/>
                </a:solidFill>
              </a:rPr>
              <a:t>25: ___________</a:t>
            </a:r>
          </a:p>
          <a:p>
            <a:endParaRPr lang="en-IE" sz="12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2</a:t>
            </a:r>
            <a:r>
              <a:rPr lang="en-IE" sz="2000" dirty="0">
                <a:solidFill>
                  <a:srgbClr val="990033"/>
                </a:solidFill>
              </a:rPr>
              <a:t>. By looking at the pattern in this question, can you explain why the amount of</a:t>
            </a:r>
          </a:p>
          <a:p>
            <a:r>
              <a:rPr lang="en-IE" sz="2000" dirty="0">
                <a:solidFill>
                  <a:srgbClr val="990033"/>
                </a:solidFill>
              </a:rPr>
              <a:t>money John has on day 10 is not twice the amount he has on day 5</a:t>
            </a:r>
            <a:r>
              <a:rPr lang="en-IE" sz="2000" dirty="0" smtClean="0">
                <a:solidFill>
                  <a:srgbClr val="990033"/>
                </a:solidFill>
              </a:rPr>
              <a:t>?  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__________________________________________________________________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__________________________________________________________________</a:t>
            </a:r>
          </a:p>
          <a:p>
            <a:endParaRPr lang="en-IE" sz="1200" dirty="0" smtClean="0">
              <a:solidFill>
                <a:srgbClr val="990033"/>
              </a:solidFill>
            </a:endParaRPr>
          </a:p>
          <a:p>
            <a:endParaRPr lang="en-IE" sz="700" dirty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3</a:t>
            </a:r>
            <a:r>
              <a:rPr lang="en-IE" sz="2000" dirty="0">
                <a:solidFill>
                  <a:srgbClr val="990033"/>
                </a:solidFill>
              </a:rPr>
              <a:t>. How much money does John have in his money box on </a:t>
            </a:r>
            <a:r>
              <a:rPr lang="en-IE" sz="2000" dirty="0" smtClean="0">
                <a:solidFill>
                  <a:srgbClr val="990033"/>
                </a:solidFill>
              </a:rPr>
              <a:t>day 100? ___________</a:t>
            </a:r>
          </a:p>
          <a:p>
            <a:endParaRPr lang="en-IE" sz="7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4. Explain how you found your answer for the amount for day 100: ____________________________________________________________________________________________________________________________________</a:t>
            </a:r>
          </a:p>
          <a:p>
            <a:endParaRPr lang="en-IE" sz="7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413-B0C4-42E6-B8CB-9982A45508A7}" type="datetime10">
              <a:rPr lang="en-IE" smtClean="0"/>
              <a:pPr/>
              <a:t>13:04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2548327" y="332656"/>
            <a:ext cx="3463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</a:t>
            </a:r>
            <a:r>
              <a:rPr lang="en-IE" sz="3200" b="1" dirty="0" smtClean="0">
                <a:solidFill>
                  <a:srgbClr val="990033"/>
                </a:solidFill>
              </a:rPr>
              <a:t>2A</a:t>
            </a:r>
            <a:endParaRPr lang="en-IE" sz="3200" dirty="0">
              <a:solidFill>
                <a:srgbClr val="99003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789610" y="512856"/>
            <a:ext cx="8311782" cy="5724456"/>
            <a:chOff x="8789610" y="512856"/>
            <a:chExt cx="8311782" cy="5724456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548680"/>
              <a:ext cx="7992888" cy="5688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ounded Rectangle 9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30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4</a:t>
            </a:r>
            <a:r>
              <a:rPr lang="en-IE" sz="2000" dirty="0">
                <a:solidFill>
                  <a:srgbClr val="990033"/>
                </a:solidFill>
              </a:rPr>
              <a:t>. Explain how you found your answer for the amount for day 100</a:t>
            </a:r>
            <a:r>
              <a:rPr lang="en-IE" sz="2000" dirty="0" smtClean="0">
                <a:solidFill>
                  <a:srgbClr val="990033"/>
                </a:solidFill>
              </a:rPr>
              <a:t>: ______________________________________________________________________________________________________________________________________________________________________________________________________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5</a:t>
            </a:r>
            <a:r>
              <a:rPr lang="en-IE" sz="2000" dirty="0">
                <a:solidFill>
                  <a:srgbClr val="990033"/>
                </a:solidFill>
              </a:rPr>
              <a:t>. How much money has John actually put in his money box after 10 days? </a:t>
            </a:r>
            <a:r>
              <a:rPr lang="en-IE" sz="2000" dirty="0" smtClean="0">
                <a:solidFill>
                  <a:srgbClr val="990033"/>
                </a:solidFill>
              </a:rPr>
              <a:t>Explain how </a:t>
            </a:r>
            <a:r>
              <a:rPr lang="en-IE" sz="2000" dirty="0">
                <a:solidFill>
                  <a:srgbClr val="990033"/>
                </a:solidFill>
              </a:rPr>
              <a:t>you arrived at </a:t>
            </a:r>
            <a:r>
              <a:rPr lang="en-IE" sz="2000" dirty="0" smtClean="0">
                <a:solidFill>
                  <a:srgbClr val="990033"/>
                </a:solidFill>
              </a:rPr>
              <a:t>this amount.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6</a:t>
            </a:r>
            <a:r>
              <a:rPr lang="en-IE" sz="2000" dirty="0">
                <a:solidFill>
                  <a:srgbClr val="990033"/>
                </a:solidFill>
              </a:rPr>
              <a:t>. John wants to buy a new computer game. The game costs €39.99. What is the</a:t>
            </a:r>
          </a:p>
          <a:p>
            <a:r>
              <a:rPr lang="en-IE" sz="2000" dirty="0">
                <a:solidFill>
                  <a:srgbClr val="990033"/>
                </a:solidFill>
              </a:rPr>
              <a:t>minimum number of days John will have to save so that he has enough money to</a:t>
            </a:r>
          </a:p>
          <a:p>
            <a:r>
              <a:rPr lang="en-IE" sz="2000" dirty="0">
                <a:solidFill>
                  <a:srgbClr val="990033"/>
                </a:solidFill>
              </a:rPr>
              <a:t>buy the computer game</a:t>
            </a:r>
            <a:r>
              <a:rPr lang="en-IE" sz="2000" dirty="0" smtClean="0">
                <a:solidFill>
                  <a:srgbClr val="990033"/>
                </a:solidFill>
              </a:rPr>
              <a:t>?_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b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8682-2116-42D9-ADA1-C7668AC1E97B}" type="datetime10">
              <a:rPr lang="en-IE" smtClean="0"/>
              <a:pPr/>
              <a:t>13:04</a:t>
            </a:fld>
            <a:endParaRPr lang="en-IE"/>
          </a:p>
        </p:txBody>
      </p:sp>
      <p:grpSp>
        <p:nvGrpSpPr>
          <p:cNvPr id="4" name="Group 3"/>
          <p:cNvGrpSpPr/>
          <p:nvPr/>
        </p:nvGrpSpPr>
        <p:grpSpPr>
          <a:xfrm>
            <a:off x="8789610" y="512856"/>
            <a:ext cx="8311782" cy="5724456"/>
            <a:chOff x="8789610" y="512856"/>
            <a:chExt cx="8311782" cy="572445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548680"/>
              <a:ext cx="7992888" cy="5688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59610" y="1142856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45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656</TotalTime>
  <Words>2301</Words>
  <Application>Microsoft Office PowerPoint</Application>
  <PresentationFormat>On-screen Show (4:3)</PresentationFormat>
  <Paragraphs>262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44</cp:revision>
  <dcterms:created xsi:type="dcterms:W3CDTF">2011-11-18T12:05:54Z</dcterms:created>
  <dcterms:modified xsi:type="dcterms:W3CDTF">2012-12-06T13:05:22Z</dcterms:modified>
</cp:coreProperties>
</file>