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65" r:id="rId3"/>
    <p:sldId id="292" r:id="rId4"/>
    <p:sldId id="256" r:id="rId5"/>
    <p:sldId id="258" r:id="rId6"/>
    <p:sldId id="259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D22CBB6-3A32-42A9-8A31-B8D5893197B4}">
          <p14:sldIdLst>
            <p14:sldId id="257"/>
          </p14:sldIdLst>
        </p14:section>
        <p14:section name="Gníomhaíocht Daltaí 1" id="{02B24701-7102-4F07-94C8-67CA8EC7C946}">
          <p14:sldIdLst>
            <p14:sldId id="265"/>
            <p14:sldId id="292"/>
            <p14:sldId id="256"/>
            <p14:sldId id="258"/>
            <p14:sldId id="259"/>
            <p14:sldId id="262"/>
          </p14:sldIdLst>
        </p14:section>
        <p14:section name="Gníomhaíocht Daltaí 2" id="{3C9BDDC4-970D-41C6-AB7B-5F1C76CB5000}">
          <p14:sldIdLst>
            <p14:sldId id="261"/>
            <p14:sldId id="263"/>
            <p14:sldId id="264"/>
            <p14:sldId id="266"/>
            <p14:sldId id="267"/>
          </p14:sldIdLst>
        </p14:section>
        <p14:section name="Gníomhaíocht Daltaí 3" id="{7C4BCE53-B26B-42E5-B236-6EFE2ED49126}">
          <p14:sldIdLst>
            <p14:sldId id="268"/>
            <p14:sldId id="269"/>
            <p14:sldId id="270"/>
          </p14:sldIdLst>
        </p14:section>
        <p14:section name="Gníomhaíocht Daltaí 4" id="{A4DA705A-D654-45FB-9ACE-B738D42E9C3E}">
          <p14:sldIdLst>
            <p14:sldId id="271"/>
            <p14:sldId id="272"/>
            <p14:sldId id="273"/>
            <p14:sldId id="274"/>
          </p14:sldIdLst>
        </p14:section>
        <p14:section name="Student Activity 5: Graphing functions" id="{29CBF7A2-E44F-4ECF-9285-1E5550C81EAC}">
          <p14:sldIdLst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71" autoAdjust="0"/>
  </p:normalViewPr>
  <p:slideViewPr>
    <p:cSldViewPr>
      <p:cViewPr>
        <p:scale>
          <a:sx n="70" d="100"/>
          <a:sy n="70" d="100"/>
        </p:scale>
        <p:origin x="-10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60D5-04B2-423F-8B30-D7279DAAF072}" type="datetimeFigureOut">
              <a:rPr lang="en-IE" smtClean="0"/>
              <a:pPr/>
              <a:t>09/04/2013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66A1-C841-4E3F-957A-FCFF8C231EA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67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7" Type="http://schemas.openxmlformats.org/officeDocument/2006/relationships/slide" Target="../slides/slide2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20.xml"/><Relationship Id="rId4" Type="http://schemas.openxmlformats.org/officeDocument/2006/relationships/slide" Target="../slides/sl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59C9-7250-47FE-A585-885AAAD7AB85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20A1-0C46-4443-901D-1298598EED75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3B39-DD9D-45E9-BCBD-49F31A11F60F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40B7-57D7-4E6D-8CF3-D72EAD68E186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815A-CC1A-442D-889F-AB047C9819AD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1FE9-41C9-4C9D-AD17-76D53CE47AFA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8337-E7EE-45FE-A693-EE84B30BD84A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3CE-DC23-424F-98CC-E907A5C573FD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6E1B-4E6A-43C6-8B0E-52ACD414A9C7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7BC6-15CD-4E4F-9B70-69A2B3C46328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429673" y="-4515332"/>
            <a:ext cx="382999" cy="9322594"/>
            <a:chOff x="-36515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ounded Rectangle 11">
            <a:hlinkClick r:id="rId2" action="ppaction://hlinksldjump"/>
          </p:cNvPr>
          <p:cNvSpPr/>
          <p:nvPr userDrawn="1"/>
        </p:nvSpPr>
        <p:spPr>
          <a:xfrm rot="16200000">
            <a:off x="-412273" y="23483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err="1" smtClean="0"/>
              <a:t>Roinn</a:t>
            </a:r>
            <a:r>
              <a:rPr lang="en-IE" sz="1400" dirty="0" smtClean="0"/>
              <a:t> 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13" name="Rounded Rectangle 12">
            <a:hlinkClick r:id="rId3" action="ppaction://hlinksldjump"/>
          </p:cNvPr>
          <p:cNvSpPr/>
          <p:nvPr userDrawn="1"/>
        </p:nvSpPr>
        <p:spPr>
          <a:xfrm rot="16200000">
            <a:off x="-412273" y="32483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Roinn</a:t>
            </a:r>
            <a:r>
              <a:rPr lang="en-IE" sz="1400" dirty="0" smtClean="0"/>
              <a:t>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14" name="Rounded Rectangle 13">
            <a:hlinkClick r:id="rId4" action="ppaction://hlinksldjump"/>
          </p:cNvPr>
          <p:cNvSpPr/>
          <p:nvPr userDrawn="1"/>
        </p:nvSpPr>
        <p:spPr>
          <a:xfrm rot="16200000">
            <a:off x="-412273" y="14481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Roinn</a:t>
            </a:r>
            <a:r>
              <a:rPr lang="en-IE" sz="1400" dirty="0" smtClean="0"/>
              <a:t>  </a:t>
            </a:r>
            <a:r>
              <a:rPr lang="en-IE" sz="1400" baseline="0" dirty="0" smtClean="0"/>
              <a:t>1</a:t>
            </a:r>
            <a:endParaRPr lang="en-IE" sz="1400" dirty="0"/>
          </a:p>
        </p:txBody>
      </p:sp>
      <p:sp>
        <p:nvSpPr>
          <p:cNvPr id="15" name="Rounded Rectangle 14">
            <a:hlinkClick r:id="rId5" action="ppaction://hlinksldjump"/>
          </p:cNvPr>
          <p:cNvSpPr/>
          <p:nvPr userDrawn="1"/>
        </p:nvSpPr>
        <p:spPr>
          <a:xfrm rot="16200000">
            <a:off x="-412273" y="5048568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Roinn</a:t>
            </a:r>
            <a:r>
              <a:rPr lang="en-IE" sz="1400" dirty="0" smtClean="0"/>
              <a:t> 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17" name="Rounded Rectangle 16">
            <a:hlinkClick r:id="rId6" action="ppaction://hlinksldjump"/>
          </p:cNvPr>
          <p:cNvSpPr/>
          <p:nvPr userDrawn="1"/>
        </p:nvSpPr>
        <p:spPr>
          <a:xfrm rot="16200000">
            <a:off x="-412273" y="4157176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 </a:t>
            </a:r>
            <a:r>
              <a:rPr lang="en-IE" sz="1400" dirty="0" err="1" smtClean="0"/>
              <a:t>Roinn</a:t>
            </a:r>
            <a:r>
              <a:rPr lang="en-IE" sz="1400" dirty="0" smtClean="0"/>
              <a:t> 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19" name="Rounded Rectangle 18">
            <a:hlinkClick r:id="rId7" action="ppaction://hlinksldjump"/>
          </p:cNvPr>
          <p:cNvSpPr/>
          <p:nvPr userDrawn="1"/>
        </p:nvSpPr>
        <p:spPr>
          <a:xfrm rot="16200000">
            <a:off x="-412272" y="552280"/>
            <a:ext cx="90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Clár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DBD-8057-4219-9DFA-E5416A47108D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3D70-3D69-4EB5-8E3C-EC9882B4B944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0DBD-8057-4219-9DFA-E5416A47108D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F590-DA5B-439C-89F4-7A6924DEAE7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429673" y="-4515332"/>
            <a:ext cx="382999" cy="9322594"/>
            <a:chOff x="-36515" y="13447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DCDB-F77A-40CB-9A15-930094DC5C7B}" type="datetime10">
              <a:rPr lang="en-IE" smtClean="0"/>
              <a:pPr/>
              <a:t>10:33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71" y="333000"/>
            <a:ext cx="4500974" cy="6408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978" y="272097"/>
            <a:ext cx="3722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2B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750183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; </a:t>
            </a:r>
            <a:r>
              <a:rPr lang="en-IE" sz="2000" dirty="0" err="1">
                <a:solidFill>
                  <a:srgbClr val="990033"/>
                </a:solidFill>
              </a:rPr>
              <a:t>thosaigh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le €2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€</a:t>
            </a:r>
            <a:r>
              <a:rPr lang="en-IE" sz="2000" dirty="0" smtClean="0">
                <a:solidFill>
                  <a:srgbClr val="990033"/>
                </a:solidFill>
              </a:rPr>
              <a:t>4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Tarraing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go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tréimhse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haiseanna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méid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airgid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coigilte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Áine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imeacht</a:t>
            </a:r>
            <a:r>
              <a:rPr lang="en-IE" sz="2000" dirty="0">
                <a:solidFill>
                  <a:srgbClr val="990033"/>
                </a:solidFill>
              </a:rPr>
              <a:t> 6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71" y="411262"/>
            <a:ext cx="1857375" cy="942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DF61-3AE0-459D-A800-C4FA0D90EA57}" type="datetime10">
              <a:rPr lang="en-IE" smtClean="0"/>
              <a:pPr/>
              <a:t>10:33</a:t>
            </a:fld>
            <a:endParaRPr lang="en-I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285" r="-1"/>
          <a:stretch/>
        </p:blipFill>
        <p:spPr bwMode="auto">
          <a:xfrm>
            <a:off x="2267489" y="2602086"/>
            <a:ext cx="4609023" cy="3924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20000" y="512887"/>
            <a:ext cx="8046610" cy="5490361"/>
            <a:chOff x="8820000" y="512887"/>
            <a:chExt cx="8046610" cy="54903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" t="770"/>
            <a:stretch/>
          </p:blipFill>
          <p:spPr bwMode="auto">
            <a:xfrm>
              <a:off x="9150896" y="512887"/>
              <a:ext cx="7715714" cy="5490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4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285" r="-1"/>
          <a:stretch/>
        </p:blipFill>
        <p:spPr bwMode="auto">
          <a:xfrm>
            <a:off x="2483768" y="321782"/>
            <a:ext cx="4439883" cy="3780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08229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Liostaigh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b.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3. An </a:t>
            </a:r>
            <a:r>
              <a:rPr lang="en-IE" sz="2000" dirty="0" err="1">
                <a:solidFill>
                  <a:srgbClr val="990033"/>
                </a:solidFill>
              </a:rPr>
              <a:t>bhféadfaí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ghraif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shíneadh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ag </a:t>
            </a:r>
            <a:r>
              <a:rPr lang="pt-BR" sz="2000" dirty="0">
                <a:solidFill>
                  <a:srgbClr val="990033"/>
                </a:solidFill>
              </a:rPr>
              <a:t>Áine ina bosca airgid faoi lá a 10?</a:t>
            </a:r>
          </a:p>
          <a:p>
            <a:r>
              <a:rPr lang="pt-BR" sz="2000" dirty="0">
                <a:solidFill>
                  <a:srgbClr val="990033"/>
                </a:solidFill>
              </a:rPr>
              <a:t>a. An tsuim ar lá a 10 </a:t>
            </a:r>
            <a:r>
              <a:rPr lang="pt-BR" sz="2000" dirty="0" smtClean="0">
                <a:solidFill>
                  <a:srgbClr val="990033"/>
                </a:solidFill>
              </a:rPr>
              <a:t>= 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434-3BFB-471A-93F1-5A40082031F7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3441643" y="2485698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3823211" y="206453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200027" y="16234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4581532" y="1197718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4964706" y="77609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5344152" y="342188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001" y="260648"/>
            <a:ext cx="4209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2C</a:t>
            </a:r>
            <a:endParaRPr lang="en-IE" sz="32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Tarraing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coigilte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Eoin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imeacht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 smtClean="0">
                <a:solidFill>
                  <a:srgbClr val="990033"/>
                </a:solidFill>
              </a:rPr>
              <a:t>lá.Leid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Smaoinigh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dtarraingeoidh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endParaRPr lang="pt-BR" sz="2000" dirty="0" smtClean="0">
              <a:solidFill>
                <a:srgbClr val="990033"/>
              </a:solidFill>
            </a:endParaRPr>
          </a:p>
          <a:p>
            <a:r>
              <a:rPr lang="pt-BR" sz="2000" dirty="0" smtClean="0">
                <a:solidFill>
                  <a:srgbClr val="990033"/>
                </a:solidFill>
              </a:rPr>
              <a:t>a</a:t>
            </a:r>
            <a:r>
              <a:rPr lang="pt-BR" sz="2000" dirty="0">
                <a:solidFill>
                  <a:srgbClr val="990033"/>
                </a:solidFill>
              </a:rPr>
              <a:t>. Cá gcuirfidh tú “Líon laethanta” agus “Suim airgid” ar do ghraf?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b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úsáidfidh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? (An </a:t>
            </a:r>
            <a:r>
              <a:rPr lang="en-IE" sz="2000" dirty="0" err="1">
                <a:solidFill>
                  <a:srgbClr val="990033"/>
                </a:solidFill>
              </a:rPr>
              <a:t>úsáidfidh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1, 2, 3,...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an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5, 10, 15, 20..... 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fad, </a:t>
            </a:r>
            <a:r>
              <a:rPr lang="en-IE" sz="2000" dirty="0" err="1">
                <a:solidFill>
                  <a:srgbClr val="990033"/>
                </a:solidFill>
              </a:rPr>
              <a:t>b’fhéidir</a:t>
            </a:r>
            <a:r>
              <a:rPr lang="en-IE" sz="2000" dirty="0">
                <a:solidFill>
                  <a:srgbClr val="990033"/>
                </a:solidFill>
              </a:rPr>
              <a:t>?)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516" y="764704"/>
            <a:ext cx="825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Eoin</a:t>
            </a:r>
            <a:r>
              <a:rPr lang="en-IE" sz="2000" dirty="0">
                <a:solidFill>
                  <a:srgbClr val="990033"/>
                </a:solidFill>
              </a:rPr>
              <a:t>. €1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thosaigh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ach </a:t>
            </a:r>
            <a:r>
              <a:rPr lang="en-IE" sz="2000" dirty="0" err="1" smtClean="0">
                <a:solidFill>
                  <a:srgbClr val="990033"/>
                </a:solidFill>
              </a:rPr>
              <a:t>cuireann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€3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07" y="5198136"/>
            <a:ext cx="2566545" cy="13030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CE45-2B40-4B9B-86BB-15D820AB8C53}" type="datetime10">
              <a:rPr lang="en-IE" smtClean="0"/>
              <a:pPr/>
              <a:t>10:33</a:t>
            </a:fld>
            <a:endParaRPr lang="en-IE"/>
          </a:p>
        </p:txBody>
      </p:sp>
      <p:grpSp>
        <p:nvGrpSpPr>
          <p:cNvPr id="9" name="Group 8"/>
          <p:cNvGrpSpPr/>
          <p:nvPr/>
        </p:nvGrpSpPr>
        <p:grpSpPr>
          <a:xfrm>
            <a:off x="8820000" y="512887"/>
            <a:ext cx="8257928" cy="5582986"/>
            <a:chOff x="8820000" y="512887"/>
            <a:chExt cx="8257928" cy="558298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512887"/>
              <a:ext cx="7933928" cy="558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4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1772" y="188640"/>
            <a:ext cx="4240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smtClean="0">
                <a:solidFill>
                  <a:srgbClr val="990033"/>
                </a:solidFill>
              </a:rPr>
              <a:t>3A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264" y="836712"/>
            <a:ext cx="830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Aisling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Brian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plé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tairiscintí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teileafóin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Deir</a:t>
            </a:r>
            <a:r>
              <a:rPr lang="en-IE" sz="2000" dirty="0">
                <a:solidFill>
                  <a:srgbClr val="990033"/>
                </a:solidFill>
              </a:rPr>
              <a:t> Brian go </a:t>
            </a:r>
            <a:r>
              <a:rPr lang="en-IE" sz="2000" dirty="0" err="1">
                <a:solidFill>
                  <a:srgbClr val="990033"/>
                </a:solidFill>
              </a:rPr>
              <a:t>bhfaigheann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30 </a:t>
            </a:r>
            <a:r>
              <a:rPr lang="en-IE" sz="2000" dirty="0" err="1">
                <a:solidFill>
                  <a:srgbClr val="990033"/>
                </a:solidFill>
              </a:rPr>
              <a:t>téacs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 smtClean="0">
                <a:solidFill>
                  <a:srgbClr val="990033"/>
                </a:solidFill>
              </a:rPr>
              <a:t>aisce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míosa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mbíonn</a:t>
            </a:r>
            <a:r>
              <a:rPr lang="en-IE" sz="2000" dirty="0">
                <a:solidFill>
                  <a:srgbClr val="990033"/>
                </a:solidFill>
              </a:rPr>
              <a:t> 3 </a:t>
            </a:r>
            <a:r>
              <a:rPr lang="en-IE" sz="2000" dirty="0" err="1">
                <a:solidFill>
                  <a:srgbClr val="990033"/>
                </a:solidFill>
              </a:rPr>
              <a:t>théacs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bhreis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oíche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Deir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Aisling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sise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tada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míosa</a:t>
            </a:r>
            <a:r>
              <a:rPr lang="en-IE" sz="2000" dirty="0">
                <a:solidFill>
                  <a:srgbClr val="990033"/>
                </a:solidFill>
              </a:rPr>
              <a:t>, ach go </a:t>
            </a:r>
            <a:r>
              <a:rPr lang="en-IE" sz="2000" dirty="0" err="1">
                <a:solidFill>
                  <a:srgbClr val="990033"/>
                </a:solidFill>
              </a:rPr>
              <a:t>bhfaigheann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5 </a:t>
            </a:r>
            <a:r>
              <a:rPr lang="en-IE" sz="2000" dirty="0" err="1">
                <a:solidFill>
                  <a:srgbClr val="990033"/>
                </a:solidFill>
              </a:rPr>
              <a:t>théacs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oíche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le go </a:t>
            </a:r>
            <a:r>
              <a:rPr lang="en-IE" sz="2000" dirty="0" err="1">
                <a:solidFill>
                  <a:srgbClr val="990033"/>
                </a:solidFill>
              </a:rPr>
              <a:t>bhfeicfidh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gcaitheamh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tréimhse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leith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484" y="5301208"/>
            <a:ext cx="86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? 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ngrafpháipéar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Aisling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haiseanna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Brian don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D4E0-8CEF-452A-B53C-9BF43A200426}" type="datetime10">
              <a:rPr lang="en-IE" smtClean="0"/>
              <a:pPr/>
              <a:t>10:33</a:t>
            </a:fld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5" y="2701688"/>
            <a:ext cx="8353769" cy="267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95400" y="539969"/>
            <a:ext cx="6300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dirty="0">
                <a:solidFill>
                  <a:srgbClr val="990033"/>
                </a:solidFill>
              </a:rPr>
              <a:t>Graf a </a:t>
            </a:r>
            <a:r>
              <a:rPr lang="en-IE" sz="2800" b="1" dirty="0" err="1">
                <a:solidFill>
                  <a:srgbClr val="990033"/>
                </a:solidFill>
              </a:rPr>
              <a:t>Úsáid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chun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Faisnéis</a:t>
            </a:r>
            <a:r>
              <a:rPr lang="en-IE" sz="2800" b="1" dirty="0">
                <a:solidFill>
                  <a:srgbClr val="990033"/>
                </a:solidFill>
              </a:rPr>
              <a:t> a </a:t>
            </a:r>
            <a:r>
              <a:rPr lang="en-IE" sz="2800" b="1" dirty="0" err="1">
                <a:solidFill>
                  <a:srgbClr val="990033"/>
                </a:solidFill>
              </a:rPr>
              <a:t>Léiriú</a:t>
            </a:r>
            <a:endParaRPr lang="en-IE" sz="2800" b="1" dirty="0">
              <a:solidFill>
                <a:srgbClr val="9900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20000" y="512887"/>
            <a:ext cx="8257928" cy="5582986"/>
            <a:chOff x="8820000" y="512887"/>
            <a:chExt cx="8257928" cy="558298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512887"/>
              <a:ext cx="7933928" cy="558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20000" y="699113"/>
            <a:ext cx="7778936" cy="5542284"/>
            <a:chOff x="8820000" y="699113"/>
            <a:chExt cx="7778936" cy="554228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" t="861"/>
            <a:stretch/>
          </p:blipFill>
          <p:spPr bwMode="auto">
            <a:xfrm>
              <a:off x="9178961" y="699113"/>
              <a:ext cx="7419975" cy="5542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028000" y="3223610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9" y="980728"/>
            <a:ext cx="4284000" cy="539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376" y="532993"/>
            <a:ext cx="45246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 smtClean="0">
                <a:solidFill>
                  <a:srgbClr val="990033"/>
                </a:solidFill>
              </a:rPr>
              <a:t>?__________________________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fhad</a:t>
            </a:r>
            <a:r>
              <a:rPr lang="en-IE" sz="2000" dirty="0">
                <a:solidFill>
                  <a:srgbClr val="990033"/>
                </a:solidFill>
              </a:rPr>
              <a:t> le “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20”.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acu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Aisling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Brian, an </a:t>
            </a:r>
            <a:r>
              <a:rPr lang="en-IE" sz="2000" dirty="0" err="1">
                <a:solidFill>
                  <a:srgbClr val="990033"/>
                </a:solidFill>
              </a:rPr>
              <a:t>dóigh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, a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fhaigheann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 smtClean="0">
                <a:solidFill>
                  <a:srgbClr val="990033"/>
                </a:solidFill>
              </a:rPr>
              <a:t>?) 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5.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mbíonn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beirt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pt-BR" sz="2000" dirty="0" smtClean="0">
                <a:solidFill>
                  <a:srgbClr val="990033"/>
                </a:solidFill>
              </a:rPr>
              <a:t>cén </a:t>
            </a:r>
            <a:r>
              <a:rPr lang="pt-BR" sz="2000" dirty="0">
                <a:solidFill>
                  <a:srgbClr val="990033"/>
                </a:solidFill>
              </a:rPr>
              <a:t>lá é ? Mura bhfuil, cén fáth</a:t>
            </a:r>
            <a:r>
              <a:rPr lang="pt-BR" sz="2000" dirty="0" smtClean="0">
                <a:solidFill>
                  <a:srgbClr val="990033"/>
                </a:solidFill>
              </a:rPr>
              <a:t>? ________________________________________________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EAFC-06E6-421B-AF01-4A42A9F2E435}" type="datetime10">
              <a:rPr lang="en-IE" smtClean="0"/>
              <a:pPr/>
              <a:t>10:33</a:t>
            </a:fld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6458"/>
            <a:ext cx="1038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4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589" y="188640"/>
            <a:ext cx="422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3B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620688"/>
            <a:ext cx="8280920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Scrúdaigh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thíos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Faigheann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Liam 20 </a:t>
            </a:r>
            <a:r>
              <a:rPr lang="en-IE" sz="2000" dirty="0" err="1">
                <a:solidFill>
                  <a:srgbClr val="990033"/>
                </a:solidFill>
              </a:rPr>
              <a:t>téacs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míosa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2 </a:t>
            </a:r>
            <a:r>
              <a:rPr lang="en-IE" sz="2000" dirty="0" err="1">
                <a:solidFill>
                  <a:srgbClr val="990033"/>
                </a:solidFill>
              </a:rPr>
              <a:t>théacs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bhreis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oíche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Ní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Síofra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míosa</a:t>
            </a:r>
            <a:r>
              <a:rPr lang="en-IE" sz="2000" dirty="0">
                <a:solidFill>
                  <a:srgbClr val="990033"/>
                </a:solidFill>
              </a:rPr>
              <a:t> ach </a:t>
            </a:r>
            <a:r>
              <a:rPr lang="en-IE" sz="2000" dirty="0" err="1">
                <a:solidFill>
                  <a:srgbClr val="990033"/>
                </a:solidFill>
              </a:rPr>
              <a:t>faigheann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</a:t>
            </a:r>
            <a:r>
              <a:rPr lang="en-IE" sz="2000" dirty="0">
                <a:solidFill>
                  <a:srgbClr val="990033"/>
                </a:solidFill>
              </a:rPr>
              <a:t> 3 </a:t>
            </a:r>
            <a:r>
              <a:rPr lang="en-IE" sz="2000" dirty="0" err="1">
                <a:solidFill>
                  <a:srgbClr val="990033"/>
                </a:solidFill>
              </a:rPr>
              <a:t>théacs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in </a:t>
            </a:r>
            <a:r>
              <a:rPr lang="en-IE" sz="2000" dirty="0" err="1" smtClean="0">
                <a:solidFill>
                  <a:srgbClr val="990033"/>
                </a:solidFill>
              </a:rPr>
              <a:t>aisce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oíche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1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r>
              <a:rPr lang="it-IT" sz="2000" dirty="0">
                <a:solidFill>
                  <a:srgbClr val="990033"/>
                </a:solidFill>
              </a:rPr>
              <a:t>a. Líon na dtéacsanna in aisce atá ag Liam i gceann 10 lá</a:t>
            </a:r>
          </a:p>
          <a:p>
            <a:r>
              <a:rPr lang="it-IT" sz="2000" dirty="0">
                <a:solidFill>
                  <a:srgbClr val="990033"/>
                </a:solidFill>
              </a:rPr>
              <a:t>b. Líon na dtéacsanna in aisce atá ag Síofra i gceann 10 lá</a:t>
            </a:r>
          </a:p>
          <a:p>
            <a:endParaRPr lang="en-IE" sz="1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Taispeáin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sin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ghraf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B</a:t>
            </a:r>
            <a:r>
              <a:rPr lang="en-IE" sz="2000" dirty="0" err="1" smtClean="0">
                <a:solidFill>
                  <a:srgbClr val="990033"/>
                </a:solidFill>
              </a:rPr>
              <a:t>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cinnte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chuireann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Liam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Síofra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endParaRPr lang="en-IE" sz="105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3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á </a:t>
            </a:r>
            <a:r>
              <a:rPr lang="en-IE" sz="2000" dirty="0" err="1">
                <a:solidFill>
                  <a:srgbClr val="990033"/>
                </a:solidFill>
              </a:rPr>
              <a:t>fháil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Liam </a:t>
            </a:r>
            <a:r>
              <a:rPr lang="pt-BR" sz="2000" dirty="0">
                <a:solidFill>
                  <a:srgbClr val="990033"/>
                </a:solidFill>
              </a:rPr>
              <a:t>agus ag Síofra? Más tá, cén lá é? Mura bhfuil, cén </a:t>
            </a:r>
            <a:r>
              <a:rPr lang="pt-BR" sz="2000" dirty="0" smtClean="0">
                <a:solidFill>
                  <a:srgbClr val="990033"/>
                </a:solidFill>
              </a:rPr>
              <a:t>fáth? ______ _______________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socrú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fearr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dtéacsanna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aisce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Tabhair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cúis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_______________________________________________ 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6475-F55F-4E14-8A7D-6514A80201B0}" type="datetime10">
              <a:rPr lang="en-IE" smtClean="0"/>
              <a:pPr/>
              <a:t>10:33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512886"/>
            <a:ext cx="8049558" cy="5652417"/>
            <a:chOff x="8820000" y="512886"/>
            <a:chExt cx="8049558" cy="565241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" t="328"/>
            <a:stretch/>
          </p:blipFill>
          <p:spPr bwMode="auto">
            <a:xfrm>
              <a:off x="9144000" y="512886"/>
              <a:ext cx="7725558" cy="565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1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67961"/>
            <a:ext cx="7537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4A (</a:t>
            </a:r>
            <a:r>
              <a:rPr lang="en-IE" sz="3200" b="1" dirty="0" err="1">
                <a:solidFill>
                  <a:srgbClr val="990033"/>
                </a:solidFill>
              </a:rPr>
              <a:t>ábhar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Ardleibhéil</a:t>
            </a:r>
            <a:r>
              <a:rPr lang="en-IE" sz="3200" b="1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05273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990033"/>
                </a:solidFill>
              </a:rPr>
              <a:t>An </a:t>
            </a:r>
            <a:r>
              <a:rPr lang="en-IE" sz="2000" b="1" dirty="0" err="1">
                <a:solidFill>
                  <a:srgbClr val="990033"/>
                </a:solidFill>
              </a:rPr>
              <a:t>Fhoirmle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Aimsiú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Tá na fíoracha thíos déanta as tíleanna cearnógacha dearga agus bána. Tá na </a:t>
            </a:r>
            <a:r>
              <a:rPr lang="pt-BR" sz="2000" dirty="0" smtClean="0">
                <a:solidFill>
                  <a:srgbClr val="990033"/>
                </a:solidFill>
              </a:rPr>
              <a:t>tíleanna </a:t>
            </a:r>
            <a:r>
              <a:rPr lang="en-IE" sz="2000" dirty="0" err="1" smtClean="0">
                <a:solidFill>
                  <a:srgbClr val="990033"/>
                </a:solidFill>
              </a:rPr>
              <a:t>bána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lárnach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mórthimpeall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imeall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amuigh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en-IE" sz="2000" dirty="0" err="1" smtClean="0">
                <a:solidFill>
                  <a:srgbClr val="990033"/>
                </a:solidFill>
              </a:rPr>
              <a:t>Más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, is 8 </a:t>
            </a:r>
            <a:r>
              <a:rPr lang="en-IE" sz="2000" dirty="0" err="1">
                <a:solidFill>
                  <a:srgbClr val="990033"/>
                </a:solidFill>
              </a:rPr>
              <a:t>dtíl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theastaíonn</a:t>
            </a:r>
            <a:r>
              <a:rPr lang="en-IE" sz="2000" dirty="0">
                <a:solidFill>
                  <a:srgbClr val="990033"/>
                </a:solidFill>
              </a:rPr>
              <a:t>;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2 </a:t>
            </a:r>
            <a:r>
              <a:rPr lang="en-IE" sz="2000" dirty="0" err="1">
                <a:solidFill>
                  <a:srgbClr val="990033"/>
                </a:solidFill>
              </a:rPr>
              <a:t>thíl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is </a:t>
            </a:r>
            <a:r>
              <a:rPr lang="es-ES" sz="2000" dirty="0" smtClean="0">
                <a:solidFill>
                  <a:srgbClr val="990033"/>
                </a:solidFill>
              </a:rPr>
              <a:t>10 </a:t>
            </a:r>
            <a:r>
              <a:rPr lang="es-ES" sz="2000" dirty="0" err="1">
                <a:solidFill>
                  <a:srgbClr val="990033"/>
                </a:solidFill>
              </a:rPr>
              <a:t>dtíl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dhearga</a:t>
            </a:r>
            <a:r>
              <a:rPr lang="es-ES" sz="2000" dirty="0">
                <a:solidFill>
                  <a:srgbClr val="990033"/>
                </a:solidFill>
              </a:rPr>
              <a:t> a </a:t>
            </a:r>
            <a:r>
              <a:rPr lang="es-ES" sz="2000" dirty="0" err="1">
                <a:solidFill>
                  <a:srgbClr val="990033"/>
                </a:solidFill>
              </a:rPr>
              <a:t>bheidh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ag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teastáil</a:t>
            </a:r>
            <a:r>
              <a:rPr lang="es-ES" sz="2000" dirty="0">
                <a:solidFill>
                  <a:srgbClr val="990033"/>
                </a:solidFill>
              </a:rPr>
              <a:t>, </a:t>
            </a:r>
            <a:r>
              <a:rPr lang="es-ES" sz="2000" dirty="0" err="1">
                <a:solidFill>
                  <a:srgbClr val="990033"/>
                </a:solidFill>
              </a:rPr>
              <a:t>agus</a:t>
            </a:r>
            <a:r>
              <a:rPr lang="es-ES" sz="2000" dirty="0">
                <a:solidFill>
                  <a:srgbClr val="990033"/>
                </a:solidFill>
              </a:rPr>
              <a:t> mar sin de</a:t>
            </a:r>
            <a:r>
              <a:rPr lang="es-ES" sz="2000" dirty="0" smtClean="0">
                <a:solidFill>
                  <a:srgbClr val="990033"/>
                </a:solidFill>
              </a:rPr>
              <a:t>.</a:t>
            </a:r>
          </a:p>
          <a:p>
            <a:endParaRPr lang="es-ES" sz="2000" dirty="0">
              <a:solidFill>
                <a:srgbClr val="990033"/>
              </a:solidFill>
            </a:endParaRPr>
          </a:p>
          <a:p>
            <a:endParaRPr lang="es-ES" sz="2000" dirty="0" smtClean="0">
              <a:solidFill>
                <a:srgbClr val="990033"/>
              </a:solidFill>
            </a:endParaRPr>
          </a:p>
          <a:p>
            <a:endParaRPr lang="es-ES" sz="2000" dirty="0">
              <a:solidFill>
                <a:srgbClr val="990033"/>
              </a:solidFill>
            </a:endParaRPr>
          </a:p>
          <a:p>
            <a:endParaRPr lang="es-ES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Cruthaigh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bhfaisnéis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mhéadaíonn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réir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mhéadaíonn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Leid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Féach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athraíonn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chuirtear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leis </a:t>
            </a:r>
            <a:r>
              <a:rPr lang="de-DE" sz="2000" dirty="0" smtClean="0">
                <a:solidFill>
                  <a:srgbClr val="990033"/>
                </a:solidFill>
              </a:rPr>
              <a:t>an </a:t>
            </a:r>
            <a:r>
              <a:rPr lang="de-DE" sz="2000" dirty="0">
                <a:solidFill>
                  <a:srgbClr val="990033"/>
                </a:solidFill>
              </a:rPr>
              <a:t>bhfíor. An bhfeiceann tú patrún ansin?)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843014"/>
            <a:ext cx="5295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CCCC-9C7A-4BB0-A614-47DE82AB9C6C}" type="datetime10">
              <a:rPr lang="en-IE" smtClean="0"/>
              <a:pPr/>
              <a:t>10:33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820000" y="503937"/>
            <a:ext cx="7937265" cy="5326856"/>
            <a:chOff x="8820000" y="503937"/>
            <a:chExt cx="7937265" cy="532685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" t="444"/>
            <a:stretch/>
          </p:blipFill>
          <p:spPr bwMode="auto">
            <a:xfrm>
              <a:off x="9156723" y="503937"/>
              <a:ext cx="7600542" cy="532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3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5835"/>
            <a:ext cx="4699520" cy="393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1335836"/>
            <a:ext cx="3724944" cy="393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1" y="689505"/>
            <a:ext cx="80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bhriseadh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síos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d’fhoirmle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féin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 smtClean="0">
                <a:solidFill>
                  <a:srgbClr val="990033"/>
                </a:solidFill>
              </a:rPr>
              <a:t>fhorbairt</a:t>
            </a:r>
            <a:r>
              <a:rPr lang="en-IE" dirty="0">
                <a:solidFill>
                  <a:srgbClr val="990033"/>
                </a:solidFill>
              </a:rPr>
              <a:t> </a:t>
            </a:r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err="1" smtClean="0">
                <a:solidFill>
                  <a:srgbClr val="990033"/>
                </a:solidFill>
              </a:rPr>
              <a:t>Féachaimis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tslí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dtógtar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cruth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leith</a:t>
            </a:r>
            <a:r>
              <a:rPr lang="en-IE" dirty="0">
                <a:solidFill>
                  <a:srgbClr val="990033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1" y="524197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rgbClr val="990033"/>
                </a:solidFill>
              </a:rPr>
              <a:t>Gach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uair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dhéanaim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cruth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nua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más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ea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bíonn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méadú</a:t>
            </a:r>
            <a:r>
              <a:rPr lang="en-IE" dirty="0">
                <a:solidFill>
                  <a:srgbClr val="990033"/>
                </a:solidFill>
              </a:rPr>
              <a:t> de___</a:t>
            </a:r>
            <a:r>
              <a:rPr lang="en-IE" dirty="0" err="1">
                <a:solidFill>
                  <a:srgbClr val="990033"/>
                </a:solidFill>
              </a:rPr>
              <a:t>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gcás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dtíleanna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bána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méadú</a:t>
            </a:r>
            <a:r>
              <a:rPr lang="en-IE" dirty="0">
                <a:solidFill>
                  <a:srgbClr val="990033"/>
                </a:solidFill>
              </a:rPr>
              <a:t> de___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gcás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dtíleanna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dearga</a:t>
            </a:r>
            <a:r>
              <a:rPr lang="en-IE" dirty="0">
                <a:solidFill>
                  <a:srgbClr val="990033"/>
                </a:solidFill>
              </a:rPr>
              <a:t>; </a:t>
            </a:r>
            <a:r>
              <a:rPr lang="en-IE" dirty="0" err="1">
                <a:solidFill>
                  <a:srgbClr val="990033"/>
                </a:solidFill>
              </a:rPr>
              <a:t>críochnaigh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tábla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thíos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42F8-243C-481D-B1AD-26ECAB7BC45A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1265646" y="332656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4B (</a:t>
            </a:r>
            <a:r>
              <a:rPr lang="en-IE" sz="2800" b="1" dirty="0" err="1">
                <a:solidFill>
                  <a:srgbClr val="990033"/>
                </a:solidFill>
              </a:rPr>
              <a:t>ábhar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Ardleibhéil</a:t>
            </a:r>
            <a:r>
              <a:rPr lang="en-IE" sz="2800" b="1" dirty="0">
                <a:solidFill>
                  <a:srgbClr val="990033"/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20000" y="512887"/>
            <a:ext cx="8059789" cy="4647707"/>
            <a:chOff x="8820000" y="512887"/>
            <a:chExt cx="8059789" cy="464770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" t="565" b="1"/>
            <a:stretch/>
          </p:blipFill>
          <p:spPr bwMode="auto">
            <a:xfrm>
              <a:off x="9144000" y="512887"/>
              <a:ext cx="7735789" cy="4647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2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789040"/>
            <a:ext cx="1724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5289867"/>
            <a:ext cx="1838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170046"/>
            <a:ext cx="4104457" cy="12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5473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= n.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gcruth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haon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8 </a:t>
            </a:r>
            <a:r>
              <a:rPr lang="en-IE" sz="2000" dirty="0" err="1" smtClean="0">
                <a:solidFill>
                  <a:srgbClr val="990033"/>
                </a:solidFill>
              </a:rPr>
              <a:t>dtíl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dhearga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thart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timpeall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chuirimid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gcaithfimid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leis.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728" y="2285816"/>
            <a:ext cx="876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é </a:t>
            </a:r>
            <a:r>
              <a:rPr lang="en-IE" sz="2000" i="1" dirty="0">
                <a:solidFill>
                  <a:srgbClr val="990033"/>
                </a:solidFill>
              </a:rPr>
              <a:t>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thuas</a:t>
            </a:r>
            <a:r>
              <a:rPr lang="en-IE" sz="2000" dirty="0" smtClean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de (i.e. 2</a:t>
            </a:r>
            <a:r>
              <a:rPr lang="en-IE" sz="2000" i="1" dirty="0">
                <a:solidFill>
                  <a:srgbClr val="990033"/>
                </a:solidFill>
              </a:rPr>
              <a:t>n</a:t>
            </a:r>
            <a:r>
              <a:rPr lang="en-IE" sz="2000" dirty="0">
                <a:solidFill>
                  <a:srgbClr val="990033"/>
                </a:solidFill>
              </a:rPr>
              <a:t> san </a:t>
            </a:r>
            <a:r>
              <a:rPr lang="en-IE" sz="2000" dirty="0" err="1">
                <a:solidFill>
                  <a:srgbClr val="990033"/>
                </a:solidFill>
              </a:rPr>
              <a:t>iomlán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de 3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taobh</a:t>
            </a:r>
            <a:r>
              <a:rPr lang="en-IE" sz="2000" dirty="0" smtClean="0">
                <a:solidFill>
                  <a:srgbClr val="990033"/>
                </a:solidFill>
              </a:rPr>
              <a:t> (i.e</a:t>
            </a:r>
            <a:r>
              <a:rPr lang="en-IE" sz="2000" dirty="0">
                <a:solidFill>
                  <a:srgbClr val="990033"/>
                </a:solidFill>
              </a:rPr>
              <a:t>. +6),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caithfidh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gurb</a:t>
            </a:r>
            <a:r>
              <a:rPr lang="en-IE" sz="2000" dirty="0">
                <a:solidFill>
                  <a:srgbClr val="990033"/>
                </a:solidFill>
              </a:rPr>
              <a:t> é 2</a:t>
            </a:r>
            <a:r>
              <a:rPr lang="en-IE" sz="2000" i="1" dirty="0">
                <a:solidFill>
                  <a:srgbClr val="990033"/>
                </a:solidFill>
              </a:rPr>
              <a:t>n</a:t>
            </a:r>
            <a:r>
              <a:rPr lang="en-IE" sz="2000" dirty="0">
                <a:solidFill>
                  <a:srgbClr val="990033"/>
                </a:solidFill>
              </a:rPr>
              <a:t> + 6 an </a:t>
            </a:r>
            <a:r>
              <a:rPr lang="en-IE" sz="2000" dirty="0" err="1">
                <a:solidFill>
                  <a:srgbClr val="990033"/>
                </a:solidFill>
              </a:rPr>
              <a:t>fhoirmle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slonn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ginearálta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dtíleanna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i="1" dirty="0">
                <a:solidFill>
                  <a:srgbClr val="990033"/>
                </a:solidFill>
              </a:rPr>
              <a:t>(</a:t>
            </a:r>
            <a:r>
              <a:rPr lang="en-IE" sz="2000" i="1" dirty="0" err="1">
                <a:solidFill>
                  <a:srgbClr val="990033"/>
                </a:solidFill>
              </a:rPr>
              <a:t>Cuimhnigh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gur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líon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na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dtíleanna</a:t>
            </a:r>
            <a:r>
              <a:rPr lang="en-IE" sz="2000" i="1" dirty="0">
                <a:solidFill>
                  <a:srgbClr val="990033"/>
                </a:solidFill>
              </a:rPr>
              <a:t> DEARGA </a:t>
            </a:r>
            <a:r>
              <a:rPr lang="en-IE" sz="2000" i="1" dirty="0" err="1">
                <a:solidFill>
                  <a:srgbClr val="990033"/>
                </a:solidFill>
              </a:rPr>
              <a:t>atá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uainn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anseo</a:t>
            </a:r>
            <a:r>
              <a:rPr lang="en-IE" sz="2000" i="1" dirty="0">
                <a:solidFill>
                  <a:srgbClr val="990033"/>
                </a:solidFill>
              </a:rPr>
              <a:t>, </a:t>
            </a:r>
            <a:r>
              <a:rPr lang="en-IE" sz="2000" i="1" dirty="0" err="1">
                <a:solidFill>
                  <a:srgbClr val="990033"/>
                </a:solidFill>
              </a:rPr>
              <a:t>seachas</a:t>
            </a:r>
            <a:r>
              <a:rPr lang="en-IE" sz="2000" i="1" dirty="0">
                <a:solidFill>
                  <a:srgbClr val="990033"/>
                </a:solidFill>
              </a:rPr>
              <a:t> an </a:t>
            </a:r>
            <a:r>
              <a:rPr lang="en-IE" sz="2000" i="1" dirty="0" err="1" smtClean="0">
                <a:solidFill>
                  <a:srgbClr val="990033"/>
                </a:solidFill>
              </a:rPr>
              <a:t>líon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  <a:r>
              <a:rPr lang="en-IE" sz="2000" i="1" dirty="0" err="1" smtClean="0">
                <a:solidFill>
                  <a:srgbClr val="990033"/>
                </a:solidFill>
              </a:rPr>
              <a:t>iomlán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tíleanna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sa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chruth</a:t>
            </a:r>
            <a:r>
              <a:rPr lang="en-IE" sz="2000" i="1" dirty="0">
                <a:solidFill>
                  <a:srgbClr val="990033"/>
                </a:solidFill>
              </a:rPr>
              <a:t>)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828" y="4744303"/>
            <a:ext cx="852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loighic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foirmle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slonn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fhorbairt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fheileann</a:t>
            </a:r>
            <a:r>
              <a:rPr lang="en-IE" sz="2000" dirty="0" smtClean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= </a:t>
            </a:r>
            <a:r>
              <a:rPr lang="en-IE" sz="2000" i="1" dirty="0" smtClean="0">
                <a:solidFill>
                  <a:srgbClr val="990033"/>
                </a:solidFill>
              </a:rPr>
              <a:t>n</a:t>
            </a:r>
            <a:r>
              <a:rPr lang="en-IE" sz="2000" dirty="0" smtClean="0">
                <a:solidFill>
                  <a:srgbClr val="990033"/>
                </a:solidFill>
              </a:rPr>
              <a:t>)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3500"/>
            <a:ext cx="2133600" cy="365125"/>
          </a:xfrm>
        </p:spPr>
        <p:txBody>
          <a:bodyPr/>
          <a:lstStyle/>
          <a:p>
            <a:fld id="{BB92D3D0-7CD7-4C11-9EE2-F291E0FC1684}" type="datetime10">
              <a:rPr lang="en-IE" smtClean="0">
                <a:solidFill>
                  <a:srgbClr val="990033"/>
                </a:solidFill>
              </a:rPr>
              <a:pPr/>
              <a:t>10:33</a:t>
            </a:fld>
            <a:endParaRPr lang="en-IE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779181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Leid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i="1" dirty="0">
                <a:solidFill>
                  <a:srgbClr val="990033"/>
                </a:solidFill>
              </a:rPr>
              <a:t>Is </a:t>
            </a:r>
            <a:r>
              <a:rPr lang="en-IE" sz="2000" i="1" dirty="0" err="1">
                <a:solidFill>
                  <a:srgbClr val="990033"/>
                </a:solidFill>
              </a:rPr>
              <a:t>mó</a:t>
            </a:r>
            <a:r>
              <a:rPr lang="en-IE" sz="2000" i="1" dirty="0">
                <a:solidFill>
                  <a:srgbClr val="990033"/>
                </a:solidFill>
              </a:rPr>
              <a:t> de 2 </a:t>
            </a:r>
            <a:r>
              <a:rPr lang="en-IE" sz="2000" i="1" dirty="0" err="1">
                <a:solidFill>
                  <a:srgbClr val="990033"/>
                </a:solidFill>
              </a:rPr>
              <a:t>líon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na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dtíleanna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dearga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thuas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agus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thíos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ná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líon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na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dtíleanna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bána</a:t>
            </a:r>
            <a:r>
              <a:rPr lang="en-IE" sz="2000" i="1" dirty="0">
                <a:solidFill>
                  <a:srgbClr val="990033"/>
                </a:solidFill>
              </a:rPr>
              <a:t>, </a:t>
            </a:r>
            <a:r>
              <a:rPr lang="en-IE" sz="2000" i="1" dirty="0" err="1">
                <a:solidFill>
                  <a:srgbClr val="990033"/>
                </a:solidFill>
              </a:rPr>
              <a:t>agus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tá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smtClean="0">
                <a:solidFill>
                  <a:srgbClr val="990033"/>
                </a:solidFill>
              </a:rPr>
              <a:t>2 </a:t>
            </a:r>
            <a:r>
              <a:rPr lang="de-DE" sz="2000" i="1" dirty="0" smtClean="0">
                <a:solidFill>
                  <a:srgbClr val="990033"/>
                </a:solidFill>
              </a:rPr>
              <a:t>thíl </a:t>
            </a:r>
            <a:r>
              <a:rPr lang="de-DE" sz="2000" i="1" dirty="0">
                <a:solidFill>
                  <a:srgbClr val="990033"/>
                </a:solidFill>
              </a:rPr>
              <a:t>sa bhreis ag an dá thaobh.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dhearg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100 </a:t>
            </a:r>
            <a:r>
              <a:rPr lang="en-IE" sz="2000" dirty="0" err="1">
                <a:solidFill>
                  <a:srgbClr val="990033"/>
                </a:solidFill>
              </a:rPr>
              <a:t>tíl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Seiceáil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chothromóid</a:t>
            </a:r>
            <a:r>
              <a:rPr lang="en-IE" sz="2000" dirty="0">
                <a:solidFill>
                  <a:srgbClr val="990033"/>
                </a:solidFill>
              </a:rPr>
              <a:t>, i.e. 2</a:t>
            </a:r>
            <a:r>
              <a:rPr lang="en-IE" sz="2000" i="1" dirty="0">
                <a:solidFill>
                  <a:srgbClr val="990033"/>
                </a:solidFill>
              </a:rPr>
              <a:t>n</a:t>
            </a:r>
            <a:r>
              <a:rPr lang="en-IE" sz="2000" dirty="0">
                <a:solidFill>
                  <a:srgbClr val="990033"/>
                </a:solidFill>
              </a:rPr>
              <a:t> + 6 AGUS an </a:t>
            </a:r>
            <a:r>
              <a:rPr lang="en-IE" sz="2000" dirty="0" err="1">
                <a:solidFill>
                  <a:srgbClr val="990033"/>
                </a:solidFill>
              </a:rPr>
              <a:t>chothromóid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d’aimsigh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 smtClean="0">
                <a:solidFill>
                  <a:srgbClr val="990033"/>
                </a:solidFill>
              </a:rPr>
              <a:t>.) ____________________________________________ 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580325"/>
            <a:ext cx="808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loighic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foirmle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slonn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fhorbairt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fhaisnéis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dtíleanna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bána</a:t>
            </a:r>
            <a:r>
              <a:rPr lang="en-IE" sz="2000" dirty="0">
                <a:solidFill>
                  <a:srgbClr val="990033"/>
                </a:solidFill>
              </a:rPr>
              <a:t> = </a:t>
            </a:r>
            <a:r>
              <a:rPr lang="en-IE" sz="2000" i="1" dirty="0">
                <a:solidFill>
                  <a:srgbClr val="990033"/>
                </a:solidFill>
              </a:rPr>
              <a:t>n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50454"/>
            <a:ext cx="1838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65B-E332-4148-9ABB-2D499F22FF45}" type="datetime10">
              <a:rPr lang="en-IE" smtClean="0"/>
              <a:pPr/>
              <a:t>10:33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77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429000"/>
            <a:ext cx="295465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sz="3200" b="1" dirty="0" smtClean="0">
                <a:solidFill>
                  <a:srgbClr val="990033"/>
                </a:solidFill>
              </a:rPr>
              <a:t>	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b="1" dirty="0">
                <a:solidFill>
                  <a:srgbClr val="990033"/>
                </a:solidFill>
              </a:rPr>
              <a:t>		</a:t>
            </a:r>
          </a:p>
          <a:p>
            <a:pPr>
              <a:spcAft>
                <a:spcPts val="1200"/>
              </a:spcAft>
            </a:pPr>
            <a:r>
              <a:rPr lang="en-IE" sz="3200" b="1" dirty="0" smtClean="0">
                <a:solidFill>
                  <a:srgbClr val="990033"/>
                </a:solidFill>
              </a:rPr>
              <a:t>	</a:t>
            </a:r>
            <a:r>
              <a:rPr lang="en-IE" sz="3200" b="1" dirty="0">
                <a:solidFill>
                  <a:srgbClr val="990033"/>
                </a:solidFill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4394" y="205310"/>
            <a:ext cx="838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dirty="0" err="1">
                <a:solidFill>
                  <a:srgbClr val="990033"/>
                </a:solidFill>
              </a:rPr>
              <a:t>Clár</a:t>
            </a:r>
            <a:endParaRPr lang="en-IE" sz="32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D00B-5AFC-4245-B78E-B7E5068993C6}" type="datetime10">
              <a:rPr lang="en-IE" smtClean="0"/>
              <a:pPr/>
              <a:t>10:33</a:t>
            </a:fld>
            <a:endParaRPr lang="en-I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2575"/>
              </p:ext>
            </p:extLst>
          </p:nvPr>
        </p:nvGraphicFramePr>
        <p:xfrm>
          <a:off x="467544" y="907682"/>
          <a:ext cx="8496944" cy="382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5002"/>
                <a:gridCol w="4711942"/>
              </a:tblGrid>
              <a:tr h="720000">
                <a:tc>
                  <a:txBody>
                    <a:bodyPr/>
                    <a:lstStyle/>
                    <a:p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1: 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Patrún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2: 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Bosca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Airgid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3: 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Graf a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Úsáid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chun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Faisnéis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Léiriú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4: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An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Fhoirmle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Aimsiú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(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Ard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)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5: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Feidhmeanna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Ghrafadh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 (</a:t>
                      </a:r>
                      <a:r>
                        <a:rPr lang="en-IE" sz="2800" dirty="0" err="1" smtClean="0">
                          <a:solidFill>
                            <a:srgbClr val="990033"/>
                          </a:solidFill>
                        </a:rPr>
                        <a:t>Ard</a:t>
                      </a:r>
                      <a:r>
                        <a:rPr lang="en-IE" sz="2800" dirty="0" smtClean="0">
                          <a:solidFill>
                            <a:srgbClr val="990033"/>
                          </a:solidFill>
                        </a:rPr>
                        <a:t>)</a:t>
                      </a:r>
                      <a:endParaRPr lang="en-IE" sz="28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5 (</a:t>
            </a:r>
            <a:r>
              <a:rPr lang="en-IE" sz="3200" b="1" dirty="0" err="1">
                <a:solidFill>
                  <a:srgbClr val="990033"/>
                </a:solidFill>
              </a:rPr>
              <a:t>ábhar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Ardleibhéil</a:t>
            </a:r>
            <a:r>
              <a:rPr lang="en-IE" sz="3200" b="1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3" y="637520"/>
            <a:ext cx="84249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Tacar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1.           </a:t>
            </a:r>
            <a:r>
              <a:rPr lang="en-IE" sz="2000" b="1" dirty="0" smtClean="0">
                <a:solidFill>
                  <a:srgbClr val="990033"/>
                </a:solidFill>
              </a:rPr>
              <a:t>Ag </a:t>
            </a:r>
            <a:r>
              <a:rPr lang="en-IE" sz="2000" b="1" dirty="0" err="1">
                <a:solidFill>
                  <a:srgbClr val="990033"/>
                </a:solidFill>
              </a:rPr>
              <a:t>Obair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nGrúpaí</a:t>
            </a:r>
            <a:r>
              <a:rPr lang="en-IE" sz="2000" b="1" dirty="0">
                <a:solidFill>
                  <a:srgbClr val="990033"/>
                </a:solidFill>
              </a:rPr>
              <a:t>: </a:t>
            </a:r>
            <a:r>
              <a:rPr lang="en-IE" sz="2000" b="1" dirty="0" err="1">
                <a:solidFill>
                  <a:srgbClr val="990033"/>
                </a:solidFill>
              </a:rPr>
              <a:t>Feidhmeanna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Ghrafadh</a:t>
            </a:r>
            <a:endParaRPr lang="en-IE" sz="2000" b="1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pPr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€36 </a:t>
            </a:r>
            <a:r>
              <a:rPr lang="en-IE" sz="2000" dirty="0" err="1">
                <a:solidFill>
                  <a:srgbClr val="990033"/>
                </a:solidFill>
              </a:rPr>
              <a:t>agam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bronntanas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cheannach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fágtha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bpraghas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ceannaigh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>
                <a:solidFill>
                  <a:srgbClr val="990033"/>
                </a:solidFill>
              </a:rPr>
              <a:t>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praghas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ceannaigh</a:t>
            </a:r>
            <a:r>
              <a:rPr lang="en-IE" sz="2000" dirty="0">
                <a:solidFill>
                  <a:srgbClr val="990033"/>
                </a:solidFill>
              </a:rPr>
              <a:t>; </a:t>
            </a:r>
            <a:r>
              <a:rPr lang="en-IE" sz="2000" dirty="0" smtClean="0">
                <a:solidFill>
                  <a:srgbClr val="990033"/>
                </a:solidFill>
              </a:rPr>
              <a:t>y-</a:t>
            </a:r>
            <a:r>
              <a:rPr lang="en-IE" sz="2000" dirty="0" err="1" smtClean="0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fágtha</a:t>
            </a:r>
            <a:r>
              <a:rPr lang="en-IE" sz="2000" dirty="0" smtClean="0">
                <a:solidFill>
                  <a:srgbClr val="990033"/>
                </a:solidFill>
              </a:rPr>
              <a:t>).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2. </a:t>
            </a:r>
            <a:r>
              <a:rPr lang="en-IE" sz="2000" dirty="0" err="1" smtClean="0">
                <a:solidFill>
                  <a:srgbClr val="990033"/>
                </a:solidFill>
              </a:rPr>
              <a:t>Roinntear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líne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dhíreach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36 cm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fad, </a:t>
            </a:r>
            <a:r>
              <a:rPr lang="en-IE" sz="2000" dirty="0" err="1" smtClean="0">
                <a:solidFill>
                  <a:srgbClr val="990033"/>
                </a:solidFill>
              </a:rPr>
              <a:t>ina</a:t>
            </a:r>
            <a:r>
              <a:rPr lang="en-IE" sz="2000" dirty="0" smtClean="0">
                <a:solidFill>
                  <a:srgbClr val="990033"/>
                </a:solidFill>
              </a:rPr>
              <a:t> 2 </a:t>
            </a:r>
            <a:r>
              <a:rPr lang="en-IE" sz="2000" dirty="0" err="1" smtClean="0">
                <a:solidFill>
                  <a:srgbClr val="990033"/>
                </a:solidFill>
              </a:rPr>
              <a:t>chuid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B. </a:t>
            </a:r>
            <a:r>
              <a:rPr lang="en-IE" sz="2000" dirty="0" err="1" smtClean="0">
                <a:solidFill>
                  <a:srgbClr val="990033"/>
                </a:solidFill>
              </a:rPr>
              <a:t>Braitheann</a:t>
            </a:r>
            <a:r>
              <a:rPr lang="en-IE" sz="2000" dirty="0" smtClean="0">
                <a:solidFill>
                  <a:srgbClr val="990033"/>
                </a:solidFill>
              </a:rPr>
              <a:t> fad B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fhad</a:t>
            </a:r>
            <a:r>
              <a:rPr lang="en-IE" sz="2000" dirty="0" smtClean="0">
                <a:solidFill>
                  <a:srgbClr val="990033"/>
                </a:solidFill>
              </a:rPr>
              <a:t> A. (an x-</a:t>
            </a:r>
            <a:r>
              <a:rPr lang="en-IE" sz="2000" dirty="0" err="1" smtClean="0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, fad A </a:t>
            </a:r>
            <a:r>
              <a:rPr lang="en-IE" sz="2000" dirty="0" err="1" smtClean="0">
                <a:solidFill>
                  <a:srgbClr val="990033"/>
                </a:solidFill>
              </a:rPr>
              <a:t>ina</a:t>
            </a:r>
            <a:r>
              <a:rPr lang="en-IE" sz="2000" dirty="0" smtClean="0">
                <a:solidFill>
                  <a:srgbClr val="990033"/>
                </a:solidFill>
              </a:rPr>
              <a:t> cm; an y-</a:t>
            </a:r>
            <a:r>
              <a:rPr lang="en-IE" sz="2000" dirty="0" err="1" smtClean="0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, fad B </a:t>
            </a:r>
            <a:r>
              <a:rPr lang="en-IE" sz="2000" dirty="0" err="1" smtClean="0">
                <a:solidFill>
                  <a:srgbClr val="990033"/>
                </a:solidFill>
              </a:rPr>
              <a:t>ina</a:t>
            </a:r>
            <a:r>
              <a:rPr lang="en-IE" sz="2000" dirty="0" smtClean="0">
                <a:solidFill>
                  <a:srgbClr val="990033"/>
                </a:solidFill>
              </a:rPr>
              <a:t> cm).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tacair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saineolaithe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tusa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fhadhb</a:t>
            </a:r>
            <a:r>
              <a:rPr lang="en-IE" sz="2000" dirty="0">
                <a:solidFill>
                  <a:srgbClr val="990033"/>
                </a:solidFill>
              </a:rPr>
              <a:t>, e.g. (1, 35)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(10, 26) </a:t>
            </a:r>
            <a:r>
              <a:rPr lang="en-IE" sz="2000" dirty="0" err="1">
                <a:solidFill>
                  <a:srgbClr val="990033"/>
                </a:solidFill>
              </a:rPr>
              <a:t>etc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dtábla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 smtClean="0">
                <a:solidFill>
                  <a:srgbClr val="990033"/>
                </a:solidFill>
              </a:rPr>
              <a:t>cholúnar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chlé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aischothrománach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ingearach</a:t>
            </a:r>
            <a:r>
              <a:rPr lang="en-IE" sz="2000" dirty="0" smtClean="0">
                <a:solidFill>
                  <a:srgbClr val="990033"/>
                </a:solidFill>
              </a:rPr>
              <a:t>. AN-TÁBHACHTACH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cóip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roinnt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gcéad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pt-BR" sz="2000" dirty="0">
                <a:solidFill>
                  <a:srgbClr val="990033"/>
                </a:solidFill>
              </a:rPr>
              <a:t>• Roinn do chuid graf leis na grúpaí eile, agus cuirigí na graif i gcomparáid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Piocaigí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cosúlachtaí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rudaí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graif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éagsúla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A10B-370D-4A48-87D8-8F2D44961E21}" type="datetime10">
              <a:rPr lang="en-IE" smtClean="0"/>
              <a:pPr/>
              <a:t>10:33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8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80212"/>
            <a:ext cx="88204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Tacar</a:t>
            </a:r>
            <a:r>
              <a:rPr lang="en-IE" sz="2000" dirty="0">
                <a:solidFill>
                  <a:srgbClr val="990033"/>
                </a:solidFill>
              </a:rPr>
              <a:t> 2.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bailíodh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haghaidh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dticéad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díoladh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Cosnaíonn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ticéid</a:t>
            </a:r>
            <a:r>
              <a:rPr lang="en-IE" sz="2000" dirty="0">
                <a:solidFill>
                  <a:srgbClr val="990033"/>
                </a:solidFill>
              </a:rPr>
              <a:t> €8 an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.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dticéad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díoladh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bailíodh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Pictiúrlann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350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inti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folamh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suíochán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dhíoltar</a:t>
            </a:r>
            <a:r>
              <a:rPr lang="en-IE" sz="2000" dirty="0">
                <a:solidFill>
                  <a:srgbClr val="990033"/>
                </a:solidFill>
              </a:rPr>
              <a:t>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dhíoltar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suíochán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folamh</a:t>
            </a:r>
            <a:r>
              <a:rPr lang="en-IE" sz="2000" dirty="0" smtClean="0">
                <a:solidFill>
                  <a:srgbClr val="990033"/>
                </a:solidFill>
              </a:rPr>
              <a:t>). I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tacair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saineolaithe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tusa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d’fhadbh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dticéad</a:t>
            </a:r>
            <a:r>
              <a:rPr lang="en-IE" sz="2000" dirty="0">
                <a:solidFill>
                  <a:srgbClr val="990033"/>
                </a:solidFill>
              </a:rPr>
              <a:t>, e.g. (1, 8)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(2, 16) </a:t>
            </a:r>
            <a:r>
              <a:rPr lang="en-IE" sz="2000" dirty="0" err="1">
                <a:solidFill>
                  <a:srgbClr val="990033"/>
                </a:solidFill>
              </a:rPr>
              <a:t>etc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d’fhadbh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pictiúrlainne</a:t>
            </a:r>
            <a:r>
              <a:rPr lang="en-IE" sz="2000" dirty="0">
                <a:solidFill>
                  <a:srgbClr val="990033"/>
                </a:solidFill>
              </a:rPr>
              <a:t>, e.g. (0, 350)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(20, </a:t>
            </a:r>
            <a:r>
              <a:rPr lang="en-IE" sz="2000" dirty="0" smtClean="0">
                <a:solidFill>
                  <a:srgbClr val="990033"/>
                </a:solidFill>
              </a:rPr>
              <a:t>330) </a:t>
            </a:r>
            <a:r>
              <a:rPr lang="en-IE" sz="2000" dirty="0" err="1" smtClean="0">
                <a:solidFill>
                  <a:srgbClr val="990033"/>
                </a:solidFill>
              </a:rPr>
              <a:t>etc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dtábla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chlé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chothrománach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ingearach</a:t>
            </a:r>
            <a:r>
              <a:rPr lang="en-IE" sz="2000" dirty="0" smtClean="0">
                <a:solidFill>
                  <a:srgbClr val="990033"/>
                </a:solidFill>
              </a:rPr>
              <a:t>.  AN-TÁBHACHTACH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cóip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roinnt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de-DE" sz="2000" dirty="0" smtClean="0">
                <a:solidFill>
                  <a:srgbClr val="990033"/>
                </a:solidFill>
              </a:rPr>
              <a:t>leis </a:t>
            </a:r>
            <a:r>
              <a:rPr lang="de-DE" sz="2000" dirty="0">
                <a:solidFill>
                  <a:srgbClr val="990033"/>
                </a:solidFill>
              </a:rPr>
              <a:t>an gcéad ghrúpa eile.</a:t>
            </a:r>
          </a:p>
          <a:p>
            <a:r>
              <a:rPr lang="pt-BR" sz="2000" dirty="0">
                <a:solidFill>
                  <a:srgbClr val="990033"/>
                </a:solidFill>
              </a:rPr>
              <a:t>• Roinn do chuid graf leis na grúpaí eile, agus cuirigí na graif i gcomparáid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Piocaigí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cosúlachtaí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rudaí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éagsúla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614-FD5B-43E1-92C7-5D18B578719F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043608" y="188640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5 (</a:t>
            </a:r>
            <a:r>
              <a:rPr lang="en-IE" sz="3200" b="1" dirty="0" err="1">
                <a:solidFill>
                  <a:srgbClr val="990033"/>
                </a:solidFill>
              </a:rPr>
              <a:t>ábhar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Ardleibhéil</a:t>
            </a:r>
            <a:r>
              <a:rPr lang="en-IE" sz="3200" b="1" dirty="0">
                <a:solidFill>
                  <a:srgbClr val="99003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85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59940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Tacar</a:t>
            </a:r>
            <a:r>
              <a:rPr lang="en-IE" sz="2000" dirty="0">
                <a:solidFill>
                  <a:srgbClr val="990033"/>
                </a:solidFill>
              </a:rPr>
              <a:t> 3.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5.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chearnóige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fad 1 </a:t>
            </a:r>
            <a:r>
              <a:rPr lang="en-IE" sz="2000" dirty="0" err="1">
                <a:solidFill>
                  <a:srgbClr val="990033"/>
                </a:solidFill>
              </a:rPr>
              <a:t>slios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.)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fhillim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bileog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pháipéir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ann.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fhillim</a:t>
            </a:r>
            <a:r>
              <a:rPr lang="en-IE" sz="2000" dirty="0">
                <a:solidFill>
                  <a:srgbClr val="990033"/>
                </a:solidFill>
              </a:rPr>
              <a:t> é sin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leath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arís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4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ann.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tharlaíonn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leanaim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filleadh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pháipéir</a:t>
            </a:r>
            <a:r>
              <a:rPr lang="en-IE" sz="2000" dirty="0" smtClean="0">
                <a:solidFill>
                  <a:srgbClr val="990033"/>
                </a:solidFill>
              </a:rPr>
              <a:t>? (</a:t>
            </a:r>
            <a:r>
              <a:rPr lang="en-IE" sz="2000" dirty="0">
                <a:solidFill>
                  <a:srgbClr val="990033"/>
                </a:solidFill>
              </a:rPr>
              <a:t>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bhfillteacha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codanna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7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Braitheann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achar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cearnóige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sleasa</a:t>
            </a:r>
            <a:r>
              <a:rPr lang="en-IE" sz="2000" dirty="0">
                <a:solidFill>
                  <a:srgbClr val="990033"/>
                </a:solidFill>
              </a:rPr>
              <a:t>. (x-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fad </a:t>
            </a:r>
            <a:r>
              <a:rPr lang="en-IE" sz="2000" dirty="0" err="1">
                <a:solidFill>
                  <a:srgbClr val="990033"/>
                </a:solidFill>
              </a:rPr>
              <a:t>sleasa</a:t>
            </a:r>
            <a:r>
              <a:rPr lang="en-IE" sz="2000" dirty="0">
                <a:solidFill>
                  <a:srgbClr val="990033"/>
                </a:solidFill>
              </a:rPr>
              <a:t>;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achar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cearnóige</a:t>
            </a:r>
            <a:r>
              <a:rPr lang="en-IE" sz="2000" dirty="0" smtClean="0">
                <a:solidFill>
                  <a:srgbClr val="990033"/>
                </a:solidFill>
              </a:rPr>
              <a:t>). I </a:t>
            </a:r>
            <a:r>
              <a:rPr lang="en-IE" sz="2000" dirty="0" err="1">
                <a:solidFill>
                  <a:srgbClr val="990033"/>
                </a:solidFill>
              </a:rPr>
              <a:t>gcás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tacair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saineolaithe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tusa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Faigh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fheileann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fhadhb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tugadh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dtábla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chlé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Eagraigh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sonraí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x-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chothrománach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chainníocht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y-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AN-TÁBHACHTACH: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cóip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roinnt</a:t>
            </a:r>
            <a:r>
              <a:rPr lang="en-IE" sz="2000" dirty="0" smtClean="0">
                <a:solidFill>
                  <a:srgbClr val="990033"/>
                </a:solidFill>
              </a:rPr>
              <a:t> leis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gcéad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next group.</a:t>
            </a:r>
          </a:p>
          <a:p>
            <a:r>
              <a:rPr lang="pt-BR" sz="2000" dirty="0">
                <a:solidFill>
                  <a:srgbClr val="990033"/>
                </a:solidFill>
              </a:rPr>
              <a:t>• Roinn do chuid graf leis na grúpaí eile, agus cuirigí na graif i gcomparáid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Piocaigí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cosúlachtaí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rudaí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graif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éagsúla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50A-A8A4-4BC7-8A23-C3E6E36CD2FC}" type="datetime10">
              <a:rPr lang="en-IE" smtClean="0"/>
              <a:pPr/>
              <a:t>10:33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7BC6-15CD-4E4F-9B70-69A2B3C46328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79746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Déanfaimid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patrúin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mhatamaitic </a:t>
            </a:r>
            <a:r>
              <a:rPr lang="pt-BR" sz="2000" dirty="0">
                <a:solidFill>
                  <a:srgbClr val="990033"/>
                </a:solidFill>
              </a:rPr>
              <a:t>inniu, rudaí ar </a:t>
            </a:r>
            <a:r>
              <a:rPr lang="pt-BR" sz="2000" dirty="0" smtClean="0">
                <a:solidFill>
                  <a:srgbClr val="990033"/>
                </a:solidFill>
              </a:rPr>
              <a:t>nós </a:t>
            </a:r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, 4, 6, 8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10, 20, 30, 40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bhféadfadh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samplaí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 </a:t>
            </a:r>
            <a:r>
              <a:rPr lang="en-IE" sz="2000" dirty="0" err="1" smtClean="0">
                <a:solidFill>
                  <a:srgbClr val="990033"/>
                </a:solidFill>
              </a:rPr>
              <a:t>phatrúin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uimhreacha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lua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990033"/>
                </a:solidFill>
              </a:rPr>
              <a:t>An ndéarfá gur patrún é 1, 5, </a:t>
            </a:r>
            <a:r>
              <a:rPr lang="pt-BR" sz="2000" dirty="0" smtClean="0">
                <a:solidFill>
                  <a:srgbClr val="990033"/>
                </a:solidFill>
              </a:rPr>
              <a:t>12, </a:t>
            </a:r>
            <a:r>
              <a:rPr lang="fr-FR" sz="2000" dirty="0" smtClean="0">
                <a:solidFill>
                  <a:srgbClr val="990033"/>
                </a:solidFill>
              </a:rPr>
              <a:t>13</a:t>
            </a:r>
            <a:r>
              <a:rPr lang="fr-FR" sz="2000" dirty="0">
                <a:solidFill>
                  <a:srgbClr val="990033"/>
                </a:solidFill>
              </a:rPr>
              <a:t>, 61? </a:t>
            </a:r>
            <a:r>
              <a:rPr lang="fr-FR" sz="2000" dirty="0" err="1">
                <a:solidFill>
                  <a:srgbClr val="990033"/>
                </a:solidFill>
              </a:rPr>
              <a:t>Cén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fáth</a:t>
            </a:r>
            <a:r>
              <a:rPr lang="fr-FR" sz="2000" dirty="0">
                <a:solidFill>
                  <a:srgbClr val="990033"/>
                </a:solidFill>
              </a:rPr>
              <a:t>? </a:t>
            </a:r>
            <a:r>
              <a:rPr lang="fr-FR" sz="2000" dirty="0" err="1">
                <a:solidFill>
                  <a:srgbClr val="990033"/>
                </a:solidFill>
              </a:rPr>
              <a:t>Tabhair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cúis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990033"/>
                </a:solidFill>
              </a:rPr>
              <a:t>Cé na hairíonna, nó cé </a:t>
            </a:r>
            <a:r>
              <a:rPr lang="pt-BR" sz="2000" dirty="0" smtClean="0">
                <a:solidFill>
                  <a:srgbClr val="990033"/>
                </a:solidFill>
              </a:rPr>
              <a:t>na </a:t>
            </a:r>
            <a:r>
              <a:rPr lang="en-IE" sz="2000" dirty="0" err="1" smtClean="0">
                <a:solidFill>
                  <a:srgbClr val="990033"/>
                </a:solidFill>
              </a:rPr>
              <a:t>saintréithe</a:t>
            </a:r>
            <a:r>
              <a:rPr lang="en-IE" sz="2000" dirty="0">
                <a:solidFill>
                  <a:srgbClr val="990033"/>
                </a:solidFill>
              </a:rPr>
              <a:t>, a </a:t>
            </a:r>
            <a:r>
              <a:rPr lang="en-IE" sz="2000" dirty="0" err="1">
                <a:solidFill>
                  <a:srgbClr val="990033"/>
                </a:solidFill>
              </a:rPr>
              <a:t>bhaineann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dóigh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libh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err="1">
                <a:solidFill>
                  <a:srgbClr val="990033"/>
                </a:solidFill>
              </a:rPr>
              <a:t>An</a:t>
            </a:r>
            <a:r>
              <a:rPr lang="es-ES" sz="2000" dirty="0">
                <a:solidFill>
                  <a:srgbClr val="990033"/>
                </a:solidFill>
              </a:rPr>
              <a:t> le </a:t>
            </a:r>
            <a:r>
              <a:rPr lang="es-ES" sz="2000" dirty="0" err="1">
                <a:solidFill>
                  <a:srgbClr val="990033"/>
                </a:solidFill>
              </a:rPr>
              <a:t>huimhreacha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amháin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bhaineann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patrúin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dhathanna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Soilse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tráchta</a:t>
            </a:r>
            <a:r>
              <a:rPr lang="en-IE" sz="2000" dirty="0" smtClean="0">
                <a:solidFill>
                  <a:srgbClr val="990033"/>
                </a:solidFill>
              </a:rPr>
              <a:t>: </a:t>
            </a:r>
            <a:r>
              <a:rPr lang="en-IE" sz="2000" dirty="0" err="1" smtClean="0">
                <a:solidFill>
                  <a:srgbClr val="990033"/>
                </a:solidFill>
              </a:rPr>
              <a:t>dearg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ómra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uaithne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 smtClean="0">
                <a:solidFill>
                  <a:srgbClr val="990033"/>
                </a:solidFill>
              </a:rPr>
              <a:t>Nó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litreacha</a:t>
            </a:r>
            <a:r>
              <a:rPr lang="en-IE" sz="2000" dirty="0">
                <a:solidFill>
                  <a:srgbClr val="990033"/>
                </a:solidFill>
              </a:rPr>
              <a:t>: A, B, C, A, B, C, </a:t>
            </a:r>
            <a:r>
              <a:rPr lang="en-IE" sz="2000" dirty="0" smtClean="0">
                <a:solidFill>
                  <a:srgbClr val="990033"/>
                </a:solidFill>
              </a:rPr>
              <a:t>A, B, C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patrúin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sin?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dtig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héinne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sampla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thabhairt</a:t>
            </a:r>
            <a:r>
              <a:rPr lang="en-IE" sz="2000" dirty="0" smtClean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phatrún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uimhreacha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Déanaimis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patrúin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.»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20000" y="512887"/>
            <a:ext cx="7975153" cy="5203825"/>
            <a:chOff x="8820000" y="512887"/>
            <a:chExt cx="7975153" cy="5203825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" t="875" r="-1"/>
            <a:stretch/>
          </p:blipFill>
          <p:spPr bwMode="auto">
            <a:xfrm>
              <a:off x="9144000" y="512887"/>
              <a:ext cx="7651153" cy="520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820000" y="512888"/>
            <a:ext cx="7809454" cy="5612872"/>
            <a:chOff x="8820000" y="512888"/>
            <a:chExt cx="7809454" cy="56128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" t="355" b="1"/>
            <a:stretch/>
          </p:blipFill>
          <p:spPr bwMode="auto">
            <a:xfrm>
              <a:off x="9123582" y="528359"/>
              <a:ext cx="7505872" cy="5597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7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1772" y="332656"/>
            <a:ext cx="4240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1A</a:t>
            </a:r>
            <a:endParaRPr lang="en-IE" sz="3200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95127"/>
            <a:ext cx="8136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Léirigh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athfhillteach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- </a:t>
            </a:r>
            <a:r>
              <a:rPr lang="en-IE" sz="2000" dirty="0" err="1">
                <a:solidFill>
                  <a:srgbClr val="990033"/>
                </a:solidFill>
              </a:rPr>
              <a:t>dearg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dubh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dearg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dubh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dubh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– </a:t>
            </a:r>
            <a:r>
              <a:rPr lang="en-IE" sz="2000" dirty="0" err="1">
                <a:solidFill>
                  <a:srgbClr val="990033"/>
                </a:solidFill>
              </a:rPr>
              <a:t>trína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thógáil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bloicíní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trína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dhathú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uimhirstiall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thíos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bunaithe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16832"/>
            <a:ext cx="7448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75503" y="2011833"/>
            <a:ext cx="720000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602590" y="2018549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341357" y="2020059"/>
            <a:ext cx="720000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079650" y="2018685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948084" y="2022466"/>
            <a:ext cx="699939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1679922" y="2020739"/>
            <a:ext cx="699939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2411760" y="2020739"/>
            <a:ext cx="699939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3135141" y="2020787"/>
            <a:ext cx="699939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4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804248" y="2018789"/>
            <a:ext cx="720000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9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542541" y="2017415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</a:t>
            </a:r>
            <a:endParaRPr lang="en-I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5801-B74C-48DC-9065-1FD706401A90}" type="datetime10">
              <a:rPr lang="en-IE" smtClean="0"/>
              <a:pPr/>
              <a:t>10:33</a:t>
            </a:fld>
            <a:endParaRPr lang="en-I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37" y="2956476"/>
            <a:ext cx="5086526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820000" y="512887"/>
            <a:ext cx="7975153" cy="5203825"/>
            <a:chOff x="8820000" y="512887"/>
            <a:chExt cx="7975153" cy="5203825"/>
          </a:xfrm>
        </p:grpSpPr>
        <p:sp>
          <p:nvSpPr>
            <p:cNvPr id="25" name="Rounded Rectangle 24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" t="875" r="-1"/>
            <a:stretch/>
          </p:blipFill>
          <p:spPr bwMode="auto">
            <a:xfrm>
              <a:off x="9144000" y="512887"/>
              <a:ext cx="7651153" cy="520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9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438" y="476672"/>
            <a:ext cx="81790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990033"/>
                </a:solidFill>
              </a:rPr>
              <a:t>3. Freagair na ceisteanna seo a leanas: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Liostaigh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suíomhuimhreacha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chúig</a:t>
            </a:r>
            <a:r>
              <a:rPr lang="en-IE" sz="2000" dirty="0">
                <a:solidFill>
                  <a:srgbClr val="990033"/>
                </a:solidFill>
              </a:rPr>
              <a:t> (5) </a:t>
            </a:r>
            <a:r>
              <a:rPr lang="en-IE" sz="2000" dirty="0" err="1" smtClean="0">
                <a:solidFill>
                  <a:srgbClr val="990033"/>
                </a:solidFill>
              </a:rPr>
              <a:t>bhloícín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dhearga</a:t>
            </a:r>
            <a:r>
              <a:rPr lang="en-IE" sz="2000" dirty="0" smtClean="0">
                <a:solidFill>
                  <a:srgbClr val="990033"/>
                </a:solidFill>
              </a:rPr>
              <a:t>: 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2.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huimhreacha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? 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3. </a:t>
            </a:r>
            <a:r>
              <a:rPr lang="en-IE" sz="2000" dirty="0" err="1">
                <a:solidFill>
                  <a:srgbClr val="990033"/>
                </a:solidFill>
              </a:rPr>
              <a:t>Liostaigh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suíomhuimhreacha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chúig</a:t>
            </a:r>
            <a:r>
              <a:rPr lang="en-IE" sz="2000" dirty="0">
                <a:solidFill>
                  <a:srgbClr val="990033"/>
                </a:solidFill>
              </a:rPr>
              <a:t> (5) </a:t>
            </a:r>
            <a:r>
              <a:rPr lang="en-IE" sz="2000" dirty="0" err="1">
                <a:solidFill>
                  <a:srgbClr val="990033"/>
                </a:solidFill>
              </a:rPr>
              <a:t>bhloicín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dhubha</a:t>
            </a:r>
            <a:r>
              <a:rPr lang="en-IE" sz="2000" dirty="0" smtClean="0">
                <a:solidFill>
                  <a:srgbClr val="990033"/>
                </a:solidFill>
              </a:rPr>
              <a:t>: 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huimhreacha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? 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5.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gcéadú</a:t>
            </a:r>
            <a:r>
              <a:rPr lang="en-IE" sz="2000" dirty="0">
                <a:solidFill>
                  <a:srgbClr val="990033"/>
                </a:solidFill>
              </a:rPr>
              <a:t> (100ú)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6.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aonú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céad</a:t>
            </a:r>
            <a:r>
              <a:rPr lang="en-IE" sz="2000" dirty="0">
                <a:solidFill>
                  <a:srgbClr val="990033"/>
                </a:solidFill>
              </a:rPr>
              <a:t> (101ú</a:t>
            </a:r>
            <a:r>
              <a:rPr lang="en-IE" sz="2000" dirty="0" smtClean="0">
                <a:solidFill>
                  <a:srgbClr val="990033"/>
                </a:solidFill>
              </a:rPr>
              <a:t>)? 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7.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luíonn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céadú</a:t>
            </a:r>
            <a:r>
              <a:rPr lang="en-IE" sz="2000" dirty="0">
                <a:solidFill>
                  <a:srgbClr val="990033"/>
                </a:solidFill>
              </a:rPr>
              <a:t> (100ú)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dubh</a:t>
            </a:r>
            <a:r>
              <a:rPr lang="en-IE" sz="2000" dirty="0" smtClean="0">
                <a:solidFill>
                  <a:srgbClr val="990033"/>
                </a:solidFill>
              </a:rPr>
              <a:t>? 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8.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suíomhuimhir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luíonn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céadú</a:t>
            </a:r>
            <a:r>
              <a:rPr lang="en-IE" sz="2000" dirty="0">
                <a:solidFill>
                  <a:srgbClr val="990033"/>
                </a:solidFill>
              </a:rPr>
              <a:t> (100u) </a:t>
            </a:r>
            <a:r>
              <a:rPr lang="en-IE" sz="2000" dirty="0" err="1">
                <a:solidFill>
                  <a:srgbClr val="990033"/>
                </a:solidFill>
              </a:rPr>
              <a:t>bloicín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dearg</a:t>
            </a:r>
            <a:r>
              <a:rPr lang="en-IE" sz="2000" dirty="0" smtClean="0">
                <a:solidFill>
                  <a:srgbClr val="990033"/>
                </a:solidFill>
              </a:rPr>
              <a:t>? 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9.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dath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míliú</a:t>
            </a:r>
            <a:r>
              <a:rPr lang="en-IE" sz="2000" dirty="0">
                <a:solidFill>
                  <a:srgbClr val="990033"/>
                </a:solidFill>
              </a:rPr>
              <a:t> (1000ú) </a:t>
            </a:r>
            <a:r>
              <a:rPr lang="en-IE" sz="2000" dirty="0" err="1" smtClean="0">
                <a:solidFill>
                  <a:srgbClr val="990033"/>
                </a:solidFill>
              </a:rPr>
              <a:t>bloicín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990033"/>
                </a:solidFill>
              </a:rPr>
              <a:t>Mínigh mar a fuair tú do fhreagra ar cheist </a:t>
            </a:r>
            <a:r>
              <a:rPr lang="pt-BR" sz="2000" dirty="0" smtClean="0">
                <a:solidFill>
                  <a:srgbClr val="990033"/>
                </a:solidFill>
              </a:rPr>
              <a:t>8: __________________________</a:t>
            </a:r>
            <a:endParaRPr lang="pt-BR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9F23-C5E0-4D2B-B186-341D007376F0}" type="datetime10">
              <a:rPr lang="en-IE" smtClean="0"/>
              <a:pPr/>
              <a:t>10:33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512887"/>
            <a:ext cx="7975153" cy="5203825"/>
            <a:chOff x="8820000" y="512887"/>
            <a:chExt cx="7975153" cy="5203825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" t="875" r="-1"/>
            <a:stretch/>
          </p:blipFill>
          <p:spPr bwMode="auto">
            <a:xfrm>
              <a:off x="9144000" y="512887"/>
              <a:ext cx="7651153" cy="520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00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82233"/>
            <a:ext cx="835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1. </a:t>
            </a:r>
            <a:r>
              <a:rPr lang="en-IE" dirty="0" err="1">
                <a:solidFill>
                  <a:srgbClr val="990033"/>
                </a:solidFill>
              </a:rPr>
              <a:t>Léirigh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athfhillteach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seo</a:t>
            </a:r>
            <a:r>
              <a:rPr lang="en-IE" dirty="0">
                <a:solidFill>
                  <a:srgbClr val="990033"/>
                </a:solidFill>
              </a:rPr>
              <a:t> – </a:t>
            </a:r>
            <a:r>
              <a:rPr lang="en-IE" dirty="0" err="1">
                <a:solidFill>
                  <a:srgbClr val="990033"/>
                </a:solidFill>
              </a:rPr>
              <a:t>buí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dubh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 smtClean="0">
                <a:solidFill>
                  <a:srgbClr val="990033"/>
                </a:solidFill>
              </a:rPr>
              <a:t>uaithne</a:t>
            </a:r>
            <a:r>
              <a:rPr lang="en-IE" dirty="0" smtClean="0">
                <a:solidFill>
                  <a:srgbClr val="990033"/>
                </a:solidFill>
              </a:rPr>
              <a:t>, </a:t>
            </a:r>
            <a:r>
              <a:rPr lang="en-IE" dirty="0" err="1" smtClean="0">
                <a:solidFill>
                  <a:srgbClr val="990033"/>
                </a:solidFill>
              </a:rPr>
              <a:t>buí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dubh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uaithne</a:t>
            </a:r>
            <a:r>
              <a:rPr lang="en-IE" dirty="0">
                <a:solidFill>
                  <a:srgbClr val="990033"/>
                </a:solidFill>
              </a:rPr>
              <a:t> – </a:t>
            </a:r>
            <a:r>
              <a:rPr lang="en-IE" dirty="0" err="1">
                <a:solidFill>
                  <a:srgbClr val="990033"/>
                </a:solidFill>
              </a:rPr>
              <a:t>trína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thógáil</a:t>
            </a:r>
            <a:r>
              <a:rPr lang="en-IE" dirty="0">
                <a:solidFill>
                  <a:srgbClr val="990033"/>
                </a:solidFill>
              </a:rPr>
              <a:t> le </a:t>
            </a:r>
            <a:r>
              <a:rPr lang="en-IE" dirty="0" err="1">
                <a:solidFill>
                  <a:srgbClr val="990033"/>
                </a:solidFill>
              </a:rPr>
              <a:t>bloicíní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trína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dhathú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uimhirstiall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thábla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tharraingt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shlí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fheiliúnach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eile</a:t>
            </a:r>
            <a:r>
              <a:rPr lang="en-IE" dirty="0" smtClean="0">
                <a:solidFill>
                  <a:srgbClr val="990033"/>
                </a:solidFill>
              </a:rPr>
              <a:t>.   1 </a:t>
            </a:r>
            <a:r>
              <a:rPr lang="en-IE" dirty="0">
                <a:solidFill>
                  <a:srgbClr val="990033"/>
                </a:solidFill>
              </a:rPr>
              <a:t>2 3 4 5 6 7 8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1. </a:t>
            </a:r>
            <a:r>
              <a:rPr lang="en-IE" dirty="0" err="1">
                <a:solidFill>
                  <a:srgbClr val="990033"/>
                </a:solidFill>
              </a:rPr>
              <a:t>Liostaigh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huimhreacha</a:t>
            </a:r>
            <a:r>
              <a:rPr lang="en-IE" dirty="0">
                <a:solidFill>
                  <a:srgbClr val="990033"/>
                </a:solidFill>
              </a:rPr>
              <a:t> don </a:t>
            </a:r>
            <a:r>
              <a:rPr lang="en-IE" dirty="0" err="1">
                <a:solidFill>
                  <a:srgbClr val="990033"/>
                </a:solidFill>
              </a:rPr>
              <a:t>chéad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(3) </a:t>
            </a:r>
            <a:r>
              <a:rPr lang="en-IE" dirty="0" err="1">
                <a:solidFill>
                  <a:srgbClr val="990033"/>
                </a:solidFill>
              </a:rPr>
              <a:t>bhloicín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bhuí</a:t>
            </a:r>
            <a:r>
              <a:rPr lang="en-IE" dirty="0">
                <a:solidFill>
                  <a:srgbClr val="990033"/>
                </a:solidFill>
              </a:rPr>
              <a:t>: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le sonrú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2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Liostaigh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huimhreacha</a:t>
            </a:r>
            <a:r>
              <a:rPr lang="en-IE" dirty="0">
                <a:solidFill>
                  <a:srgbClr val="990033"/>
                </a:solidFill>
              </a:rPr>
              <a:t> don </a:t>
            </a:r>
            <a:r>
              <a:rPr lang="en-IE" dirty="0" err="1">
                <a:solidFill>
                  <a:srgbClr val="990033"/>
                </a:solidFill>
              </a:rPr>
              <a:t>chéad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(3) </a:t>
            </a:r>
            <a:r>
              <a:rPr lang="en-IE" dirty="0" err="1">
                <a:solidFill>
                  <a:srgbClr val="990033"/>
                </a:solidFill>
              </a:rPr>
              <a:t>bhloicín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dhubha</a:t>
            </a:r>
            <a:r>
              <a:rPr lang="en-IE" dirty="0">
                <a:solidFill>
                  <a:srgbClr val="990033"/>
                </a:solidFill>
              </a:rPr>
              <a:t>: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le</a:t>
            </a:r>
          </a:p>
          <a:p>
            <a:r>
              <a:rPr lang="en-IE" dirty="0">
                <a:solidFill>
                  <a:srgbClr val="990033"/>
                </a:solidFill>
              </a:rPr>
              <a:t>sonrú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3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Liostaigh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huimhreacha</a:t>
            </a:r>
            <a:r>
              <a:rPr lang="en-IE" dirty="0">
                <a:solidFill>
                  <a:srgbClr val="990033"/>
                </a:solidFill>
              </a:rPr>
              <a:t> don </a:t>
            </a:r>
            <a:r>
              <a:rPr lang="en-IE" dirty="0" err="1">
                <a:solidFill>
                  <a:srgbClr val="990033"/>
                </a:solidFill>
              </a:rPr>
              <a:t>chéad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trí</a:t>
            </a:r>
            <a:r>
              <a:rPr lang="en-IE" dirty="0">
                <a:solidFill>
                  <a:srgbClr val="990033"/>
                </a:solidFill>
              </a:rPr>
              <a:t> (3) </a:t>
            </a:r>
            <a:r>
              <a:rPr lang="en-IE" dirty="0" err="1">
                <a:solidFill>
                  <a:srgbClr val="990033"/>
                </a:solidFill>
              </a:rPr>
              <a:t>bhloicín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uaithne</a:t>
            </a:r>
            <a:r>
              <a:rPr lang="en-IE" dirty="0">
                <a:solidFill>
                  <a:srgbClr val="990033"/>
                </a:solidFill>
              </a:rPr>
              <a:t>: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patrún</a:t>
            </a:r>
            <a:r>
              <a:rPr lang="en-IE" dirty="0">
                <a:solidFill>
                  <a:srgbClr val="990033"/>
                </a:solidFill>
              </a:rPr>
              <a:t> le</a:t>
            </a:r>
          </a:p>
          <a:p>
            <a:r>
              <a:rPr lang="en-IE" dirty="0">
                <a:solidFill>
                  <a:srgbClr val="990033"/>
                </a:solidFill>
              </a:rPr>
              <a:t>sonrú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4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</a:t>
            </a:r>
            <a:r>
              <a:rPr lang="en-IE" dirty="0" err="1">
                <a:solidFill>
                  <a:srgbClr val="990033"/>
                </a:solidFill>
              </a:rPr>
              <a:t>séú</a:t>
            </a:r>
            <a:r>
              <a:rPr lang="en-IE" dirty="0">
                <a:solidFill>
                  <a:srgbClr val="990033"/>
                </a:solidFill>
              </a:rPr>
              <a:t> (6ú) </a:t>
            </a:r>
            <a:r>
              <a:rPr lang="en-IE" dirty="0" err="1" smtClean="0">
                <a:solidFill>
                  <a:srgbClr val="990033"/>
                </a:solidFill>
              </a:rPr>
              <a:t>bloicín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5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t-</a:t>
            </a:r>
            <a:r>
              <a:rPr lang="en-IE" dirty="0" err="1">
                <a:solidFill>
                  <a:srgbClr val="990033"/>
                </a:solidFill>
              </a:rPr>
              <a:t>ochtdéagú</a:t>
            </a:r>
            <a:r>
              <a:rPr lang="en-IE" dirty="0">
                <a:solidFill>
                  <a:srgbClr val="990033"/>
                </a:solidFill>
              </a:rPr>
              <a:t> (18ú)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6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</a:t>
            </a:r>
            <a:r>
              <a:rPr lang="en-IE" dirty="0" err="1">
                <a:solidFill>
                  <a:srgbClr val="990033"/>
                </a:solidFill>
              </a:rPr>
              <a:t>cúigiú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is fiche (25ú</a:t>
            </a:r>
            <a:r>
              <a:rPr lang="en-IE" dirty="0" smtClean="0">
                <a:solidFill>
                  <a:srgbClr val="990033"/>
                </a:solidFill>
              </a:rPr>
              <a:t>)? __________________________________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28800"/>
            <a:ext cx="7448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6346" y="1735311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4602590" y="1733801"/>
            <a:ext cx="720000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5341357" y="1735311"/>
            <a:ext cx="720000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6079650" y="1733937"/>
            <a:ext cx="720000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949576" y="1726365"/>
            <a:ext cx="699939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1666970" y="1735624"/>
            <a:ext cx="699939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413688" y="1721232"/>
            <a:ext cx="699939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3142456" y="1730491"/>
            <a:ext cx="699939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4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804248" y="1734041"/>
            <a:ext cx="720000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2541" y="1732667"/>
            <a:ext cx="720000" cy="4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10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0BF3-B462-4D2C-A0BA-37E7A890D7A6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2460589" y="233640"/>
            <a:ext cx="422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1B</a:t>
            </a:r>
            <a:endParaRPr lang="en-IE" sz="3200" b="1" dirty="0" smtClean="0">
              <a:solidFill>
                <a:srgbClr val="99003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20000" y="512888"/>
            <a:ext cx="8196288" cy="5508400"/>
            <a:chOff x="8820000" y="512888"/>
            <a:chExt cx="8196288" cy="5508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" t="367"/>
            <a:stretch/>
          </p:blipFill>
          <p:spPr bwMode="auto">
            <a:xfrm>
              <a:off x="9144000" y="546314"/>
              <a:ext cx="7872288" cy="5474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7.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é an </a:t>
            </a:r>
            <a:r>
              <a:rPr lang="en-IE" dirty="0" err="1">
                <a:solidFill>
                  <a:srgbClr val="990033"/>
                </a:solidFill>
              </a:rPr>
              <a:t>trídéagú</a:t>
            </a:r>
            <a:r>
              <a:rPr lang="en-IE" dirty="0">
                <a:solidFill>
                  <a:srgbClr val="990033"/>
                </a:solidFill>
              </a:rPr>
              <a:t> (13ú)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? </a:t>
            </a:r>
            <a:r>
              <a:rPr lang="en-IE" dirty="0" smtClean="0">
                <a:solidFill>
                  <a:srgbClr val="990033"/>
                </a:solidFill>
              </a:rPr>
              <a:t> 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8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bheidh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gcéadú</a:t>
            </a:r>
            <a:r>
              <a:rPr lang="en-IE" dirty="0">
                <a:solidFill>
                  <a:srgbClr val="990033"/>
                </a:solidFill>
              </a:rPr>
              <a:t> (100ú)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seicheamh</a:t>
            </a:r>
            <a:r>
              <a:rPr lang="en-IE" dirty="0">
                <a:solidFill>
                  <a:srgbClr val="990033"/>
                </a:solidFill>
              </a:rPr>
              <a:t>? </a:t>
            </a:r>
            <a:r>
              <a:rPr lang="en-IE" dirty="0" smtClean="0">
                <a:solidFill>
                  <a:srgbClr val="990033"/>
                </a:solidFill>
              </a:rPr>
              <a:t>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9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dath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bheidh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gcúig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céadú</a:t>
            </a:r>
            <a:r>
              <a:rPr lang="en-IE" dirty="0">
                <a:solidFill>
                  <a:srgbClr val="990033"/>
                </a:solidFill>
              </a:rPr>
              <a:t> (500ú)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seicheamh</a:t>
            </a:r>
            <a:r>
              <a:rPr lang="en-IE" dirty="0" smtClean="0">
                <a:solidFill>
                  <a:srgbClr val="990033"/>
                </a:solidFill>
              </a:rPr>
              <a:t>? 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pt-BR" dirty="0" smtClean="0">
              <a:solidFill>
                <a:srgbClr val="990033"/>
              </a:solidFill>
            </a:endParaRPr>
          </a:p>
          <a:p>
            <a:r>
              <a:rPr lang="pt-BR" dirty="0" smtClean="0">
                <a:solidFill>
                  <a:srgbClr val="990033"/>
                </a:solidFill>
              </a:rPr>
              <a:t>10</a:t>
            </a:r>
            <a:r>
              <a:rPr lang="pt-BR" dirty="0">
                <a:solidFill>
                  <a:srgbClr val="990033"/>
                </a:solidFill>
              </a:rPr>
              <a:t>. Mínigh mar a bhfuair tú do fhreagraí ar cheisteanna 8 agus 9</a:t>
            </a:r>
            <a:r>
              <a:rPr lang="pt-BR" dirty="0" smtClean="0">
                <a:solidFill>
                  <a:srgbClr val="990033"/>
                </a:solidFill>
              </a:rPr>
              <a:t>. </a:t>
            </a:r>
            <a:r>
              <a:rPr lang="en-IE" dirty="0" smtClean="0">
                <a:solidFill>
                  <a:srgbClr val="990033"/>
                </a:solidFill>
              </a:rPr>
              <a:t>_________________ ____________________________________________________________________________________________________________________________________________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11.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riail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chuideodh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leat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tsuíomhuimhir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oibriú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amach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gcás</a:t>
            </a:r>
            <a:r>
              <a:rPr lang="en-IE" dirty="0">
                <a:solidFill>
                  <a:srgbClr val="990033"/>
                </a:solidFill>
              </a:rPr>
              <a:t> (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buí</a:t>
            </a:r>
            <a:r>
              <a:rPr lang="en-IE" dirty="0">
                <a:solidFill>
                  <a:srgbClr val="990033"/>
                </a:solidFill>
              </a:rPr>
              <a:t>, (ii)</a:t>
            </a:r>
          </a:p>
          <a:p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dubh</a:t>
            </a:r>
            <a:r>
              <a:rPr lang="en-IE" dirty="0">
                <a:solidFill>
                  <a:srgbClr val="990033"/>
                </a:solidFill>
              </a:rPr>
              <a:t>, (iii) </a:t>
            </a:r>
            <a:r>
              <a:rPr lang="en-IE" dirty="0" err="1">
                <a:solidFill>
                  <a:srgbClr val="990033"/>
                </a:solidFill>
              </a:rPr>
              <a:t>bloicín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uaithne</a:t>
            </a:r>
            <a:r>
              <a:rPr lang="en-IE" dirty="0" smtClean="0">
                <a:solidFill>
                  <a:srgbClr val="990033"/>
                </a:solidFill>
              </a:rPr>
              <a:t>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386-7DD2-4FAF-B955-B8BBF07AFDBA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95536" y="55172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990033"/>
                </a:solidFill>
              </a:rPr>
              <a:t>Cén chaoi ar patrún é</a:t>
            </a:r>
            <a:r>
              <a:rPr lang="pt-BR" sz="2800" dirty="0" smtClean="0">
                <a:solidFill>
                  <a:srgbClr val="990033"/>
                </a:solidFill>
              </a:rPr>
              <a:t>?</a:t>
            </a:r>
            <a:endParaRPr lang="en-IE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45656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Bosca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Airgid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Fuair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€4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breithe</a:t>
            </a:r>
            <a:r>
              <a:rPr lang="en-IE" sz="2000" dirty="0">
                <a:solidFill>
                  <a:srgbClr val="990033"/>
                </a:solidFill>
              </a:rPr>
              <a:t>. Sin an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thosaigh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Shocraigh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€2 a </a:t>
            </a:r>
            <a:r>
              <a:rPr lang="en-IE" sz="2000" dirty="0" err="1">
                <a:solidFill>
                  <a:srgbClr val="990033"/>
                </a:solidFill>
              </a:rPr>
              <a:t>choigilt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 as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sin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Léirigh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patrún</a:t>
            </a:r>
            <a:r>
              <a:rPr lang="en-IE" sz="2000" dirty="0">
                <a:solidFill>
                  <a:srgbClr val="990033"/>
                </a:solidFill>
              </a:rPr>
              <a:t> sin </a:t>
            </a:r>
            <a:r>
              <a:rPr lang="en-IE" sz="2000" dirty="0" err="1">
                <a:solidFill>
                  <a:srgbClr val="990033"/>
                </a:solidFill>
              </a:rPr>
              <a:t>trí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a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tharraingt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thógáil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bloicíní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5" y="332656"/>
            <a:ext cx="1962472" cy="146101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22373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990033"/>
                </a:solidFill>
              </a:rPr>
              <a:t>1. </a:t>
            </a:r>
            <a:r>
              <a:rPr lang="en-IE" sz="2000" b="1" dirty="0" err="1">
                <a:solidFill>
                  <a:srgbClr val="990033"/>
                </a:solidFill>
              </a:rPr>
              <a:t>Cé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mhéad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bheidh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ag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Seán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bhosca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airgid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laethanta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seo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leanas</a:t>
            </a:r>
            <a:r>
              <a:rPr lang="en-IE" sz="2000" b="1" dirty="0">
                <a:solidFill>
                  <a:srgbClr val="990033"/>
                </a:solidFill>
              </a:rPr>
              <a:t>?</a:t>
            </a:r>
          </a:p>
          <a:p>
            <a:pPr algn="ctr"/>
            <a:r>
              <a:rPr lang="pt-BR" sz="2000" b="1" dirty="0">
                <a:solidFill>
                  <a:srgbClr val="990033"/>
                </a:solidFill>
              </a:rPr>
              <a:t>Lá 5: </a:t>
            </a:r>
            <a:r>
              <a:rPr lang="pt-BR" sz="2000" b="1" dirty="0" smtClean="0">
                <a:solidFill>
                  <a:srgbClr val="990033"/>
                </a:solidFill>
              </a:rPr>
              <a:t>_________ </a:t>
            </a:r>
            <a:r>
              <a:rPr lang="pt-BR" sz="2000" b="1" dirty="0">
                <a:solidFill>
                  <a:srgbClr val="990033"/>
                </a:solidFill>
              </a:rPr>
              <a:t>Lá 10: </a:t>
            </a:r>
            <a:r>
              <a:rPr lang="pt-BR" sz="2000" b="1" dirty="0" smtClean="0">
                <a:solidFill>
                  <a:srgbClr val="990033"/>
                </a:solidFill>
              </a:rPr>
              <a:t>_________ </a:t>
            </a:r>
            <a:r>
              <a:rPr lang="pt-BR" sz="2000" b="1" dirty="0">
                <a:solidFill>
                  <a:srgbClr val="990033"/>
                </a:solidFill>
              </a:rPr>
              <a:t>Lá 14: </a:t>
            </a:r>
            <a:r>
              <a:rPr lang="pt-BR" sz="2000" b="1" dirty="0" smtClean="0">
                <a:solidFill>
                  <a:srgbClr val="990033"/>
                </a:solidFill>
              </a:rPr>
              <a:t>_________ </a:t>
            </a:r>
            <a:r>
              <a:rPr lang="pt-BR" sz="2000" b="1" dirty="0">
                <a:solidFill>
                  <a:srgbClr val="990033"/>
                </a:solidFill>
              </a:rPr>
              <a:t>Lá 25: </a:t>
            </a:r>
            <a:r>
              <a:rPr lang="pt-BR" sz="2000" b="1" dirty="0" smtClean="0">
                <a:solidFill>
                  <a:srgbClr val="990033"/>
                </a:solidFill>
              </a:rPr>
              <a:t>__________</a:t>
            </a:r>
            <a:endParaRPr lang="pt-BR" sz="2000" b="1" dirty="0">
              <a:solidFill>
                <a:srgbClr val="990033"/>
              </a:solidFill>
            </a:endParaRPr>
          </a:p>
          <a:p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sz="2000" b="1" dirty="0" smtClean="0">
                <a:solidFill>
                  <a:srgbClr val="990033"/>
                </a:solidFill>
              </a:rPr>
              <a:t>2</a:t>
            </a:r>
            <a:r>
              <a:rPr lang="en-IE" sz="2000" b="1" dirty="0">
                <a:solidFill>
                  <a:srgbClr val="990033"/>
                </a:solidFill>
              </a:rPr>
              <a:t>. </a:t>
            </a:r>
            <a:r>
              <a:rPr lang="en-IE" sz="2000" b="1" dirty="0" err="1">
                <a:solidFill>
                  <a:srgbClr val="990033"/>
                </a:solidFill>
              </a:rPr>
              <a:t>Scrúdaigh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patrún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atá</a:t>
            </a:r>
            <a:r>
              <a:rPr lang="en-IE" sz="2000" b="1" dirty="0">
                <a:solidFill>
                  <a:srgbClr val="990033"/>
                </a:solidFill>
              </a:rPr>
              <a:t> leis an </a:t>
            </a:r>
            <a:r>
              <a:rPr lang="en-IE" sz="2000" b="1" dirty="0" err="1">
                <a:solidFill>
                  <a:srgbClr val="990033"/>
                </a:solidFill>
              </a:rPr>
              <a:t>gceist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seo</a:t>
            </a:r>
            <a:r>
              <a:rPr lang="en-IE" sz="2000" b="1" dirty="0">
                <a:solidFill>
                  <a:srgbClr val="990033"/>
                </a:solidFill>
              </a:rPr>
              <a:t>, </a:t>
            </a:r>
            <a:r>
              <a:rPr lang="en-IE" sz="2000" b="1" dirty="0" err="1">
                <a:solidFill>
                  <a:srgbClr val="990033"/>
                </a:solidFill>
              </a:rPr>
              <a:t>agus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mínigh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cén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fáth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nach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mbeidh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 smtClean="0">
                <a:solidFill>
                  <a:srgbClr val="990033"/>
                </a:solidFill>
              </a:rPr>
              <a:t>dhá</a:t>
            </a:r>
            <a:r>
              <a:rPr lang="en-IE" sz="2000" b="1" dirty="0" smtClean="0">
                <a:solidFill>
                  <a:srgbClr val="990033"/>
                </a:solidFill>
              </a:rPr>
              <a:t> </a:t>
            </a:r>
            <a:r>
              <a:rPr lang="pt-BR" sz="2000" b="1" dirty="0" smtClean="0">
                <a:solidFill>
                  <a:srgbClr val="990033"/>
                </a:solidFill>
              </a:rPr>
              <a:t>oiread </a:t>
            </a:r>
            <a:r>
              <a:rPr lang="pt-BR" sz="2000" b="1" dirty="0">
                <a:solidFill>
                  <a:srgbClr val="990033"/>
                </a:solidFill>
              </a:rPr>
              <a:t>ag Seán ar lá a deich is a bheidh aige ar lá a cúig</a:t>
            </a:r>
            <a:r>
              <a:rPr lang="pt-BR" sz="2000" b="1" dirty="0" smtClean="0">
                <a:solidFill>
                  <a:srgbClr val="990033"/>
                </a:solidFill>
              </a:rPr>
              <a:t>? ______________</a:t>
            </a:r>
            <a:endParaRPr lang="pt-BR" sz="2000" b="1" dirty="0">
              <a:solidFill>
                <a:srgbClr val="990033"/>
              </a:solidFill>
            </a:endParaRPr>
          </a:p>
          <a:p>
            <a:r>
              <a:rPr lang="en-IE" sz="2000" b="1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b="1" dirty="0">
                <a:solidFill>
                  <a:srgbClr val="990033"/>
                </a:solidFill>
              </a:rPr>
              <a:t>3. </a:t>
            </a:r>
            <a:r>
              <a:rPr lang="en-IE" sz="2000" b="1" dirty="0" err="1">
                <a:solidFill>
                  <a:srgbClr val="990033"/>
                </a:solidFill>
              </a:rPr>
              <a:t>Cé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mhéad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bheidh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ag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Seán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bhosca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airgid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faoin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gcéadú</a:t>
            </a:r>
            <a:r>
              <a:rPr lang="en-IE" sz="2000" b="1" dirty="0">
                <a:solidFill>
                  <a:srgbClr val="990033"/>
                </a:solidFill>
              </a:rPr>
              <a:t> (100ú) </a:t>
            </a:r>
            <a:r>
              <a:rPr lang="en-IE" sz="2000" b="1" dirty="0" err="1">
                <a:solidFill>
                  <a:srgbClr val="990033"/>
                </a:solidFill>
              </a:rPr>
              <a:t>lá</a:t>
            </a:r>
            <a:r>
              <a:rPr lang="en-IE" sz="2000" b="1" dirty="0" smtClean="0">
                <a:solidFill>
                  <a:srgbClr val="990033"/>
                </a:solidFill>
              </a:rPr>
              <a:t>? __________________________________________________________________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endParaRPr lang="en-IE" sz="2000" b="1" dirty="0" smtClean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1413-B0C4-42E6-B8CB-9982A45508A7}" type="datetime10">
              <a:rPr lang="en-IE" smtClean="0"/>
              <a:pPr/>
              <a:t>10:33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451772" y="332656"/>
            <a:ext cx="4240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2A</a:t>
            </a:r>
            <a:endParaRPr lang="en-IE" sz="3200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20000" y="483483"/>
            <a:ext cx="7916970" cy="5304843"/>
            <a:chOff x="8820000" y="483483"/>
            <a:chExt cx="7916970" cy="53048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" t="721" r="-1"/>
            <a:stretch/>
          </p:blipFill>
          <p:spPr bwMode="auto">
            <a:xfrm>
              <a:off x="9144000" y="483483"/>
              <a:ext cx="7592970" cy="5304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0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oibrigh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gcéadú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smtClean="0">
                <a:solidFill>
                  <a:srgbClr val="990033"/>
                </a:solidFill>
              </a:rPr>
              <a:t>100ú) </a:t>
            </a:r>
            <a:r>
              <a:rPr lang="en-IE" sz="2000" dirty="0" err="1" smtClean="0">
                <a:solidFill>
                  <a:srgbClr val="990033"/>
                </a:solidFill>
              </a:rPr>
              <a:t>lá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5.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baileach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curtha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airgid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10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 smtClean="0">
                <a:solidFill>
                  <a:srgbClr val="990033"/>
                </a:solidFill>
              </a:rPr>
              <a:t>Mínigh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mar </a:t>
            </a:r>
            <a:r>
              <a:rPr lang="pt-BR" sz="2000" dirty="0">
                <a:solidFill>
                  <a:srgbClr val="990033"/>
                </a:solidFill>
              </a:rPr>
              <a:t>a tháinig tú ar an tsuim sin</a:t>
            </a:r>
            <a:r>
              <a:rPr lang="pt-BR" sz="2000" dirty="0" smtClean="0">
                <a:solidFill>
                  <a:srgbClr val="990033"/>
                </a:solidFill>
              </a:rPr>
              <a:t>. ________________________________</a:t>
            </a:r>
            <a:endParaRPr lang="pt-BR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6.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iarraidh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cluiche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ríomhaire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cheannach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Cosnaíonn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cluiche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€39.99.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é an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lú</a:t>
            </a:r>
            <a:r>
              <a:rPr lang="en-IE" sz="2000" dirty="0">
                <a:solidFill>
                  <a:srgbClr val="990033"/>
                </a:solidFill>
              </a:rPr>
              <a:t> (an </a:t>
            </a:r>
            <a:r>
              <a:rPr lang="en-IE" sz="2000" dirty="0" err="1">
                <a:solidFill>
                  <a:srgbClr val="990033"/>
                </a:solidFill>
              </a:rPr>
              <a:t>íosmhéid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laethanta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chaithfidh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Seán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coigilt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go </a:t>
            </a:r>
            <a:r>
              <a:rPr lang="en-IE" sz="2000" dirty="0" err="1">
                <a:solidFill>
                  <a:srgbClr val="990033"/>
                </a:solidFill>
              </a:rPr>
              <a:t>mbeidh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dhóthain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gcluiche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ríomhaire</a:t>
            </a:r>
            <a:r>
              <a:rPr lang="en-IE" sz="2000" dirty="0">
                <a:solidFill>
                  <a:srgbClr val="990033"/>
                </a:solidFill>
              </a:rPr>
              <a:t> sin a </a:t>
            </a:r>
            <a:r>
              <a:rPr lang="en-IE" sz="2000" dirty="0" err="1">
                <a:solidFill>
                  <a:srgbClr val="990033"/>
                </a:solidFill>
              </a:rPr>
              <a:t>cheannach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8682-2116-42D9-ADA1-C7668AC1E97B}" type="datetime10">
              <a:rPr lang="en-IE" smtClean="0"/>
              <a:pPr/>
              <a:t>10:33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483483"/>
            <a:ext cx="7916970" cy="5304843"/>
            <a:chOff x="8820000" y="483483"/>
            <a:chExt cx="7916970" cy="53048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" t="721" r="-1"/>
            <a:stretch/>
          </p:blipFill>
          <p:spPr bwMode="auto">
            <a:xfrm>
              <a:off x="9144000" y="483483"/>
              <a:ext cx="7592970" cy="5304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4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812</TotalTime>
  <Words>2898</Words>
  <Application>Microsoft Office PowerPoint</Application>
  <PresentationFormat>On-screen Show (4:3)</PresentationFormat>
  <Paragraphs>258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69</cp:revision>
  <dcterms:created xsi:type="dcterms:W3CDTF">2011-11-18T12:05:54Z</dcterms:created>
  <dcterms:modified xsi:type="dcterms:W3CDTF">2013-04-09T09:33:43Z</dcterms:modified>
</cp:coreProperties>
</file>