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1" r:id="rId4"/>
    <p:sldId id="258" r:id="rId5"/>
    <p:sldId id="259" r:id="rId6"/>
    <p:sldId id="260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00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194" y="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slide" Target="../slides/slide3.xml"/><Relationship Id="rId2" Type="http://schemas.openxmlformats.org/officeDocument/2006/relationships/slide" Target="../slides/slide6.xml"/><Relationship Id="rId1" Type="http://schemas.openxmlformats.org/officeDocument/2006/relationships/slideMaster" Target="../slideMasters/slideMaster1.xml"/><Relationship Id="rId4" Type="http://schemas.openxmlformats.org/officeDocument/2006/relationships/slide" Target="../slides/slide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F67B6-DB52-47AD-94F3-23F94CA1180F}" type="datetimeFigureOut">
              <a:rPr lang="en-IE" smtClean="0"/>
              <a:t>11/03/2014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375AF-BEA1-4230-9D5C-E3E13A3BD261}" type="slidenum">
              <a:rPr lang="en-IE" smtClean="0"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F67B6-DB52-47AD-94F3-23F94CA1180F}" type="datetimeFigureOut">
              <a:rPr lang="en-IE" smtClean="0"/>
              <a:t>11/03/2014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375AF-BEA1-4230-9D5C-E3E13A3BD261}" type="slidenum">
              <a:rPr lang="en-IE" smtClean="0"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F67B6-DB52-47AD-94F3-23F94CA1180F}" type="datetimeFigureOut">
              <a:rPr lang="en-IE" smtClean="0"/>
              <a:t>11/03/2014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375AF-BEA1-4230-9D5C-E3E13A3BD261}" type="slidenum">
              <a:rPr lang="en-IE" smtClean="0"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F67B6-DB52-47AD-94F3-23F94CA1180F}" type="datetimeFigureOut">
              <a:rPr lang="en-IE" smtClean="0"/>
              <a:t>11/03/2014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375AF-BEA1-4230-9D5C-E3E13A3BD261}" type="slidenum">
              <a:rPr lang="en-IE" smtClean="0"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F67B6-DB52-47AD-94F3-23F94CA1180F}" type="datetimeFigureOut">
              <a:rPr lang="en-IE" smtClean="0"/>
              <a:t>11/03/2014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375AF-BEA1-4230-9D5C-E3E13A3BD261}" type="slidenum">
              <a:rPr lang="en-IE" smtClean="0"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F67B6-DB52-47AD-94F3-23F94CA1180F}" type="datetimeFigureOut">
              <a:rPr lang="en-IE" smtClean="0"/>
              <a:t>11/03/2014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375AF-BEA1-4230-9D5C-E3E13A3BD261}" type="slidenum">
              <a:rPr lang="en-IE" smtClean="0"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F67B6-DB52-47AD-94F3-23F94CA1180F}" type="datetimeFigureOut">
              <a:rPr lang="en-IE" smtClean="0"/>
              <a:t>11/03/2014</a:t>
            </a:fld>
            <a:endParaRPr lang="en-I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375AF-BEA1-4230-9D5C-E3E13A3BD261}" type="slidenum">
              <a:rPr lang="en-IE" smtClean="0"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F67B6-DB52-47AD-94F3-23F94CA1180F}" type="datetimeFigureOut">
              <a:rPr lang="en-IE" smtClean="0"/>
              <a:t>11/03/2014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375AF-BEA1-4230-9D5C-E3E13A3BD261}" type="slidenum">
              <a:rPr lang="en-IE" smtClean="0"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F67B6-DB52-47AD-94F3-23F94CA1180F}" type="datetimeFigureOut">
              <a:rPr lang="en-IE" smtClean="0"/>
              <a:t>11/03/2014</a:t>
            </a:fld>
            <a:endParaRPr lang="en-I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375AF-BEA1-4230-9D5C-E3E13A3BD261}" type="slidenum">
              <a:rPr lang="en-IE" smtClean="0"/>
              <a:t>‹#›</a:t>
            </a:fld>
            <a:endParaRPr lang="en-IE"/>
          </a:p>
        </p:txBody>
      </p:sp>
      <p:grpSp>
        <p:nvGrpSpPr>
          <p:cNvPr id="5" name="Group 4"/>
          <p:cNvGrpSpPr/>
          <p:nvPr userDrawn="1"/>
        </p:nvGrpSpPr>
        <p:grpSpPr>
          <a:xfrm rot="5400000">
            <a:off x="4429673" y="-4515332"/>
            <a:ext cx="382999" cy="9322594"/>
            <a:chOff x="-36515" y="13447"/>
            <a:chExt cx="396000" cy="6858000"/>
          </a:xfrm>
        </p:grpSpPr>
        <p:sp>
          <p:nvSpPr>
            <p:cNvPr id="6" name="Rectangle 5"/>
            <p:cNvSpPr/>
            <p:nvPr userDrawn="1"/>
          </p:nvSpPr>
          <p:spPr>
            <a:xfrm>
              <a:off x="-36515" y="89203"/>
              <a:ext cx="396000" cy="6779586"/>
            </a:xfrm>
            <a:prstGeom prst="rect">
              <a:avLst/>
            </a:prstGeom>
            <a:solidFill>
              <a:srgbClr val="FDCC33"/>
            </a:solidFill>
            <a:ln>
              <a:noFill/>
            </a:ln>
            <a:effectLst>
              <a:softEdge rad="3175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E"/>
            </a:p>
          </p:txBody>
        </p:sp>
        <p:sp>
          <p:nvSpPr>
            <p:cNvPr id="7" name="Freeform 6"/>
            <p:cNvSpPr/>
            <p:nvPr userDrawn="1"/>
          </p:nvSpPr>
          <p:spPr>
            <a:xfrm>
              <a:off x="8602" y="13447"/>
              <a:ext cx="337883" cy="6858000"/>
            </a:xfrm>
            <a:custGeom>
              <a:avLst/>
              <a:gdLst>
                <a:gd name="connsiteX0" fmla="*/ 53789 w 53951"/>
                <a:gd name="connsiteY0" fmla="*/ 0 h 6858000"/>
                <a:gd name="connsiteX1" fmla="*/ 0 w 53951"/>
                <a:gd name="connsiteY1" fmla="*/ 3872753 h 6858000"/>
                <a:gd name="connsiteX2" fmla="*/ 53789 w 53951"/>
                <a:gd name="connsiteY2" fmla="*/ 5930153 h 6858000"/>
                <a:gd name="connsiteX3" fmla="*/ 13447 w 53951"/>
                <a:gd name="connsiteY3" fmla="*/ 6858000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3951" h="6858000">
                  <a:moveTo>
                    <a:pt x="53789" y="0"/>
                  </a:moveTo>
                  <a:cubicBezTo>
                    <a:pt x="26894" y="1442197"/>
                    <a:pt x="0" y="2884394"/>
                    <a:pt x="0" y="3872753"/>
                  </a:cubicBezTo>
                  <a:cubicBezTo>
                    <a:pt x="0" y="4861112"/>
                    <a:pt x="51548" y="5432612"/>
                    <a:pt x="53789" y="5930153"/>
                  </a:cubicBezTo>
                  <a:cubicBezTo>
                    <a:pt x="56030" y="6427694"/>
                    <a:pt x="34738" y="6642847"/>
                    <a:pt x="13447" y="6858000"/>
                  </a:cubicBezTo>
                </a:path>
              </a:pathLst>
            </a:custGeom>
            <a:solidFill>
              <a:srgbClr val="970033"/>
            </a:solidFill>
            <a:ln>
              <a:solidFill>
                <a:srgbClr val="FDCC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E"/>
            </a:p>
          </p:txBody>
        </p:sp>
      </p:grpSp>
      <p:grpSp>
        <p:nvGrpSpPr>
          <p:cNvPr id="8" name="Group 7"/>
          <p:cNvGrpSpPr/>
          <p:nvPr userDrawn="1"/>
        </p:nvGrpSpPr>
        <p:grpSpPr>
          <a:xfrm rot="16200000">
            <a:off x="4320452" y="2038277"/>
            <a:ext cx="382999" cy="9337120"/>
            <a:chOff x="-36508" y="13447"/>
            <a:chExt cx="396000" cy="6868686"/>
          </a:xfrm>
        </p:grpSpPr>
        <p:sp>
          <p:nvSpPr>
            <p:cNvPr id="9" name="Rectangle 8"/>
            <p:cNvSpPr/>
            <p:nvPr userDrawn="1"/>
          </p:nvSpPr>
          <p:spPr>
            <a:xfrm>
              <a:off x="-36508" y="102547"/>
              <a:ext cx="396000" cy="6779586"/>
            </a:xfrm>
            <a:prstGeom prst="rect">
              <a:avLst/>
            </a:prstGeom>
            <a:solidFill>
              <a:srgbClr val="FDCC33"/>
            </a:solidFill>
            <a:ln>
              <a:noFill/>
            </a:ln>
            <a:effectLst>
              <a:softEdge rad="3175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E"/>
            </a:p>
          </p:txBody>
        </p:sp>
        <p:sp>
          <p:nvSpPr>
            <p:cNvPr id="10" name="Freeform 9"/>
            <p:cNvSpPr/>
            <p:nvPr userDrawn="1"/>
          </p:nvSpPr>
          <p:spPr>
            <a:xfrm>
              <a:off x="8602" y="13447"/>
              <a:ext cx="337883" cy="6858000"/>
            </a:xfrm>
            <a:custGeom>
              <a:avLst/>
              <a:gdLst>
                <a:gd name="connsiteX0" fmla="*/ 53789 w 53951"/>
                <a:gd name="connsiteY0" fmla="*/ 0 h 6858000"/>
                <a:gd name="connsiteX1" fmla="*/ 0 w 53951"/>
                <a:gd name="connsiteY1" fmla="*/ 3872753 h 6858000"/>
                <a:gd name="connsiteX2" fmla="*/ 53789 w 53951"/>
                <a:gd name="connsiteY2" fmla="*/ 5930153 h 6858000"/>
                <a:gd name="connsiteX3" fmla="*/ 13447 w 53951"/>
                <a:gd name="connsiteY3" fmla="*/ 6858000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3951" h="6858000">
                  <a:moveTo>
                    <a:pt x="53789" y="0"/>
                  </a:moveTo>
                  <a:cubicBezTo>
                    <a:pt x="26894" y="1442197"/>
                    <a:pt x="0" y="2884394"/>
                    <a:pt x="0" y="3872753"/>
                  </a:cubicBezTo>
                  <a:cubicBezTo>
                    <a:pt x="0" y="4861112"/>
                    <a:pt x="51548" y="5432612"/>
                    <a:pt x="53789" y="5930153"/>
                  </a:cubicBezTo>
                  <a:cubicBezTo>
                    <a:pt x="56030" y="6427694"/>
                    <a:pt x="34738" y="6642847"/>
                    <a:pt x="13447" y="6858000"/>
                  </a:cubicBezTo>
                </a:path>
              </a:pathLst>
            </a:custGeom>
            <a:solidFill>
              <a:srgbClr val="970033"/>
            </a:solidFill>
            <a:ln>
              <a:solidFill>
                <a:srgbClr val="FDCC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E"/>
            </a:p>
          </p:txBody>
        </p:sp>
      </p:grpSp>
      <p:sp>
        <p:nvSpPr>
          <p:cNvPr id="11" name="Rounded Rectangle 10">
            <a:hlinkClick r:id="rId2" action="ppaction://hlinksldjump"/>
          </p:cNvPr>
          <p:cNvSpPr/>
          <p:nvPr userDrawn="1"/>
        </p:nvSpPr>
        <p:spPr>
          <a:xfrm rot="16200000">
            <a:off x="-412273" y="2348368"/>
            <a:ext cx="900000" cy="432000"/>
          </a:xfrm>
          <a:prstGeom prst="roundRect">
            <a:avLst/>
          </a:prstGeom>
          <a:solidFill>
            <a:srgbClr val="C000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0"/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IE" sz="1400" dirty="0" smtClean="0"/>
              <a:t>Activity </a:t>
            </a:r>
            <a:r>
              <a:rPr lang="en-IE" sz="1400" baseline="0" dirty="0" smtClean="0"/>
              <a:t>2</a:t>
            </a:r>
            <a:endParaRPr lang="en-IE" sz="1400" dirty="0" smtClean="0"/>
          </a:p>
        </p:txBody>
      </p:sp>
      <p:sp>
        <p:nvSpPr>
          <p:cNvPr id="13" name="Rounded Rectangle 12">
            <a:hlinkClick r:id="rId3" action="ppaction://hlinksldjump"/>
          </p:cNvPr>
          <p:cNvSpPr/>
          <p:nvPr userDrawn="1"/>
        </p:nvSpPr>
        <p:spPr>
          <a:xfrm rot="16200000">
            <a:off x="-412273" y="1448168"/>
            <a:ext cx="900000" cy="432000"/>
          </a:xfrm>
          <a:prstGeom prst="roundRect">
            <a:avLst/>
          </a:prstGeom>
          <a:solidFill>
            <a:srgbClr val="C000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0"/>
          <a:lstStyle/>
          <a:p>
            <a:pPr algn="ctr"/>
            <a:r>
              <a:rPr lang="en-IE" sz="1400" dirty="0" smtClean="0"/>
              <a:t>Activity </a:t>
            </a:r>
            <a:r>
              <a:rPr lang="en-IE" sz="1400" baseline="0" dirty="0" smtClean="0"/>
              <a:t>1</a:t>
            </a:r>
            <a:endParaRPr lang="en-IE" sz="1400" dirty="0"/>
          </a:p>
        </p:txBody>
      </p:sp>
      <p:sp>
        <p:nvSpPr>
          <p:cNvPr id="16" name="Rounded Rectangle 15">
            <a:hlinkClick r:id="rId4" action="ppaction://hlinksldjump"/>
          </p:cNvPr>
          <p:cNvSpPr/>
          <p:nvPr userDrawn="1"/>
        </p:nvSpPr>
        <p:spPr>
          <a:xfrm rot="16200000">
            <a:off x="-412272" y="552280"/>
            <a:ext cx="900000" cy="432000"/>
          </a:xfrm>
          <a:prstGeom prst="roundRect">
            <a:avLst/>
          </a:prstGeom>
          <a:solidFill>
            <a:srgbClr val="C000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0"/>
          <a:lstStyle/>
          <a:p>
            <a:pPr algn="ctr"/>
            <a:r>
              <a:rPr lang="en-IE" sz="1400" dirty="0" smtClean="0"/>
              <a:t>Index</a:t>
            </a:r>
            <a:endParaRPr lang="en-IE" sz="1400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F67B6-DB52-47AD-94F3-23F94CA1180F}" type="datetimeFigureOut">
              <a:rPr lang="en-IE" smtClean="0"/>
              <a:t>11/03/2014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375AF-BEA1-4230-9D5C-E3E13A3BD261}" type="slidenum">
              <a:rPr lang="en-IE" smtClean="0"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F67B6-DB52-47AD-94F3-23F94CA1180F}" type="datetimeFigureOut">
              <a:rPr lang="en-IE" smtClean="0"/>
              <a:t>11/03/2014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375AF-BEA1-4230-9D5C-E3E13A3BD261}" type="slidenum">
              <a:rPr lang="en-IE" smtClean="0"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EF67B6-DB52-47AD-94F3-23F94CA1180F}" type="datetimeFigureOut">
              <a:rPr lang="en-IE" smtClean="0"/>
              <a:t>11/03/2014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6375AF-BEA1-4230-9D5C-E3E13A3BD261}" type="slidenum">
              <a:rPr lang="en-IE" smtClean="0"/>
              <a:t>‹#›</a:t>
            </a:fld>
            <a:endParaRPr lang="en-I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IE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 rot="5400000">
            <a:off x="4429673" y="-4515332"/>
            <a:ext cx="382999" cy="9322594"/>
            <a:chOff x="-36515" y="13447"/>
            <a:chExt cx="396000" cy="6858000"/>
          </a:xfrm>
        </p:grpSpPr>
        <p:sp>
          <p:nvSpPr>
            <p:cNvPr id="5" name="Rectangle 4"/>
            <p:cNvSpPr/>
            <p:nvPr/>
          </p:nvSpPr>
          <p:spPr>
            <a:xfrm>
              <a:off x="-36515" y="89203"/>
              <a:ext cx="396000" cy="6779586"/>
            </a:xfrm>
            <a:prstGeom prst="rect">
              <a:avLst/>
            </a:prstGeom>
            <a:solidFill>
              <a:srgbClr val="FDCC33"/>
            </a:solidFill>
            <a:ln>
              <a:noFill/>
            </a:ln>
            <a:effectLst>
              <a:softEdge rad="3175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E"/>
            </a:p>
          </p:txBody>
        </p:sp>
        <p:sp>
          <p:nvSpPr>
            <p:cNvPr id="6" name="Freeform 5"/>
            <p:cNvSpPr/>
            <p:nvPr/>
          </p:nvSpPr>
          <p:spPr>
            <a:xfrm>
              <a:off x="8602" y="13447"/>
              <a:ext cx="337883" cy="6858000"/>
            </a:xfrm>
            <a:custGeom>
              <a:avLst/>
              <a:gdLst>
                <a:gd name="connsiteX0" fmla="*/ 53789 w 53951"/>
                <a:gd name="connsiteY0" fmla="*/ 0 h 6858000"/>
                <a:gd name="connsiteX1" fmla="*/ 0 w 53951"/>
                <a:gd name="connsiteY1" fmla="*/ 3872753 h 6858000"/>
                <a:gd name="connsiteX2" fmla="*/ 53789 w 53951"/>
                <a:gd name="connsiteY2" fmla="*/ 5930153 h 6858000"/>
                <a:gd name="connsiteX3" fmla="*/ 13447 w 53951"/>
                <a:gd name="connsiteY3" fmla="*/ 6858000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3951" h="6858000">
                  <a:moveTo>
                    <a:pt x="53789" y="0"/>
                  </a:moveTo>
                  <a:cubicBezTo>
                    <a:pt x="26894" y="1442197"/>
                    <a:pt x="0" y="2884394"/>
                    <a:pt x="0" y="3872753"/>
                  </a:cubicBezTo>
                  <a:cubicBezTo>
                    <a:pt x="0" y="4861112"/>
                    <a:pt x="51548" y="5432612"/>
                    <a:pt x="53789" y="5930153"/>
                  </a:cubicBezTo>
                  <a:cubicBezTo>
                    <a:pt x="56030" y="6427694"/>
                    <a:pt x="34738" y="6642847"/>
                    <a:pt x="13447" y="6858000"/>
                  </a:cubicBezTo>
                </a:path>
              </a:pathLst>
            </a:custGeom>
            <a:solidFill>
              <a:srgbClr val="970033"/>
            </a:solidFill>
            <a:ln>
              <a:solidFill>
                <a:srgbClr val="FDCC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E"/>
            </a:p>
          </p:txBody>
        </p:sp>
      </p:grpSp>
      <p:grpSp>
        <p:nvGrpSpPr>
          <p:cNvPr id="7" name="Group 6"/>
          <p:cNvGrpSpPr/>
          <p:nvPr/>
        </p:nvGrpSpPr>
        <p:grpSpPr>
          <a:xfrm rot="16200000">
            <a:off x="4320452" y="2038277"/>
            <a:ext cx="382999" cy="9337120"/>
            <a:chOff x="-36508" y="13447"/>
            <a:chExt cx="396000" cy="6868686"/>
          </a:xfrm>
        </p:grpSpPr>
        <p:sp>
          <p:nvSpPr>
            <p:cNvPr id="8" name="Rectangle 7"/>
            <p:cNvSpPr/>
            <p:nvPr/>
          </p:nvSpPr>
          <p:spPr>
            <a:xfrm>
              <a:off x="-36508" y="102547"/>
              <a:ext cx="396000" cy="6779586"/>
            </a:xfrm>
            <a:prstGeom prst="rect">
              <a:avLst/>
            </a:prstGeom>
            <a:solidFill>
              <a:srgbClr val="FDCC33"/>
            </a:solidFill>
            <a:ln>
              <a:noFill/>
            </a:ln>
            <a:effectLst>
              <a:softEdge rad="3175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E"/>
            </a:p>
          </p:txBody>
        </p:sp>
        <p:sp>
          <p:nvSpPr>
            <p:cNvPr id="9" name="Freeform 8"/>
            <p:cNvSpPr/>
            <p:nvPr/>
          </p:nvSpPr>
          <p:spPr>
            <a:xfrm>
              <a:off x="8602" y="13447"/>
              <a:ext cx="337883" cy="6858000"/>
            </a:xfrm>
            <a:custGeom>
              <a:avLst/>
              <a:gdLst>
                <a:gd name="connsiteX0" fmla="*/ 53789 w 53951"/>
                <a:gd name="connsiteY0" fmla="*/ 0 h 6858000"/>
                <a:gd name="connsiteX1" fmla="*/ 0 w 53951"/>
                <a:gd name="connsiteY1" fmla="*/ 3872753 h 6858000"/>
                <a:gd name="connsiteX2" fmla="*/ 53789 w 53951"/>
                <a:gd name="connsiteY2" fmla="*/ 5930153 h 6858000"/>
                <a:gd name="connsiteX3" fmla="*/ 13447 w 53951"/>
                <a:gd name="connsiteY3" fmla="*/ 6858000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3951" h="6858000">
                  <a:moveTo>
                    <a:pt x="53789" y="0"/>
                  </a:moveTo>
                  <a:cubicBezTo>
                    <a:pt x="26894" y="1442197"/>
                    <a:pt x="0" y="2884394"/>
                    <a:pt x="0" y="3872753"/>
                  </a:cubicBezTo>
                  <a:cubicBezTo>
                    <a:pt x="0" y="4861112"/>
                    <a:pt x="51548" y="5432612"/>
                    <a:pt x="53789" y="5930153"/>
                  </a:cubicBezTo>
                  <a:cubicBezTo>
                    <a:pt x="56030" y="6427694"/>
                    <a:pt x="34738" y="6642847"/>
                    <a:pt x="13447" y="6858000"/>
                  </a:cubicBezTo>
                </a:path>
              </a:pathLst>
            </a:custGeom>
            <a:solidFill>
              <a:srgbClr val="970033"/>
            </a:solidFill>
            <a:ln>
              <a:solidFill>
                <a:srgbClr val="FDCC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E"/>
            </a:p>
          </p:txBody>
        </p:sp>
      </p:grpSp>
      <p:sp>
        <p:nvSpPr>
          <p:cNvPr id="16" name="TextBox 15"/>
          <p:cNvSpPr txBox="1"/>
          <p:nvPr/>
        </p:nvSpPr>
        <p:spPr>
          <a:xfrm>
            <a:off x="4010789" y="332656"/>
            <a:ext cx="112242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3200" b="1" dirty="0" smtClean="0">
                <a:solidFill>
                  <a:srgbClr val="990033"/>
                </a:solidFill>
              </a:rPr>
              <a:t>Index</a:t>
            </a:r>
            <a:endParaRPr lang="en-IE" sz="3200" dirty="0">
              <a:solidFill>
                <a:srgbClr val="990033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379884" y="1268760"/>
            <a:ext cx="8621463" cy="30469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2400" b="1" dirty="0" smtClean="0">
                <a:solidFill>
                  <a:srgbClr val="990033"/>
                </a:solidFill>
              </a:rPr>
              <a:t>Student Activity 1:	Questions to familiarise students with the </a:t>
            </a:r>
          </a:p>
          <a:p>
            <a:r>
              <a:rPr lang="en-IE" sz="2400" b="1" dirty="0">
                <a:solidFill>
                  <a:srgbClr val="990033"/>
                </a:solidFill>
              </a:rPr>
              <a:t>	</a:t>
            </a:r>
            <a:r>
              <a:rPr lang="en-IE" sz="2400" b="1" dirty="0" smtClean="0">
                <a:solidFill>
                  <a:srgbClr val="990033"/>
                </a:solidFill>
              </a:rPr>
              <a:t>		deck/pack of cards</a:t>
            </a:r>
          </a:p>
          <a:p>
            <a:endParaRPr lang="en-IE" sz="2400" b="1" dirty="0">
              <a:solidFill>
                <a:srgbClr val="990033"/>
              </a:solidFill>
            </a:endParaRPr>
          </a:p>
          <a:p>
            <a:r>
              <a:rPr lang="en-IE" sz="2400" b="1" dirty="0" smtClean="0">
                <a:solidFill>
                  <a:srgbClr val="990033"/>
                </a:solidFill>
              </a:rPr>
              <a:t>Student Activity 2: 	Probability questions for a fair Deck of Cards</a:t>
            </a:r>
          </a:p>
          <a:p>
            <a:endParaRPr lang="en-IE" sz="2400" b="1" dirty="0" smtClean="0">
              <a:solidFill>
                <a:srgbClr val="990033"/>
              </a:solidFill>
            </a:endParaRPr>
          </a:p>
          <a:p>
            <a:endParaRPr lang="en-IE" sz="2400" b="1" dirty="0">
              <a:solidFill>
                <a:srgbClr val="990033"/>
              </a:solidFill>
            </a:endParaRPr>
          </a:p>
          <a:p>
            <a:endParaRPr lang="en-IE" sz="2400" b="1" dirty="0" smtClean="0">
              <a:solidFill>
                <a:srgbClr val="990033"/>
              </a:solidFill>
            </a:endParaRPr>
          </a:p>
          <a:p>
            <a:endParaRPr lang="en-IE" sz="2400" dirty="0">
              <a:solidFill>
                <a:srgbClr val="990033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683568" y="836712"/>
            <a:ext cx="7848872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E" sz="2000" dirty="0">
                <a:solidFill>
                  <a:srgbClr val="990033"/>
                </a:solidFill>
              </a:rPr>
              <a:t>Lay out all the cards in </a:t>
            </a:r>
            <a:r>
              <a:rPr lang="en-IE" sz="2000" dirty="0" smtClean="0">
                <a:solidFill>
                  <a:srgbClr val="990033"/>
                </a:solidFill>
              </a:rPr>
              <a:t>the pack </a:t>
            </a:r>
            <a:r>
              <a:rPr lang="en-IE" sz="2000" dirty="0">
                <a:solidFill>
                  <a:srgbClr val="990033"/>
                </a:solidFill>
              </a:rPr>
              <a:t>and sort them </a:t>
            </a:r>
            <a:r>
              <a:rPr lang="en-IE" sz="2000" dirty="0" smtClean="0">
                <a:solidFill>
                  <a:srgbClr val="990033"/>
                </a:solidFill>
              </a:rPr>
              <a:t>into their </a:t>
            </a:r>
            <a:r>
              <a:rPr lang="en-IE" sz="2000" dirty="0">
                <a:solidFill>
                  <a:srgbClr val="990033"/>
                </a:solidFill>
              </a:rPr>
              <a:t>‘suits’.</a:t>
            </a:r>
          </a:p>
          <a:p>
            <a:endParaRPr lang="en-IE" sz="2000" dirty="0" smtClean="0">
              <a:solidFill>
                <a:srgbClr val="990033"/>
              </a:solidFill>
            </a:endParaRPr>
          </a:p>
          <a:p>
            <a:r>
              <a:rPr lang="en-IE" sz="2000" dirty="0" smtClean="0">
                <a:solidFill>
                  <a:srgbClr val="990033"/>
                </a:solidFill>
              </a:rPr>
              <a:t>Arrange </a:t>
            </a:r>
            <a:r>
              <a:rPr lang="en-IE" sz="2000" dirty="0">
                <a:solidFill>
                  <a:srgbClr val="990033"/>
                </a:solidFill>
              </a:rPr>
              <a:t>each suit in order</a:t>
            </a:r>
            <a:r>
              <a:rPr lang="en-IE" sz="2000" dirty="0" smtClean="0">
                <a:solidFill>
                  <a:srgbClr val="990033"/>
                </a:solidFill>
              </a:rPr>
              <a:t>.</a:t>
            </a:r>
          </a:p>
          <a:p>
            <a:endParaRPr lang="en-IE" sz="2000" dirty="0" smtClean="0">
              <a:solidFill>
                <a:srgbClr val="990033"/>
              </a:solidFill>
            </a:endParaRPr>
          </a:p>
          <a:p>
            <a:r>
              <a:rPr lang="en-IE" sz="2000" dirty="0" smtClean="0">
                <a:solidFill>
                  <a:srgbClr val="990033"/>
                </a:solidFill>
              </a:rPr>
              <a:t>Working </a:t>
            </a:r>
            <a:r>
              <a:rPr lang="en-IE" sz="2000" dirty="0">
                <a:solidFill>
                  <a:srgbClr val="990033"/>
                </a:solidFill>
              </a:rPr>
              <a:t>in pairs, </a:t>
            </a:r>
            <a:r>
              <a:rPr lang="en-IE" sz="2000" dirty="0" smtClean="0">
                <a:solidFill>
                  <a:srgbClr val="990033"/>
                </a:solidFill>
              </a:rPr>
              <a:t>complete </a:t>
            </a:r>
            <a:r>
              <a:rPr lang="en-IE" sz="2000" b="1" dirty="0" smtClean="0">
                <a:solidFill>
                  <a:srgbClr val="990033"/>
                </a:solidFill>
              </a:rPr>
              <a:t>Student </a:t>
            </a:r>
            <a:r>
              <a:rPr lang="en-IE" sz="2000" b="1" dirty="0">
                <a:solidFill>
                  <a:srgbClr val="990033"/>
                </a:solidFill>
              </a:rPr>
              <a:t>Activity 1 </a:t>
            </a:r>
            <a:r>
              <a:rPr lang="en-IE" sz="2000" dirty="0" smtClean="0">
                <a:solidFill>
                  <a:srgbClr val="990033"/>
                </a:solidFill>
              </a:rPr>
              <a:t>using actual </a:t>
            </a:r>
            <a:r>
              <a:rPr lang="en-IE" sz="2000" dirty="0">
                <a:solidFill>
                  <a:srgbClr val="990033"/>
                </a:solidFill>
              </a:rPr>
              <a:t>packs of </a:t>
            </a:r>
            <a:r>
              <a:rPr lang="en-IE" sz="2000" dirty="0" smtClean="0">
                <a:solidFill>
                  <a:srgbClr val="990033"/>
                </a:solidFill>
              </a:rPr>
              <a:t> playing cards</a:t>
            </a:r>
            <a:endParaRPr lang="en-IE" sz="2000" dirty="0">
              <a:solidFill>
                <a:srgbClr val="990033"/>
              </a:solidFill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8789610" y="490053"/>
            <a:ext cx="8110998" cy="5963283"/>
            <a:chOff x="8789610" y="490053"/>
            <a:chExt cx="8110998" cy="5963283"/>
          </a:xfrm>
        </p:grpSpPr>
        <p:pic>
          <p:nvPicPr>
            <p:cNvPr id="2050" name="Picture 2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9123744" y="620688"/>
              <a:ext cx="7776864" cy="58326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3" name="Rounded Rectangle 2"/>
            <p:cNvSpPr/>
            <p:nvPr/>
          </p:nvSpPr>
          <p:spPr>
            <a:xfrm rot="16200000">
              <a:off x="8159610" y="1120053"/>
              <a:ext cx="1620000" cy="360000"/>
            </a:xfrm>
            <a:prstGeom prst="roundRect">
              <a:avLst/>
            </a:prstGeom>
            <a:solidFill>
              <a:srgbClr val="FDCC33"/>
            </a:solidFill>
            <a:ln w="19050">
              <a:solidFill>
                <a:srgbClr val="9900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r>
                <a:rPr lang="en-IE" sz="1400" dirty="0" smtClean="0">
                  <a:solidFill>
                    <a:srgbClr val="990033"/>
                  </a:solidFill>
                </a:rPr>
                <a:t>Lesson interaction</a:t>
              </a:r>
              <a:endParaRPr lang="en-IE" sz="1400" dirty="0">
                <a:solidFill>
                  <a:srgbClr val="990033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2.69195E-6 L -0.90694 -0.00417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5347" y="-20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90694 -0.00417 L -0.00138 -0.00417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5278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964317" y="332656"/>
            <a:ext cx="321536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3200" b="1" dirty="0">
                <a:solidFill>
                  <a:srgbClr val="990033"/>
                </a:solidFill>
              </a:rPr>
              <a:t>Student Activity </a:t>
            </a:r>
            <a:r>
              <a:rPr lang="en-IE" sz="3200" b="1" dirty="0" smtClean="0">
                <a:solidFill>
                  <a:srgbClr val="990033"/>
                </a:solidFill>
              </a:rPr>
              <a:t>1</a:t>
            </a:r>
            <a:endParaRPr lang="en-IE" sz="3200" dirty="0">
              <a:solidFill>
                <a:srgbClr val="990033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611560" y="902309"/>
            <a:ext cx="7920880" cy="54014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en-IE" sz="2000" b="1" dirty="0" smtClean="0">
                <a:solidFill>
                  <a:srgbClr val="990033"/>
                </a:solidFill>
              </a:rPr>
              <a:t>Questions to familiarise students with the deck/pack of cards</a:t>
            </a:r>
          </a:p>
          <a:p>
            <a:pPr>
              <a:spcAft>
                <a:spcPts val="600"/>
              </a:spcAft>
            </a:pPr>
            <a:r>
              <a:rPr lang="en-IE" sz="2000" dirty="0" smtClean="0">
                <a:solidFill>
                  <a:srgbClr val="990033"/>
                </a:solidFill>
              </a:rPr>
              <a:t>1. How many cards are in the deck/pack?___________________________</a:t>
            </a:r>
          </a:p>
          <a:p>
            <a:pPr>
              <a:spcAft>
                <a:spcPts val="600"/>
              </a:spcAft>
            </a:pPr>
            <a:r>
              <a:rPr lang="en-IE" sz="2000" dirty="0" smtClean="0">
                <a:solidFill>
                  <a:srgbClr val="990033"/>
                </a:solidFill>
              </a:rPr>
              <a:t>2. How many different types of cards, i.e. suits, are there?______________</a:t>
            </a:r>
          </a:p>
          <a:p>
            <a:pPr>
              <a:spcAft>
                <a:spcPts val="600"/>
              </a:spcAft>
            </a:pPr>
            <a:r>
              <a:rPr lang="en-IE" sz="2000" dirty="0" smtClean="0">
                <a:solidFill>
                  <a:srgbClr val="990033"/>
                </a:solidFill>
              </a:rPr>
              <a:t>3. Name the ‘suits’._____________________________________________</a:t>
            </a:r>
          </a:p>
          <a:p>
            <a:pPr>
              <a:spcAft>
                <a:spcPts val="600"/>
              </a:spcAft>
            </a:pPr>
            <a:r>
              <a:rPr lang="en-IE" sz="2000" dirty="0" smtClean="0">
                <a:solidFill>
                  <a:srgbClr val="990033"/>
                </a:solidFill>
              </a:rPr>
              <a:t>4. How many black suits are there?________________________________</a:t>
            </a:r>
          </a:p>
          <a:p>
            <a:pPr>
              <a:spcAft>
                <a:spcPts val="600"/>
              </a:spcAft>
            </a:pPr>
            <a:r>
              <a:rPr lang="en-IE" sz="2000" dirty="0" smtClean="0">
                <a:solidFill>
                  <a:srgbClr val="990033"/>
                </a:solidFill>
              </a:rPr>
              <a:t>5. How many red suits are there?__________________________________</a:t>
            </a:r>
          </a:p>
          <a:p>
            <a:pPr>
              <a:spcAft>
                <a:spcPts val="600"/>
              </a:spcAft>
            </a:pPr>
            <a:r>
              <a:rPr lang="en-IE" sz="2000" dirty="0" smtClean="0">
                <a:solidFill>
                  <a:srgbClr val="990033"/>
                </a:solidFill>
              </a:rPr>
              <a:t>6. How many cards in each suit?__________________________________</a:t>
            </a:r>
          </a:p>
          <a:p>
            <a:pPr>
              <a:spcAft>
                <a:spcPts val="600"/>
              </a:spcAft>
            </a:pPr>
            <a:r>
              <a:rPr lang="en-IE" sz="2000" dirty="0" smtClean="0">
                <a:solidFill>
                  <a:srgbClr val="990033"/>
                </a:solidFill>
              </a:rPr>
              <a:t>7. List the cards in any one suit.___________________________________</a:t>
            </a:r>
          </a:p>
          <a:p>
            <a:pPr>
              <a:spcAft>
                <a:spcPts val="600"/>
              </a:spcAft>
            </a:pPr>
            <a:r>
              <a:rPr lang="en-IE" sz="2000" dirty="0" smtClean="0">
                <a:solidFill>
                  <a:srgbClr val="990033"/>
                </a:solidFill>
              </a:rPr>
              <a:t>8. What is the name given to the card with an A written on it? __________</a:t>
            </a:r>
          </a:p>
          <a:p>
            <a:pPr>
              <a:spcAft>
                <a:spcPts val="600"/>
              </a:spcAft>
            </a:pPr>
            <a:r>
              <a:rPr lang="en-IE" sz="2000" dirty="0" smtClean="0">
                <a:solidFill>
                  <a:srgbClr val="990033"/>
                </a:solidFill>
              </a:rPr>
              <a:t>9. What is a ‘face’ (picture) card?__________________________________</a:t>
            </a:r>
          </a:p>
          <a:p>
            <a:pPr>
              <a:spcAft>
                <a:spcPts val="600"/>
              </a:spcAft>
            </a:pPr>
            <a:r>
              <a:rPr lang="en-IE" sz="2000" dirty="0" smtClean="0">
                <a:solidFill>
                  <a:srgbClr val="990033"/>
                </a:solidFill>
              </a:rPr>
              <a:t>10. How many ‘face’ cards are there in each suit?_____________________</a:t>
            </a:r>
          </a:p>
          <a:p>
            <a:pPr>
              <a:spcAft>
                <a:spcPts val="600"/>
              </a:spcAft>
            </a:pPr>
            <a:r>
              <a:rPr lang="en-IE" sz="2000" dirty="0" smtClean="0">
                <a:solidFill>
                  <a:srgbClr val="990033"/>
                </a:solidFill>
              </a:rPr>
              <a:t>11. Name the ‘face’ cards. (Aces are not considered to be ‘face’ cards.) ___</a:t>
            </a:r>
          </a:p>
          <a:p>
            <a:pPr>
              <a:spcAft>
                <a:spcPts val="600"/>
              </a:spcAft>
            </a:pPr>
            <a:r>
              <a:rPr lang="en-IE" sz="2000" dirty="0" smtClean="0">
                <a:solidFill>
                  <a:srgbClr val="990033"/>
                </a:solidFill>
              </a:rPr>
              <a:t>12. How many numbered cards does each suit have?__________________</a:t>
            </a:r>
          </a:p>
          <a:p>
            <a:pPr>
              <a:spcAft>
                <a:spcPts val="600"/>
              </a:spcAft>
            </a:pPr>
            <a:r>
              <a:rPr lang="en-IE" sz="2000" dirty="0" smtClean="0">
                <a:solidFill>
                  <a:srgbClr val="990033"/>
                </a:solidFill>
              </a:rPr>
              <a:t>13. How many even numbered cards does each suit have?_____________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11560" y="832058"/>
            <a:ext cx="792088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n-IE" sz="2000" dirty="0" smtClean="0">
                <a:solidFill>
                  <a:srgbClr val="990033"/>
                </a:solidFill>
              </a:rPr>
              <a:t>14. How many odd numbered cards does each suit have?______________</a:t>
            </a:r>
          </a:p>
          <a:p>
            <a:pPr>
              <a:spcAft>
                <a:spcPts val="600"/>
              </a:spcAft>
            </a:pPr>
            <a:r>
              <a:rPr lang="en-IE" sz="2000" dirty="0" smtClean="0">
                <a:solidFill>
                  <a:srgbClr val="990033"/>
                </a:solidFill>
              </a:rPr>
              <a:t>15. How many non-numbered (lettered) cards are in each suit?__________</a:t>
            </a:r>
          </a:p>
          <a:p>
            <a:pPr>
              <a:spcAft>
                <a:spcPts val="600"/>
              </a:spcAft>
            </a:pPr>
            <a:r>
              <a:rPr lang="en-IE" sz="2000" dirty="0" smtClean="0">
                <a:solidFill>
                  <a:srgbClr val="990033"/>
                </a:solidFill>
              </a:rPr>
              <a:t>16. Which card is non-numbered and is not a face (picture) card?________</a:t>
            </a:r>
          </a:p>
          <a:p>
            <a:pPr>
              <a:spcAft>
                <a:spcPts val="600"/>
              </a:spcAft>
            </a:pPr>
            <a:r>
              <a:rPr lang="en-IE" sz="2000" dirty="0" smtClean="0">
                <a:solidFill>
                  <a:srgbClr val="990033"/>
                </a:solidFill>
              </a:rPr>
              <a:t>17. How many black cards are there in a fair deck?____________________</a:t>
            </a:r>
          </a:p>
          <a:p>
            <a:pPr>
              <a:spcAft>
                <a:spcPts val="600"/>
              </a:spcAft>
            </a:pPr>
            <a:r>
              <a:rPr lang="en-IE" sz="2000" dirty="0" smtClean="0">
                <a:solidFill>
                  <a:srgbClr val="990033"/>
                </a:solidFill>
              </a:rPr>
              <a:t>18. How many red cards are there in a fair deck?_____________________</a:t>
            </a:r>
          </a:p>
          <a:p>
            <a:pPr>
              <a:spcAft>
                <a:spcPts val="600"/>
              </a:spcAft>
            </a:pPr>
            <a:r>
              <a:rPr lang="en-IE" sz="2000" dirty="0" smtClean="0">
                <a:solidFill>
                  <a:srgbClr val="990033"/>
                </a:solidFill>
              </a:rPr>
              <a:t>19. In the whole deck:</a:t>
            </a:r>
          </a:p>
          <a:p>
            <a:pPr marL="442913" indent="-88900">
              <a:spcAft>
                <a:spcPts val="600"/>
              </a:spcAft>
            </a:pPr>
            <a:r>
              <a:rPr lang="en-IE" sz="2000" dirty="0" smtClean="0">
                <a:solidFill>
                  <a:srgbClr val="990033"/>
                </a:solidFill>
              </a:rPr>
              <a:t>a. How many even numbered cards are there? ____________________</a:t>
            </a:r>
          </a:p>
          <a:p>
            <a:pPr marL="442913" indent="-88900">
              <a:spcAft>
                <a:spcPts val="600"/>
              </a:spcAft>
            </a:pPr>
            <a:r>
              <a:rPr lang="en-IE" sz="2000" dirty="0" smtClean="0">
                <a:solidFill>
                  <a:srgbClr val="990033"/>
                </a:solidFill>
              </a:rPr>
              <a:t>b. How many odd numbered cards are there? ____________________</a:t>
            </a:r>
          </a:p>
          <a:p>
            <a:pPr marL="442913" indent="-88900">
              <a:spcAft>
                <a:spcPts val="600"/>
              </a:spcAft>
            </a:pPr>
            <a:r>
              <a:rPr lang="en-IE" sz="2000" dirty="0" smtClean="0">
                <a:solidFill>
                  <a:srgbClr val="990033"/>
                </a:solidFill>
              </a:rPr>
              <a:t>c. How many lettered cards are there?___________________________</a:t>
            </a:r>
          </a:p>
          <a:p>
            <a:pPr marL="442913" indent="-88900">
              <a:spcAft>
                <a:spcPts val="600"/>
              </a:spcAft>
            </a:pPr>
            <a:r>
              <a:rPr lang="en-IE" sz="2000" dirty="0" smtClean="0">
                <a:solidFill>
                  <a:srgbClr val="990033"/>
                </a:solidFill>
              </a:rPr>
              <a:t>d. How many picture (face) cards are there?______________________</a:t>
            </a:r>
          </a:p>
          <a:p>
            <a:pPr marL="442913" indent="-88900">
              <a:spcAft>
                <a:spcPts val="600"/>
              </a:spcAft>
            </a:pPr>
            <a:r>
              <a:rPr lang="en-IE" sz="2000" dirty="0" smtClean="0">
                <a:solidFill>
                  <a:srgbClr val="990033"/>
                </a:solidFill>
              </a:rPr>
              <a:t>e. How many of each kind of card are there in the full pack? </a:t>
            </a:r>
          </a:p>
          <a:p>
            <a:pPr marL="442913" indent="-88900">
              <a:spcAft>
                <a:spcPts val="600"/>
              </a:spcAft>
            </a:pPr>
            <a:r>
              <a:rPr lang="en-IE" sz="2000" dirty="0" smtClean="0">
                <a:solidFill>
                  <a:srgbClr val="990033"/>
                </a:solidFill>
              </a:rPr>
              <a:t>(i.e. how many 1’s, 2’s, …Aces, Kings, etc)?________________________</a:t>
            </a:r>
          </a:p>
          <a:p>
            <a:pPr indent="354013">
              <a:spcAft>
                <a:spcPts val="600"/>
              </a:spcAft>
            </a:pPr>
            <a:r>
              <a:rPr lang="en-IE" sz="2000" dirty="0" smtClean="0">
                <a:solidFill>
                  <a:srgbClr val="990033"/>
                </a:solidFill>
              </a:rPr>
              <a:t>f. What is the lowest numbered card you can pick in any suit?________</a:t>
            </a:r>
            <a:endParaRPr lang="en-IE" sz="2000" dirty="0">
              <a:solidFill>
                <a:srgbClr val="990033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964317" y="332656"/>
            <a:ext cx="321536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3200" b="1" dirty="0">
                <a:solidFill>
                  <a:srgbClr val="990033"/>
                </a:solidFill>
              </a:rPr>
              <a:t>Student Activity 2</a:t>
            </a:r>
            <a:endParaRPr lang="en-IE" sz="3200" dirty="0">
              <a:solidFill>
                <a:srgbClr val="990033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539552" y="793149"/>
            <a:ext cx="8064896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en-IE" sz="2000" b="1" dirty="0" smtClean="0">
                <a:solidFill>
                  <a:srgbClr val="990033"/>
                </a:solidFill>
              </a:rPr>
              <a:t>Probability questions for a fair Deck of Cards</a:t>
            </a:r>
          </a:p>
          <a:p>
            <a:pPr>
              <a:spcAft>
                <a:spcPts val="600"/>
              </a:spcAft>
            </a:pPr>
            <a:r>
              <a:rPr lang="en-IE" sz="2000" dirty="0" smtClean="0">
                <a:solidFill>
                  <a:srgbClr val="990033"/>
                </a:solidFill>
              </a:rPr>
              <a:t>1. What is the probability that the card is red?________________________</a:t>
            </a:r>
          </a:p>
          <a:p>
            <a:pPr>
              <a:spcAft>
                <a:spcPts val="600"/>
              </a:spcAft>
            </a:pPr>
            <a:r>
              <a:rPr lang="en-IE" sz="2000" dirty="0" smtClean="0">
                <a:solidFill>
                  <a:srgbClr val="990033"/>
                </a:solidFill>
              </a:rPr>
              <a:t>2. What is the probability that the card is a from the heart suit?__________</a:t>
            </a:r>
          </a:p>
          <a:p>
            <a:pPr>
              <a:spcAft>
                <a:spcPts val="600"/>
              </a:spcAft>
            </a:pPr>
            <a:r>
              <a:rPr lang="en-IE" sz="2000" dirty="0" smtClean="0">
                <a:solidFill>
                  <a:srgbClr val="990033"/>
                </a:solidFill>
              </a:rPr>
              <a:t>3. What is the probability that the card is a Queen?____________________</a:t>
            </a:r>
          </a:p>
          <a:p>
            <a:pPr>
              <a:spcAft>
                <a:spcPts val="600"/>
              </a:spcAft>
            </a:pPr>
            <a:r>
              <a:rPr lang="en-IE" sz="2000" dirty="0" smtClean="0">
                <a:solidFill>
                  <a:srgbClr val="990033"/>
                </a:solidFill>
              </a:rPr>
              <a:t>4. What is the probability that the card is the Queen of Spades?__________</a:t>
            </a:r>
          </a:p>
          <a:p>
            <a:pPr>
              <a:spcAft>
                <a:spcPts val="600"/>
              </a:spcAft>
            </a:pPr>
            <a:r>
              <a:rPr lang="en-IE" sz="2000" dirty="0" smtClean="0">
                <a:solidFill>
                  <a:srgbClr val="990033"/>
                </a:solidFill>
              </a:rPr>
              <a:t>5. What is the probability that the card is a picture card?________________</a:t>
            </a:r>
          </a:p>
          <a:p>
            <a:pPr>
              <a:spcAft>
                <a:spcPts val="600"/>
              </a:spcAft>
            </a:pPr>
            <a:r>
              <a:rPr lang="en-IE" sz="2000" dirty="0" smtClean="0">
                <a:solidFill>
                  <a:srgbClr val="990033"/>
                </a:solidFill>
              </a:rPr>
              <a:t>6. What is the probability that the card is a two-eyed Jack?______________</a:t>
            </a:r>
          </a:p>
          <a:p>
            <a:pPr>
              <a:spcAft>
                <a:spcPts val="600"/>
              </a:spcAft>
            </a:pPr>
            <a:r>
              <a:rPr lang="en-IE" sz="2000" dirty="0" smtClean="0">
                <a:solidFill>
                  <a:srgbClr val="990033"/>
                </a:solidFill>
              </a:rPr>
              <a:t>7. What is the probability that the card is a one-eyed King?______________</a:t>
            </a:r>
          </a:p>
          <a:p>
            <a:pPr>
              <a:spcAft>
                <a:spcPts val="600"/>
              </a:spcAft>
            </a:pPr>
            <a:r>
              <a:rPr lang="en-IE" sz="2000" dirty="0" smtClean="0">
                <a:solidFill>
                  <a:srgbClr val="990033"/>
                </a:solidFill>
              </a:rPr>
              <a:t>8. What is the probability that the card is even numbered?______________</a:t>
            </a:r>
          </a:p>
          <a:p>
            <a:pPr>
              <a:spcAft>
                <a:spcPts val="600"/>
              </a:spcAft>
            </a:pPr>
            <a:r>
              <a:rPr lang="en-IE" sz="2000" dirty="0" smtClean="0">
                <a:solidFill>
                  <a:srgbClr val="990033"/>
                </a:solidFill>
              </a:rPr>
              <a:t>9. What is the probability that the card has a number on it?_____________</a:t>
            </a:r>
          </a:p>
          <a:p>
            <a:pPr>
              <a:spcAft>
                <a:spcPts val="600"/>
              </a:spcAft>
            </a:pPr>
            <a:r>
              <a:rPr lang="en-IE" sz="2000" dirty="0" smtClean="0">
                <a:solidFill>
                  <a:srgbClr val="990033"/>
                </a:solidFill>
              </a:rPr>
              <a:t>10. Not all the cards look the same when you turn them around. What is the probability that the card does not look exactly the same when it is turned around?_____________________________________________________________________________________________________________________</a:t>
            </a:r>
            <a:endParaRPr lang="en-IE" sz="2000" dirty="0">
              <a:solidFill>
                <a:srgbClr val="990033"/>
              </a:solidFill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8789610" y="476672"/>
            <a:ext cx="8183006" cy="3168352"/>
            <a:chOff x="8789610" y="476672"/>
            <a:chExt cx="8183006" cy="3168352"/>
          </a:xfrm>
        </p:grpSpPr>
        <p:pic>
          <p:nvPicPr>
            <p:cNvPr id="3074" name="Picture 2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9123744" y="476672"/>
              <a:ext cx="7848872" cy="31683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5" name="Rounded Rectangle 4"/>
            <p:cNvSpPr/>
            <p:nvPr/>
          </p:nvSpPr>
          <p:spPr>
            <a:xfrm rot="16200000">
              <a:off x="8159610" y="1120053"/>
              <a:ext cx="1620000" cy="360000"/>
            </a:xfrm>
            <a:prstGeom prst="roundRect">
              <a:avLst/>
            </a:prstGeom>
            <a:solidFill>
              <a:srgbClr val="FDCC33"/>
            </a:solidFill>
            <a:ln w="19050">
              <a:solidFill>
                <a:srgbClr val="9900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r>
                <a:rPr lang="en-IE" sz="1400" dirty="0" smtClean="0">
                  <a:solidFill>
                    <a:srgbClr val="990033"/>
                  </a:solidFill>
                </a:rPr>
                <a:t>Lesson interaction</a:t>
              </a:r>
              <a:endParaRPr lang="en-IE" sz="1400" dirty="0">
                <a:solidFill>
                  <a:srgbClr val="990033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2.69195E-6 L -0.90694 -0.00417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5347" y="-20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90694 -0.00417 L -0.00138 -0.00417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5278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553</Words>
  <Application>Microsoft Office PowerPoint</Application>
  <PresentationFormat>On-screen Show (4:3)</PresentationFormat>
  <Paragraphs>54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Neil</dc:creator>
  <cp:lastModifiedBy>User</cp:lastModifiedBy>
  <cp:revision>2</cp:revision>
  <dcterms:created xsi:type="dcterms:W3CDTF">2012-08-28T16:31:14Z</dcterms:created>
  <dcterms:modified xsi:type="dcterms:W3CDTF">2014-03-11T15:57:54Z</dcterms:modified>
</cp:coreProperties>
</file>