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  <p:grpSp>
        <p:nvGrpSpPr>
          <p:cNvPr id="5" name="Group 4"/>
          <p:cNvGrpSpPr/>
          <p:nvPr userDrawn="1"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 userDrawn="1"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1" name="Rounded Rectangle 10">
            <a:hlinkClick r:id="rId2" action="ppaction://hlinksldjump"/>
          </p:cNvPr>
          <p:cNvSpPr/>
          <p:nvPr userDrawn="1"/>
        </p:nvSpPr>
        <p:spPr>
          <a:xfrm rot="16200000">
            <a:off x="-412273" y="2348368"/>
            <a:ext cx="900000" cy="43200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</a:t>
            </a:r>
            <a:r>
              <a:rPr lang="en-IE" sz="1400" baseline="0" dirty="0" smtClean="0"/>
              <a:t>2</a:t>
            </a:r>
            <a:endParaRPr lang="en-IE" sz="1400" dirty="0" smtClean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12273" y="1448168"/>
            <a:ext cx="900000" cy="43200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</a:t>
            </a:r>
            <a:r>
              <a:rPr lang="en-IE" sz="1400" baseline="0" dirty="0" smtClean="0"/>
              <a:t>1</a:t>
            </a:r>
            <a:endParaRPr lang="en-IE" sz="1400" dirty="0"/>
          </a:p>
        </p:txBody>
      </p:sp>
      <p:sp>
        <p:nvSpPr>
          <p:cNvPr id="16" name="Rounded Rectangle 15">
            <a:hlinkClick r:id="rId4" action="ppaction://hlinksldjump"/>
          </p:cNvPr>
          <p:cNvSpPr/>
          <p:nvPr userDrawn="1"/>
        </p:nvSpPr>
        <p:spPr>
          <a:xfrm rot="16200000">
            <a:off x="-412272" y="552280"/>
            <a:ext cx="900000" cy="43200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67B6-DB52-47AD-94F3-23F94CA1180F}" type="datetimeFigureOut">
              <a:rPr lang="en-IE" smtClean="0"/>
              <a:t>11/03/2014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Freeform 5"/>
            <p:cNvSpPr/>
            <p:nvPr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7" name="Group 6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8" name="Rectangle 7"/>
            <p:cNvSpPr/>
            <p:nvPr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10789" y="332656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smtClean="0">
                <a:solidFill>
                  <a:srgbClr val="990033"/>
                </a:solidFill>
              </a:rPr>
              <a:t>Index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84" y="1268760"/>
            <a:ext cx="862146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solidFill>
                  <a:srgbClr val="990033"/>
                </a:solidFill>
              </a:rPr>
              <a:t>Student Activity 1:	Questions to familiarise students with the 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	</a:t>
            </a:r>
            <a:r>
              <a:rPr lang="en-IE" sz="2400" b="1" dirty="0" smtClean="0">
                <a:solidFill>
                  <a:srgbClr val="990033"/>
                </a:solidFill>
              </a:rPr>
              <a:t>		deck/pack of cards</a:t>
            </a:r>
          </a:p>
          <a:p>
            <a:endParaRPr lang="en-IE" sz="2400" b="1" dirty="0">
              <a:solidFill>
                <a:srgbClr val="990033"/>
              </a:solidFill>
            </a:endParaRPr>
          </a:p>
          <a:p>
            <a:r>
              <a:rPr lang="en-IE" sz="2400" b="1" dirty="0" smtClean="0">
                <a:solidFill>
                  <a:srgbClr val="990033"/>
                </a:solidFill>
              </a:rPr>
              <a:t>Student Activity 2: 	Probability questions for a fair Deck of Cards</a:t>
            </a: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83671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Lay out all the cards in </a:t>
            </a:r>
            <a:r>
              <a:rPr lang="en-IE" sz="2000" dirty="0" smtClean="0">
                <a:solidFill>
                  <a:srgbClr val="990033"/>
                </a:solidFill>
              </a:rPr>
              <a:t>the pack </a:t>
            </a:r>
            <a:r>
              <a:rPr lang="en-IE" sz="2000" dirty="0">
                <a:solidFill>
                  <a:srgbClr val="990033"/>
                </a:solidFill>
              </a:rPr>
              <a:t>and sort them </a:t>
            </a:r>
            <a:r>
              <a:rPr lang="en-IE" sz="2000" dirty="0" smtClean="0">
                <a:solidFill>
                  <a:srgbClr val="990033"/>
                </a:solidFill>
              </a:rPr>
              <a:t>into their </a:t>
            </a:r>
            <a:r>
              <a:rPr lang="en-IE" sz="2000" dirty="0">
                <a:solidFill>
                  <a:srgbClr val="990033"/>
                </a:solidFill>
              </a:rPr>
              <a:t>‘suits’.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Arrange </a:t>
            </a:r>
            <a:r>
              <a:rPr lang="en-IE" sz="2000" dirty="0">
                <a:solidFill>
                  <a:srgbClr val="990033"/>
                </a:solidFill>
              </a:rPr>
              <a:t>each suit in order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Working </a:t>
            </a:r>
            <a:r>
              <a:rPr lang="en-IE" sz="2000" dirty="0">
                <a:solidFill>
                  <a:srgbClr val="990033"/>
                </a:solidFill>
              </a:rPr>
              <a:t>in pairs, </a:t>
            </a:r>
            <a:r>
              <a:rPr lang="en-IE" sz="2000" dirty="0" smtClean="0">
                <a:solidFill>
                  <a:srgbClr val="990033"/>
                </a:solidFill>
              </a:rPr>
              <a:t>complete </a:t>
            </a:r>
            <a:r>
              <a:rPr lang="en-IE" sz="2000" b="1" dirty="0" smtClean="0">
                <a:solidFill>
                  <a:srgbClr val="990033"/>
                </a:solidFill>
              </a:rPr>
              <a:t>Student </a:t>
            </a:r>
            <a:r>
              <a:rPr lang="en-IE" sz="2000" b="1" dirty="0">
                <a:solidFill>
                  <a:srgbClr val="990033"/>
                </a:solidFill>
              </a:rPr>
              <a:t>Activity 1 </a:t>
            </a:r>
            <a:r>
              <a:rPr lang="en-IE" sz="2000" dirty="0" smtClean="0">
                <a:solidFill>
                  <a:srgbClr val="990033"/>
                </a:solidFill>
              </a:rPr>
              <a:t>using actual </a:t>
            </a:r>
            <a:r>
              <a:rPr lang="en-IE" sz="2000" dirty="0">
                <a:solidFill>
                  <a:srgbClr val="990033"/>
                </a:solidFill>
              </a:rPr>
              <a:t>packs of </a:t>
            </a:r>
            <a:r>
              <a:rPr lang="en-IE" sz="2000" dirty="0" smtClean="0">
                <a:solidFill>
                  <a:srgbClr val="990033"/>
                </a:solidFill>
              </a:rPr>
              <a:t> playing cards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789610" y="490053"/>
            <a:ext cx="8110998" cy="5963283"/>
            <a:chOff x="8789610" y="490053"/>
            <a:chExt cx="8110998" cy="596328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23744" y="620688"/>
              <a:ext cx="7776864" cy="583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ounded Rectangle 2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317" y="332656"/>
            <a:ext cx="3215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</a:t>
            </a:r>
            <a:r>
              <a:rPr lang="en-IE" sz="3200" b="1" dirty="0" smtClean="0">
                <a:solidFill>
                  <a:srgbClr val="990033"/>
                </a:solidFill>
              </a:rPr>
              <a:t>1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902309"/>
            <a:ext cx="792088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000" b="1" dirty="0" smtClean="0">
                <a:solidFill>
                  <a:srgbClr val="990033"/>
                </a:solidFill>
              </a:rPr>
              <a:t>Questions to familiarise students with the deck/pack of cards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1. How many cards are in the deck/pack?___________________________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2. How many different types of cards, i.e. suits, are there?______________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3. Name the ‘suits’._____________________________________________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4. How many black suits are there?________________________________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5. How many red suits are there?__________________________________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6. How many cards in each suit?__________________________________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7. List the cards in any one suit.___________________________________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8. What is the name given to the card with an A written on it? 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9. What is a ‘face’ (picture) card?__________________________________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10. How many ‘face’ cards are there in each suit?_____________________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11. Name the ‘face’ cards. (Aces are not considered to be ‘face’ cards.) 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12. How many numbered cards does each suit have?__________________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13. How many even numbered cards does each suit have?_____________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205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14. How many odd numbered cards does each suit have?______________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15. How many non-numbered (lettered) cards are in each suit?__________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16. Which card is non-numbered and is not a face (picture) card?________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17. How many black cards are there in a fair deck?____________________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18. How many red cards are there in a fair deck?_____________________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19. In the whole deck: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a. How many even numbered cards are there? ____________________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b. How many odd numbered cards are there? ____________________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c. How many lettered cards are there?___________________________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d. How many picture (face) cards are there?______________________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e. How many of each kind of card are there in the full pack? </a:t>
            </a:r>
          </a:p>
          <a:p>
            <a:pPr marL="442913" indent="-88900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(i.e. how many 1’s, 2’s, …Aces, Kings, etc)?________________________</a:t>
            </a:r>
          </a:p>
          <a:p>
            <a:pPr indent="354013"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f. What is the lowest numbered card you can pick in any suit?________</a:t>
            </a:r>
            <a:endParaRPr lang="en-IE" sz="20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317" y="332656"/>
            <a:ext cx="3215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2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793149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IE" sz="2000" b="1" dirty="0" smtClean="0">
                <a:solidFill>
                  <a:srgbClr val="990033"/>
                </a:solidFill>
              </a:rPr>
              <a:t>Probability questions for a fair Deck of Cards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1. What is the probability that the card is red?________________________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2. What is the probability that the card is a from the heart suit?__________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3. What is the probability that the card is a Queen?____________________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4. What is the probability that the card is the Queen of Spades?__________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5. What is the probability that the card is a picture card?________________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6. What is the probability that the card is a two-eyed Jack?______________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7. What is the probability that the card is a one-eyed King?______________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8. What is the probability that the card is even numbered?______________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9. What is the probability that the card has a number on it?_____________</a:t>
            </a:r>
          </a:p>
          <a:p>
            <a:pPr>
              <a:spcAft>
                <a:spcPts val="600"/>
              </a:spcAft>
            </a:pPr>
            <a:r>
              <a:rPr lang="en-IE" sz="2000" dirty="0" smtClean="0">
                <a:solidFill>
                  <a:srgbClr val="990033"/>
                </a:solidFill>
              </a:rPr>
              <a:t>10. Not all the cards look the same when you turn them around. What is the probability that the card does not look exactly the same when it is turned around?_____________________________________________________________________________________________________________________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89610" y="476672"/>
            <a:ext cx="8183006" cy="3168352"/>
            <a:chOff x="8789610" y="476672"/>
            <a:chExt cx="8183006" cy="316835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23744" y="476672"/>
              <a:ext cx="7848872" cy="316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553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User</cp:lastModifiedBy>
  <cp:revision>2</cp:revision>
  <dcterms:created xsi:type="dcterms:W3CDTF">2012-08-28T16:31:14Z</dcterms:created>
  <dcterms:modified xsi:type="dcterms:W3CDTF">2014-03-11T15:57:54Z</dcterms:modified>
</cp:coreProperties>
</file>