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523E17-3B9D-42D5-88E0-AD350354491D}">
          <p14:sldIdLst>
            <p14:sldId id="256"/>
            <p14:sldId id="257"/>
          </p14:sldIdLst>
        </p14:section>
        <p14:section name="Gníomhaíocht Daltaí 1" id="{8D851165-0DAD-405F-8DD9-663F68AB2A2A}">
          <p14:sldIdLst>
            <p14:sldId id="261"/>
            <p14:sldId id="258"/>
            <p14:sldId id="262"/>
            <p14:sldId id="263"/>
          </p14:sldIdLst>
        </p14:section>
        <p14:section name="Gníomhaíocht Daltaí 2" id="{6737EB97-4912-4BCB-B420-FE24FE76E038}">
          <p14:sldIdLst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slide" Target="../slides/slide7.xml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  <p:grpSp>
        <p:nvGrpSpPr>
          <p:cNvPr id="5" name="Group 4"/>
          <p:cNvGrpSpPr/>
          <p:nvPr userDrawn="1"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6" name="Rectangle 5"/>
            <p:cNvSpPr/>
            <p:nvPr userDrawn="1"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7" name="Freeform 6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8" name="Group 7"/>
          <p:cNvGrpSpPr/>
          <p:nvPr userDrawn="1"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9" name="Rectangle 8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1" name="Rounded Rectangle 10">
            <a:hlinkClick r:id="rId2" action="ppaction://hlinksldjump"/>
          </p:cNvPr>
          <p:cNvSpPr/>
          <p:nvPr userDrawn="1"/>
        </p:nvSpPr>
        <p:spPr>
          <a:xfrm rot="16200000">
            <a:off x="-412273" y="23483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E" sz="1400" b="0" dirty="0" err="1" smtClean="0">
                <a:solidFill>
                  <a:schemeClr val="bg1"/>
                </a:solidFill>
              </a:rPr>
              <a:t>Daltaí</a:t>
            </a:r>
            <a:r>
              <a:rPr lang="en-IE" sz="1400" b="0" dirty="0" smtClean="0">
                <a:solidFill>
                  <a:schemeClr val="bg1"/>
                </a:solidFill>
              </a:rPr>
              <a:t>  </a:t>
            </a:r>
            <a:r>
              <a:rPr lang="en-IE" sz="1400" b="0" baseline="0" dirty="0" smtClean="0">
                <a:solidFill>
                  <a:schemeClr val="bg1"/>
                </a:solidFill>
              </a:rPr>
              <a:t>2</a:t>
            </a:r>
            <a:endParaRPr lang="en-IE" sz="1400" b="0" dirty="0" smtClean="0">
              <a:solidFill>
                <a:schemeClr val="bg1"/>
              </a:solidFill>
            </a:endParaRPr>
          </a:p>
        </p:txBody>
      </p:sp>
      <p:sp>
        <p:nvSpPr>
          <p:cNvPr id="13" name="Rounded Rectangle 12">
            <a:hlinkClick r:id="rId3" action="ppaction://hlinksldjump"/>
          </p:cNvPr>
          <p:cNvSpPr/>
          <p:nvPr userDrawn="1"/>
        </p:nvSpPr>
        <p:spPr>
          <a:xfrm rot="16200000">
            <a:off x="-412273" y="1448168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="0" dirty="0" err="1" smtClean="0">
                <a:solidFill>
                  <a:schemeClr val="bg1"/>
                </a:solidFill>
              </a:rPr>
              <a:t>Daltaí</a:t>
            </a:r>
            <a:r>
              <a:rPr lang="en-IE" sz="1400" b="0" dirty="0" smtClean="0">
                <a:solidFill>
                  <a:schemeClr val="bg1"/>
                </a:solidFill>
              </a:rPr>
              <a:t>  </a:t>
            </a:r>
            <a:r>
              <a:rPr lang="en-IE" sz="1400" b="0" baseline="0" dirty="0" smtClean="0">
                <a:solidFill>
                  <a:schemeClr val="bg1"/>
                </a:solidFill>
              </a:rPr>
              <a:t>1</a:t>
            </a:r>
            <a:endParaRPr lang="en-IE" sz="1400" b="0" dirty="0">
              <a:solidFill>
                <a:schemeClr val="bg1"/>
              </a:solidFill>
            </a:endParaRPr>
          </a:p>
        </p:txBody>
      </p:sp>
      <p:sp>
        <p:nvSpPr>
          <p:cNvPr id="16" name="Rounded Rectangle 15">
            <a:hlinkClick r:id="rId4" action="ppaction://hlinksldjump"/>
          </p:cNvPr>
          <p:cNvSpPr/>
          <p:nvPr userDrawn="1"/>
        </p:nvSpPr>
        <p:spPr>
          <a:xfrm rot="16200000">
            <a:off x="-412272" y="552280"/>
            <a:ext cx="900000" cy="432000"/>
          </a:xfrm>
          <a:prstGeom prst="roundRect">
            <a:avLst/>
          </a:prstGeom>
          <a:solidFill>
            <a:srgbClr val="990033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IE" sz="1400" b="0" dirty="0" err="1" smtClean="0">
                <a:solidFill>
                  <a:schemeClr val="bg1"/>
                </a:solidFill>
              </a:rPr>
              <a:t>Clár</a:t>
            </a:r>
            <a:endParaRPr lang="en-IE" sz="14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67B6-DB52-47AD-94F3-23F94CA1180F}" type="datetimeFigureOut">
              <a:rPr lang="en-IE" smtClean="0"/>
              <a:t>08/04/2013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375AF-BEA1-4230-9D5C-E3E13A3BD261}" type="slidenum">
              <a:rPr lang="en-IE" smtClean="0"/>
              <a:t>‹#›</a:t>
            </a:fld>
            <a:endParaRPr lang="en-IE"/>
          </a:p>
        </p:txBody>
      </p:sp>
      <p:grpSp>
        <p:nvGrpSpPr>
          <p:cNvPr id="7" name="Group 6"/>
          <p:cNvGrpSpPr/>
          <p:nvPr userDrawn="1"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11" name="Rectangle 10"/>
            <p:cNvSpPr/>
            <p:nvPr userDrawn="1"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685" y="495000"/>
            <a:ext cx="4632631" cy="5868000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4429673" y="-4515332"/>
            <a:ext cx="382999" cy="9322594"/>
            <a:chOff x="-36515" y="13447"/>
            <a:chExt cx="396000" cy="6858000"/>
          </a:xfrm>
        </p:grpSpPr>
        <p:sp>
          <p:nvSpPr>
            <p:cNvPr id="5" name="Rectangle 4"/>
            <p:cNvSpPr/>
            <p:nvPr/>
          </p:nvSpPr>
          <p:spPr>
            <a:xfrm>
              <a:off x="-36515" y="89203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6" name="Freeform 5"/>
            <p:cNvSpPr/>
            <p:nvPr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7" name="Group 6"/>
          <p:cNvGrpSpPr/>
          <p:nvPr/>
        </p:nvGrpSpPr>
        <p:grpSpPr>
          <a:xfrm rot="16200000">
            <a:off x="4320452" y="2038277"/>
            <a:ext cx="382999" cy="9337120"/>
            <a:chOff x="-36508" y="13447"/>
            <a:chExt cx="396000" cy="6868686"/>
          </a:xfrm>
        </p:grpSpPr>
        <p:sp>
          <p:nvSpPr>
            <p:cNvPr id="8" name="Rectangle 7"/>
            <p:cNvSpPr/>
            <p:nvPr/>
          </p:nvSpPr>
          <p:spPr>
            <a:xfrm>
              <a:off x="-36508" y="102547"/>
              <a:ext cx="396000" cy="6779586"/>
            </a:xfrm>
            <a:prstGeom prst="rect">
              <a:avLst/>
            </a:prstGeom>
            <a:solidFill>
              <a:srgbClr val="FDCC33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8602" y="13447"/>
              <a:ext cx="337883" cy="6858000"/>
            </a:xfrm>
            <a:custGeom>
              <a:avLst/>
              <a:gdLst>
                <a:gd name="connsiteX0" fmla="*/ 53789 w 53951"/>
                <a:gd name="connsiteY0" fmla="*/ 0 h 6858000"/>
                <a:gd name="connsiteX1" fmla="*/ 0 w 53951"/>
                <a:gd name="connsiteY1" fmla="*/ 3872753 h 6858000"/>
                <a:gd name="connsiteX2" fmla="*/ 53789 w 53951"/>
                <a:gd name="connsiteY2" fmla="*/ 5930153 h 6858000"/>
                <a:gd name="connsiteX3" fmla="*/ 13447 w 53951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951" h="6858000">
                  <a:moveTo>
                    <a:pt x="53789" y="0"/>
                  </a:moveTo>
                  <a:cubicBezTo>
                    <a:pt x="26894" y="1442197"/>
                    <a:pt x="0" y="2884394"/>
                    <a:pt x="0" y="3872753"/>
                  </a:cubicBezTo>
                  <a:cubicBezTo>
                    <a:pt x="0" y="4861112"/>
                    <a:pt x="51548" y="5432612"/>
                    <a:pt x="53789" y="5930153"/>
                  </a:cubicBezTo>
                  <a:cubicBezTo>
                    <a:pt x="56030" y="6427694"/>
                    <a:pt x="34738" y="6642847"/>
                    <a:pt x="13447" y="6858000"/>
                  </a:cubicBezTo>
                </a:path>
              </a:pathLst>
            </a:custGeom>
            <a:solidFill>
              <a:srgbClr val="970033"/>
            </a:solidFill>
            <a:ln>
              <a:solidFill>
                <a:srgbClr val="FDCC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146243" y="332656"/>
            <a:ext cx="8515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3200" b="1" dirty="0" err="1">
                <a:solidFill>
                  <a:srgbClr val="990033"/>
                </a:solidFill>
              </a:rPr>
              <a:t>Clár</a:t>
            </a:r>
            <a:endParaRPr lang="en-IE" sz="3200" b="1" dirty="0">
              <a:solidFill>
                <a:srgbClr val="990033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79884" y="1268760"/>
            <a:ext cx="85125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400" b="1" dirty="0" err="1">
                <a:solidFill>
                  <a:srgbClr val="990033"/>
                </a:solidFill>
              </a:rPr>
              <a:t>Gníomhaíocht</a:t>
            </a:r>
            <a:r>
              <a:rPr lang="en-IE" sz="2400" b="1" dirty="0">
                <a:solidFill>
                  <a:srgbClr val="990033"/>
                </a:solidFill>
              </a:rPr>
              <a:t> </a:t>
            </a:r>
            <a:r>
              <a:rPr lang="en-IE" sz="2400" b="1" dirty="0" err="1">
                <a:solidFill>
                  <a:srgbClr val="990033"/>
                </a:solidFill>
              </a:rPr>
              <a:t>Daltaí</a:t>
            </a:r>
            <a:r>
              <a:rPr lang="en-IE" sz="2400" b="1" dirty="0">
                <a:solidFill>
                  <a:srgbClr val="990033"/>
                </a:solidFill>
              </a:rPr>
              <a:t> </a:t>
            </a:r>
            <a:r>
              <a:rPr lang="en-IE" sz="2400" b="1" dirty="0" smtClean="0">
                <a:solidFill>
                  <a:srgbClr val="990033"/>
                </a:solidFill>
              </a:rPr>
              <a:t>1:	</a:t>
            </a:r>
            <a:r>
              <a:rPr lang="pt-BR" sz="2400" dirty="0" smtClean="0">
                <a:solidFill>
                  <a:srgbClr val="990033"/>
                </a:solidFill>
              </a:rPr>
              <a:t>Na </a:t>
            </a:r>
            <a:r>
              <a:rPr lang="pt-BR" sz="2400" dirty="0">
                <a:solidFill>
                  <a:srgbClr val="990033"/>
                </a:solidFill>
              </a:rPr>
              <a:t>daltaí a chur ar an eolas maidir le </a:t>
            </a:r>
            <a:r>
              <a:rPr lang="pt-BR" sz="2400" dirty="0" smtClean="0">
                <a:solidFill>
                  <a:srgbClr val="990033"/>
                </a:solidFill>
              </a:rPr>
              <a:t>				gnáthphaca </a:t>
            </a:r>
            <a:r>
              <a:rPr lang="pt-BR" sz="2400" dirty="0">
                <a:solidFill>
                  <a:srgbClr val="990033"/>
                </a:solidFill>
              </a:rPr>
              <a:t>cártaí imeartha,</a:t>
            </a:r>
            <a:endParaRPr lang="en-IE" sz="2400" b="1" dirty="0">
              <a:solidFill>
                <a:srgbClr val="990033"/>
              </a:solidFill>
            </a:endParaRPr>
          </a:p>
          <a:p>
            <a:r>
              <a:rPr lang="en-IE" sz="2400" b="1" dirty="0" err="1">
                <a:solidFill>
                  <a:srgbClr val="990033"/>
                </a:solidFill>
              </a:rPr>
              <a:t>Gníomhaíocht</a:t>
            </a:r>
            <a:r>
              <a:rPr lang="en-IE" sz="2400" b="1" dirty="0">
                <a:solidFill>
                  <a:srgbClr val="990033"/>
                </a:solidFill>
              </a:rPr>
              <a:t> </a:t>
            </a:r>
            <a:r>
              <a:rPr lang="en-IE" sz="2400" b="1" dirty="0" err="1">
                <a:solidFill>
                  <a:srgbClr val="990033"/>
                </a:solidFill>
              </a:rPr>
              <a:t>Daltaí</a:t>
            </a:r>
            <a:r>
              <a:rPr lang="en-IE" sz="2400" b="1" dirty="0">
                <a:solidFill>
                  <a:srgbClr val="990033"/>
                </a:solidFill>
              </a:rPr>
              <a:t> </a:t>
            </a:r>
            <a:r>
              <a:rPr lang="en-IE" sz="2400" b="1" dirty="0" smtClean="0">
                <a:solidFill>
                  <a:srgbClr val="990033"/>
                </a:solidFill>
              </a:rPr>
              <a:t> 2: 	</a:t>
            </a:r>
            <a:r>
              <a:rPr lang="en-IE" sz="2400" dirty="0" err="1" smtClean="0">
                <a:solidFill>
                  <a:srgbClr val="990033"/>
                </a:solidFill>
              </a:rPr>
              <a:t>Ceisteanna</a:t>
            </a:r>
            <a:r>
              <a:rPr lang="en-IE" sz="2400" dirty="0" smtClean="0">
                <a:solidFill>
                  <a:srgbClr val="990033"/>
                </a:solidFill>
              </a:rPr>
              <a:t> a </a:t>
            </a:r>
            <a:r>
              <a:rPr lang="en-IE" sz="2400" dirty="0" err="1">
                <a:solidFill>
                  <a:srgbClr val="990033"/>
                </a:solidFill>
              </a:rPr>
              <a:t>c</a:t>
            </a:r>
            <a:r>
              <a:rPr lang="en-IE" sz="2400" dirty="0" err="1" smtClean="0">
                <a:solidFill>
                  <a:srgbClr val="990033"/>
                </a:solidFill>
              </a:rPr>
              <a:t>hinntíonn</a:t>
            </a:r>
            <a:r>
              <a:rPr lang="en-IE" sz="2400" dirty="0" smtClean="0">
                <a:solidFill>
                  <a:srgbClr val="990033"/>
                </a:solidFill>
              </a:rPr>
              <a:t> </a:t>
            </a:r>
            <a:r>
              <a:rPr lang="en-IE" sz="2400" dirty="0" err="1">
                <a:solidFill>
                  <a:srgbClr val="990033"/>
                </a:solidFill>
              </a:rPr>
              <a:t>b</a:t>
            </a:r>
            <a:r>
              <a:rPr lang="en-IE" sz="2400" dirty="0" err="1" smtClean="0">
                <a:solidFill>
                  <a:srgbClr val="990033"/>
                </a:solidFill>
              </a:rPr>
              <a:t>uneolas</a:t>
            </a:r>
            <a:r>
              <a:rPr lang="en-IE" sz="2400" dirty="0" smtClean="0">
                <a:solidFill>
                  <a:srgbClr val="990033"/>
                </a:solidFill>
              </a:rPr>
              <a:t> </a:t>
            </a:r>
            <a:r>
              <a:rPr lang="en-IE" sz="2400" dirty="0" err="1" smtClean="0">
                <a:solidFill>
                  <a:srgbClr val="990033"/>
                </a:solidFill>
              </a:rPr>
              <a:t>ar</a:t>
            </a:r>
            <a:r>
              <a:rPr lang="en-IE" sz="2400" dirty="0" smtClean="0">
                <a:solidFill>
                  <a:srgbClr val="990033"/>
                </a:solidFill>
              </a:rPr>
              <a:t> 				</a:t>
            </a:r>
            <a:r>
              <a:rPr lang="en-IE" sz="2400" dirty="0" smtClean="0">
                <a:solidFill>
                  <a:srgbClr val="990033"/>
                </a:solidFill>
              </a:rPr>
              <a:t>	an </a:t>
            </a:r>
            <a:r>
              <a:rPr lang="en-IE" sz="2400" dirty="0" err="1" smtClean="0">
                <a:solidFill>
                  <a:srgbClr val="990033"/>
                </a:solidFill>
              </a:rPr>
              <a:t>bpaca</a:t>
            </a:r>
            <a:r>
              <a:rPr lang="en-IE" sz="2400" dirty="0" smtClean="0">
                <a:solidFill>
                  <a:srgbClr val="990033"/>
                </a:solidFill>
              </a:rPr>
              <a:t> </a:t>
            </a:r>
            <a:r>
              <a:rPr lang="en-IE" sz="2400" dirty="0" err="1" smtClean="0">
                <a:solidFill>
                  <a:srgbClr val="990033"/>
                </a:solidFill>
              </a:rPr>
              <a:t>cártaí</a:t>
            </a:r>
            <a:r>
              <a:rPr lang="en-IE" sz="2400" dirty="0" smtClean="0">
                <a:solidFill>
                  <a:srgbClr val="990033"/>
                </a:solidFill>
              </a:rPr>
              <a:t> a </a:t>
            </a:r>
            <a:r>
              <a:rPr lang="en-IE" sz="2400" dirty="0" err="1" smtClean="0">
                <a:solidFill>
                  <a:srgbClr val="990033"/>
                </a:solidFill>
              </a:rPr>
              <a:t>bheith</a:t>
            </a:r>
            <a:r>
              <a:rPr lang="en-IE" sz="2400" dirty="0" smtClean="0">
                <a:solidFill>
                  <a:srgbClr val="990033"/>
                </a:solidFill>
              </a:rPr>
              <a:t> </a:t>
            </a:r>
            <a:r>
              <a:rPr lang="en-IE" sz="2400" dirty="0" err="1" smtClean="0">
                <a:solidFill>
                  <a:srgbClr val="990033"/>
                </a:solidFill>
              </a:rPr>
              <a:t>ag</a:t>
            </a:r>
            <a:r>
              <a:rPr lang="en-IE" sz="2400" dirty="0" smtClean="0">
                <a:solidFill>
                  <a:srgbClr val="990033"/>
                </a:solidFill>
              </a:rPr>
              <a:t> </a:t>
            </a:r>
            <a:r>
              <a:rPr lang="en-IE" sz="2400" dirty="0" err="1" smtClean="0">
                <a:solidFill>
                  <a:srgbClr val="990033"/>
                </a:solidFill>
              </a:rPr>
              <a:t>daltaí</a:t>
            </a:r>
            <a:endParaRPr lang="en-IE" sz="2400" dirty="0" smtClean="0">
              <a:solidFill>
                <a:srgbClr val="990033"/>
              </a:solidFill>
            </a:endParaRPr>
          </a:p>
          <a:p>
            <a:endParaRPr lang="en-IE" sz="2400" dirty="0" smtClean="0">
              <a:solidFill>
                <a:srgbClr val="990033"/>
              </a:solidFill>
            </a:endParaRPr>
          </a:p>
          <a:p>
            <a:endParaRPr lang="en-IE" sz="2400" b="1" dirty="0">
              <a:solidFill>
                <a:srgbClr val="990033"/>
              </a:solidFill>
            </a:endParaRPr>
          </a:p>
          <a:p>
            <a:endParaRPr lang="en-IE" sz="2400" b="1" dirty="0" smtClean="0">
              <a:solidFill>
                <a:srgbClr val="990033"/>
              </a:solidFill>
            </a:endParaRPr>
          </a:p>
          <a:p>
            <a:endParaRPr lang="en-IE" sz="2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3568" y="836712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dirty="0">
                <a:solidFill>
                  <a:srgbClr val="990033"/>
                </a:solidFill>
              </a:rPr>
              <a:t>Leag amach na cártaí ar </a:t>
            </a:r>
            <a:r>
              <a:rPr lang="pt-BR" sz="2000" dirty="0" smtClean="0">
                <a:solidFill>
                  <a:srgbClr val="990033"/>
                </a:solidFill>
              </a:rPr>
              <a:t>fad </a:t>
            </a:r>
            <a:r>
              <a:rPr lang="en-IE" sz="2000" dirty="0" err="1" smtClean="0">
                <a:solidFill>
                  <a:srgbClr val="990033"/>
                </a:solidFill>
              </a:rPr>
              <a:t>atá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phaca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roinn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iad</a:t>
            </a:r>
            <a:r>
              <a:rPr lang="en-IE" sz="2000" dirty="0" smtClean="0">
                <a:solidFill>
                  <a:srgbClr val="990033"/>
                </a:solidFill>
              </a:rPr>
              <a:t> de </a:t>
            </a:r>
            <a:r>
              <a:rPr lang="en-IE" sz="2000" dirty="0" err="1">
                <a:solidFill>
                  <a:srgbClr val="990033"/>
                </a:solidFill>
              </a:rPr>
              <a:t>réir</a:t>
            </a:r>
            <a:r>
              <a:rPr lang="en-IE" sz="2000" dirty="0">
                <a:solidFill>
                  <a:srgbClr val="990033"/>
                </a:solidFill>
              </a:rPr>
              <a:t> ‘</a:t>
            </a:r>
            <a:r>
              <a:rPr lang="en-IE" sz="2000" dirty="0" err="1">
                <a:solidFill>
                  <a:srgbClr val="990033"/>
                </a:solidFill>
              </a:rPr>
              <a:t>foirne</a:t>
            </a:r>
            <a:r>
              <a:rPr lang="en-IE" sz="2000" dirty="0">
                <a:solidFill>
                  <a:srgbClr val="990033"/>
                </a:solidFill>
              </a:rPr>
              <a:t>’.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err="1" smtClean="0">
                <a:solidFill>
                  <a:srgbClr val="990033"/>
                </a:solidFill>
              </a:rPr>
              <a:t>Socraigh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smtClean="0">
                <a:solidFill>
                  <a:srgbClr val="990033"/>
                </a:solidFill>
              </a:rPr>
              <a:t>de </a:t>
            </a:r>
            <a:r>
              <a:rPr lang="en-IE" sz="2000" dirty="0" err="1" smtClean="0">
                <a:solidFill>
                  <a:srgbClr val="990033"/>
                </a:solidFill>
              </a:rPr>
              <a:t>réir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oird</a:t>
            </a:r>
            <a:r>
              <a:rPr lang="en-IE" sz="2000" dirty="0">
                <a:solidFill>
                  <a:srgbClr val="990033"/>
                </a:solidFill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en-IE" sz="2000" dirty="0" smtClean="0">
              <a:solidFill>
                <a:srgbClr val="990033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IE" sz="2000" dirty="0" smtClean="0">
                <a:solidFill>
                  <a:srgbClr val="990033"/>
                </a:solidFill>
              </a:rPr>
              <a:t>Ag </a:t>
            </a:r>
            <a:r>
              <a:rPr lang="en-IE" sz="2000" dirty="0" err="1">
                <a:solidFill>
                  <a:srgbClr val="990033"/>
                </a:solidFill>
              </a:rPr>
              <a:t>obair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mbeirteanna</a:t>
            </a:r>
            <a:r>
              <a:rPr lang="en-IE" sz="2000" dirty="0" smtClean="0">
                <a:solidFill>
                  <a:srgbClr val="990033"/>
                </a:solidFill>
              </a:rPr>
              <a:t>, </a:t>
            </a:r>
            <a:r>
              <a:rPr lang="en-IE" sz="2000" dirty="0" err="1" smtClean="0">
                <a:solidFill>
                  <a:srgbClr val="990033"/>
                </a:solidFill>
              </a:rPr>
              <a:t>líon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isteach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Gníomhaíocht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Daltaí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>
                <a:solidFill>
                  <a:srgbClr val="990033"/>
                </a:solidFill>
              </a:rPr>
              <a:t>1 </a:t>
            </a:r>
            <a:r>
              <a:rPr lang="en-IE" sz="2000" dirty="0" err="1">
                <a:solidFill>
                  <a:srgbClr val="990033"/>
                </a:solidFill>
              </a:rPr>
              <a:t>trí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úsáid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 smtClean="0">
                <a:solidFill>
                  <a:srgbClr val="990033"/>
                </a:solidFill>
              </a:rPr>
              <a:t>bhaint</a:t>
            </a:r>
            <a:r>
              <a:rPr lang="en-IE" sz="2000" dirty="0" smtClean="0">
                <a:solidFill>
                  <a:srgbClr val="990033"/>
                </a:solidFill>
              </a:rPr>
              <a:t> as </a:t>
            </a:r>
            <a:r>
              <a:rPr lang="en-IE" sz="2000" dirty="0" err="1">
                <a:solidFill>
                  <a:srgbClr val="990033"/>
                </a:solidFill>
              </a:rPr>
              <a:t>gnáthphacaí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cártaí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imeartha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820000" y="656904"/>
            <a:ext cx="8189783" cy="5332185"/>
            <a:chOff x="8820000" y="656904"/>
            <a:chExt cx="8189783" cy="5332185"/>
          </a:xfrm>
        </p:grpSpPr>
        <p:sp>
          <p:nvSpPr>
            <p:cNvPr id="6" name="Rounded Rectangle 5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3738" y="683664"/>
              <a:ext cx="7866045" cy="5305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6005" y="260648"/>
            <a:ext cx="3991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 err="1">
                <a:solidFill>
                  <a:srgbClr val="990033"/>
                </a:solidFill>
              </a:rPr>
              <a:t>Gníomhaíocht</a:t>
            </a:r>
            <a:r>
              <a:rPr lang="en-IE" sz="3200" b="1" dirty="0">
                <a:solidFill>
                  <a:srgbClr val="990033"/>
                </a:solidFill>
              </a:rPr>
              <a:t> </a:t>
            </a:r>
            <a:r>
              <a:rPr lang="en-IE" sz="3200" b="1" dirty="0" err="1" smtClean="0">
                <a:solidFill>
                  <a:srgbClr val="990033"/>
                </a:solidFill>
              </a:rPr>
              <a:t>Daltaí</a:t>
            </a:r>
            <a:r>
              <a:rPr lang="en-IE" sz="3200" b="1" dirty="0" smtClean="0">
                <a:solidFill>
                  <a:srgbClr val="990033"/>
                </a:solidFill>
              </a:rPr>
              <a:t> 1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692696"/>
            <a:ext cx="8136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b="1" dirty="0" err="1" smtClean="0">
                <a:solidFill>
                  <a:srgbClr val="990033"/>
                </a:solidFill>
              </a:rPr>
              <a:t>Ceisteanna</a:t>
            </a:r>
            <a:r>
              <a:rPr lang="en-IE" sz="2000" b="1" dirty="0" smtClean="0">
                <a:solidFill>
                  <a:srgbClr val="990033"/>
                </a:solidFill>
              </a:rPr>
              <a:t> a </a:t>
            </a:r>
            <a:r>
              <a:rPr lang="en-IE" sz="2000" b="1" dirty="0" err="1" smtClean="0">
                <a:solidFill>
                  <a:srgbClr val="990033"/>
                </a:solidFill>
              </a:rPr>
              <a:t>Chinntíonn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Buneolas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ar</a:t>
            </a:r>
            <a:r>
              <a:rPr lang="en-IE" sz="2000" b="1" dirty="0" smtClean="0">
                <a:solidFill>
                  <a:srgbClr val="990033"/>
                </a:solidFill>
              </a:rPr>
              <a:t> an </a:t>
            </a:r>
            <a:r>
              <a:rPr lang="en-IE" sz="2000" b="1" dirty="0" err="1" smtClean="0">
                <a:solidFill>
                  <a:srgbClr val="990033"/>
                </a:solidFill>
              </a:rPr>
              <a:t>bpaca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cártaí</a:t>
            </a:r>
            <a:r>
              <a:rPr lang="en-IE" sz="2000" b="1" dirty="0" smtClean="0">
                <a:solidFill>
                  <a:srgbClr val="990033"/>
                </a:solidFill>
              </a:rPr>
              <a:t> a </a:t>
            </a:r>
            <a:r>
              <a:rPr lang="en-IE" sz="2000" b="1" dirty="0" err="1" smtClean="0">
                <a:solidFill>
                  <a:srgbClr val="990033"/>
                </a:solidFill>
              </a:rPr>
              <a:t>bheith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ag</a:t>
            </a:r>
            <a:r>
              <a:rPr lang="en-IE" sz="2000" b="1" dirty="0" smtClean="0">
                <a:solidFill>
                  <a:srgbClr val="990033"/>
                </a:solidFill>
              </a:rPr>
              <a:t> </a:t>
            </a:r>
            <a:r>
              <a:rPr lang="en-IE" sz="2000" b="1" dirty="0" err="1" smtClean="0">
                <a:solidFill>
                  <a:srgbClr val="990033"/>
                </a:solidFill>
              </a:rPr>
              <a:t>daltaí</a:t>
            </a:r>
            <a:endParaRPr lang="en-IE" sz="2000" b="1" dirty="0" smtClean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2000" dirty="0" smtClean="0">
                <a:solidFill>
                  <a:srgbClr val="990033"/>
                </a:solidFill>
              </a:rPr>
              <a:t>1. Cé mhéad cárta i bpaca ?  _______________________________________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990033"/>
                </a:solidFill>
              </a:rPr>
              <a:t>2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dhifriúil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 smtClean="0">
                <a:solidFill>
                  <a:srgbClr val="990033"/>
                </a:solidFill>
              </a:rPr>
              <a:t>? 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3. </a:t>
            </a:r>
            <a:r>
              <a:rPr lang="en-IE" sz="2000" dirty="0" err="1">
                <a:solidFill>
                  <a:srgbClr val="990033"/>
                </a:solidFill>
              </a:rPr>
              <a:t>Ainmnigh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‘</a:t>
            </a:r>
            <a:r>
              <a:rPr lang="en-IE" sz="2000" dirty="0" err="1">
                <a:solidFill>
                  <a:srgbClr val="990033"/>
                </a:solidFill>
              </a:rPr>
              <a:t>Foirne</a:t>
            </a:r>
            <a:r>
              <a:rPr lang="en-IE" sz="2000" dirty="0">
                <a:solidFill>
                  <a:srgbClr val="990033"/>
                </a:solidFill>
              </a:rPr>
              <a:t>’.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4.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dhubh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5.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dhearg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6.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7. </a:t>
            </a:r>
            <a:r>
              <a:rPr lang="en-IE" sz="2000" dirty="0" err="1">
                <a:solidFill>
                  <a:srgbClr val="990033"/>
                </a:solidFill>
              </a:rPr>
              <a:t>Liostaigh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cártaí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fhoireann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bith</a:t>
            </a:r>
            <a:r>
              <a:rPr lang="en-IE" sz="2000" dirty="0" smtClean="0">
                <a:solidFill>
                  <a:srgbClr val="990033"/>
                </a:solidFill>
              </a:rPr>
              <a:t>. 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8. Cad is </a:t>
            </a:r>
            <a:r>
              <a:rPr lang="en-IE" sz="2000" dirty="0" err="1">
                <a:solidFill>
                  <a:srgbClr val="990033"/>
                </a:solidFill>
              </a:rPr>
              <a:t>ainm</a:t>
            </a:r>
            <a:r>
              <a:rPr lang="en-IE" sz="2000" dirty="0">
                <a:solidFill>
                  <a:srgbClr val="990033"/>
                </a:solidFill>
              </a:rPr>
              <a:t> don </a:t>
            </a:r>
            <a:r>
              <a:rPr lang="en-IE" sz="2000" dirty="0" err="1">
                <a:solidFill>
                  <a:srgbClr val="990033"/>
                </a:solidFill>
              </a:rPr>
              <a:t>chárta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bhfuil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scríofa</a:t>
            </a:r>
            <a:r>
              <a:rPr lang="en-IE" sz="2000" dirty="0">
                <a:solidFill>
                  <a:srgbClr val="990033"/>
                </a:solidFill>
              </a:rPr>
              <a:t> air</a:t>
            </a:r>
            <a:r>
              <a:rPr lang="en-IE" sz="2000" dirty="0" smtClean="0">
                <a:solidFill>
                  <a:srgbClr val="990033"/>
                </a:solidFill>
              </a:rPr>
              <a:t>? 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9. Cad is </a:t>
            </a:r>
            <a:r>
              <a:rPr lang="en-IE" sz="2000" dirty="0" err="1">
                <a:solidFill>
                  <a:srgbClr val="990033"/>
                </a:solidFill>
              </a:rPr>
              <a:t>pictúirchárta</a:t>
            </a:r>
            <a:r>
              <a:rPr lang="en-IE" sz="2000" dirty="0">
                <a:solidFill>
                  <a:srgbClr val="990033"/>
                </a:solidFill>
              </a:rPr>
              <a:t> (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bhfuil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aghaidh</a:t>
            </a:r>
            <a:r>
              <a:rPr lang="en-IE" sz="2000" dirty="0">
                <a:solidFill>
                  <a:srgbClr val="990033"/>
                </a:solidFill>
              </a:rPr>
              <a:t> air)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 smtClean="0">
                <a:solidFill>
                  <a:srgbClr val="990033"/>
                </a:solidFill>
              </a:rPr>
              <a:t>? 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10.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‘</a:t>
            </a:r>
            <a:r>
              <a:rPr lang="en-IE" sz="2000" dirty="0" err="1">
                <a:solidFill>
                  <a:srgbClr val="990033"/>
                </a:solidFill>
              </a:rPr>
              <a:t>pictiúr</a:t>
            </a:r>
            <a:r>
              <a:rPr lang="en-IE" sz="2000" dirty="0">
                <a:solidFill>
                  <a:srgbClr val="990033"/>
                </a:solidFill>
              </a:rPr>
              <a:t>’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4317" y="332656"/>
            <a:ext cx="3215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</a:t>
            </a:r>
            <a:r>
              <a:rPr lang="en-IE" sz="3200" b="1" dirty="0" smtClean="0">
                <a:solidFill>
                  <a:srgbClr val="990033"/>
                </a:solidFill>
              </a:rPr>
              <a:t>1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692696"/>
            <a:ext cx="8136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990033"/>
                </a:solidFill>
              </a:rPr>
              <a:t>11</a:t>
            </a:r>
            <a:r>
              <a:rPr lang="en-IE" sz="2000" dirty="0">
                <a:solidFill>
                  <a:srgbClr val="990033"/>
                </a:solidFill>
              </a:rPr>
              <a:t>. </a:t>
            </a:r>
            <a:r>
              <a:rPr lang="en-IE" sz="2000" dirty="0" err="1">
                <a:solidFill>
                  <a:srgbClr val="990033"/>
                </a:solidFill>
              </a:rPr>
              <a:t>Ainmnigh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cártaí</a:t>
            </a:r>
            <a:r>
              <a:rPr lang="en-IE" sz="2000" dirty="0">
                <a:solidFill>
                  <a:srgbClr val="990033"/>
                </a:solidFill>
              </a:rPr>
              <a:t> le ‘</a:t>
            </a:r>
            <a:r>
              <a:rPr lang="en-IE" sz="2000" dirty="0" err="1">
                <a:solidFill>
                  <a:srgbClr val="990033"/>
                </a:solidFill>
              </a:rPr>
              <a:t>pictiúr</a:t>
            </a:r>
            <a:r>
              <a:rPr lang="en-IE" sz="2000" dirty="0">
                <a:solidFill>
                  <a:srgbClr val="990033"/>
                </a:solidFill>
              </a:rPr>
              <a:t>’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. (</a:t>
            </a:r>
            <a:r>
              <a:rPr lang="en-IE" sz="2000" dirty="0" err="1">
                <a:solidFill>
                  <a:srgbClr val="990033"/>
                </a:solidFill>
              </a:rPr>
              <a:t>Ní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fhéachtar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aonta</a:t>
            </a:r>
            <a:r>
              <a:rPr lang="en-IE" sz="2000" dirty="0">
                <a:solidFill>
                  <a:srgbClr val="990033"/>
                </a:solidFill>
              </a:rPr>
              <a:t> mar </a:t>
            </a:r>
            <a:r>
              <a:rPr lang="en-IE" sz="2000" dirty="0" err="1">
                <a:solidFill>
                  <a:srgbClr val="990033"/>
                </a:solidFill>
              </a:rPr>
              <a:t>chártaí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le ‘</a:t>
            </a:r>
            <a:r>
              <a:rPr lang="en-IE" sz="2000" dirty="0" err="1">
                <a:solidFill>
                  <a:srgbClr val="990033"/>
                </a:solidFill>
              </a:rPr>
              <a:t>pictiúr</a:t>
            </a:r>
            <a:r>
              <a:rPr lang="en-IE" sz="2000" dirty="0">
                <a:solidFill>
                  <a:srgbClr val="990033"/>
                </a:solidFill>
              </a:rPr>
              <a:t>’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 smtClean="0">
                <a:solidFill>
                  <a:srgbClr val="990033"/>
                </a:solidFill>
              </a:rPr>
              <a:t>.) _______________________________________________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12.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huimhir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13.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ré-uimhir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 smtClean="0">
                <a:solidFill>
                  <a:srgbClr val="990033"/>
                </a:solidFill>
              </a:rPr>
              <a:t>? 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14.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corruimhir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 smtClean="0">
                <a:solidFill>
                  <a:srgbClr val="990033"/>
                </a:solidFill>
              </a:rPr>
              <a:t>? 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15.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uimhir</a:t>
            </a:r>
            <a:r>
              <a:rPr lang="en-IE" sz="2000" dirty="0">
                <a:solidFill>
                  <a:srgbClr val="990033"/>
                </a:solidFill>
              </a:rPr>
              <a:t> (le </a:t>
            </a:r>
            <a:r>
              <a:rPr lang="en-IE" sz="2000" dirty="0" err="1">
                <a:solidFill>
                  <a:srgbClr val="990033"/>
                </a:solidFill>
              </a:rPr>
              <a:t>litreacha</a:t>
            </a:r>
            <a:r>
              <a:rPr lang="en-IE" sz="2000" dirty="0">
                <a:solidFill>
                  <a:srgbClr val="990033"/>
                </a:solidFill>
              </a:rPr>
              <a:t>)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foireann</a:t>
            </a:r>
            <a:r>
              <a:rPr lang="en-IE" sz="2000" dirty="0" smtClean="0">
                <a:solidFill>
                  <a:srgbClr val="990033"/>
                </a:solidFill>
              </a:rPr>
              <a:t>? 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16. </a:t>
            </a:r>
            <a:r>
              <a:rPr lang="en-IE" sz="2000" dirty="0" err="1">
                <a:solidFill>
                  <a:srgbClr val="990033"/>
                </a:solidFill>
              </a:rPr>
              <a:t>Cén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uimhir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agus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aghaidh</a:t>
            </a:r>
            <a:r>
              <a:rPr lang="en-IE" sz="2000" dirty="0">
                <a:solidFill>
                  <a:srgbClr val="990033"/>
                </a:solidFill>
              </a:rPr>
              <a:t> (‘</a:t>
            </a:r>
            <a:r>
              <a:rPr lang="en-IE" sz="2000" dirty="0" err="1">
                <a:solidFill>
                  <a:srgbClr val="990033"/>
                </a:solidFill>
              </a:rPr>
              <a:t>pictiúr</a:t>
            </a:r>
            <a:r>
              <a:rPr lang="en-IE" sz="2000" dirty="0">
                <a:solidFill>
                  <a:srgbClr val="990033"/>
                </a:solidFill>
              </a:rPr>
              <a:t>’)? </a:t>
            </a:r>
            <a:r>
              <a:rPr lang="en-IE" sz="2000" dirty="0" smtClean="0">
                <a:solidFill>
                  <a:srgbClr val="990033"/>
                </a:solidFill>
              </a:rPr>
              <a:t>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17.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dubh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bpaca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féaráilte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 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18.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dearg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bpaca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féaráilte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8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4317" y="332656"/>
            <a:ext cx="3215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>
                <a:solidFill>
                  <a:srgbClr val="990033"/>
                </a:solidFill>
              </a:rPr>
              <a:t>Student Activity </a:t>
            </a:r>
            <a:r>
              <a:rPr lang="en-IE" sz="3200" b="1" dirty="0" smtClean="0">
                <a:solidFill>
                  <a:srgbClr val="990033"/>
                </a:solidFill>
              </a:rPr>
              <a:t>1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692696"/>
            <a:ext cx="8136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990033"/>
                </a:solidFill>
              </a:rPr>
              <a:t>19</a:t>
            </a:r>
            <a:r>
              <a:rPr lang="en-IE" sz="2000" dirty="0">
                <a:solidFill>
                  <a:srgbClr val="990033"/>
                </a:solidFill>
              </a:rPr>
              <a:t>. Sa </a:t>
            </a:r>
            <a:r>
              <a:rPr lang="en-IE" sz="2000" dirty="0" err="1">
                <a:solidFill>
                  <a:srgbClr val="990033"/>
                </a:solidFill>
              </a:rPr>
              <a:t>phaca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iomlán</a:t>
            </a:r>
            <a:r>
              <a:rPr lang="en-IE" sz="2000" dirty="0">
                <a:solidFill>
                  <a:srgbClr val="990033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a.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ré-uimhreacha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b.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corruimhreacha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c.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litreacha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d.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pictiúr</a:t>
            </a:r>
            <a:r>
              <a:rPr lang="en-IE" sz="2000" dirty="0">
                <a:solidFill>
                  <a:srgbClr val="990033"/>
                </a:solidFill>
              </a:rPr>
              <a:t> (</a:t>
            </a:r>
            <a:r>
              <a:rPr lang="en-IE" sz="2000" dirty="0" err="1">
                <a:solidFill>
                  <a:srgbClr val="990033"/>
                </a:solidFill>
              </a:rPr>
              <a:t>aghaidh</a:t>
            </a:r>
            <a:r>
              <a:rPr lang="en-IE" sz="2000" dirty="0">
                <a:solidFill>
                  <a:srgbClr val="990033"/>
                </a:solidFill>
              </a:rPr>
              <a:t>) </a:t>
            </a:r>
            <a:r>
              <a:rPr lang="en-IE" sz="2000" dirty="0" err="1">
                <a:solidFill>
                  <a:srgbClr val="990033"/>
                </a:solidFill>
              </a:rPr>
              <a:t>orthu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 smtClean="0">
                <a:solidFill>
                  <a:srgbClr val="990033"/>
                </a:solidFill>
              </a:rPr>
              <a:t>ann</a:t>
            </a:r>
            <a:r>
              <a:rPr lang="en-IE" sz="2000" dirty="0" smtClean="0">
                <a:solidFill>
                  <a:srgbClr val="990033"/>
                </a:solidFill>
              </a:rPr>
              <a:t>? 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e.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r>
              <a:rPr lang="en-IE" sz="2000" dirty="0">
                <a:solidFill>
                  <a:srgbClr val="990033"/>
                </a:solidFill>
              </a:rPr>
              <a:t> de </a:t>
            </a:r>
            <a:r>
              <a:rPr lang="en-IE" sz="2000" dirty="0" err="1">
                <a:solidFill>
                  <a:srgbClr val="990033"/>
                </a:solidFill>
              </a:rPr>
              <a:t>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cineál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atá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bpaca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iomlán</a:t>
            </a:r>
            <a:r>
              <a:rPr lang="en-IE" sz="2000" dirty="0">
                <a:solidFill>
                  <a:srgbClr val="990033"/>
                </a:solidFill>
              </a:rPr>
              <a:t>? (i.e. </a:t>
            </a:r>
            <a:r>
              <a:rPr lang="en-IE" sz="2000" dirty="0" err="1">
                <a:solidFill>
                  <a:srgbClr val="990033"/>
                </a:solidFill>
              </a:rPr>
              <a:t>cé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mhéad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000" dirty="0">
                <a:solidFill>
                  <a:srgbClr val="990033"/>
                </a:solidFill>
              </a:rPr>
              <a:t>1’nna, 2’nna, …Aonta, Rithe, srl</a:t>
            </a:r>
            <a:r>
              <a:rPr lang="it-IT" sz="2000" dirty="0" smtClean="0">
                <a:solidFill>
                  <a:srgbClr val="990033"/>
                </a:solidFill>
              </a:rPr>
              <a:t>)? ___________________________________</a:t>
            </a:r>
            <a:endParaRPr lang="it-IT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f. Cad é an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leis an </a:t>
            </a:r>
            <a:r>
              <a:rPr lang="en-IE" sz="2000" dirty="0" err="1">
                <a:solidFill>
                  <a:srgbClr val="990033"/>
                </a:solidFill>
              </a:rPr>
              <a:t>uimhir</a:t>
            </a:r>
            <a:r>
              <a:rPr lang="en-IE" sz="2000" dirty="0">
                <a:solidFill>
                  <a:srgbClr val="990033"/>
                </a:solidFill>
              </a:rPr>
              <a:t> is </a:t>
            </a:r>
            <a:r>
              <a:rPr lang="en-IE" sz="2000" dirty="0" err="1">
                <a:solidFill>
                  <a:srgbClr val="990033"/>
                </a:solidFill>
              </a:rPr>
              <a:t>lú</a:t>
            </a:r>
            <a:r>
              <a:rPr lang="en-IE" sz="2000" dirty="0">
                <a:solidFill>
                  <a:srgbClr val="990033"/>
                </a:solidFill>
              </a:rPr>
              <a:t> air a </a:t>
            </a:r>
            <a:r>
              <a:rPr lang="en-IE" sz="2000" dirty="0" err="1">
                <a:solidFill>
                  <a:srgbClr val="990033"/>
                </a:solidFill>
              </a:rPr>
              <a:t>d’fhéadfá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roghnú</a:t>
            </a:r>
            <a:r>
              <a:rPr lang="en-IE" sz="2000" dirty="0">
                <a:solidFill>
                  <a:srgbClr val="990033"/>
                </a:solidFill>
              </a:rPr>
              <a:t> in </a:t>
            </a:r>
            <a:r>
              <a:rPr lang="en-IE" sz="2000" dirty="0" err="1">
                <a:solidFill>
                  <a:srgbClr val="990033"/>
                </a:solidFill>
              </a:rPr>
              <a:t>aon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fhoireann</a:t>
            </a:r>
            <a:r>
              <a:rPr lang="en-IE" sz="2000" dirty="0" smtClean="0">
                <a:solidFill>
                  <a:srgbClr val="990033"/>
                </a:solidFill>
              </a:rPr>
              <a:t>?  </a:t>
            </a:r>
            <a:r>
              <a:rPr lang="en-IE" sz="2000" dirty="0">
                <a:solidFill>
                  <a:srgbClr val="990033"/>
                </a:solidFill>
              </a:rPr>
              <a:t>______</a:t>
            </a:r>
            <a:endParaRPr lang="en-IE" sz="2000" dirty="0" smtClean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6005" y="188640"/>
            <a:ext cx="39919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3200" b="1" dirty="0" err="1">
                <a:solidFill>
                  <a:srgbClr val="990033"/>
                </a:solidFill>
              </a:rPr>
              <a:t>Gníomhaíocht</a:t>
            </a:r>
            <a:r>
              <a:rPr lang="en-IE" sz="3200" b="1" dirty="0">
                <a:solidFill>
                  <a:srgbClr val="990033"/>
                </a:solidFill>
              </a:rPr>
              <a:t> </a:t>
            </a:r>
            <a:r>
              <a:rPr lang="en-IE" sz="3200" b="1" dirty="0" err="1" smtClean="0">
                <a:solidFill>
                  <a:srgbClr val="990033"/>
                </a:solidFill>
              </a:rPr>
              <a:t>Daltaí</a:t>
            </a:r>
            <a:r>
              <a:rPr lang="en-IE" sz="3200" b="1" dirty="0" smtClean="0">
                <a:solidFill>
                  <a:srgbClr val="990033"/>
                </a:solidFill>
              </a:rPr>
              <a:t> 2</a:t>
            </a:r>
            <a:endParaRPr lang="en-IE" sz="3200" dirty="0">
              <a:solidFill>
                <a:srgbClr val="99003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548680"/>
            <a:ext cx="825005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b="1" dirty="0" err="1">
                <a:solidFill>
                  <a:srgbClr val="990033"/>
                </a:solidFill>
              </a:rPr>
              <a:t>Ceisteanna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dóchúlachtha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bunaithe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ar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phaca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cártaí</a:t>
            </a:r>
            <a:r>
              <a:rPr lang="en-IE" sz="2000" b="1" dirty="0">
                <a:solidFill>
                  <a:srgbClr val="990033"/>
                </a:solidFill>
              </a:rPr>
              <a:t> </a:t>
            </a:r>
            <a:r>
              <a:rPr lang="en-IE" sz="2000" b="1" dirty="0" err="1">
                <a:solidFill>
                  <a:srgbClr val="990033"/>
                </a:solidFill>
              </a:rPr>
              <a:t>féaráilte</a:t>
            </a:r>
            <a:endParaRPr lang="en-IE" sz="2000" b="1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dearg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bheidh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ann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2.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hairt</a:t>
            </a:r>
            <a:r>
              <a:rPr lang="en-IE" sz="2000" dirty="0">
                <a:solidFill>
                  <a:srgbClr val="990033"/>
                </a:solidFill>
              </a:rPr>
              <a:t> é an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 smtClean="0">
                <a:solidFill>
                  <a:srgbClr val="990033"/>
                </a:solidFill>
              </a:rPr>
              <a:t>? 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3.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Banríon</a:t>
            </a:r>
            <a:r>
              <a:rPr lang="en-IE" sz="2000" dirty="0">
                <a:solidFill>
                  <a:srgbClr val="990033"/>
                </a:solidFill>
              </a:rPr>
              <a:t> é an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 smtClean="0">
                <a:solidFill>
                  <a:srgbClr val="990033"/>
                </a:solidFill>
              </a:rPr>
              <a:t>? 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4.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Banríon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Spéireata</a:t>
            </a:r>
            <a:r>
              <a:rPr lang="en-IE" sz="2000" dirty="0">
                <a:solidFill>
                  <a:srgbClr val="990033"/>
                </a:solidFill>
              </a:rPr>
              <a:t> é an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 smtClean="0">
                <a:solidFill>
                  <a:srgbClr val="990033"/>
                </a:solidFill>
              </a:rPr>
              <a:t>? 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5.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pictiúrchárta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6.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Cuireata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dhá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shúil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 smtClean="0">
                <a:solidFill>
                  <a:srgbClr val="990033"/>
                </a:solidFill>
              </a:rPr>
              <a:t>? 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7.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Rí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leathshúil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8.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ré-uimhir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>
                <a:solidFill>
                  <a:srgbClr val="990033"/>
                </a:solidFill>
              </a:rPr>
              <a:t>? </a:t>
            </a:r>
            <a:r>
              <a:rPr lang="en-IE" sz="2000" dirty="0" smtClean="0">
                <a:solidFill>
                  <a:srgbClr val="990033"/>
                </a:solidFill>
              </a:rPr>
              <a:t>____________________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9. Cad í an </a:t>
            </a:r>
            <a:r>
              <a:rPr lang="en-IE" sz="2000" dirty="0" err="1">
                <a:solidFill>
                  <a:srgbClr val="990033"/>
                </a:solidFill>
              </a:rPr>
              <a:t>dóchúlacht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gur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le </a:t>
            </a:r>
            <a:r>
              <a:rPr lang="en-IE" sz="2000" dirty="0" err="1">
                <a:solidFill>
                  <a:srgbClr val="990033"/>
                </a:solidFill>
              </a:rPr>
              <a:t>huimhir</a:t>
            </a:r>
            <a:r>
              <a:rPr lang="en-IE" sz="2000" dirty="0">
                <a:solidFill>
                  <a:srgbClr val="990033"/>
                </a:solidFill>
              </a:rPr>
              <a:t> air a </a:t>
            </a:r>
            <a:r>
              <a:rPr lang="en-IE" sz="2000" dirty="0" err="1">
                <a:solidFill>
                  <a:srgbClr val="990033"/>
                </a:solidFill>
              </a:rPr>
              <a:t>roghnaítear</a:t>
            </a:r>
            <a:r>
              <a:rPr lang="en-IE" sz="2000" dirty="0" smtClean="0">
                <a:solidFill>
                  <a:srgbClr val="990033"/>
                </a:solidFill>
              </a:rPr>
              <a:t>? ___________</a:t>
            </a:r>
            <a:endParaRPr lang="en-IE" sz="2000" dirty="0">
              <a:solidFill>
                <a:srgbClr val="990033"/>
              </a:solidFill>
            </a:endParaRPr>
          </a:p>
          <a:p>
            <a:pPr>
              <a:lnSpc>
                <a:spcPct val="150000"/>
              </a:lnSpc>
            </a:pPr>
            <a:r>
              <a:rPr lang="en-IE" sz="2000" dirty="0">
                <a:solidFill>
                  <a:srgbClr val="990033"/>
                </a:solidFill>
              </a:rPr>
              <a:t>10. </a:t>
            </a:r>
            <a:r>
              <a:rPr lang="en-IE" sz="2000" dirty="0" err="1">
                <a:solidFill>
                  <a:srgbClr val="990033"/>
                </a:solidFill>
              </a:rPr>
              <a:t>Ní</a:t>
            </a:r>
            <a:r>
              <a:rPr lang="en-IE" sz="2000" dirty="0">
                <a:solidFill>
                  <a:srgbClr val="990033"/>
                </a:solidFill>
              </a:rPr>
              <a:t> mar a </a:t>
            </a:r>
            <a:r>
              <a:rPr lang="en-IE" sz="2000" dirty="0" err="1">
                <a:solidFill>
                  <a:srgbClr val="990033"/>
                </a:solidFill>
              </a:rPr>
              <a:t>chéile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bhíonn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gach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cárta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nuair</a:t>
            </a:r>
            <a:r>
              <a:rPr lang="en-IE" sz="2000" dirty="0">
                <a:solidFill>
                  <a:srgbClr val="990033"/>
                </a:solidFill>
              </a:rPr>
              <a:t> a </a:t>
            </a:r>
            <a:r>
              <a:rPr lang="en-IE" sz="2000" dirty="0" err="1">
                <a:solidFill>
                  <a:srgbClr val="990033"/>
                </a:solidFill>
              </a:rPr>
              <a:t>chastar</a:t>
            </a:r>
            <a:r>
              <a:rPr lang="en-IE" sz="2000" dirty="0">
                <a:solidFill>
                  <a:srgbClr val="990033"/>
                </a:solidFill>
              </a:rPr>
              <a:t> </a:t>
            </a:r>
            <a:r>
              <a:rPr lang="en-IE" sz="2000" dirty="0" err="1">
                <a:solidFill>
                  <a:srgbClr val="990033"/>
                </a:solidFill>
              </a:rPr>
              <a:t>timpeall</a:t>
            </a:r>
            <a:r>
              <a:rPr lang="en-IE" sz="2000" dirty="0">
                <a:solidFill>
                  <a:srgbClr val="990033"/>
                </a:solidFill>
              </a:rPr>
              <a:t> é. Cad í an </a:t>
            </a:r>
            <a:r>
              <a:rPr lang="en-IE" sz="2000" dirty="0" err="1" smtClean="0">
                <a:solidFill>
                  <a:srgbClr val="990033"/>
                </a:solidFill>
              </a:rPr>
              <a:t>dóchúlacht</a:t>
            </a:r>
            <a:r>
              <a:rPr lang="en-IE" sz="2000" dirty="0" smtClean="0">
                <a:solidFill>
                  <a:srgbClr val="990033"/>
                </a:solidFill>
              </a:rPr>
              <a:t> </a:t>
            </a:r>
            <a:r>
              <a:rPr lang="pt-BR" sz="2000" dirty="0" smtClean="0">
                <a:solidFill>
                  <a:srgbClr val="990033"/>
                </a:solidFill>
              </a:rPr>
              <a:t>nach </a:t>
            </a:r>
            <a:r>
              <a:rPr lang="pt-BR" sz="2000" dirty="0">
                <a:solidFill>
                  <a:srgbClr val="990033"/>
                </a:solidFill>
              </a:rPr>
              <a:t>mar a chéile go díreach é an cárta nuair a chastar timpeall é? </a:t>
            </a:r>
            <a:r>
              <a:rPr lang="pt-BR" sz="2000" dirty="0" smtClean="0">
                <a:solidFill>
                  <a:srgbClr val="990033"/>
                </a:solidFill>
              </a:rPr>
              <a:t>______________________________</a:t>
            </a:r>
            <a:r>
              <a:rPr lang="en-IE" sz="2000" dirty="0" smtClean="0">
                <a:solidFill>
                  <a:srgbClr val="990033"/>
                </a:solidFill>
              </a:rPr>
              <a:t>_________________________________</a:t>
            </a:r>
            <a:endParaRPr lang="en-IE" sz="2000" dirty="0">
              <a:solidFill>
                <a:srgbClr val="990033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820000" y="645196"/>
            <a:ext cx="8493569" cy="3550943"/>
            <a:chOff x="8820000" y="645196"/>
            <a:chExt cx="8493569" cy="3550943"/>
          </a:xfrm>
        </p:grpSpPr>
        <p:sp>
          <p:nvSpPr>
            <p:cNvPr id="8" name="Rounded Rectangle 7"/>
            <p:cNvSpPr/>
            <p:nvPr/>
          </p:nvSpPr>
          <p:spPr>
            <a:xfrm rot="16200000">
              <a:off x="8028000" y="1448904"/>
              <a:ext cx="1908000" cy="324000"/>
            </a:xfrm>
            <a:prstGeom prst="roundRect">
              <a:avLst/>
            </a:prstGeom>
            <a:solidFill>
              <a:srgbClr val="FFC000"/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IE" sz="1200" dirty="0" err="1">
                  <a:solidFill>
                    <a:srgbClr val="990033"/>
                  </a:solidFill>
                </a:rPr>
                <a:t>Idirghníomhaíocht</a:t>
              </a:r>
              <a:r>
                <a:rPr lang="en-IE" sz="1200" dirty="0">
                  <a:solidFill>
                    <a:srgbClr val="990033"/>
                  </a:solidFill>
                </a:rPr>
                <a:t> </a:t>
              </a:r>
              <a:r>
                <a:rPr lang="en-IE" sz="1200" dirty="0" err="1" smtClean="0">
                  <a:solidFill>
                    <a:srgbClr val="990033"/>
                  </a:solidFill>
                </a:rPr>
                <a:t>Ceachta</a:t>
              </a:r>
              <a:r>
                <a:rPr lang="en-IE" sz="1200" dirty="0">
                  <a:solidFill>
                    <a:srgbClr val="990033"/>
                  </a:solidFill>
                </a:rPr>
                <a:t/>
              </a:r>
              <a:br>
                <a:rPr lang="en-IE" sz="1200" dirty="0">
                  <a:solidFill>
                    <a:srgbClr val="990033"/>
                  </a:solidFill>
                </a:rPr>
              </a:br>
              <a:endParaRPr lang="en-IE" sz="1200" dirty="0">
                <a:solidFill>
                  <a:srgbClr val="990033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" t="586"/>
            <a:stretch/>
          </p:blipFill>
          <p:spPr bwMode="auto">
            <a:xfrm>
              <a:off x="9167750" y="645196"/>
              <a:ext cx="8145819" cy="35509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69195E-6 L -0.90694 -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47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90694 -0.00417 L -0.00138 -0.00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2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589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Neil</dc:creator>
  <cp:lastModifiedBy>pmdt</cp:lastModifiedBy>
  <cp:revision>12</cp:revision>
  <dcterms:created xsi:type="dcterms:W3CDTF">2012-08-28T16:31:14Z</dcterms:created>
  <dcterms:modified xsi:type="dcterms:W3CDTF">2013-04-08T10:51:47Z</dcterms:modified>
</cp:coreProperties>
</file>