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5" r:id="rId3"/>
    <p:sldId id="268" r:id="rId4"/>
    <p:sldId id="259" r:id="rId5"/>
    <p:sldId id="269" r:id="rId6"/>
    <p:sldId id="274" r:id="rId7"/>
    <p:sldId id="262" r:id="rId8"/>
    <p:sldId id="270" r:id="rId9"/>
    <p:sldId id="264" r:id="rId10"/>
    <p:sldId id="271" r:id="rId11"/>
    <p:sldId id="263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EC3DCD5-F9A6-46B9-A682-6FE87D56ECAF}">
          <p14:sldIdLst>
            <p14:sldId id="256"/>
            <p14:sldId id="275"/>
          </p14:sldIdLst>
        </p14:section>
        <p14:section name="Student Activity 1: Uncertainty" id="{16B72DA2-EDBF-48FD-A483-CED5441B884B}">
          <p14:sldIdLst>
            <p14:sldId id="268"/>
            <p14:sldId id="259"/>
            <p14:sldId id="269"/>
          </p14:sldIdLst>
        </p14:section>
        <p14:section name="Section 2: Phrases" id="{7EF57C09-F90C-4B88-87DB-CC62B74EA463}">
          <p14:sldIdLst>
            <p14:sldId id="274"/>
            <p14:sldId id="262"/>
          </p14:sldIdLst>
        </p14:section>
        <p14:section name="Section 3:The Probability Scale" id="{11EBC72B-1829-46E5-BA83-F00408D81A05}">
          <p14:sldIdLst>
            <p14:sldId id="270"/>
            <p14:sldId id="264"/>
            <p14:sldId id="271"/>
            <p14:sldId id="263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4" autoAdjust="0"/>
    <p:restoredTop sz="94660"/>
  </p:normalViewPr>
  <p:slideViewPr>
    <p:cSldViewPr>
      <p:cViewPr>
        <p:scale>
          <a:sx n="66" d="100"/>
          <a:sy n="66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37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58053-9A7C-4C66-A49A-4794121FEF00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78AB1-9A6F-44FD-B913-B69E917B89F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2627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95AAD-3ACC-4E15-B35E-CFCEFBF40D6F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AD17B-2EE3-4BC5-844A-82884DA1478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274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2.xml"/><Relationship Id="rId4" Type="http://schemas.openxmlformats.org/officeDocument/2006/relationships/slide" Target="../slides/slide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0A18-A7B6-4A19-BDBA-B24C40000C7B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310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2AE-9BB1-4FB6-BA2C-D2E6A203A462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54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E8352-A068-46E3-B38D-1F476780C46E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081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3126-611E-4AF2-9D57-EDBE0A27C21E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554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5110-391C-4655-BAE9-52C9CD49937D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560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690F-85E1-485A-91B9-D338B22880A1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533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6038-9BE6-4FE0-A8DF-CD004F0B58C3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70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10E-DFE2-44DD-9BDC-58AE8795C484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137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E4B-144F-47AD-8186-61AEEAC365AA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685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7C4D-BCC6-4D90-A00B-1F6416454319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5" name="Group 4"/>
          <p:cNvGrpSpPr/>
          <p:nvPr/>
        </p:nvGrpSpPr>
        <p:grpSpPr>
          <a:xfrm rot="5400000">
            <a:off x="4429674" y="-4515329"/>
            <a:ext cx="382999" cy="9322593"/>
            <a:chOff x="-36512" y="13447"/>
            <a:chExt cx="396000" cy="6858000"/>
          </a:xfrm>
        </p:grpSpPr>
        <p:sp>
          <p:nvSpPr>
            <p:cNvPr id="6" name="Rectangle 5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" name="Freeform 6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8" name="Group 7"/>
          <p:cNvGrpSpPr/>
          <p:nvPr/>
        </p:nvGrpSpPr>
        <p:grpSpPr>
          <a:xfrm rot="16200000">
            <a:off x="4320452" y="2038281"/>
            <a:ext cx="382999" cy="9337121"/>
            <a:chOff x="-36512" y="13447"/>
            <a:chExt cx="396000" cy="6868687"/>
          </a:xfrm>
        </p:grpSpPr>
        <p:sp>
          <p:nvSpPr>
            <p:cNvPr id="9" name="Rectangle 8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2" name="Rounded Rectangle 11">
            <a:hlinkClick r:id="rId2" action="ppaction://hlinksldjump"/>
          </p:cNvPr>
          <p:cNvSpPr/>
          <p:nvPr userDrawn="1"/>
        </p:nvSpPr>
        <p:spPr>
          <a:xfrm rot="16200000">
            <a:off x="-403943" y="1523836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Section</a:t>
            </a:r>
            <a:r>
              <a:rPr lang="en-IE" sz="1400" baseline="0" dirty="0" smtClean="0"/>
              <a:t> 1</a:t>
            </a:r>
            <a:endParaRPr lang="en-IE" sz="1400" dirty="0"/>
          </a:p>
        </p:txBody>
      </p:sp>
      <p:sp>
        <p:nvSpPr>
          <p:cNvPr id="13" name="Rounded Rectangle 12">
            <a:hlinkClick r:id="rId3" action="ppaction://hlinksldjump"/>
          </p:cNvPr>
          <p:cNvSpPr/>
          <p:nvPr userDrawn="1"/>
        </p:nvSpPr>
        <p:spPr>
          <a:xfrm rot="16200000">
            <a:off x="-403943" y="2456968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Section</a:t>
            </a:r>
            <a:r>
              <a:rPr lang="en-IE" sz="1400" baseline="0" dirty="0" smtClean="0"/>
              <a:t> 2</a:t>
            </a:r>
            <a:endParaRPr lang="en-IE" sz="1400" dirty="0"/>
          </a:p>
        </p:txBody>
      </p:sp>
      <p:sp>
        <p:nvSpPr>
          <p:cNvPr id="14" name="Rounded Rectangle 13">
            <a:hlinkClick r:id="rId4" action="ppaction://hlinksldjump"/>
          </p:cNvPr>
          <p:cNvSpPr/>
          <p:nvPr userDrawn="1"/>
        </p:nvSpPr>
        <p:spPr>
          <a:xfrm rot="16200000">
            <a:off x="-403943" y="3393072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Section</a:t>
            </a:r>
            <a:r>
              <a:rPr lang="en-IE" sz="1400" baseline="0" dirty="0" smtClean="0"/>
              <a:t> 3</a:t>
            </a:r>
            <a:endParaRPr lang="en-IE" sz="1400" dirty="0"/>
          </a:p>
        </p:txBody>
      </p:sp>
      <p:sp>
        <p:nvSpPr>
          <p:cNvPr id="15" name="Rounded Rectangle 14">
            <a:hlinkClick r:id="rId5" action="ppaction://hlinksldjump"/>
          </p:cNvPr>
          <p:cNvSpPr/>
          <p:nvPr userDrawn="1"/>
        </p:nvSpPr>
        <p:spPr>
          <a:xfrm rot="16200000">
            <a:off x="-403499" y="584656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Index</a:t>
            </a:r>
            <a:endParaRPr lang="en-IE" sz="1400" dirty="0"/>
          </a:p>
        </p:txBody>
      </p:sp>
    </p:spTree>
    <p:extLst>
      <p:ext uri="{BB962C8B-B14F-4D97-AF65-F5344CB8AC3E}">
        <p14:creationId xmlns:p14="http://schemas.microsoft.com/office/powerpoint/2010/main" val="2558094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626A-E906-4AB7-AD87-F97B31058E79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046391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9628-9918-4F8B-B515-35C8AB6CF91C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545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A626A-E906-4AB7-AD87-F97B31058E79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C411C-E918-42CE-B416-7853F41CAD9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512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27384"/>
            <a:ext cx="9505056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26509-E6A5-4F21-9795-F545A1A87BA0}" type="datetime10">
              <a:rPr lang="en-IE" smtClean="0"/>
              <a:pPr/>
              <a:t>10:29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816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7C4D-BCC6-4D90-A00B-1F6416454319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2657376" y="692696"/>
            <a:ext cx="360268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IE" sz="2400" dirty="0" smtClean="0">
                <a:solidFill>
                  <a:srgbClr val="990033"/>
                </a:solidFill>
              </a:rPr>
              <a:t>The Probability Scale</a:t>
            </a:r>
            <a:endParaRPr lang="en-IE" sz="2400" dirty="0">
              <a:solidFill>
                <a:srgbClr val="990033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16" y="1082353"/>
            <a:ext cx="8028384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3528" y="2060848"/>
            <a:ext cx="840668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If I say that the chance of </a:t>
            </a:r>
            <a:r>
              <a:rPr lang="en-IE" sz="2000" dirty="0" smtClean="0">
                <a:solidFill>
                  <a:srgbClr val="990033"/>
                </a:solidFill>
              </a:rPr>
              <a:t>it raining </a:t>
            </a:r>
            <a:r>
              <a:rPr lang="en-IE" sz="2000" dirty="0">
                <a:solidFill>
                  <a:srgbClr val="990033"/>
                </a:solidFill>
              </a:rPr>
              <a:t>tomorrow is 2.5 </a:t>
            </a:r>
            <a:r>
              <a:rPr lang="en-IE" sz="2000" dirty="0" smtClean="0">
                <a:solidFill>
                  <a:srgbClr val="990033"/>
                </a:solidFill>
              </a:rPr>
              <a:t>  –    is this </a:t>
            </a:r>
            <a:r>
              <a:rPr lang="en-IE" sz="2000" dirty="0">
                <a:solidFill>
                  <a:srgbClr val="990033"/>
                </a:solidFill>
              </a:rPr>
              <a:t>possible?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  <a:tabLst>
                <a:tab pos="363538" algn="l"/>
              </a:tabLst>
            </a:pPr>
            <a:r>
              <a:rPr lang="en-IE" sz="2000" dirty="0" smtClean="0">
                <a:solidFill>
                  <a:srgbClr val="990033"/>
                </a:solidFill>
              </a:rPr>
              <a:t>	If </a:t>
            </a:r>
            <a:r>
              <a:rPr lang="en-IE" sz="2000" dirty="0">
                <a:solidFill>
                  <a:srgbClr val="990033"/>
                </a:solidFill>
              </a:rPr>
              <a:t>I say that the </a:t>
            </a:r>
            <a:r>
              <a:rPr lang="en-IE" sz="2000" dirty="0" smtClean="0">
                <a:solidFill>
                  <a:srgbClr val="990033"/>
                </a:solidFill>
              </a:rPr>
              <a:t>probability of </a:t>
            </a:r>
            <a:r>
              <a:rPr lang="en-IE" sz="2000" dirty="0">
                <a:solidFill>
                  <a:srgbClr val="990033"/>
                </a:solidFill>
              </a:rPr>
              <a:t>one of you flying </a:t>
            </a:r>
            <a:r>
              <a:rPr lang="en-IE" sz="2000" dirty="0" smtClean="0">
                <a:solidFill>
                  <a:srgbClr val="990033"/>
                </a:solidFill>
              </a:rPr>
              <a:t>to Mars </a:t>
            </a:r>
            <a:r>
              <a:rPr lang="en-IE" sz="2000" dirty="0">
                <a:solidFill>
                  <a:srgbClr val="990033"/>
                </a:solidFill>
              </a:rPr>
              <a:t>tomorrow is </a:t>
            </a:r>
            <a:r>
              <a:rPr lang="en-IE" sz="2000" dirty="0" smtClean="0">
                <a:solidFill>
                  <a:srgbClr val="990033"/>
                </a:solidFill>
              </a:rPr>
              <a:t>3  –</a:t>
            </a:r>
          </a:p>
          <a:p>
            <a:pPr>
              <a:lnSpc>
                <a:spcPct val="150000"/>
              </a:lnSpc>
              <a:tabLst>
                <a:tab pos="363538" algn="l"/>
              </a:tabLst>
            </a:pPr>
            <a:r>
              <a:rPr lang="en-IE" sz="2000" dirty="0" smtClean="0">
                <a:solidFill>
                  <a:srgbClr val="990033"/>
                </a:solidFill>
              </a:rPr>
              <a:t>	is this possible?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Can </a:t>
            </a:r>
            <a:r>
              <a:rPr lang="en-IE" sz="2000" dirty="0">
                <a:solidFill>
                  <a:srgbClr val="990033"/>
                </a:solidFill>
              </a:rPr>
              <a:t>you give </a:t>
            </a:r>
            <a:r>
              <a:rPr lang="en-IE" sz="2000" dirty="0" smtClean="0">
                <a:solidFill>
                  <a:srgbClr val="990033"/>
                </a:solidFill>
              </a:rPr>
              <a:t>examples of </a:t>
            </a:r>
            <a:r>
              <a:rPr lang="en-IE" sz="2000" dirty="0">
                <a:solidFill>
                  <a:srgbClr val="990033"/>
                </a:solidFill>
              </a:rPr>
              <a:t>numbers which </a:t>
            </a:r>
            <a:r>
              <a:rPr lang="en-IE" sz="2000" dirty="0" smtClean="0">
                <a:solidFill>
                  <a:srgbClr val="990033"/>
                </a:solidFill>
              </a:rPr>
              <a:t>cannot represent </a:t>
            </a:r>
            <a:r>
              <a:rPr lang="en-IE" sz="2000" dirty="0">
                <a:solidFill>
                  <a:srgbClr val="990033"/>
                </a:solidFill>
              </a:rPr>
              <a:t>the chance of</a:t>
            </a:r>
          </a:p>
          <a:p>
            <a:pPr>
              <a:lnSpc>
                <a:spcPct val="150000"/>
              </a:lnSpc>
              <a:tabLst>
                <a:tab pos="363538" algn="l"/>
              </a:tabLst>
            </a:pPr>
            <a:r>
              <a:rPr lang="en-IE" sz="2000" dirty="0" smtClean="0">
                <a:solidFill>
                  <a:srgbClr val="990033"/>
                </a:solidFill>
              </a:rPr>
              <a:t>	something </a:t>
            </a:r>
            <a:r>
              <a:rPr lang="en-IE" sz="2000" dirty="0">
                <a:solidFill>
                  <a:srgbClr val="990033"/>
                </a:solidFill>
              </a:rPr>
              <a:t>happening?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789610" y="620689"/>
            <a:ext cx="7980770" cy="5472607"/>
            <a:chOff x="8789610" y="620689"/>
            <a:chExt cx="7980770" cy="5472607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5788" y="706331"/>
              <a:ext cx="7614592" cy="53869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ounded Rectangle 6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688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403648" y="-387425"/>
            <a:ext cx="6696744" cy="7043315"/>
            <a:chOff x="1403648" y="-387425"/>
            <a:chExt cx="6696744" cy="7043315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648" y="-387425"/>
              <a:ext cx="6696744" cy="70433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3417585" y="262389"/>
              <a:ext cx="2249648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IE" b="1" dirty="0" smtClean="0">
                  <a:solidFill>
                    <a:srgbClr val="C00000"/>
                  </a:solidFill>
                </a:rPr>
                <a:t>Student Activity 3B</a:t>
              </a:r>
            </a:p>
            <a:p>
              <a:pPr algn="ctr"/>
              <a:r>
                <a:rPr lang="en-IE" dirty="0" smtClean="0">
                  <a:solidFill>
                    <a:srgbClr val="C00000"/>
                  </a:solidFill>
                </a:rPr>
                <a:t>The Probability Scale</a:t>
              </a:r>
              <a:endParaRPr lang="en-IE" dirty="0">
                <a:solidFill>
                  <a:srgbClr val="C00000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3569985" y="-257922"/>
              <a:ext cx="2249648" cy="504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endParaRPr lang="en-IE" dirty="0" smtClean="0">
                <a:solidFill>
                  <a:srgbClr val="C00000"/>
                </a:solidFill>
              </a:endParaRPr>
            </a:p>
            <a:p>
              <a:pPr algn="ctr"/>
              <a:endParaRPr lang="en-IE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C017-5D2F-4D34-A1B0-7B9AEE3BEF70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251520" y="1628800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3200" b="1" dirty="0">
                <a:solidFill>
                  <a:srgbClr val="990033"/>
                </a:solidFill>
              </a:rPr>
              <a:t>To keep the diagram</a:t>
            </a:r>
          </a:p>
          <a:p>
            <a:pPr algn="ctr"/>
            <a:r>
              <a:rPr lang="en-IE" sz="3200" b="1" dirty="0">
                <a:solidFill>
                  <a:srgbClr val="990033"/>
                </a:solidFill>
              </a:rPr>
              <a:t>clear you could </a:t>
            </a:r>
            <a:r>
              <a:rPr lang="en-IE" sz="3200" b="1" dirty="0" smtClean="0">
                <a:solidFill>
                  <a:srgbClr val="990033"/>
                </a:solidFill>
              </a:rPr>
              <a:t>put all</a:t>
            </a:r>
          </a:p>
          <a:p>
            <a:pPr algn="ctr"/>
            <a:r>
              <a:rPr lang="en-IE" sz="3200" b="1" dirty="0" smtClean="0">
                <a:solidFill>
                  <a:srgbClr val="990033"/>
                </a:solidFill>
              </a:rPr>
              <a:t> percentages </a:t>
            </a:r>
            <a:r>
              <a:rPr lang="en-IE" sz="3200" b="1" dirty="0">
                <a:solidFill>
                  <a:srgbClr val="990033"/>
                </a:solidFill>
              </a:rPr>
              <a:t>in a line,</a:t>
            </a:r>
          </a:p>
          <a:p>
            <a:pPr algn="ctr"/>
            <a:r>
              <a:rPr lang="en-IE" sz="3200" b="1" dirty="0">
                <a:solidFill>
                  <a:srgbClr val="990033"/>
                </a:solidFill>
              </a:rPr>
              <a:t>fractions underneath </a:t>
            </a:r>
            <a:r>
              <a:rPr lang="en-IE" sz="3200" b="1" dirty="0" smtClean="0">
                <a:solidFill>
                  <a:srgbClr val="990033"/>
                </a:solidFill>
              </a:rPr>
              <a:t>on another </a:t>
            </a:r>
            <a:r>
              <a:rPr lang="en-IE" sz="3200" b="1" dirty="0">
                <a:solidFill>
                  <a:srgbClr val="990033"/>
                </a:solidFill>
              </a:rPr>
              <a:t>line </a:t>
            </a:r>
            <a:endParaRPr lang="en-IE" sz="3200" b="1" dirty="0" smtClean="0">
              <a:solidFill>
                <a:srgbClr val="990033"/>
              </a:solidFill>
            </a:endParaRPr>
          </a:p>
          <a:p>
            <a:pPr algn="ctr"/>
            <a:r>
              <a:rPr lang="en-IE" sz="3200" b="1" dirty="0" smtClean="0">
                <a:solidFill>
                  <a:srgbClr val="990033"/>
                </a:solidFill>
              </a:rPr>
              <a:t>and </a:t>
            </a:r>
            <a:r>
              <a:rPr lang="en-IE" sz="3200" b="1" dirty="0">
                <a:solidFill>
                  <a:srgbClr val="990033"/>
                </a:solidFill>
              </a:rPr>
              <a:t>then</a:t>
            </a:r>
          </a:p>
          <a:p>
            <a:pPr algn="ctr"/>
            <a:r>
              <a:rPr lang="en-IE" sz="3200" b="1" dirty="0">
                <a:solidFill>
                  <a:srgbClr val="990033"/>
                </a:solidFill>
              </a:rPr>
              <a:t>phrases on another line.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789610" y="620689"/>
            <a:ext cx="8340248" cy="5400599"/>
            <a:chOff x="8789610" y="620689"/>
            <a:chExt cx="8340248" cy="5400599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6970" y="764704"/>
              <a:ext cx="7992888" cy="52565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ounded Rectangle 8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86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7C4D-BCC6-4D90-A00B-1F6416454319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251520" y="830407"/>
            <a:ext cx="89827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For each </a:t>
            </a:r>
            <a:r>
              <a:rPr lang="en-IE" sz="2000" dirty="0" smtClean="0">
                <a:solidFill>
                  <a:srgbClr val="990033"/>
                </a:solidFill>
              </a:rPr>
              <a:t>of the numerical representations of probability </a:t>
            </a:r>
            <a:r>
              <a:rPr lang="en-IE" sz="2000" dirty="0">
                <a:solidFill>
                  <a:srgbClr val="990033"/>
                </a:solidFill>
              </a:rPr>
              <a:t>in </a:t>
            </a:r>
            <a:r>
              <a:rPr lang="en-IE" sz="2000" dirty="0" smtClean="0">
                <a:solidFill>
                  <a:srgbClr val="990033"/>
                </a:solidFill>
              </a:rPr>
              <a:t>Box A </a:t>
            </a:r>
            <a:r>
              <a:rPr lang="en-IE" sz="2000" dirty="0">
                <a:solidFill>
                  <a:srgbClr val="990033"/>
                </a:solidFill>
              </a:rPr>
              <a:t>write it in the</a:t>
            </a:r>
          </a:p>
          <a:p>
            <a:pPr>
              <a:lnSpc>
                <a:spcPct val="150000"/>
              </a:lnSpc>
              <a:tabLst>
                <a:tab pos="363538" algn="l"/>
              </a:tabLst>
            </a:pPr>
            <a:r>
              <a:rPr lang="en-IE" sz="2000" dirty="0" smtClean="0">
                <a:solidFill>
                  <a:srgbClr val="990033"/>
                </a:solidFill>
              </a:rPr>
              <a:t>	two </a:t>
            </a:r>
            <a:r>
              <a:rPr lang="en-IE" sz="2000" dirty="0">
                <a:solidFill>
                  <a:srgbClr val="990033"/>
                </a:solidFill>
              </a:rPr>
              <a:t>other </a:t>
            </a:r>
            <a:r>
              <a:rPr lang="en-IE" sz="2000" dirty="0" smtClean="0">
                <a:solidFill>
                  <a:srgbClr val="990033"/>
                </a:solidFill>
              </a:rPr>
              <a:t>possible forms</a:t>
            </a:r>
            <a:r>
              <a:rPr lang="en-IE" sz="2000" dirty="0">
                <a:solidFill>
                  <a:srgbClr val="990033"/>
                </a:solidFill>
              </a:rPr>
              <a:t>, for </a:t>
            </a:r>
            <a:r>
              <a:rPr lang="en-IE" sz="2000" dirty="0" smtClean="0">
                <a:solidFill>
                  <a:srgbClr val="990033"/>
                </a:solidFill>
              </a:rPr>
              <a:t>example as </a:t>
            </a:r>
            <a:r>
              <a:rPr lang="en-IE" sz="2000" dirty="0">
                <a:solidFill>
                  <a:srgbClr val="990033"/>
                </a:solidFill>
              </a:rPr>
              <a:t>a </a:t>
            </a:r>
            <a:r>
              <a:rPr lang="en-IE" sz="2000" dirty="0" smtClean="0">
                <a:solidFill>
                  <a:srgbClr val="990033"/>
                </a:solidFill>
              </a:rPr>
              <a:t>fraction/decimal/ percentage</a:t>
            </a:r>
            <a:r>
              <a:rPr lang="en-IE" sz="2000" dirty="0">
                <a:solidFill>
                  <a:srgbClr val="990033"/>
                </a:solidFill>
              </a:rPr>
              <a:t>. </a:t>
            </a:r>
            <a:endParaRPr lang="en-IE" sz="2000" dirty="0" smtClean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  <a:tabLst>
                <a:tab pos="363538" algn="l"/>
                <a:tab pos="449263" algn="l"/>
              </a:tabLst>
            </a:pPr>
            <a:r>
              <a:rPr lang="en-IE" sz="2000" dirty="0" smtClean="0">
                <a:solidFill>
                  <a:srgbClr val="990033"/>
                </a:solidFill>
              </a:rPr>
              <a:t>	</a:t>
            </a:r>
          </a:p>
          <a:p>
            <a:pPr>
              <a:lnSpc>
                <a:spcPct val="150000"/>
              </a:lnSpc>
              <a:tabLst>
                <a:tab pos="363538" algn="l"/>
                <a:tab pos="449263" algn="l"/>
              </a:tabLst>
            </a:pPr>
            <a:r>
              <a:rPr lang="en-IE" sz="2000" b="1" dirty="0" smtClean="0">
                <a:solidFill>
                  <a:srgbClr val="990033"/>
                </a:solidFill>
              </a:rPr>
              <a:t>Now </a:t>
            </a:r>
            <a:r>
              <a:rPr lang="en-IE" sz="2000" b="1" dirty="0">
                <a:solidFill>
                  <a:srgbClr val="990033"/>
                </a:solidFill>
              </a:rPr>
              <a:t>think how </a:t>
            </a:r>
            <a:r>
              <a:rPr lang="en-IE" sz="2000" b="1" dirty="0" smtClean="0">
                <a:solidFill>
                  <a:srgbClr val="990033"/>
                </a:solidFill>
              </a:rPr>
              <a:t>you have represented probability numerically.</a:t>
            </a:r>
          </a:p>
          <a:p>
            <a:pPr>
              <a:lnSpc>
                <a:spcPct val="150000"/>
              </a:lnSpc>
              <a:tabLst>
                <a:tab pos="363538" algn="l"/>
                <a:tab pos="449263" algn="l"/>
              </a:tabLst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Give </a:t>
            </a:r>
            <a:r>
              <a:rPr lang="en-IE" sz="2000" dirty="0">
                <a:solidFill>
                  <a:srgbClr val="990033"/>
                </a:solidFill>
              </a:rPr>
              <a:t>3 </a:t>
            </a:r>
            <a:r>
              <a:rPr lang="en-IE" sz="2000" dirty="0" smtClean="0">
                <a:solidFill>
                  <a:srgbClr val="990033"/>
                </a:solidFill>
              </a:rPr>
              <a:t>numerical representations </a:t>
            </a:r>
            <a:r>
              <a:rPr lang="en-IE" sz="2000" dirty="0">
                <a:solidFill>
                  <a:srgbClr val="990033"/>
                </a:solidFill>
              </a:rPr>
              <a:t>of </a:t>
            </a:r>
            <a:r>
              <a:rPr lang="en-IE" sz="2000" dirty="0" smtClean="0">
                <a:solidFill>
                  <a:srgbClr val="990033"/>
                </a:solidFill>
              </a:rPr>
              <a:t>a 50/50 </a:t>
            </a:r>
            <a:r>
              <a:rPr lang="en-IE" sz="2000" dirty="0">
                <a:solidFill>
                  <a:srgbClr val="990033"/>
                </a:solidFill>
              </a:rPr>
              <a:t>chance?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Now </a:t>
            </a:r>
            <a:r>
              <a:rPr lang="en-IE" sz="2000" dirty="0">
                <a:solidFill>
                  <a:srgbClr val="990033"/>
                </a:solidFill>
              </a:rPr>
              <a:t>write </a:t>
            </a:r>
            <a:r>
              <a:rPr lang="en-IE" sz="2000" dirty="0" smtClean="0">
                <a:solidFill>
                  <a:srgbClr val="990033"/>
                </a:solidFill>
              </a:rPr>
              <a:t>down three </a:t>
            </a:r>
            <a:r>
              <a:rPr lang="en-IE" sz="2000" dirty="0">
                <a:solidFill>
                  <a:srgbClr val="990033"/>
                </a:solidFill>
              </a:rPr>
              <a:t>ideas </a:t>
            </a:r>
            <a:r>
              <a:rPr lang="en-IE" sz="2000" dirty="0" smtClean="0">
                <a:solidFill>
                  <a:srgbClr val="990033"/>
                </a:solidFill>
              </a:rPr>
              <a:t>you have </a:t>
            </a:r>
            <a:r>
              <a:rPr lang="en-IE" sz="2000" dirty="0">
                <a:solidFill>
                  <a:srgbClr val="990033"/>
                </a:solidFill>
              </a:rPr>
              <a:t>learned </a:t>
            </a:r>
            <a:r>
              <a:rPr lang="en-IE" sz="2000" dirty="0" smtClean="0">
                <a:solidFill>
                  <a:srgbClr val="990033"/>
                </a:solidFill>
              </a:rPr>
              <a:t>about probability </a:t>
            </a:r>
            <a:r>
              <a:rPr lang="en-IE" sz="2000" dirty="0">
                <a:solidFill>
                  <a:srgbClr val="990033"/>
                </a:solidFill>
              </a:rPr>
              <a:t>and </a:t>
            </a:r>
            <a:r>
              <a:rPr lang="en-IE" sz="2000" dirty="0" smtClean="0">
                <a:solidFill>
                  <a:srgbClr val="990033"/>
                </a:solidFill>
              </a:rPr>
              <a:t>at least </a:t>
            </a:r>
            <a:r>
              <a:rPr lang="en-IE" sz="2000" dirty="0">
                <a:solidFill>
                  <a:srgbClr val="990033"/>
                </a:solidFill>
              </a:rPr>
              <a:t>one question.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789610" y="620689"/>
            <a:ext cx="8239774" cy="5904654"/>
            <a:chOff x="8789610" y="620689"/>
            <a:chExt cx="8239774" cy="5904654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8504" y="830406"/>
              <a:ext cx="7920880" cy="5694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718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7C4D-BCC6-4D90-A00B-1F6416454319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061864" y="1002208"/>
            <a:ext cx="8046640" cy="4154984"/>
          </a:xfrm>
          <a:prstGeom prst="rect">
            <a:avLst/>
          </a:prstGeom>
          <a:ln w="57150">
            <a:solidFill>
              <a:srgbClr val="990033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softEdge rad="127000"/>
          </a:effectLst>
          <a:scene3d>
            <a:camera prst="perspectiveRigh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Probability </a:t>
            </a:r>
            <a:r>
              <a:rPr lang="en-IE" sz="2400" dirty="0">
                <a:solidFill>
                  <a:srgbClr val="990033"/>
                </a:solidFill>
              </a:rPr>
              <a:t>is about </a:t>
            </a:r>
            <a:r>
              <a:rPr lang="en-IE" sz="2400" dirty="0" smtClean="0">
                <a:solidFill>
                  <a:srgbClr val="990033"/>
                </a:solidFill>
              </a:rPr>
              <a:t>uncertainty and </a:t>
            </a:r>
            <a:r>
              <a:rPr lang="en-IE" sz="2400" dirty="0">
                <a:solidFill>
                  <a:srgbClr val="990033"/>
                </a:solidFill>
              </a:rPr>
              <a:t>how to assign numbers </a:t>
            </a:r>
            <a:r>
              <a:rPr lang="en-IE" sz="2400" dirty="0" smtClean="0">
                <a:solidFill>
                  <a:srgbClr val="990033"/>
                </a:solidFill>
              </a:rPr>
              <a:t>to uncertainty </a:t>
            </a:r>
            <a:r>
              <a:rPr lang="en-IE" sz="2400" dirty="0">
                <a:solidFill>
                  <a:srgbClr val="990033"/>
                </a:solidFill>
              </a:rPr>
              <a:t>(phrases being </a:t>
            </a:r>
            <a:r>
              <a:rPr lang="en-IE" sz="2400" dirty="0" smtClean="0">
                <a:solidFill>
                  <a:srgbClr val="990033"/>
                </a:solidFill>
              </a:rPr>
              <a:t>too imprecise</a:t>
            </a:r>
            <a:r>
              <a:rPr lang="en-IE" sz="2400" dirty="0">
                <a:solidFill>
                  <a:srgbClr val="990033"/>
                </a:solidFill>
              </a:rPr>
              <a:t>) given some </a:t>
            </a:r>
            <a:r>
              <a:rPr lang="en-IE" sz="2400" dirty="0" smtClean="0">
                <a:solidFill>
                  <a:srgbClr val="990033"/>
                </a:solidFill>
              </a:rPr>
              <a:t>information about </a:t>
            </a:r>
            <a:r>
              <a:rPr lang="en-IE" sz="2400" dirty="0">
                <a:solidFill>
                  <a:srgbClr val="990033"/>
                </a:solidFill>
              </a:rPr>
              <a:t>the particular situation</a:t>
            </a:r>
            <a:r>
              <a:rPr lang="en-IE" sz="2400" dirty="0" smtClean="0">
                <a:solidFill>
                  <a:srgbClr val="990033"/>
                </a:solidFill>
              </a:rPr>
              <a:t>.</a:t>
            </a:r>
          </a:p>
          <a:p>
            <a:pPr marL="514350" indent="-514350">
              <a:buFont typeface="Arial" pitchFamily="34" charset="0"/>
              <a:buChar char="•"/>
            </a:pPr>
            <a:endParaRPr lang="en-IE" sz="2400" dirty="0">
              <a:solidFill>
                <a:srgbClr val="990033"/>
              </a:solidFill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The </a:t>
            </a:r>
            <a:r>
              <a:rPr lang="en-IE" sz="2400" dirty="0">
                <a:solidFill>
                  <a:srgbClr val="990033"/>
                </a:solidFill>
              </a:rPr>
              <a:t>Probability scale is between </a:t>
            </a:r>
            <a:r>
              <a:rPr lang="en-IE" sz="2400" dirty="0" smtClean="0">
                <a:solidFill>
                  <a:srgbClr val="990033"/>
                </a:solidFill>
              </a:rPr>
              <a:t>0 and </a:t>
            </a:r>
            <a:r>
              <a:rPr lang="en-IE" sz="2400" dirty="0">
                <a:solidFill>
                  <a:srgbClr val="990033"/>
                </a:solidFill>
              </a:rPr>
              <a:t>1</a:t>
            </a:r>
            <a:r>
              <a:rPr lang="en-IE" sz="2400" dirty="0" smtClean="0">
                <a:solidFill>
                  <a:srgbClr val="990033"/>
                </a:solidFill>
              </a:rPr>
              <a:t>.</a:t>
            </a:r>
          </a:p>
          <a:p>
            <a:pPr marL="514350" indent="-514350">
              <a:buFont typeface="Arial" pitchFamily="34" charset="0"/>
              <a:buChar char="•"/>
            </a:pPr>
            <a:endParaRPr lang="en-IE" sz="2400" dirty="0">
              <a:solidFill>
                <a:srgbClr val="990033"/>
              </a:solidFill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Probability </a:t>
            </a:r>
            <a:r>
              <a:rPr lang="en-IE" sz="2400" dirty="0">
                <a:solidFill>
                  <a:srgbClr val="990033"/>
                </a:solidFill>
              </a:rPr>
              <a:t>can be represented </a:t>
            </a:r>
            <a:r>
              <a:rPr lang="en-IE" sz="2400" dirty="0" smtClean="0">
                <a:solidFill>
                  <a:srgbClr val="990033"/>
                </a:solidFill>
              </a:rPr>
              <a:t>by a </a:t>
            </a:r>
            <a:r>
              <a:rPr lang="en-IE" sz="2400" dirty="0">
                <a:solidFill>
                  <a:srgbClr val="990033"/>
                </a:solidFill>
              </a:rPr>
              <a:t>fraction or a decimal </a:t>
            </a:r>
            <a:r>
              <a:rPr lang="en-IE" sz="2400" dirty="0" smtClean="0">
                <a:solidFill>
                  <a:srgbClr val="990033"/>
                </a:solidFill>
              </a:rPr>
              <a:t>between 0 </a:t>
            </a:r>
            <a:r>
              <a:rPr lang="en-IE" sz="2400" dirty="0">
                <a:solidFill>
                  <a:srgbClr val="990033"/>
                </a:solidFill>
              </a:rPr>
              <a:t>and 1 or by a percentage </a:t>
            </a:r>
          </a:p>
          <a:p>
            <a:pPr lvl="1"/>
            <a:r>
              <a:rPr lang="en-IE" sz="2400" dirty="0" smtClean="0">
                <a:solidFill>
                  <a:srgbClr val="990033"/>
                </a:solidFill>
              </a:rPr>
              <a:t>	e.g.½, 0.5</a:t>
            </a:r>
            <a:r>
              <a:rPr lang="en-IE" sz="2400" dirty="0">
                <a:solidFill>
                  <a:srgbClr val="990033"/>
                </a:solidFill>
              </a:rPr>
              <a:t>, 50%.</a:t>
            </a:r>
          </a:p>
          <a:p>
            <a:pPr marL="514350" indent="-514350">
              <a:buFont typeface="Arial" pitchFamily="34" charset="0"/>
              <a:buChar char="•"/>
            </a:pPr>
            <a:endParaRPr lang="en-IE" sz="24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  <a:tabLst>
                <a:tab pos="536575" algn="l"/>
              </a:tabLst>
            </a:pPr>
            <a:r>
              <a:rPr lang="en-IE" sz="2400" dirty="0" smtClean="0">
                <a:solidFill>
                  <a:srgbClr val="990033"/>
                </a:solidFill>
              </a:rPr>
              <a:t>  Not </a:t>
            </a:r>
            <a:r>
              <a:rPr lang="en-IE" sz="2400" dirty="0">
                <a:solidFill>
                  <a:srgbClr val="990033"/>
                </a:solidFill>
              </a:rPr>
              <a:t>everything in mathematics </a:t>
            </a:r>
            <a:r>
              <a:rPr lang="en-IE" sz="2400" dirty="0" smtClean="0">
                <a:solidFill>
                  <a:srgbClr val="990033"/>
                </a:solidFill>
              </a:rPr>
              <a:t>is certain</a:t>
            </a:r>
            <a:r>
              <a:rPr lang="en-IE" sz="2400" dirty="0">
                <a:solidFill>
                  <a:srgbClr val="990033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993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7C4D-BCC6-4D90-A00B-1F6416454319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2387079" y="260648"/>
            <a:ext cx="4129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IE" sz="2400" b="1" dirty="0" smtClean="0">
                <a:solidFill>
                  <a:srgbClr val="990033"/>
                </a:solidFill>
              </a:rPr>
              <a:t>Index</a:t>
            </a:r>
            <a:endParaRPr lang="en-IE" sz="2400" b="1" dirty="0">
              <a:solidFill>
                <a:srgbClr val="9900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1196752"/>
            <a:ext cx="61926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IE" sz="2400" b="1" dirty="0" smtClean="0">
                <a:solidFill>
                  <a:srgbClr val="990033"/>
                </a:solidFill>
              </a:rPr>
              <a:t>Section 1:  	Uncertainty</a:t>
            </a:r>
          </a:p>
          <a:p>
            <a:pPr lvl="0"/>
            <a:endParaRPr lang="en-IE" sz="2400" b="1" dirty="0" smtClean="0">
              <a:solidFill>
                <a:srgbClr val="990033"/>
              </a:solidFill>
            </a:endParaRPr>
          </a:p>
          <a:p>
            <a:r>
              <a:rPr lang="en-IE" sz="2400" b="1" dirty="0" smtClean="0">
                <a:solidFill>
                  <a:srgbClr val="990033"/>
                </a:solidFill>
              </a:rPr>
              <a:t>Section 2:  	Introduction to Scale</a:t>
            </a: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r>
              <a:rPr lang="en-IE" sz="2400" b="1" dirty="0" smtClean="0">
                <a:solidFill>
                  <a:srgbClr val="990033"/>
                </a:solidFill>
              </a:rPr>
              <a:t>Section 3:  	Probability Scale</a:t>
            </a:r>
            <a:endParaRPr lang="en-IE" sz="2400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836712"/>
            <a:ext cx="82626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400" dirty="0">
                <a:solidFill>
                  <a:srgbClr val="990033"/>
                </a:solidFill>
              </a:rPr>
              <a:t>In this lesson we will </a:t>
            </a:r>
            <a:r>
              <a:rPr lang="en-IE" sz="2400" dirty="0" smtClean="0">
                <a:solidFill>
                  <a:srgbClr val="990033"/>
                </a:solidFill>
              </a:rPr>
              <a:t>be investigating </a:t>
            </a:r>
            <a:r>
              <a:rPr lang="en-IE" sz="2400" dirty="0">
                <a:solidFill>
                  <a:srgbClr val="990033"/>
                </a:solidFill>
              </a:rPr>
              <a:t>ideas </a:t>
            </a:r>
            <a:r>
              <a:rPr lang="en-IE" sz="2400" dirty="0" smtClean="0">
                <a:solidFill>
                  <a:srgbClr val="990033"/>
                </a:solidFill>
              </a:rPr>
              <a:t>about uncertainty </a:t>
            </a:r>
            <a:r>
              <a:rPr lang="en-IE" sz="2400" dirty="0">
                <a:solidFill>
                  <a:srgbClr val="990033"/>
                </a:solidFill>
              </a:rPr>
              <a:t>or chance </a:t>
            </a:r>
            <a:r>
              <a:rPr lang="en-IE" sz="2400" dirty="0" smtClean="0">
                <a:solidFill>
                  <a:srgbClr val="990033"/>
                </a:solidFill>
              </a:rPr>
              <a:t>or probability.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4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When</a:t>
            </a:r>
            <a:r>
              <a:rPr lang="en-IE" sz="2400" dirty="0">
                <a:solidFill>
                  <a:srgbClr val="990033"/>
                </a:solidFill>
              </a:rPr>
              <a:t>, in our </a:t>
            </a:r>
            <a:r>
              <a:rPr lang="en-IE" sz="2400" dirty="0" smtClean="0">
                <a:solidFill>
                  <a:srgbClr val="990033"/>
                </a:solidFill>
              </a:rPr>
              <a:t>everyday lives</a:t>
            </a:r>
            <a:r>
              <a:rPr lang="en-IE" sz="2400" dirty="0">
                <a:solidFill>
                  <a:srgbClr val="990033"/>
                </a:solidFill>
              </a:rPr>
              <a:t>, would knowing </a:t>
            </a:r>
            <a:r>
              <a:rPr lang="en-IE" sz="2400" dirty="0" smtClean="0">
                <a:solidFill>
                  <a:srgbClr val="990033"/>
                </a:solidFill>
              </a:rPr>
              <a:t>the chance </a:t>
            </a:r>
            <a:r>
              <a:rPr lang="en-IE" sz="2400" dirty="0">
                <a:solidFill>
                  <a:srgbClr val="990033"/>
                </a:solidFill>
              </a:rPr>
              <a:t>or </a:t>
            </a:r>
            <a:r>
              <a:rPr lang="en-IE" sz="2400" dirty="0" smtClean="0">
                <a:solidFill>
                  <a:srgbClr val="990033"/>
                </a:solidFill>
              </a:rPr>
              <a:t> likelihood </a:t>
            </a:r>
            <a:r>
              <a:rPr lang="en-IE" sz="2400" dirty="0">
                <a:solidFill>
                  <a:srgbClr val="990033"/>
                </a:solidFill>
              </a:rPr>
              <a:t>of </a:t>
            </a:r>
            <a:r>
              <a:rPr lang="en-IE" sz="2400" dirty="0" smtClean="0">
                <a:solidFill>
                  <a:srgbClr val="990033"/>
                </a:solidFill>
              </a:rPr>
              <a:t>an event </a:t>
            </a:r>
            <a:r>
              <a:rPr lang="en-IE" sz="2400" dirty="0">
                <a:solidFill>
                  <a:srgbClr val="990033"/>
                </a:solidFill>
              </a:rPr>
              <a:t>occurring affect </a:t>
            </a:r>
            <a:r>
              <a:rPr lang="en-IE" sz="2400" dirty="0" smtClean="0">
                <a:solidFill>
                  <a:srgbClr val="990033"/>
                </a:solidFill>
              </a:rPr>
              <a:t>our actions?</a:t>
            </a:r>
          </a:p>
          <a:p>
            <a:endParaRPr lang="en-IE" sz="2400" dirty="0" smtClean="0">
              <a:solidFill>
                <a:srgbClr val="990033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26AB-0E82-4D83-80B1-09FBECF6CC52}" type="datetime10">
              <a:rPr lang="en-IE" smtClean="0"/>
              <a:pPr/>
              <a:t>10:29</a:t>
            </a:fld>
            <a:endParaRPr lang="en-IE"/>
          </a:p>
        </p:txBody>
      </p:sp>
      <p:grpSp>
        <p:nvGrpSpPr>
          <p:cNvPr id="4" name="Group 3"/>
          <p:cNvGrpSpPr/>
          <p:nvPr/>
        </p:nvGrpSpPr>
        <p:grpSpPr>
          <a:xfrm>
            <a:off x="8789610" y="620688"/>
            <a:ext cx="8138738" cy="5544616"/>
            <a:chOff x="8789610" y="620688"/>
            <a:chExt cx="8138738" cy="554461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1484" y="620688"/>
              <a:ext cx="7776864" cy="5544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791444" y="636577"/>
            <a:ext cx="8381956" cy="5672743"/>
            <a:chOff x="8791444" y="636577"/>
            <a:chExt cx="8381956" cy="567274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12493" y="636577"/>
              <a:ext cx="7960907" cy="5672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ounded Rectangle 7"/>
            <p:cNvSpPr/>
            <p:nvPr/>
          </p:nvSpPr>
          <p:spPr>
            <a:xfrm rot="16200000">
              <a:off x="8161444" y="2885000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559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260648"/>
            <a:ext cx="2840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 smtClean="0">
                <a:solidFill>
                  <a:srgbClr val="C00000"/>
                </a:solidFill>
              </a:rPr>
              <a:t>Student Activity 1</a:t>
            </a:r>
            <a:endParaRPr lang="en-IE" sz="2800" b="1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37" y="260648"/>
            <a:ext cx="7363320" cy="629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73B9-E5AD-4645-A66D-437FBB9F929A}" type="datetime10">
              <a:rPr lang="en-IE" smtClean="0"/>
              <a:pPr/>
              <a:t>10:29</a:t>
            </a:fld>
            <a:endParaRPr lang="en-IE"/>
          </a:p>
        </p:txBody>
      </p:sp>
      <p:grpSp>
        <p:nvGrpSpPr>
          <p:cNvPr id="4" name="Group 3"/>
          <p:cNvGrpSpPr/>
          <p:nvPr/>
        </p:nvGrpSpPr>
        <p:grpSpPr>
          <a:xfrm>
            <a:off x="8789610" y="620689"/>
            <a:ext cx="8337295" cy="5688631"/>
            <a:chOff x="8789610" y="620689"/>
            <a:chExt cx="8337295" cy="5688631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5998" y="636577"/>
              <a:ext cx="7960907" cy="5672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ounded Rectangle 7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791444" y="610797"/>
            <a:ext cx="8496944" cy="5727551"/>
            <a:chOff x="8791444" y="610797"/>
            <a:chExt cx="8496944" cy="5727551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1889" y="610797"/>
              <a:ext cx="8086499" cy="5727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ounded Rectangle 10"/>
            <p:cNvSpPr/>
            <p:nvPr/>
          </p:nvSpPr>
          <p:spPr>
            <a:xfrm rot="16200000">
              <a:off x="8161444" y="2877845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664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7538073" cy="379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548680"/>
            <a:ext cx="8622704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Working in </a:t>
            </a:r>
            <a:r>
              <a:rPr lang="en-IE" sz="2000" dirty="0" smtClean="0">
                <a:solidFill>
                  <a:srgbClr val="990033"/>
                </a:solidFill>
              </a:rPr>
              <a:t>pairs, brainstorm </a:t>
            </a:r>
            <a:r>
              <a:rPr lang="en-IE" sz="2000" dirty="0">
                <a:solidFill>
                  <a:srgbClr val="990033"/>
                </a:solidFill>
              </a:rPr>
              <a:t>phrases </a:t>
            </a:r>
            <a:r>
              <a:rPr lang="en-IE" sz="2000" dirty="0" smtClean="0">
                <a:solidFill>
                  <a:srgbClr val="990033"/>
                </a:solidFill>
              </a:rPr>
              <a:t>used to </a:t>
            </a:r>
            <a:r>
              <a:rPr lang="en-IE" sz="2000" dirty="0">
                <a:solidFill>
                  <a:srgbClr val="990033"/>
                </a:solidFill>
              </a:rPr>
              <a:t>describe the </a:t>
            </a:r>
            <a:r>
              <a:rPr lang="en-IE" sz="2000" dirty="0" smtClean="0">
                <a:solidFill>
                  <a:srgbClr val="990033"/>
                </a:solidFill>
              </a:rPr>
              <a:t>probability or </a:t>
            </a:r>
            <a:r>
              <a:rPr lang="en-IE" sz="2000" dirty="0">
                <a:solidFill>
                  <a:srgbClr val="990033"/>
                </a:solidFill>
              </a:rPr>
              <a:t>chance of an </a:t>
            </a:r>
            <a:r>
              <a:rPr lang="en-IE" sz="2000" dirty="0" smtClean="0">
                <a:solidFill>
                  <a:srgbClr val="990033"/>
                </a:solidFill>
              </a:rPr>
              <a:t>event occurring </a:t>
            </a:r>
            <a:r>
              <a:rPr lang="en-IE" sz="2000" dirty="0">
                <a:solidFill>
                  <a:srgbClr val="990033"/>
                </a:solidFill>
              </a:rPr>
              <a:t>on a scale </a:t>
            </a:r>
            <a:r>
              <a:rPr lang="en-IE" sz="2000" dirty="0" smtClean="0">
                <a:solidFill>
                  <a:srgbClr val="990033"/>
                </a:solidFill>
              </a:rPr>
              <a:t>from absolute </a:t>
            </a:r>
            <a:r>
              <a:rPr lang="en-IE" sz="2000" dirty="0">
                <a:solidFill>
                  <a:srgbClr val="990033"/>
                </a:solidFill>
              </a:rPr>
              <a:t>certainty to </a:t>
            </a:r>
            <a:r>
              <a:rPr lang="en-IE" sz="2000" dirty="0" smtClean="0">
                <a:solidFill>
                  <a:srgbClr val="990033"/>
                </a:solidFill>
              </a:rPr>
              <a:t>no chance </a:t>
            </a:r>
            <a:r>
              <a:rPr lang="en-IE" sz="2000" dirty="0">
                <a:solidFill>
                  <a:srgbClr val="990033"/>
                </a:solidFill>
              </a:rPr>
              <a:t>at all.</a:t>
            </a: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Write </a:t>
            </a:r>
            <a:r>
              <a:rPr lang="en-IE" sz="2000" dirty="0">
                <a:solidFill>
                  <a:srgbClr val="990033"/>
                </a:solidFill>
              </a:rPr>
              <a:t>down at least </a:t>
            </a:r>
            <a:r>
              <a:rPr lang="en-IE" sz="2000" dirty="0" smtClean="0">
                <a:solidFill>
                  <a:srgbClr val="990033"/>
                </a:solidFill>
              </a:rPr>
              <a:t>5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34A0-BD3D-4C17-9FF8-0ADDAF1333B0}" type="datetime10">
              <a:rPr lang="en-IE" smtClean="0"/>
              <a:pPr/>
              <a:t>10:29</a:t>
            </a:fld>
            <a:endParaRPr lang="en-IE"/>
          </a:p>
        </p:txBody>
      </p:sp>
      <p:grpSp>
        <p:nvGrpSpPr>
          <p:cNvPr id="4" name="Group 3"/>
          <p:cNvGrpSpPr/>
          <p:nvPr/>
        </p:nvGrpSpPr>
        <p:grpSpPr>
          <a:xfrm>
            <a:off x="8789610" y="620689"/>
            <a:ext cx="8196794" cy="4464495"/>
            <a:chOff x="8789610" y="620689"/>
            <a:chExt cx="8196794" cy="446449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7532" y="802234"/>
              <a:ext cx="7848872" cy="428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ounded Rectangle 5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407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7C4D-BCC6-4D90-A00B-1F6416454319}" type="datetime10">
              <a:rPr lang="en-IE" smtClean="0"/>
              <a:pPr/>
              <a:t>10:29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899592" y="388618"/>
            <a:ext cx="6984776" cy="6478697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 wrap="square" numCol="2">
            <a:spAutoFit/>
          </a:bodyPr>
          <a:lstStyle/>
          <a:p>
            <a:pPr lvl="0"/>
            <a:r>
              <a:rPr lang="en-IE" sz="2000" dirty="0">
                <a:solidFill>
                  <a:srgbClr val="990033"/>
                </a:solidFill>
              </a:rPr>
              <a:t>Student Activity 2A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Phrases </a:t>
            </a:r>
            <a:r>
              <a:rPr lang="en-IE" sz="2000" dirty="0">
                <a:solidFill>
                  <a:srgbClr val="990033"/>
                </a:solidFill>
              </a:rPr>
              <a:t>used to describe uncertainty</a:t>
            </a:r>
          </a:p>
          <a:p>
            <a:pPr>
              <a:spcAft>
                <a:spcPts val="1200"/>
              </a:spcAft>
            </a:pPr>
            <a:r>
              <a:rPr lang="en-IE" sz="2000" i="1" dirty="0">
                <a:solidFill>
                  <a:srgbClr val="990033"/>
                </a:solidFill>
              </a:rPr>
              <a:t>(examples from the class)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1</a:t>
            </a:r>
            <a:r>
              <a:rPr lang="en-IE" sz="2000" b="1" dirty="0" smtClean="0">
                <a:solidFill>
                  <a:srgbClr val="990033"/>
                </a:solidFill>
              </a:rPr>
              <a:t>. _______________________</a:t>
            </a:r>
            <a:endParaRPr lang="en-IE" sz="2000" b="1" dirty="0">
              <a:solidFill>
                <a:srgbClr val="990033"/>
              </a:solidFill>
            </a:endParaRP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2</a:t>
            </a:r>
            <a:r>
              <a:rPr lang="en-IE" sz="2000" b="1" dirty="0" smtClean="0">
                <a:solidFill>
                  <a:srgbClr val="990033"/>
                </a:solidFill>
              </a:rPr>
              <a:t>.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smtClean="0">
                <a:solidFill>
                  <a:srgbClr val="990033"/>
                </a:solidFill>
              </a:rPr>
              <a:t>_______________________</a:t>
            </a:r>
            <a:endParaRPr lang="en-IE" sz="2000" b="1" dirty="0">
              <a:solidFill>
                <a:srgbClr val="990033"/>
              </a:solidFill>
            </a:endParaRPr>
          </a:p>
          <a:p>
            <a:pPr>
              <a:spcAft>
                <a:spcPts val="600"/>
              </a:spcAft>
            </a:pPr>
            <a:r>
              <a:rPr lang="en-IE" sz="2000" b="1" dirty="0" smtClean="0">
                <a:solidFill>
                  <a:srgbClr val="990033"/>
                </a:solidFill>
              </a:rPr>
              <a:t>3. </a:t>
            </a:r>
            <a:r>
              <a:rPr lang="en-IE" sz="2000" b="1" dirty="0">
                <a:solidFill>
                  <a:srgbClr val="990033"/>
                </a:solidFill>
              </a:rPr>
              <a:t>_______________________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 smtClean="0">
                <a:solidFill>
                  <a:srgbClr val="990033"/>
                </a:solidFill>
              </a:rPr>
              <a:t>4. </a:t>
            </a:r>
            <a:r>
              <a:rPr lang="en-IE" sz="2000" b="1" dirty="0">
                <a:solidFill>
                  <a:srgbClr val="990033"/>
                </a:solidFill>
              </a:rPr>
              <a:t>_______________________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5</a:t>
            </a:r>
            <a:r>
              <a:rPr lang="en-IE" sz="2000" b="1" dirty="0" smtClean="0">
                <a:solidFill>
                  <a:srgbClr val="990033"/>
                </a:solidFill>
              </a:rPr>
              <a:t>.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smtClean="0">
                <a:solidFill>
                  <a:srgbClr val="990033"/>
                </a:solidFill>
              </a:rPr>
              <a:t>_______________________</a:t>
            </a:r>
            <a:endParaRPr lang="en-IE" sz="2000" b="1" dirty="0">
              <a:solidFill>
                <a:srgbClr val="990033"/>
              </a:solidFill>
            </a:endParaRP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6</a:t>
            </a:r>
            <a:r>
              <a:rPr lang="en-IE" sz="2000" b="1" dirty="0" smtClean="0">
                <a:solidFill>
                  <a:srgbClr val="990033"/>
                </a:solidFill>
              </a:rPr>
              <a:t>.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smtClean="0">
                <a:solidFill>
                  <a:srgbClr val="990033"/>
                </a:solidFill>
              </a:rPr>
              <a:t>_______________________</a:t>
            </a:r>
            <a:endParaRPr lang="en-IE" sz="2000" b="1" dirty="0">
              <a:solidFill>
                <a:srgbClr val="990033"/>
              </a:solidFill>
            </a:endParaRP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7</a:t>
            </a:r>
            <a:r>
              <a:rPr lang="en-IE" sz="2000" b="1" dirty="0" smtClean="0">
                <a:solidFill>
                  <a:srgbClr val="990033"/>
                </a:solidFill>
              </a:rPr>
              <a:t>.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smtClean="0">
                <a:solidFill>
                  <a:srgbClr val="990033"/>
                </a:solidFill>
              </a:rPr>
              <a:t>_______________________</a:t>
            </a:r>
            <a:endParaRPr lang="en-IE" sz="2000" b="1" dirty="0">
              <a:solidFill>
                <a:srgbClr val="990033"/>
              </a:solidFill>
            </a:endParaRP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8</a:t>
            </a:r>
            <a:r>
              <a:rPr lang="en-IE" sz="2000" b="1" dirty="0" smtClean="0">
                <a:solidFill>
                  <a:srgbClr val="990033"/>
                </a:solidFill>
              </a:rPr>
              <a:t>.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smtClean="0">
                <a:solidFill>
                  <a:srgbClr val="990033"/>
                </a:solidFill>
              </a:rPr>
              <a:t>_______________________</a:t>
            </a:r>
            <a:endParaRPr lang="en-IE" sz="2000" b="1" dirty="0">
              <a:solidFill>
                <a:srgbClr val="990033"/>
              </a:solidFill>
            </a:endParaRP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9</a:t>
            </a:r>
            <a:r>
              <a:rPr lang="en-IE" sz="2000" b="1" dirty="0" smtClean="0">
                <a:solidFill>
                  <a:srgbClr val="990033"/>
                </a:solidFill>
              </a:rPr>
              <a:t>.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smtClean="0">
                <a:solidFill>
                  <a:srgbClr val="990033"/>
                </a:solidFill>
              </a:rPr>
              <a:t>_______________________</a:t>
            </a:r>
            <a:endParaRPr lang="en-IE" sz="2000" b="1" dirty="0">
              <a:solidFill>
                <a:srgbClr val="990033"/>
              </a:solidFill>
            </a:endParaRP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10</a:t>
            </a:r>
            <a:r>
              <a:rPr lang="en-IE" sz="2000" b="1" dirty="0" smtClean="0">
                <a:solidFill>
                  <a:srgbClr val="990033"/>
                </a:solidFill>
              </a:rPr>
              <a:t>.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smtClean="0">
                <a:solidFill>
                  <a:srgbClr val="990033"/>
                </a:solidFill>
              </a:rPr>
              <a:t>______________________</a:t>
            </a:r>
            <a:endParaRPr lang="en-IE" sz="2000" b="1" dirty="0">
              <a:solidFill>
                <a:srgbClr val="990033"/>
              </a:solidFill>
            </a:endParaRP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11</a:t>
            </a:r>
            <a:r>
              <a:rPr lang="en-IE" sz="2000" b="1" dirty="0" smtClean="0">
                <a:solidFill>
                  <a:srgbClr val="990033"/>
                </a:solidFill>
              </a:rPr>
              <a:t>.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smtClean="0">
                <a:solidFill>
                  <a:srgbClr val="990033"/>
                </a:solidFill>
              </a:rPr>
              <a:t>______________________</a:t>
            </a:r>
            <a:endParaRPr lang="en-IE" sz="2000" b="1" dirty="0">
              <a:solidFill>
                <a:srgbClr val="990033"/>
              </a:solidFill>
            </a:endParaRP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12</a:t>
            </a:r>
            <a:r>
              <a:rPr lang="en-IE" sz="2000" b="1" dirty="0" smtClean="0">
                <a:solidFill>
                  <a:srgbClr val="990033"/>
                </a:solidFill>
              </a:rPr>
              <a:t>.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smtClean="0">
                <a:solidFill>
                  <a:srgbClr val="990033"/>
                </a:solidFill>
              </a:rPr>
              <a:t>______________________</a:t>
            </a:r>
          </a:p>
          <a:p>
            <a:pPr>
              <a:spcAft>
                <a:spcPts val="600"/>
              </a:spcAft>
            </a:pPr>
            <a:endParaRPr lang="en-IE" sz="2000" b="1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Student Activity 2B</a:t>
            </a:r>
          </a:p>
          <a:p>
            <a:r>
              <a:rPr lang="en-IE" sz="2000" dirty="0">
                <a:solidFill>
                  <a:srgbClr val="990033"/>
                </a:solidFill>
              </a:rPr>
              <a:t>An event associated with each phrase</a:t>
            </a:r>
          </a:p>
          <a:p>
            <a:pPr>
              <a:spcAft>
                <a:spcPts val="1200"/>
              </a:spcAft>
            </a:pPr>
            <a:r>
              <a:rPr lang="en-IE" sz="2000" i="1" dirty="0">
                <a:solidFill>
                  <a:srgbClr val="990033"/>
                </a:solidFill>
              </a:rPr>
              <a:t>(examples from the class)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1. _______________________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2. _______________________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3. _______________________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4. _______________________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5. _______________________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6. _______________________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7. _______________________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8. _______________________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9. _______________________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10. 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11. ______________________</a:t>
            </a:r>
          </a:p>
          <a:p>
            <a:pPr>
              <a:spcAft>
                <a:spcPts val="600"/>
              </a:spcAft>
            </a:pPr>
            <a:r>
              <a:rPr lang="en-IE" sz="2000" b="1" dirty="0">
                <a:solidFill>
                  <a:srgbClr val="990033"/>
                </a:solidFill>
              </a:rPr>
              <a:t>12. ______________________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791444" y="693258"/>
            <a:ext cx="8237940" cy="5373464"/>
            <a:chOff x="8791444" y="693258"/>
            <a:chExt cx="8237940" cy="5373464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3279" y="693258"/>
              <a:ext cx="7826105" cy="53734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ounded Rectangle 8"/>
            <p:cNvSpPr/>
            <p:nvPr/>
          </p:nvSpPr>
          <p:spPr>
            <a:xfrm rot="16200000">
              <a:off x="8161444" y="2877845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789610" y="620689"/>
            <a:ext cx="8196794" cy="4464495"/>
            <a:chOff x="8789610" y="620689"/>
            <a:chExt cx="8196794" cy="4464495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7532" y="802234"/>
              <a:ext cx="7848872" cy="428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171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476672"/>
            <a:ext cx="820891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800" dirty="0">
                <a:solidFill>
                  <a:srgbClr val="990033"/>
                </a:solidFill>
              </a:rPr>
              <a:t>Student Activity </a:t>
            </a:r>
            <a:r>
              <a:rPr lang="en-IE" sz="2800" dirty="0" smtClean="0">
                <a:solidFill>
                  <a:srgbClr val="990033"/>
                </a:solidFill>
              </a:rPr>
              <a:t>2C</a:t>
            </a:r>
          </a:p>
          <a:p>
            <a:pPr algn="ctr"/>
            <a:endParaRPr lang="en-IE" sz="2800" dirty="0">
              <a:solidFill>
                <a:srgbClr val="990033"/>
              </a:solidFill>
            </a:endParaRPr>
          </a:p>
          <a:p>
            <a:r>
              <a:rPr lang="en-IE" sz="2400" dirty="0">
                <a:solidFill>
                  <a:srgbClr val="990033"/>
                </a:solidFill>
              </a:rPr>
              <a:t>Order the </a:t>
            </a:r>
            <a:r>
              <a:rPr lang="en-IE" sz="2400" dirty="0" smtClean="0">
                <a:solidFill>
                  <a:srgbClr val="990033"/>
                </a:solidFill>
              </a:rPr>
              <a:t>previous </a:t>
            </a:r>
            <a:r>
              <a:rPr lang="en-IE" sz="2400" dirty="0">
                <a:solidFill>
                  <a:srgbClr val="990033"/>
                </a:solidFill>
              </a:rPr>
              <a:t>phrases on the scaled line segment below – from least likely to most likely.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16" y="2564904"/>
            <a:ext cx="8028384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803C-9CCB-4C64-A418-D95A62B6FF05}" type="datetime10">
              <a:rPr lang="en-IE" smtClean="0"/>
              <a:pPr/>
              <a:t>10:29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670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098" y="548680"/>
            <a:ext cx="95050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sz="2400" dirty="0">
                <a:solidFill>
                  <a:srgbClr val="990033"/>
                </a:solidFill>
              </a:rPr>
              <a:t>Let’s try to get </a:t>
            </a:r>
            <a:r>
              <a:rPr lang="en-IE" sz="2400" dirty="0" smtClean="0">
                <a:solidFill>
                  <a:srgbClr val="990033"/>
                </a:solidFill>
              </a:rPr>
              <a:t>more precision </a:t>
            </a:r>
            <a:r>
              <a:rPr lang="en-IE" sz="2400" dirty="0">
                <a:solidFill>
                  <a:srgbClr val="990033"/>
                </a:solidFill>
              </a:rPr>
              <a:t>by </a:t>
            </a:r>
            <a:r>
              <a:rPr lang="en-IE" sz="2400" dirty="0" smtClean="0">
                <a:solidFill>
                  <a:srgbClr val="990033"/>
                </a:solidFill>
              </a:rPr>
              <a:t>using percentages.</a:t>
            </a:r>
          </a:p>
          <a:p>
            <a:pPr>
              <a:lnSpc>
                <a:spcPct val="150000"/>
              </a:lnSpc>
            </a:pPr>
            <a:r>
              <a:rPr lang="en-IE" sz="2400" dirty="0" smtClean="0">
                <a:solidFill>
                  <a:srgbClr val="990033"/>
                </a:solidFill>
              </a:rPr>
              <a:t>Assign </a:t>
            </a:r>
            <a:r>
              <a:rPr lang="en-IE" sz="2400" dirty="0">
                <a:solidFill>
                  <a:srgbClr val="990033"/>
                </a:solidFill>
              </a:rPr>
              <a:t>an estimated percentage to the phrase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a “</a:t>
            </a:r>
            <a:r>
              <a:rPr lang="en-IE" sz="2400" dirty="0">
                <a:solidFill>
                  <a:srgbClr val="990033"/>
                </a:solidFill>
              </a:rPr>
              <a:t>dead cert”, or </a:t>
            </a:r>
            <a:r>
              <a:rPr lang="en-IE" sz="2400" dirty="0" smtClean="0">
                <a:solidFill>
                  <a:srgbClr val="990033"/>
                </a:solidFill>
              </a:rPr>
              <a:t>something which </a:t>
            </a:r>
            <a:r>
              <a:rPr lang="en-IE" sz="2400" dirty="0">
                <a:solidFill>
                  <a:srgbClr val="990033"/>
                </a:solidFill>
              </a:rPr>
              <a:t>was definitely </a:t>
            </a:r>
            <a:r>
              <a:rPr lang="en-IE" sz="2400" dirty="0" smtClean="0">
                <a:solidFill>
                  <a:srgbClr val="990033"/>
                </a:solidFill>
              </a:rPr>
              <a:t>going to </a:t>
            </a:r>
          </a:p>
          <a:p>
            <a:r>
              <a:rPr lang="en-IE" sz="2400" dirty="0">
                <a:solidFill>
                  <a:srgbClr val="990033"/>
                </a:solidFill>
              </a:rPr>
              <a:t> </a:t>
            </a:r>
            <a:r>
              <a:rPr lang="en-IE" sz="2400" dirty="0" smtClean="0">
                <a:solidFill>
                  <a:srgbClr val="990033"/>
                </a:solidFill>
              </a:rPr>
              <a:t>     happen?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no chance </a:t>
            </a:r>
            <a:r>
              <a:rPr lang="en-IE" sz="2400" dirty="0">
                <a:solidFill>
                  <a:srgbClr val="990033"/>
                </a:solidFill>
              </a:rPr>
              <a:t>of happening?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“</a:t>
            </a:r>
            <a:r>
              <a:rPr lang="en-IE" sz="2400" dirty="0">
                <a:solidFill>
                  <a:srgbClr val="990033"/>
                </a:solidFill>
              </a:rPr>
              <a:t>probably </a:t>
            </a:r>
            <a:r>
              <a:rPr lang="en-IE" sz="2400" dirty="0" smtClean="0">
                <a:solidFill>
                  <a:srgbClr val="990033"/>
                </a:solidFill>
              </a:rPr>
              <a:t>won’t happen</a:t>
            </a:r>
            <a:r>
              <a:rPr lang="en-IE" sz="2400" dirty="0">
                <a:solidFill>
                  <a:srgbClr val="990033"/>
                </a:solidFill>
              </a:rPr>
              <a:t>?”(snow on </a:t>
            </a:r>
            <a:r>
              <a:rPr lang="en-IE" sz="2400" dirty="0" smtClean="0">
                <a:solidFill>
                  <a:srgbClr val="990033"/>
                </a:solidFill>
              </a:rPr>
              <a:t>St. Patrick’s </a:t>
            </a:r>
            <a:r>
              <a:rPr lang="en-IE" sz="2400" dirty="0">
                <a:solidFill>
                  <a:srgbClr val="990033"/>
                </a:solidFill>
              </a:rPr>
              <a:t>day </a:t>
            </a:r>
            <a:r>
              <a:rPr lang="en-IE" sz="2400" dirty="0" smtClean="0">
                <a:solidFill>
                  <a:srgbClr val="990033"/>
                </a:solidFill>
              </a:rPr>
              <a:t>).</a:t>
            </a:r>
            <a:endParaRPr lang="en-IE" sz="2000" dirty="0" smtClean="0">
              <a:solidFill>
                <a:srgbClr val="990033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IE" sz="2400" dirty="0">
                <a:solidFill>
                  <a:srgbClr val="990033"/>
                </a:solidFill>
              </a:rPr>
              <a:t>What range of </a:t>
            </a:r>
            <a:r>
              <a:rPr lang="en-IE" sz="2400" dirty="0" smtClean="0">
                <a:solidFill>
                  <a:srgbClr val="990033"/>
                </a:solidFill>
              </a:rPr>
              <a:t>percentages can </a:t>
            </a:r>
            <a:r>
              <a:rPr lang="en-IE" sz="2400" dirty="0">
                <a:solidFill>
                  <a:srgbClr val="990033"/>
                </a:solidFill>
              </a:rPr>
              <a:t>we use to </a:t>
            </a:r>
            <a:r>
              <a:rPr lang="en-IE" sz="2400" dirty="0" smtClean="0">
                <a:solidFill>
                  <a:srgbClr val="990033"/>
                </a:solidFill>
              </a:rPr>
              <a:t>represent the chance     </a:t>
            </a:r>
          </a:p>
          <a:p>
            <a:pPr lvl="0"/>
            <a:r>
              <a:rPr lang="en-IE" sz="2400" dirty="0">
                <a:solidFill>
                  <a:srgbClr val="990033"/>
                </a:solidFill>
              </a:rPr>
              <a:t> </a:t>
            </a:r>
            <a:r>
              <a:rPr lang="en-IE" sz="2400" dirty="0" smtClean="0">
                <a:solidFill>
                  <a:srgbClr val="990033"/>
                </a:solidFill>
              </a:rPr>
              <a:t>    </a:t>
            </a:r>
            <a:r>
              <a:rPr lang="en-IE" sz="2400" dirty="0">
                <a:solidFill>
                  <a:srgbClr val="990033"/>
                </a:solidFill>
              </a:rPr>
              <a:t>or likelihood </a:t>
            </a:r>
            <a:r>
              <a:rPr lang="en-IE" sz="2400" dirty="0" smtClean="0">
                <a:solidFill>
                  <a:srgbClr val="990033"/>
                </a:solidFill>
              </a:rPr>
              <a:t>of something </a:t>
            </a:r>
            <a:r>
              <a:rPr lang="en-IE" sz="2400" dirty="0">
                <a:solidFill>
                  <a:srgbClr val="990033"/>
                </a:solidFill>
              </a:rPr>
              <a:t>happening, </a:t>
            </a:r>
            <a:r>
              <a:rPr lang="en-IE" sz="2400" dirty="0" smtClean="0">
                <a:solidFill>
                  <a:srgbClr val="990033"/>
                </a:solidFill>
              </a:rPr>
              <a:t>to cover </a:t>
            </a:r>
            <a:r>
              <a:rPr lang="en-IE" sz="2400" dirty="0">
                <a:solidFill>
                  <a:srgbClr val="990033"/>
                </a:solidFill>
              </a:rPr>
              <a:t>all </a:t>
            </a:r>
            <a:r>
              <a:rPr lang="en-IE" sz="2400" dirty="0" smtClean="0">
                <a:solidFill>
                  <a:srgbClr val="990033"/>
                </a:solidFill>
              </a:rPr>
              <a:t>possibilities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Consider </a:t>
            </a:r>
            <a:r>
              <a:rPr lang="en-IE" sz="2400" dirty="0">
                <a:solidFill>
                  <a:srgbClr val="990033"/>
                </a:solidFill>
              </a:rPr>
              <a:t>a whole bar of chocolate – what percentage of the </a:t>
            </a:r>
            <a:r>
              <a:rPr lang="en-IE" sz="2400" dirty="0" smtClean="0">
                <a:solidFill>
                  <a:srgbClr val="990033"/>
                </a:solidFill>
              </a:rPr>
              <a:t>bar</a:t>
            </a:r>
          </a:p>
          <a:p>
            <a:r>
              <a:rPr lang="en-IE" sz="2400" dirty="0">
                <a:solidFill>
                  <a:srgbClr val="990033"/>
                </a:solidFill>
              </a:rPr>
              <a:t> </a:t>
            </a:r>
            <a:r>
              <a:rPr lang="en-IE" sz="2400" dirty="0" smtClean="0">
                <a:solidFill>
                  <a:srgbClr val="990033"/>
                </a:solidFill>
              </a:rPr>
              <a:t>    </a:t>
            </a:r>
            <a:r>
              <a:rPr lang="en-IE" sz="2400" dirty="0">
                <a:solidFill>
                  <a:srgbClr val="990033"/>
                </a:solidFill>
              </a:rPr>
              <a:t>are we looking at</a:t>
            </a:r>
            <a:r>
              <a:rPr lang="en-IE" sz="24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90033"/>
                </a:solidFill>
              </a:rPr>
              <a:t>If </a:t>
            </a:r>
            <a:r>
              <a:rPr lang="en-IE" sz="2400" dirty="0">
                <a:solidFill>
                  <a:srgbClr val="990033"/>
                </a:solidFill>
              </a:rPr>
              <a:t>we toss a coin, what is the chance of getting a ‘tail’?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400" dirty="0">
                <a:solidFill>
                  <a:srgbClr val="990033"/>
                </a:solidFill>
              </a:rPr>
              <a:t>What is another way of expressing this chance</a:t>
            </a:r>
            <a:r>
              <a:rPr lang="en-IE" sz="2400" dirty="0" smtClean="0">
                <a:solidFill>
                  <a:srgbClr val="990033"/>
                </a:solidFill>
              </a:rPr>
              <a:t>?</a:t>
            </a:r>
            <a:endParaRPr lang="en-IE" sz="2400" dirty="0">
              <a:solidFill>
                <a:srgbClr val="990033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EA03-1F58-405C-B36A-D556B3247967}" type="datetime10">
              <a:rPr lang="en-IE" smtClean="0"/>
              <a:pPr/>
              <a:t>10:29</a:t>
            </a:fld>
            <a:endParaRPr lang="en-IE"/>
          </a:p>
        </p:txBody>
      </p:sp>
      <p:grpSp>
        <p:nvGrpSpPr>
          <p:cNvPr id="6" name="Group 5"/>
          <p:cNvGrpSpPr/>
          <p:nvPr/>
        </p:nvGrpSpPr>
        <p:grpSpPr>
          <a:xfrm>
            <a:off x="8789610" y="620689"/>
            <a:ext cx="8225822" cy="5472607"/>
            <a:chOff x="8789610" y="620689"/>
            <a:chExt cx="8225822" cy="5472607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1524" y="865178"/>
              <a:ext cx="7853908" cy="52281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ounded Rectangle 8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791444" y="764703"/>
            <a:ext cx="8237940" cy="5263967"/>
            <a:chOff x="8791444" y="764703"/>
            <a:chExt cx="8237940" cy="5263967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0512" y="764703"/>
              <a:ext cx="7848872" cy="52639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ounded Rectangle 9"/>
            <p:cNvSpPr/>
            <p:nvPr/>
          </p:nvSpPr>
          <p:spPr>
            <a:xfrm rot="16200000">
              <a:off x="8161444" y="2877845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387079" y="260648"/>
            <a:ext cx="4129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IE" sz="2400" b="1" dirty="0">
                <a:solidFill>
                  <a:srgbClr val="990033"/>
                </a:solidFill>
              </a:rPr>
              <a:t>Student Activity 3A</a:t>
            </a:r>
          </a:p>
        </p:txBody>
      </p:sp>
    </p:spTree>
    <p:extLst>
      <p:ext uri="{BB962C8B-B14F-4D97-AF65-F5344CB8AC3E}">
        <p14:creationId xmlns:p14="http://schemas.microsoft.com/office/powerpoint/2010/main" val="82146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57376" y="692696"/>
            <a:ext cx="360268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IE" sz="2400" dirty="0" smtClean="0">
                <a:solidFill>
                  <a:srgbClr val="990033"/>
                </a:solidFill>
              </a:rPr>
              <a:t>The Probability Scale</a:t>
            </a:r>
            <a:endParaRPr lang="en-IE" sz="2400" dirty="0">
              <a:solidFill>
                <a:srgbClr val="990033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16" y="1082353"/>
            <a:ext cx="8028384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6251" y="1658417"/>
            <a:ext cx="84249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Instead of giving 0% </a:t>
            </a:r>
            <a:r>
              <a:rPr lang="en-IE" sz="2000" dirty="0" smtClean="0">
                <a:solidFill>
                  <a:srgbClr val="990033"/>
                </a:solidFill>
              </a:rPr>
              <a:t>as the </a:t>
            </a:r>
            <a:r>
              <a:rPr lang="en-IE" sz="2000" dirty="0">
                <a:solidFill>
                  <a:srgbClr val="990033"/>
                </a:solidFill>
              </a:rPr>
              <a:t>chance of </a:t>
            </a:r>
            <a:r>
              <a:rPr lang="en-IE" sz="2000" dirty="0" smtClean="0">
                <a:solidFill>
                  <a:srgbClr val="990033"/>
                </a:solidFill>
              </a:rPr>
              <a:t>something happening </a:t>
            </a:r>
            <a:r>
              <a:rPr lang="en-IE" sz="2000" dirty="0">
                <a:solidFill>
                  <a:srgbClr val="990033"/>
                </a:solidFill>
              </a:rPr>
              <a:t>what </a:t>
            </a:r>
            <a:r>
              <a:rPr lang="en-IE" sz="2000" dirty="0" smtClean="0">
                <a:solidFill>
                  <a:srgbClr val="990033"/>
                </a:solidFill>
              </a:rPr>
              <a:t>number could </a:t>
            </a:r>
            <a:r>
              <a:rPr lang="en-IE" sz="2000" dirty="0">
                <a:solidFill>
                  <a:srgbClr val="990033"/>
                </a:solidFill>
              </a:rPr>
              <a:t>we use? </a:t>
            </a: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Between </a:t>
            </a:r>
            <a:r>
              <a:rPr lang="en-IE" sz="2000" dirty="0">
                <a:solidFill>
                  <a:srgbClr val="990033"/>
                </a:solidFill>
              </a:rPr>
              <a:t>what ranges </a:t>
            </a:r>
            <a:r>
              <a:rPr lang="en-IE" sz="2000" dirty="0" smtClean="0">
                <a:solidFill>
                  <a:srgbClr val="990033"/>
                </a:solidFill>
              </a:rPr>
              <a:t>of numbers </a:t>
            </a:r>
            <a:r>
              <a:rPr lang="en-IE" sz="2000" dirty="0">
                <a:solidFill>
                  <a:srgbClr val="990033"/>
                </a:solidFill>
              </a:rPr>
              <a:t>can I </a:t>
            </a:r>
            <a:r>
              <a:rPr lang="en-IE" sz="2000" dirty="0" smtClean="0">
                <a:solidFill>
                  <a:srgbClr val="990033"/>
                </a:solidFill>
              </a:rPr>
              <a:t>represent the </a:t>
            </a:r>
            <a:r>
              <a:rPr lang="en-IE" sz="2000" dirty="0">
                <a:solidFill>
                  <a:srgbClr val="990033"/>
                </a:solidFill>
              </a:rPr>
              <a:t>chance of something</a:t>
            </a:r>
          </a:p>
          <a:p>
            <a:pPr>
              <a:lnSpc>
                <a:spcPct val="150000"/>
              </a:lnSpc>
              <a:tabLst>
                <a:tab pos="363538" algn="l"/>
              </a:tabLst>
            </a:pPr>
            <a:r>
              <a:rPr lang="en-IE" sz="2000" dirty="0" smtClean="0">
                <a:solidFill>
                  <a:srgbClr val="990033"/>
                </a:solidFill>
              </a:rPr>
              <a:t> 	happening </a:t>
            </a:r>
            <a:r>
              <a:rPr lang="en-IE" sz="2000" dirty="0">
                <a:solidFill>
                  <a:srgbClr val="990033"/>
                </a:solidFill>
              </a:rPr>
              <a:t>to cover </a:t>
            </a:r>
            <a:r>
              <a:rPr lang="en-IE" sz="2000" dirty="0" smtClean="0">
                <a:solidFill>
                  <a:srgbClr val="990033"/>
                </a:solidFill>
              </a:rPr>
              <a:t>all possibilities?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So </a:t>
            </a:r>
            <a:r>
              <a:rPr lang="en-IE" sz="2000" dirty="0">
                <a:solidFill>
                  <a:srgbClr val="990033"/>
                </a:solidFill>
              </a:rPr>
              <a:t>now you have two </a:t>
            </a:r>
            <a:r>
              <a:rPr lang="en-IE" sz="2000" dirty="0" smtClean="0">
                <a:solidFill>
                  <a:srgbClr val="990033"/>
                </a:solidFill>
              </a:rPr>
              <a:t>ways of </a:t>
            </a:r>
            <a:r>
              <a:rPr lang="en-IE" sz="2000" dirty="0">
                <a:solidFill>
                  <a:srgbClr val="990033"/>
                </a:solidFill>
              </a:rPr>
              <a:t>representing a scale </a:t>
            </a:r>
            <a:r>
              <a:rPr lang="en-IE" sz="2000" dirty="0" smtClean="0">
                <a:solidFill>
                  <a:srgbClr val="990033"/>
                </a:solidFill>
              </a:rPr>
              <a:t>of probabilities</a:t>
            </a:r>
            <a:r>
              <a:rPr lang="en-IE" sz="2000" dirty="0">
                <a:solidFill>
                  <a:srgbClr val="990033"/>
                </a:solidFill>
              </a:rPr>
              <a:t>. What are</a:t>
            </a:r>
          </a:p>
          <a:p>
            <a:pPr>
              <a:lnSpc>
                <a:spcPct val="150000"/>
              </a:lnSpc>
              <a:tabLst>
                <a:tab pos="363538" algn="l"/>
              </a:tabLst>
            </a:pPr>
            <a:r>
              <a:rPr lang="en-IE" sz="2000" dirty="0" smtClean="0">
                <a:solidFill>
                  <a:srgbClr val="990033"/>
                </a:solidFill>
              </a:rPr>
              <a:t>	they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Give </a:t>
            </a:r>
            <a:r>
              <a:rPr lang="en-IE" sz="2000" dirty="0">
                <a:solidFill>
                  <a:srgbClr val="990033"/>
                </a:solidFill>
              </a:rPr>
              <a:t>examples of </a:t>
            </a:r>
            <a:r>
              <a:rPr lang="en-IE" sz="2000" dirty="0" smtClean="0">
                <a:solidFill>
                  <a:srgbClr val="990033"/>
                </a:solidFill>
              </a:rPr>
              <a:t>numbers which </a:t>
            </a:r>
            <a:r>
              <a:rPr lang="en-IE" sz="2000" dirty="0">
                <a:solidFill>
                  <a:srgbClr val="990033"/>
                </a:solidFill>
              </a:rPr>
              <a:t>can represent </a:t>
            </a:r>
            <a:r>
              <a:rPr lang="en-IE" sz="2000" dirty="0" smtClean="0">
                <a:solidFill>
                  <a:srgbClr val="990033"/>
                </a:solidFill>
              </a:rPr>
              <a:t>the possibility </a:t>
            </a:r>
            <a:r>
              <a:rPr lang="en-IE" sz="2000" dirty="0">
                <a:solidFill>
                  <a:srgbClr val="990033"/>
                </a:solidFill>
              </a:rPr>
              <a:t>of something</a:t>
            </a:r>
          </a:p>
          <a:p>
            <a:pPr>
              <a:lnSpc>
                <a:spcPct val="150000"/>
              </a:lnSpc>
              <a:tabLst>
                <a:tab pos="363538" algn="l"/>
              </a:tabLst>
            </a:pPr>
            <a:r>
              <a:rPr lang="en-IE" sz="2000" dirty="0" smtClean="0">
                <a:solidFill>
                  <a:srgbClr val="990033"/>
                </a:solidFill>
              </a:rPr>
              <a:t>	happening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Position </a:t>
            </a:r>
            <a:r>
              <a:rPr lang="en-IE" sz="2000" dirty="0">
                <a:solidFill>
                  <a:srgbClr val="990033"/>
                </a:solidFill>
              </a:rPr>
              <a:t>them on ‘</a:t>
            </a:r>
            <a:r>
              <a:rPr lang="en-IE" sz="2000" dirty="0" smtClean="0">
                <a:solidFill>
                  <a:srgbClr val="990033"/>
                </a:solidFill>
              </a:rPr>
              <a:t>The Probability Scale’  above.</a:t>
            </a: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Show </a:t>
            </a:r>
            <a:r>
              <a:rPr lang="en-IE" sz="2000" dirty="0">
                <a:solidFill>
                  <a:srgbClr val="990033"/>
                </a:solidFill>
              </a:rPr>
              <a:t>me where 5/8 </a:t>
            </a:r>
            <a:r>
              <a:rPr lang="en-IE" sz="2000" dirty="0" smtClean="0">
                <a:solidFill>
                  <a:srgbClr val="990033"/>
                </a:solidFill>
              </a:rPr>
              <a:t>would be </a:t>
            </a:r>
            <a:r>
              <a:rPr lang="en-IE" sz="2000" dirty="0">
                <a:solidFill>
                  <a:srgbClr val="990033"/>
                </a:solidFill>
              </a:rPr>
              <a:t>placed. Has </a:t>
            </a:r>
            <a:r>
              <a:rPr lang="en-IE" sz="2000" dirty="0" smtClean="0">
                <a:solidFill>
                  <a:srgbClr val="990033"/>
                </a:solidFill>
              </a:rPr>
              <a:t>anyone anything </a:t>
            </a:r>
            <a:r>
              <a:rPr lang="en-IE" sz="2000" dirty="0">
                <a:solidFill>
                  <a:srgbClr val="990033"/>
                </a:solidFill>
              </a:rPr>
              <a:t>different?</a:t>
            </a:r>
          </a:p>
        </p:txBody>
      </p:sp>
      <p:sp>
        <p:nvSpPr>
          <p:cNvPr id="5" name="Rectangle 4"/>
          <p:cNvSpPr/>
          <p:nvPr/>
        </p:nvSpPr>
        <p:spPr>
          <a:xfrm>
            <a:off x="2387079" y="260648"/>
            <a:ext cx="4129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IE" sz="2400" b="1" dirty="0">
                <a:solidFill>
                  <a:srgbClr val="990033"/>
                </a:solidFill>
              </a:rPr>
              <a:t>Student Activity 3A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7A62-7C35-40E9-BF55-513A95D09D82}" type="datetime10">
              <a:rPr lang="en-IE" smtClean="0"/>
              <a:pPr/>
              <a:t>10:29</a:t>
            </a:fld>
            <a:endParaRPr lang="en-IE"/>
          </a:p>
        </p:txBody>
      </p:sp>
      <p:grpSp>
        <p:nvGrpSpPr>
          <p:cNvPr id="7" name="Group 6"/>
          <p:cNvGrpSpPr/>
          <p:nvPr/>
        </p:nvGrpSpPr>
        <p:grpSpPr>
          <a:xfrm>
            <a:off x="8789610" y="620689"/>
            <a:ext cx="8077502" cy="5472607"/>
            <a:chOff x="8789610" y="620689"/>
            <a:chExt cx="8077502" cy="5472607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8504" y="722313"/>
              <a:ext cx="7758608" cy="53709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ounded Rectangle 7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219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232</TotalTime>
  <Words>511</Words>
  <Application>Microsoft Office PowerPoint</Application>
  <PresentationFormat>On-screen Show (4:3)</PresentationFormat>
  <Paragraphs>126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Pádraic Kavanagh</cp:lastModifiedBy>
  <cp:revision>24</cp:revision>
  <dcterms:created xsi:type="dcterms:W3CDTF">2011-12-12T14:27:39Z</dcterms:created>
  <dcterms:modified xsi:type="dcterms:W3CDTF">2012-10-19T09:29:49Z</dcterms:modified>
</cp:coreProperties>
</file>